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98" r:id="rId15"/>
    <p:sldId id="276" r:id="rId16"/>
    <p:sldId id="294" r:id="rId17"/>
    <p:sldId id="295" r:id="rId18"/>
    <p:sldId id="296" r:id="rId19"/>
    <p:sldId id="297" r:id="rId20"/>
    <p:sldId id="299" r:id="rId21"/>
    <p:sldId id="301" r:id="rId22"/>
    <p:sldId id="270" r:id="rId23"/>
    <p:sldId id="271" r:id="rId24"/>
    <p:sldId id="28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8D7DF-8B0C-0C2D-9948-B4A7B17580AD}" name="Pedro Marques De Azevedo Giannini" initials="PMDAG" userId="S::pedro.giannini@educacao.sp.gov.br::7d7867c3-181a-4c1c-ad8d-045346dbdc84" providerId="AD"/>
  <p188:author id="{D96FE0E3-D256-50FF-536A-E606A4902605}" name="Vivian Dibi Gimenes" initials="VDG" userId="S::vivian.gimenes@educacao.sp.gov.br::084483c7-3342-444e-a7de-bb743b1259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CEEF"/>
    <a:srgbClr val="FFC000"/>
    <a:srgbClr val="B381D9"/>
    <a:srgbClr val="92D050"/>
    <a:srgbClr val="007991"/>
    <a:srgbClr val="FF9900"/>
    <a:srgbClr val="FF66FF"/>
    <a:srgbClr val="FE40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5E7CD-E2C9-4EE1-8B2F-026F7323D97A}" v="12" dt="2022-10-20T16:29:25.038"/>
    <p1510:client id="{5457CB38-FB3E-4950-A013-06D2CEABA1F2}" v="5" dt="2022-10-19T16:46:45.06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8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Série Histórica IDEB x IDESP – Anos Iniciais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IDEB
ESTADO</c:v>
                </c:pt>
              </c:strCache>
            </c:strRef>
          </c:tx>
          <c:spPr>
            <a:ln w="31750" cap="rnd">
              <a:solidFill>
                <a:srgbClr val="B381D9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B381D9"/>
              </a:solidFill>
              <a:ln>
                <a:noFill/>
              </a:ln>
              <a:effectLst/>
            </c:spPr>
          </c:marker>
          <c:dLbls>
            <c:spPr>
              <a:solidFill>
                <a:srgbClr val="B381D9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5.4</c:v>
                </c:pt>
                <c:pt idx="1">
                  <c:v>5.7</c:v>
                </c:pt>
                <c:pt idx="2">
                  <c:v>6.4</c:v>
                </c:pt>
                <c:pt idx="3">
                  <c:v>6.5</c:v>
                </c:pt>
                <c:pt idx="4">
                  <c:v>6.6</c:v>
                </c:pt>
                <c:pt idx="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51-433B-A9E3-7CE588E1BC5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IDESP
ESTADO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000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Plan1!$C$2:$C$7</c:f>
              <c:numCache>
                <c:formatCode>0.0</c:formatCode>
                <c:ptCount val="6"/>
                <c:pt idx="0">
                  <c:v>4.24</c:v>
                </c:pt>
                <c:pt idx="1">
                  <c:v>4.42</c:v>
                </c:pt>
                <c:pt idx="2">
                  <c:v>5.25</c:v>
                </c:pt>
                <c:pt idx="3">
                  <c:v>5.33</c:v>
                </c:pt>
                <c:pt idx="4">
                  <c:v>5.64</c:v>
                </c:pt>
                <c:pt idx="5">
                  <c:v>4.47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51-433B-A9E3-7CE588E1BC5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IDESP
DIRETORIA</c:v>
                </c:pt>
              </c:strCache>
            </c:strRef>
          </c:tx>
          <c:spPr>
            <a:ln w="31750" cap="rnd">
              <a:solidFill>
                <a:srgbClr val="77CEE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7CEEF"/>
              </a:solidFill>
              <a:ln>
                <a:noFill/>
              </a:ln>
              <a:effectLst/>
            </c:spPr>
          </c:marker>
          <c:dLbls>
            <c:spPr>
              <a:solidFill>
                <a:srgbClr val="77CEE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51-433B-A9E3-7CE588E1BC5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IDESP
ESCOLA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D050"/>
              </a:solidFill>
              <a:ln>
                <a:noFill/>
              </a:ln>
              <a:effectLst/>
            </c:spPr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51-433B-A9E3-7CE588E1BC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127360"/>
        <c:axId val="159000256"/>
      </c:lineChart>
      <c:catAx>
        <c:axId val="1541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000256"/>
        <c:crosses val="autoZero"/>
        <c:auto val="1"/>
        <c:lblAlgn val="ctr"/>
        <c:lblOffset val="100"/>
        <c:noMultiLvlLbl val="0"/>
      </c:catAx>
      <c:valAx>
        <c:axId val="159000256"/>
        <c:scaling>
          <c:orientation val="minMax"/>
          <c:max val="7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27360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LÍNGUA PORTUGUESA </a:t>
            </a:r>
            <a:br>
              <a:rPr lang="pt-BR" dirty="0"/>
            </a:br>
            <a:r>
              <a:rPr lang="pt-BR" sz="1600" dirty="0"/>
              <a:t>3ª SÉRIE –</a:t>
            </a:r>
            <a:r>
              <a:rPr lang="pt-BR" sz="1600" baseline="0" dirty="0"/>
              <a:t> </a:t>
            </a:r>
            <a:r>
              <a:rPr lang="pt-BR" sz="1600" dirty="0"/>
              <a:t>ENSINO MÉDIO </a:t>
            </a:r>
            <a:endParaRPr lang="pt-BR" sz="16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3° BIM</c:v>
                </c:pt>
              </c:strCache>
            </c:strRef>
          </c:tx>
          <c:spPr>
            <a:solidFill>
              <a:srgbClr val="77CEE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2D13-4630-B081-AB659B080A2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2° BIM</c:v>
                </c:pt>
              </c:strCache>
            </c:strRef>
          </c:tx>
          <c:spPr>
            <a:solidFill>
              <a:srgbClr val="B381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D13-4630-B081-AB659B080A2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1° BIM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D13-4630-B081-AB659B080A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231784"/>
        <c:axId val="863230144"/>
      </c:barChart>
      <c:catAx>
        <c:axId val="8632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0144"/>
        <c:crosses val="autoZero"/>
        <c:auto val="1"/>
        <c:lblAlgn val="ctr"/>
        <c:lblOffset val="100"/>
        <c:noMultiLvlLbl val="0"/>
      </c:catAx>
      <c:valAx>
        <c:axId val="86323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MATEMÁTICA</a:t>
            </a:r>
            <a:br>
              <a:rPr lang="pt-BR" dirty="0"/>
            </a:br>
            <a:r>
              <a:rPr lang="pt-BR" sz="1600" dirty="0"/>
              <a:t>3ª SÉRIE – ENSINO MÉDIO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3° BIM</c:v>
                </c:pt>
              </c:strCache>
            </c:strRef>
          </c:tx>
          <c:spPr>
            <a:solidFill>
              <a:srgbClr val="77CEE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B52-4593-92BA-5B6193F0D91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2° BIM</c:v>
                </c:pt>
              </c:strCache>
            </c:strRef>
          </c:tx>
          <c:spPr>
            <a:solidFill>
              <a:srgbClr val="B381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B52-4593-92BA-5B6193F0D91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1° BIM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B52-4593-92BA-5B6193F0D9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231784"/>
        <c:axId val="863230144"/>
      </c:barChart>
      <c:catAx>
        <c:axId val="8632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0144"/>
        <c:crosses val="autoZero"/>
        <c:auto val="1"/>
        <c:lblAlgn val="ctr"/>
        <c:lblOffset val="100"/>
        <c:noMultiLvlLbl val="0"/>
      </c:catAx>
      <c:valAx>
        <c:axId val="86323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Série Histórica IDEB x IDESP – Anos Finais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IDEB
ESTADO</c:v>
                </c:pt>
              </c:strCache>
            </c:strRef>
          </c:tx>
          <c:spPr>
            <a:ln w="31750" cap="rnd">
              <a:solidFill>
                <a:srgbClr val="B381D9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B381D9"/>
              </a:solidFill>
              <a:ln>
                <a:noFill/>
              </a:ln>
              <a:effectLst/>
            </c:spPr>
          </c:marker>
          <c:dLbls>
            <c:spPr>
              <a:solidFill>
                <a:srgbClr val="B381D9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4.3</c:v>
                </c:pt>
                <c:pt idx="1">
                  <c:v>4.4000000000000004</c:v>
                </c:pt>
                <c:pt idx="2">
                  <c:v>4.7</c:v>
                </c:pt>
                <c:pt idx="3">
                  <c:v>4.8</c:v>
                </c:pt>
                <c:pt idx="4">
                  <c:v>5.2</c:v>
                </c:pt>
                <c:pt idx="5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C4-4CE4-8D7E-A85AAD08237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IDESP
ESTADO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000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Plan1!$C$2:$C$7</c:f>
              <c:numCache>
                <c:formatCode>0.0</c:formatCode>
                <c:ptCount val="6"/>
                <c:pt idx="0">
                  <c:v>2.57</c:v>
                </c:pt>
                <c:pt idx="1">
                  <c:v>2.5</c:v>
                </c:pt>
                <c:pt idx="2">
                  <c:v>3.06</c:v>
                </c:pt>
                <c:pt idx="3">
                  <c:v>3.21</c:v>
                </c:pt>
                <c:pt idx="4">
                  <c:v>3.51</c:v>
                </c:pt>
                <c:pt idx="5">
                  <c:v>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C4-4CE4-8D7E-A85AAD08237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IDESP
DIRETORIA</c:v>
                </c:pt>
              </c:strCache>
            </c:strRef>
          </c:tx>
          <c:spPr>
            <a:ln w="31750" cap="rnd">
              <a:solidFill>
                <a:srgbClr val="77CEE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7CEEF"/>
              </a:solidFill>
              <a:ln>
                <a:noFill/>
              </a:ln>
              <a:effectLst/>
            </c:spPr>
          </c:marker>
          <c:dLbls>
            <c:spPr>
              <a:solidFill>
                <a:srgbClr val="77CEE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C4-4CE4-8D7E-A85AAD08237C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IDESP
ESCOLA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D050"/>
              </a:solidFill>
              <a:ln>
                <a:noFill/>
              </a:ln>
              <a:effectLst/>
            </c:spPr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C4-4CE4-8D7E-A85AAD0823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127360"/>
        <c:axId val="159000256"/>
      </c:lineChart>
      <c:catAx>
        <c:axId val="1541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000256"/>
        <c:crosses val="autoZero"/>
        <c:auto val="1"/>
        <c:lblAlgn val="ctr"/>
        <c:lblOffset val="100"/>
        <c:noMultiLvlLbl val="0"/>
      </c:catAx>
      <c:valAx>
        <c:axId val="159000256"/>
        <c:scaling>
          <c:orientation val="minMax"/>
          <c:max val="7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27360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Série Histórica IDEB x IDESP – Ensino</a:t>
            </a:r>
            <a:r>
              <a:rPr lang="pt-BR" baseline="0" dirty="0"/>
              <a:t> Médio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IDEB
ESTADO</c:v>
                </c:pt>
              </c:strCache>
            </c:strRef>
          </c:tx>
          <c:spPr>
            <a:ln w="31750" cap="rnd">
              <a:solidFill>
                <a:srgbClr val="B381D9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66FF"/>
              </a:solidFill>
              <a:ln>
                <a:noFill/>
              </a:ln>
              <a:effectLst/>
            </c:spPr>
          </c:marker>
          <c:dLbls>
            <c:spPr>
              <a:solidFill>
                <a:srgbClr val="B381D9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3.9</c:v>
                </c:pt>
                <c:pt idx="1">
                  <c:v>3.7</c:v>
                </c:pt>
                <c:pt idx="2">
                  <c:v>3.9</c:v>
                </c:pt>
                <c:pt idx="3">
                  <c:v>3.8</c:v>
                </c:pt>
                <c:pt idx="4">
                  <c:v>4.3</c:v>
                </c:pt>
                <c:pt idx="5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4-4B77-9320-0152FD2AA62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IDESP
ESTADO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000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Plan1!$C$2:$C$7</c:f>
              <c:numCache>
                <c:formatCode>0.0</c:formatCode>
                <c:ptCount val="6"/>
                <c:pt idx="0">
                  <c:v>1.78</c:v>
                </c:pt>
                <c:pt idx="1">
                  <c:v>1.83</c:v>
                </c:pt>
                <c:pt idx="2">
                  <c:v>2.25</c:v>
                </c:pt>
                <c:pt idx="3">
                  <c:v>2.36</c:v>
                </c:pt>
                <c:pt idx="4">
                  <c:v>2.44</c:v>
                </c:pt>
                <c:pt idx="5">
                  <c:v>2.13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24-4B77-9320-0152FD2AA62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IDESP
DIRETORIA</c:v>
                </c:pt>
              </c:strCache>
            </c:strRef>
          </c:tx>
          <c:spPr>
            <a:ln w="31750" cap="rnd">
              <a:solidFill>
                <a:srgbClr val="77CEE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7CEEF"/>
              </a:solidFill>
              <a:ln>
                <a:noFill/>
              </a:ln>
              <a:effectLst/>
            </c:spPr>
          </c:marker>
          <c:dLbls>
            <c:spPr>
              <a:solidFill>
                <a:srgbClr val="77CEE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24-4B77-9320-0152FD2AA62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IDESP
ESCOLA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D050"/>
              </a:solidFill>
              <a:ln>
                <a:noFill/>
              </a:ln>
              <a:effectLst/>
            </c:spPr>
          </c:marker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</c:numCache>
            </c:numRef>
          </c:cat>
          <c:val>
            <c:numRef>
              <c:f>Plan1!$E$2:$E$7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24-4B77-9320-0152FD2AA6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127360"/>
        <c:axId val="159000256"/>
      </c:lineChart>
      <c:catAx>
        <c:axId val="1541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000256"/>
        <c:crosses val="autoZero"/>
        <c:auto val="1"/>
        <c:lblAlgn val="ctr"/>
        <c:lblOffset val="100"/>
        <c:noMultiLvlLbl val="0"/>
      </c:catAx>
      <c:valAx>
        <c:axId val="159000256"/>
        <c:scaling>
          <c:orientation val="minMax"/>
          <c:max val="7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27360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1-407F-8912-A610716C5CF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1-407F-8912-A610716C5CF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61-407F-8912-A610716C5CF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61-407F-8912-A610716C5CF5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61-407F-8912-A610716C5CF5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61-407F-8912-A610716C5C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0D73299-7AE3-4953-838E-9835AF979E7E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20</a:t>
                    </a:r>
                  </a:p>
                  <a:p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61-407F-8912-A610716C5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61-407F-8912-A610716C5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5A-4D86-A227-ED2FF9F56C1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5A-4D86-A227-ED2FF9F56C13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5A-4D86-A227-ED2FF9F56C1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5A-4D86-A227-ED2FF9F56C1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5A-4D86-A227-ED2FF9F56C13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5A-4D86-A227-ED2FF9F56C13}"/>
              </c:ext>
            </c:extLst>
          </c:dPt>
          <c:dLbls>
            <c:dLbl>
              <c:idx val="3"/>
              <c:layout>
                <c:manualLayout>
                  <c:x val="-3.5277777777777845E-2"/>
                  <c:y val="-3.3513888888888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72694444444445"/>
                      <c:h val="0.148801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5A-4D86-A227-ED2FF9F56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5A-4D86-A227-ED2FF9F56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MATEMÁTICA</a:t>
            </a:r>
            <a:br>
              <a:rPr lang="pt-BR" dirty="0"/>
            </a:br>
            <a:r>
              <a:rPr lang="pt-BR" sz="1600" dirty="0"/>
              <a:t>5° ANO – ANOS INICIAIS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3° BIM</c:v>
                </c:pt>
              </c:strCache>
            </c:strRef>
          </c:tx>
          <c:spPr>
            <a:solidFill>
              <a:srgbClr val="77CEE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EA1-4DA9-B1CD-628C74B6FB6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2° BIM</c:v>
                </c:pt>
              </c:strCache>
            </c:strRef>
          </c:tx>
          <c:spPr>
            <a:solidFill>
              <a:srgbClr val="B381D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EA1-4DA9-B1CD-628C74B6FB6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1° BIM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EA1-4DA9-B1CD-628C74B6FB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231784"/>
        <c:axId val="863230144"/>
      </c:barChart>
      <c:catAx>
        <c:axId val="8632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0144"/>
        <c:crosses val="autoZero"/>
        <c:auto val="1"/>
        <c:lblAlgn val="ctr"/>
        <c:lblOffset val="100"/>
        <c:noMultiLvlLbl val="0"/>
      </c:catAx>
      <c:valAx>
        <c:axId val="86323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LÍNGUA</a:t>
            </a:r>
            <a:r>
              <a:rPr lang="pt-BR" baseline="0" dirty="0"/>
              <a:t> PORTUGUESA</a:t>
            </a:r>
            <a:br>
              <a:rPr lang="pt-BR" dirty="0"/>
            </a:br>
            <a:r>
              <a:rPr lang="pt-BR" sz="1600" dirty="0"/>
              <a:t>5° ANO – ANOS INICIAIS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3° BIM</c:v>
                </c:pt>
              </c:strCache>
            </c:strRef>
          </c:tx>
          <c:spPr>
            <a:solidFill>
              <a:srgbClr val="77CEE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7B58-419B-81B5-8158E276C82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2° BIM</c:v>
                </c:pt>
              </c:strCache>
            </c:strRef>
          </c:tx>
          <c:spPr>
            <a:solidFill>
              <a:srgbClr val="B381D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B58-419B-81B5-8158E276C82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1° BIM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B58-419B-81B5-8158E276C8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231784"/>
        <c:axId val="863230144"/>
      </c:barChart>
      <c:catAx>
        <c:axId val="8632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0144"/>
        <c:crosses val="autoZero"/>
        <c:auto val="1"/>
        <c:lblAlgn val="ctr"/>
        <c:lblOffset val="100"/>
        <c:noMultiLvlLbl val="0"/>
      </c:catAx>
      <c:valAx>
        <c:axId val="86323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LÍNGUA PORTUGUESA </a:t>
            </a:r>
            <a:br>
              <a:rPr lang="pt-BR" dirty="0"/>
            </a:br>
            <a:r>
              <a:rPr lang="pt-BR" sz="1600" dirty="0"/>
              <a:t>9° ANO – ANOS</a:t>
            </a:r>
            <a:r>
              <a:rPr lang="pt-BR" sz="1600" baseline="0" dirty="0"/>
              <a:t> FINAIS</a:t>
            </a:r>
            <a:endParaRPr lang="pt-BR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3° BIM</c:v>
                </c:pt>
              </c:strCache>
            </c:strRef>
          </c:tx>
          <c:spPr>
            <a:solidFill>
              <a:srgbClr val="77CEE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8597-4371-A193-9967FE30A54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2° BIM</c:v>
                </c:pt>
              </c:strCache>
            </c:strRef>
          </c:tx>
          <c:spPr>
            <a:solidFill>
              <a:srgbClr val="B381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597-4371-A193-9967FE30A54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1° BIM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597-4371-A193-9967FE30A5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231784"/>
        <c:axId val="863230144"/>
      </c:barChart>
      <c:catAx>
        <c:axId val="8632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0144"/>
        <c:crosses val="autoZero"/>
        <c:auto val="1"/>
        <c:lblAlgn val="ctr"/>
        <c:lblOffset val="100"/>
        <c:noMultiLvlLbl val="0"/>
      </c:catAx>
      <c:valAx>
        <c:axId val="86323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MATEMÁTICA</a:t>
            </a:r>
            <a:br>
              <a:rPr lang="pt-BR" dirty="0"/>
            </a:br>
            <a:r>
              <a:rPr lang="pt-BR" sz="1600" dirty="0"/>
              <a:t>9° ANO – ANOS FINAIS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3° BIM</c:v>
                </c:pt>
              </c:strCache>
            </c:strRef>
          </c:tx>
          <c:spPr>
            <a:solidFill>
              <a:srgbClr val="77CEE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7A71-4913-88DE-19A35B34252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2° BIM</c:v>
                </c:pt>
              </c:strCache>
            </c:strRef>
          </c:tx>
          <c:spPr>
            <a:solidFill>
              <a:srgbClr val="B381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A71-4913-88DE-19A35B34252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1° BIM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Baixo</c:v>
                </c:pt>
                <c:pt idx="1">
                  <c:v>Baixo</c:v>
                </c:pt>
                <c:pt idx="2">
                  <c:v>Médio</c:v>
                </c:pt>
                <c:pt idx="3">
                  <c:v>Alto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A71-4913-88DE-19A35B3425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231784"/>
        <c:axId val="863230144"/>
      </c:barChart>
      <c:catAx>
        <c:axId val="8632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0144"/>
        <c:crosses val="autoZero"/>
        <c:auto val="1"/>
        <c:lblAlgn val="ctr"/>
        <c:lblOffset val="100"/>
        <c:noMultiLvlLbl val="0"/>
      </c:catAx>
      <c:valAx>
        <c:axId val="863230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2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DBC40E4-B953-43BF-9D01-BDF15E7982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D64131-ED07-4107-9024-C0296218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061C-2D64-431A-9D32-86BC658981EB}" type="datetimeFigureOut">
              <a:rPr lang="pt-BR" smtClean="0"/>
              <a:t>01/12/2022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9CBFC6-98B0-44DA-B62A-453C90751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2ED40E-4741-4EE8-B2F2-66F6BC4EB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0DF78-1571-46C0-9688-710A419432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88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CCDF-984A-4F72-A545-0C7754206767}" type="datetimeFigureOut">
              <a:rPr lang="pt-BR" smtClean="0"/>
              <a:t>01/12/2022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7D288-CDA4-4B8E-86DD-6CAFE34D4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4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7D288-CDA4-4B8E-86DD-6CAFE34D4DF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25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resp.fde.sp.gov.br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aresp.fde.sp.gov.br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aresp.fde.sp.gov.br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aresp.fde.sp.gov.br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D91455C-F19E-4A0F-8F10-60121319AB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29692" b="41181"/>
          <a:stretch/>
        </p:blipFill>
        <p:spPr>
          <a:xfrm flipH="1">
            <a:off x="-1" y="-1"/>
            <a:ext cx="12206199" cy="2827465"/>
          </a:xfrm>
          <a:prstGeom prst="rect">
            <a:avLst/>
          </a:prstGeom>
        </p:spPr>
      </p:pic>
      <p:sp>
        <p:nvSpPr>
          <p:cNvPr id="19" name="Google Shape;721;g1209e05cc51_2_0">
            <a:extLst>
              <a:ext uri="{FF2B5EF4-FFF2-40B4-BE49-F238E27FC236}">
                <a16:creationId xmlns:a16="http://schemas.microsoft.com/office/drawing/2014/main" id="{4BD72309-B03E-4EAE-9257-6053D41B8EED}"/>
              </a:ext>
            </a:extLst>
          </p:cNvPr>
          <p:cNvSpPr/>
          <p:nvPr userDrawn="1"/>
        </p:nvSpPr>
        <p:spPr>
          <a:xfrm>
            <a:off x="0" y="2884326"/>
            <a:ext cx="12192000" cy="4015923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4129EA2-5239-4B89-A874-310D3EEA886B}"/>
              </a:ext>
            </a:extLst>
          </p:cNvPr>
          <p:cNvSpPr/>
          <p:nvPr userDrawn="1"/>
        </p:nvSpPr>
        <p:spPr>
          <a:xfrm rot="16200000">
            <a:off x="6067313" y="-3248885"/>
            <a:ext cx="59735" cy="12212432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pic>
        <p:nvPicPr>
          <p:cNvPr id="18" name="Google Shape;704;gf10d2d9bd7_0_0">
            <a:extLst>
              <a:ext uri="{FF2B5EF4-FFF2-40B4-BE49-F238E27FC236}">
                <a16:creationId xmlns:a16="http://schemas.microsoft.com/office/drawing/2014/main" id="{90F0BEF8-4B70-439E-B1ED-F09CF1731870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6847" b="20941"/>
          <a:stretch/>
        </p:blipFill>
        <p:spPr>
          <a:xfrm>
            <a:off x="-32671" y="2892932"/>
            <a:ext cx="12192000" cy="400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98E2D10-CF27-4907-8C57-D21D6A52CD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3227" y="36944"/>
            <a:ext cx="696102" cy="736788"/>
          </a:xfrm>
          <a:prstGeom prst="rect">
            <a:avLst/>
          </a:prstGeom>
        </p:spPr>
      </p:pic>
      <p:sp>
        <p:nvSpPr>
          <p:cNvPr id="15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6969966" y="4477996"/>
            <a:ext cx="5043709" cy="1017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2800" b="1" i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nome da escola</a:t>
            </a:r>
          </a:p>
        </p:txBody>
      </p:sp>
      <p:sp>
        <p:nvSpPr>
          <p:cNvPr id="8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6969966" y="5599122"/>
            <a:ext cx="5043709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 lang="pt-BR" sz="1800" b="1" kern="1200" baseline="0" dirty="0" smtClean="0">
                <a:solidFill>
                  <a:schemeClr val="bg1"/>
                </a:solidFill>
                <a:latin typeface="+mj-lt"/>
                <a:ea typeface="+mn-ea"/>
                <a:cs typeface="Aharoni" panose="02010803020104030203" pitchFamily="2" charset="-79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Realizada em DD/MM/AAAA.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467264A-D5ED-4D0D-B87B-2363FEC331F7}"/>
              </a:ext>
            </a:extLst>
          </p:cNvPr>
          <p:cNvSpPr txBox="1">
            <a:spLocks/>
          </p:cNvSpPr>
          <p:nvPr userDrawn="1"/>
        </p:nvSpPr>
        <p:spPr>
          <a:xfrm>
            <a:off x="7005139" y="594779"/>
            <a:ext cx="5027007" cy="2005063"/>
          </a:xfrm>
          <a:prstGeom prst="rect">
            <a:avLst/>
          </a:prstGeom>
          <a:ln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6600" b="1" dirty="0">
                <a:ln>
                  <a:solidFill>
                    <a:srgbClr val="A06A29"/>
                  </a:solidFill>
                </a:ln>
                <a:solidFill>
                  <a:srgbClr val="A06A2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ootlight MT Light" panose="0204060206030A020304" pitchFamily="18" charset="0"/>
                <a:cs typeface="Segoe UI Light" panose="020B0502040204020203" pitchFamily="34" charset="0"/>
              </a:rPr>
              <a:t>GESTÃO INTEGRADA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0E96A8-F1BF-4854-B897-B3C41F1D3735}"/>
              </a:ext>
            </a:extLst>
          </p:cNvPr>
          <p:cNvSpPr txBox="1"/>
          <p:nvPr userDrawn="1"/>
        </p:nvSpPr>
        <p:spPr>
          <a:xfrm>
            <a:off x="6969965" y="2920152"/>
            <a:ext cx="506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000" b="1" u="none" dirty="0">
                <a:solidFill>
                  <a:schemeClr val="bg1"/>
                </a:solidFill>
              </a:rPr>
              <a:t>RELATÓRIO FINAL</a:t>
            </a:r>
          </a:p>
        </p:txBody>
      </p:sp>
    </p:spTree>
    <p:extLst>
      <p:ext uri="{BB962C8B-B14F-4D97-AF65-F5344CB8AC3E}">
        <p14:creationId xmlns:p14="http://schemas.microsoft.com/office/powerpoint/2010/main" val="206061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3EA6781-FC14-4EF2-8C2E-3060C57EED6E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7" name="Google Shape;899;p8">
            <a:extLst>
              <a:ext uri="{FF2B5EF4-FFF2-40B4-BE49-F238E27FC236}">
                <a16:creationId xmlns:a16="http://schemas.microsoft.com/office/drawing/2014/main" id="{1724F8D2-9A42-4E92-A966-D0ED848694D0}"/>
              </a:ext>
            </a:extLst>
          </p:cNvPr>
          <p:cNvSpPr txBox="1"/>
          <p:nvPr userDrawn="1"/>
        </p:nvSpPr>
        <p:spPr>
          <a:xfrm>
            <a:off x="0" y="6522623"/>
            <a:ext cx="5699229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saresp.fde.sp.gov.br</a:t>
            </a:r>
            <a:endParaRPr sz="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43B440-DD28-4FB8-B839-2E42F45113F5}"/>
              </a:ext>
            </a:extLst>
          </p:cNvPr>
          <p:cNvSpPr txBox="1"/>
          <p:nvPr userDrawn="1"/>
        </p:nvSpPr>
        <p:spPr>
          <a:xfrm>
            <a:off x="834452" y="225503"/>
            <a:ext cx="10443145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Planos e Resultados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D98E27-4BFA-45D7-BB3D-C1E7B0B0553C}"/>
              </a:ext>
            </a:extLst>
          </p:cNvPr>
          <p:cNvSpPr txBox="1"/>
          <p:nvPr userDrawn="1"/>
        </p:nvSpPr>
        <p:spPr>
          <a:xfrm>
            <a:off x="804709" y="826505"/>
            <a:ext cx="10443146" cy="1004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tx1"/>
                </a:solidFill>
              </a:rPr>
              <a:t>Baseado nos resultados bimestrais da </a:t>
            </a:r>
            <a:r>
              <a:rPr lang="pt-BR" sz="2000" b="1" baseline="0" dirty="0">
                <a:solidFill>
                  <a:schemeClr val="tx1"/>
                </a:solidFill>
              </a:rPr>
              <a:t>Avaliação de Aprendizagem em Processo, </a:t>
            </a:r>
            <a:r>
              <a:rPr lang="pt-BR" sz="2000" baseline="0" dirty="0">
                <a:solidFill>
                  <a:schemeClr val="tx1"/>
                </a:solidFill>
              </a:rPr>
              <a:t>tem-se os seguintes </a:t>
            </a:r>
            <a:r>
              <a:rPr lang="pt-BR" sz="2000" b="1" baseline="0" dirty="0">
                <a:solidFill>
                  <a:schemeClr val="tx1"/>
                </a:solidFill>
              </a:rPr>
              <a:t>Indicadores Intermediários.</a:t>
            </a:r>
            <a:r>
              <a:rPr lang="pt-BR" sz="2000" baseline="0" dirty="0">
                <a:solidFill>
                  <a:schemeClr val="tx1"/>
                </a:solidFill>
              </a:rPr>
              <a:t> Registre os </a:t>
            </a:r>
            <a:r>
              <a:rPr lang="pt-BR" sz="2000" b="1" baseline="0" dirty="0">
                <a:solidFill>
                  <a:schemeClr val="tx1"/>
                </a:solidFill>
              </a:rPr>
              <a:t>resultados</a:t>
            </a:r>
            <a:r>
              <a:rPr lang="pt-BR" sz="2000" baseline="0" dirty="0">
                <a:solidFill>
                  <a:schemeClr val="tx1"/>
                </a:solidFill>
              </a:rPr>
              <a:t> da escola sob a perspectiva de análise comparativa dos dados.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Google Shape;914;p9">
            <a:extLst>
              <a:ext uri="{FF2B5EF4-FFF2-40B4-BE49-F238E27FC236}">
                <a16:creationId xmlns:a16="http://schemas.microsoft.com/office/drawing/2014/main" id="{9502FD1A-4644-4B0B-96D9-C6E172CC6659}"/>
              </a:ext>
            </a:extLst>
          </p:cNvPr>
          <p:cNvSpPr/>
          <p:nvPr userDrawn="1"/>
        </p:nvSpPr>
        <p:spPr>
          <a:xfrm>
            <a:off x="9557886" y="2835794"/>
            <a:ext cx="2354253" cy="1004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DO “1° BIM”, “2° BIM” E “3° BIM”</a:t>
            </a:r>
            <a:endParaRPr sz="12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54C1E8D-1495-44F4-A225-2D731CDE5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55" y="5873593"/>
            <a:ext cx="576000" cy="55788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BCBF42-D4DD-4425-B691-3287D75E6CBE}"/>
              </a:ext>
            </a:extLst>
          </p:cNvPr>
          <p:cNvSpPr txBox="1"/>
          <p:nvPr userDrawn="1"/>
        </p:nvSpPr>
        <p:spPr>
          <a:xfrm>
            <a:off x="8503900" y="6111296"/>
            <a:ext cx="3680896" cy="463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sz="1800" b="1" dirty="0">
                <a:solidFill>
                  <a:schemeClr val="tx1"/>
                </a:solidFill>
              </a:rPr>
              <a:t>ANOS</a:t>
            </a:r>
            <a:r>
              <a:rPr lang="pt-BR" sz="1800" b="1" baseline="0" dirty="0">
                <a:solidFill>
                  <a:schemeClr val="tx1"/>
                </a:solidFill>
              </a:rPr>
              <a:t> INICIAIS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6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0" name="Google Shape;899;p8">
            <a:extLst>
              <a:ext uri="{FF2B5EF4-FFF2-40B4-BE49-F238E27FC236}">
                <a16:creationId xmlns:a16="http://schemas.microsoft.com/office/drawing/2014/main" id="{9F908B50-DBFB-4EE7-9E6F-472EB7E136BD}"/>
              </a:ext>
            </a:extLst>
          </p:cNvPr>
          <p:cNvSpPr txBox="1"/>
          <p:nvPr userDrawn="1"/>
        </p:nvSpPr>
        <p:spPr>
          <a:xfrm>
            <a:off x="0" y="6514305"/>
            <a:ext cx="5699229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saresp.fde.sp.gov.br</a:t>
            </a:r>
            <a:endParaRPr sz="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D71C60-C6D6-4DC8-A08E-1D17C9EFAD6A}"/>
              </a:ext>
            </a:extLst>
          </p:cNvPr>
          <p:cNvSpPr txBox="1"/>
          <p:nvPr userDrawn="1"/>
        </p:nvSpPr>
        <p:spPr>
          <a:xfrm>
            <a:off x="839990" y="225503"/>
            <a:ext cx="10437607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Planos e Resultados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E57550-F351-48E7-B68D-8C1DE2CC31C0}"/>
              </a:ext>
            </a:extLst>
          </p:cNvPr>
          <p:cNvSpPr txBox="1"/>
          <p:nvPr userDrawn="1"/>
        </p:nvSpPr>
        <p:spPr>
          <a:xfrm>
            <a:off x="839990" y="863120"/>
            <a:ext cx="10437608" cy="1004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tx1"/>
                </a:solidFill>
              </a:rPr>
              <a:t>Baseado nos resultados bimestrais da </a:t>
            </a:r>
            <a:r>
              <a:rPr lang="pt-BR" sz="2000" b="1" baseline="0" dirty="0">
                <a:solidFill>
                  <a:schemeClr val="tx1"/>
                </a:solidFill>
              </a:rPr>
              <a:t>Avaliação de Aprendizagem em Processo, </a:t>
            </a:r>
            <a:r>
              <a:rPr lang="pt-BR" sz="2000" baseline="0" dirty="0">
                <a:solidFill>
                  <a:schemeClr val="tx1"/>
                </a:solidFill>
              </a:rPr>
              <a:t>tem-se os seguintes </a:t>
            </a:r>
            <a:r>
              <a:rPr lang="pt-BR" sz="2000" b="1" baseline="0" dirty="0">
                <a:solidFill>
                  <a:schemeClr val="tx1"/>
                </a:solidFill>
              </a:rPr>
              <a:t>Indicadores Intermediários.</a:t>
            </a:r>
            <a:r>
              <a:rPr lang="pt-BR" sz="2000" baseline="0" dirty="0">
                <a:solidFill>
                  <a:schemeClr val="tx1"/>
                </a:solidFill>
              </a:rPr>
              <a:t> Registre os </a:t>
            </a:r>
            <a:r>
              <a:rPr lang="pt-BR" sz="2000" b="1" baseline="0" dirty="0">
                <a:solidFill>
                  <a:schemeClr val="tx1"/>
                </a:solidFill>
              </a:rPr>
              <a:t>resultados</a:t>
            </a:r>
            <a:r>
              <a:rPr lang="pt-BR" sz="2000" baseline="0" dirty="0">
                <a:solidFill>
                  <a:schemeClr val="tx1"/>
                </a:solidFill>
              </a:rPr>
              <a:t> da escola sob a perspectiva de análise comparativa dos dados.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7" name="Google Shape;914;p9">
            <a:extLst>
              <a:ext uri="{FF2B5EF4-FFF2-40B4-BE49-F238E27FC236}">
                <a16:creationId xmlns:a16="http://schemas.microsoft.com/office/drawing/2014/main" id="{FDC2A5A9-7F53-4854-8DD8-1547B528AF9B}"/>
              </a:ext>
            </a:extLst>
          </p:cNvPr>
          <p:cNvSpPr/>
          <p:nvPr userDrawn="1"/>
        </p:nvSpPr>
        <p:spPr>
          <a:xfrm>
            <a:off x="9557886" y="2835794"/>
            <a:ext cx="2354253" cy="1004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DO “1° BIM”, “2° BIM” E “3° BIM”</a:t>
            </a:r>
            <a:endParaRPr sz="12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A53835-B369-4062-A14C-E2CCE6CC888F}"/>
              </a:ext>
            </a:extLst>
          </p:cNvPr>
          <p:cNvSpPr txBox="1"/>
          <p:nvPr userDrawn="1"/>
        </p:nvSpPr>
        <p:spPr>
          <a:xfrm>
            <a:off x="8503900" y="6111296"/>
            <a:ext cx="3680896" cy="463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sz="1800" b="1" dirty="0">
                <a:solidFill>
                  <a:schemeClr val="tx1"/>
                </a:solidFill>
              </a:rPr>
              <a:t>ANOS</a:t>
            </a:r>
            <a:r>
              <a:rPr lang="pt-BR" sz="1800" b="1" baseline="0" dirty="0">
                <a:solidFill>
                  <a:schemeClr val="tx1"/>
                </a:solidFill>
              </a:rPr>
              <a:t> FINAIS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64666FA-C3BE-462D-A6C8-C02241370296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83" y="5882205"/>
            <a:ext cx="617143" cy="5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3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7" name="Google Shape;899;p8">
            <a:extLst>
              <a:ext uri="{FF2B5EF4-FFF2-40B4-BE49-F238E27FC236}">
                <a16:creationId xmlns:a16="http://schemas.microsoft.com/office/drawing/2014/main" id="{4C4C2330-193A-46D9-8A4F-024F8C940685}"/>
              </a:ext>
            </a:extLst>
          </p:cNvPr>
          <p:cNvSpPr txBox="1"/>
          <p:nvPr userDrawn="1"/>
        </p:nvSpPr>
        <p:spPr>
          <a:xfrm>
            <a:off x="0" y="6514305"/>
            <a:ext cx="5699229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saresp.fde.sp.gov.br</a:t>
            </a:r>
            <a:endParaRPr sz="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F4C2AF-AD6B-4D82-8C00-ED657083FBD3}"/>
              </a:ext>
            </a:extLst>
          </p:cNvPr>
          <p:cNvSpPr txBox="1"/>
          <p:nvPr userDrawn="1"/>
        </p:nvSpPr>
        <p:spPr>
          <a:xfrm>
            <a:off x="839990" y="225503"/>
            <a:ext cx="10437608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Planos e Resultados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19FA0F-1AA0-4311-B927-82470D6374A1}"/>
              </a:ext>
            </a:extLst>
          </p:cNvPr>
          <p:cNvSpPr txBox="1"/>
          <p:nvPr userDrawn="1"/>
        </p:nvSpPr>
        <p:spPr>
          <a:xfrm>
            <a:off x="839989" y="863121"/>
            <a:ext cx="10437609" cy="1001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tx1"/>
                </a:solidFill>
              </a:rPr>
              <a:t>Baseado nos resultados bimestrais da </a:t>
            </a:r>
            <a:r>
              <a:rPr lang="pt-BR" sz="2000" b="1" baseline="0" dirty="0">
                <a:solidFill>
                  <a:schemeClr val="tx1"/>
                </a:solidFill>
              </a:rPr>
              <a:t>Avaliação de Aprendizagem em Processo, </a:t>
            </a:r>
            <a:r>
              <a:rPr lang="pt-BR" sz="2000" baseline="0" dirty="0">
                <a:solidFill>
                  <a:schemeClr val="tx1"/>
                </a:solidFill>
              </a:rPr>
              <a:t>tem-se os seguintes </a:t>
            </a:r>
            <a:r>
              <a:rPr lang="pt-BR" sz="2000" b="1" baseline="0" dirty="0">
                <a:solidFill>
                  <a:schemeClr val="tx1"/>
                </a:solidFill>
              </a:rPr>
              <a:t>Indicadores Intermediários.</a:t>
            </a:r>
            <a:r>
              <a:rPr lang="pt-BR" sz="2000" baseline="0" dirty="0">
                <a:solidFill>
                  <a:schemeClr val="tx1"/>
                </a:solidFill>
              </a:rPr>
              <a:t> Registre os </a:t>
            </a:r>
            <a:r>
              <a:rPr lang="pt-BR" sz="2000" b="1" baseline="0" dirty="0">
                <a:solidFill>
                  <a:schemeClr val="tx1"/>
                </a:solidFill>
              </a:rPr>
              <a:t>resultados</a:t>
            </a:r>
            <a:r>
              <a:rPr lang="pt-BR" sz="2000" baseline="0" dirty="0">
                <a:solidFill>
                  <a:schemeClr val="tx1"/>
                </a:solidFill>
              </a:rPr>
              <a:t> da escola sob a perspectiva de análise comparativa dos dados.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Google Shape;914;p9">
            <a:extLst>
              <a:ext uri="{FF2B5EF4-FFF2-40B4-BE49-F238E27FC236}">
                <a16:creationId xmlns:a16="http://schemas.microsoft.com/office/drawing/2014/main" id="{538C2BF4-83A2-411E-B8CB-1E4AB3F75AEA}"/>
              </a:ext>
            </a:extLst>
          </p:cNvPr>
          <p:cNvSpPr/>
          <p:nvPr userDrawn="1"/>
        </p:nvSpPr>
        <p:spPr>
          <a:xfrm>
            <a:off x="9557886" y="2835794"/>
            <a:ext cx="2354253" cy="1004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DO “1° BIM”, “2° BIM” E “3° BIM”</a:t>
            </a:r>
            <a:endParaRPr sz="12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B746DB-4CDC-4AEE-9237-F7AAA15E2C71}"/>
              </a:ext>
            </a:extLst>
          </p:cNvPr>
          <p:cNvSpPr txBox="1"/>
          <p:nvPr userDrawn="1"/>
        </p:nvSpPr>
        <p:spPr>
          <a:xfrm>
            <a:off x="8503900" y="6111296"/>
            <a:ext cx="3680896" cy="463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sz="1800" b="1" dirty="0">
                <a:solidFill>
                  <a:schemeClr val="tx1"/>
                </a:solidFill>
              </a:rPr>
              <a:t>ENSINO MÉDIO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45FDA17-DACB-412B-8D30-6F54E820F8A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5892911"/>
            <a:ext cx="617143" cy="5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d. processo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839992" y="878504"/>
            <a:ext cx="10437606" cy="10016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tx1"/>
                </a:solidFill>
              </a:rPr>
              <a:t>Baseado nos resultados bimestrais da </a:t>
            </a:r>
            <a:r>
              <a:rPr lang="pt-BR" sz="2000" b="1" baseline="0" dirty="0">
                <a:solidFill>
                  <a:schemeClr val="tx1"/>
                </a:solidFill>
              </a:rPr>
              <a:t>Avaliação de Aprendizagem em Processo, </a:t>
            </a:r>
            <a:r>
              <a:rPr lang="pt-BR" sz="2000" baseline="0" dirty="0">
                <a:solidFill>
                  <a:schemeClr val="tx1"/>
                </a:solidFill>
              </a:rPr>
              <a:t>tem-se os seguintes </a:t>
            </a:r>
            <a:r>
              <a:rPr lang="pt-BR" sz="2000" b="1" baseline="0" dirty="0">
                <a:solidFill>
                  <a:schemeClr val="tx1"/>
                </a:solidFill>
              </a:rPr>
              <a:t>Indicadores de Participação</a:t>
            </a:r>
            <a:r>
              <a:rPr lang="pt-BR" sz="2000" b="0" baseline="0" dirty="0">
                <a:solidFill>
                  <a:schemeClr val="tx1"/>
                </a:solidFill>
              </a:rPr>
              <a:t> dos estudantes.</a:t>
            </a:r>
            <a:r>
              <a:rPr lang="pt-BR" sz="2000" baseline="0" dirty="0">
                <a:solidFill>
                  <a:schemeClr val="tx1"/>
                </a:solidFill>
              </a:rPr>
              <a:t>  As cores representam a comparação com a média de participação do estado.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84282DE2-2097-4E71-B29F-9F9BCA624384}"/>
              </a:ext>
            </a:extLst>
          </p:cNvPr>
          <p:cNvSpPr txBox="1"/>
          <p:nvPr userDrawn="1"/>
        </p:nvSpPr>
        <p:spPr>
          <a:xfrm>
            <a:off x="839992" y="225503"/>
            <a:ext cx="10437606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Planos e Resultados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Google Shape;914;p9">
            <a:extLst>
              <a:ext uri="{FF2B5EF4-FFF2-40B4-BE49-F238E27FC236}">
                <a16:creationId xmlns:a16="http://schemas.microsoft.com/office/drawing/2014/main" id="{525F4BFE-6997-4156-9D65-F40CB0B0FFDA}"/>
              </a:ext>
            </a:extLst>
          </p:cNvPr>
          <p:cNvSpPr/>
          <p:nvPr userDrawn="1"/>
        </p:nvSpPr>
        <p:spPr>
          <a:xfrm>
            <a:off x="7156346" y="5456881"/>
            <a:ext cx="1609898" cy="60089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ctr" anchorCtr="0">
            <a:noAutofit/>
          </a:bodyPr>
          <a:lstStyle/>
          <a:p>
            <a:pPr marL="0" indent="0" algn="just">
              <a:buFont typeface="+mj-lt"/>
              <a:buNone/>
            </a:pPr>
            <a:r>
              <a:rPr lang="pt-BR" sz="1200" b="1" dirty="0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rPr>
              <a:t>ABAIXO DE MÉDIA</a:t>
            </a:r>
          </a:p>
        </p:txBody>
      </p:sp>
      <p:sp>
        <p:nvSpPr>
          <p:cNvPr id="34" name="Fluxograma: Conector 33">
            <a:extLst>
              <a:ext uri="{FF2B5EF4-FFF2-40B4-BE49-F238E27FC236}">
                <a16:creationId xmlns:a16="http://schemas.microsoft.com/office/drawing/2014/main" id="{46AB6D2D-9C95-4313-B27C-8CA1D97D9B88}"/>
              </a:ext>
            </a:extLst>
          </p:cNvPr>
          <p:cNvSpPr/>
          <p:nvPr userDrawn="1"/>
        </p:nvSpPr>
        <p:spPr>
          <a:xfrm>
            <a:off x="6807213" y="2942433"/>
            <a:ext cx="349135" cy="353291"/>
          </a:xfrm>
          <a:prstGeom prst="flowChartConnector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+mj-lt"/>
              <a:buNone/>
            </a:pPr>
            <a:endParaRPr lang="pt-BR" sz="1200"/>
          </a:p>
        </p:txBody>
      </p:sp>
      <p:sp>
        <p:nvSpPr>
          <p:cNvPr id="35" name="Fluxograma: Conector 34">
            <a:extLst>
              <a:ext uri="{FF2B5EF4-FFF2-40B4-BE49-F238E27FC236}">
                <a16:creationId xmlns:a16="http://schemas.microsoft.com/office/drawing/2014/main" id="{6B69A074-2DA3-4E77-83D2-B2C1EFDB2C64}"/>
              </a:ext>
            </a:extLst>
          </p:cNvPr>
          <p:cNvSpPr/>
          <p:nvPr userDrawn="1"/>
        </p:nvSpPr>
        <p:spPr>
          <a:xfrm>
            <a:off x="6807213" y="4224762"/>
            <a:ext cx="349135" cy="353291"/>
          </a:xfrm>
          <a:prstGeom prst="flowChartConnector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+mj-lt"/>
              <a:buNone/>
            </a:pPr>
            <a:endParaRPr lang="pt-BR" sz="1200"/>
          </a:p>
        </p:txBody>
      </p:sp>
      <p:sp>
        <p:nvSpPr>
          <p:cNvPr id="36" name="Fluxograma: Conector 35">
            <a:extLst>
              <a:ext uri="{FF2B5EF4-FFF2-40B4-BE49-F238E27FC236}">
                <a16:creationId xmlns:a16="http://schemas.microsoft.com/office/drawing/2014/main" id="{BBCB03B1-1BF6-4C8C-B632-384C6AF2DDD9}"/>
              </a:ext>
            </a:extLst>
          </p:cNvPr>
          <p:cNvSpPr/>
          <p:nvPr userDrawn="1"/>
        </p:nvSpPr>
        <p:spPr>
          <a:xfrm>
            <a:off x="6808138" y="5580682"/>
            <a:ext cx="349135" cy="353291"/>
          </a:xfrm>
          <a:prstGeom prst="flowChartConnector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+mj-lt"/>
              <a:buNone/>
            </a:pPr>
            <a:endParaRPr lang="pt-BR" sz="1200"/>
          </a:p>
        </p:txBody>
      </p:sp>
      <p:sp>
        <p:nvSpPr>
          <p:cNvPr id="40" name="Google Shape;914;p9">
            <a:extLst>
              <a:ext uri="{FF2B5EF4-FFF2-40B4-BE49-F238E27FC236}">
                <a16:creationId xmlns:a16="http://schemas.microsoft.com/office/drawing/2014/main" id="{A44ABC4A-4E62-43DE-A482-28DC5EC6E1A4}"/>
              </a:ext>
            </a:extLst>
          </p:cNvPr>
          <p:cNvSpPr/>
          <p:nvPr userDrawn="1"/>
        </p:nvSpPr>
        <p:spPr>
          <a:xfrm>
            <a:off x="7156345" y="2809242"/>
            <a:ext cx="1609899" cy="60089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ctr" anchorCtr="0">
            <a:noAutofit/>
          </a:bodyPr>
          <a:lstStyle/>
          <a:p>
            <a:pPr marL="0" indent="0" algn="just">
              <a:buFont typeface="+mj-lt"/>
              <a:buNone/>
            </a:pPr>
            <a:r>
              <a:rPr lang="pt-BR" sz="1200" b="1" dirty="0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rPr>
              <a:t>ACIMA DE MÉDIA </a:t>
            </a:r>
          </a:p>
        </p:txBody>
      </p:sp>
      <p:sp>
        <p:nvSpPr>
          <p:cNvPr id="42" name="Google Shape;914;p9">
            <a:extLst>
              <a:ext uri="{FF2B5EF4-FFF2-40B4-BE49-F238E27FC236}">
                <a16:creationId xmlns:a16="http://schemas.microsoft.com/office/drawing/2014/main" id="{EB1E19CC-FCCD-4EF8-A473-9358C326C513}"/>
              </a:ext>
            </a:extLst>
          </p:cNvPr>
          <p:cNvSpPr/>
          <p:nvPr userDrawn="1"/>
        </p:nvSpPr>
        <p:spPr>
          <a:xfrm>
            <a:off x="7156346" y="4100961"/>
            <a:ext cx="1609899" cy="60089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ctr" anchorCtr="0">
            <a:noAutofit/>
          </a:bodyPr>
          <a:lstStyle/>
          <a:p>
            <a:pPr marL="0" indent="0" algn="just">
              <a:buFont typeface="+mj-lt"/>
              <a:buNone/>
            </a:pPr>
            <a:r>
              <a:rPr lang="pt-BR" sz="1200" b="1" dirty="0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rPr>
              <a:t>DENTRO DA MÉDIA</a:t>
            </a:r>
          </a:p>
        </p:txBody>
      </p:sp>
      <p:sp>
        <p:nvSpPr>
          <p:cNvPr id="44" name="Google Shape;914;p9">
            <a:extLst>
              <a:ext uri="{FF2B5EF4-FFF2-40B4-BE49-F238E27FC236}">
                <a16:creationId xmlns:a16="http://schemas.microsoft.com/office/drawing/2014/main" id="{311B9AA4-B676-408A-8A12-59B65612CB6D}"/>
              </a:ext>
            </a:extLst>
          </p:cNvPr>
          <p:cNvSpPr/>
          <p:nvPr userDrawn="1"/>
        </p:nvSpPr>
        <p:spPr>
          <a:xfrm>
            <a:off x="9124748" y="3416043"/>
            <a:ext cx="2152849" cy="8087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DUAS VEZES COM O BOTÃO ESQUERDO DO MOUSE E PREENCHA O PERCENTUAL DE PARTICIPAÇÃO NOS QUADROS VERMELHOS</a:t>
            </a:r>
            <a:endParaRPr sz="12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471379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99;p8">
            <a:extLst>
              <a:ext uri="{FF2B5EF4-FFF2-40B4-BE49-F238E27FC236}">
                <a16:creationId xmlns:a16="http://schemas.microsoft.com/office/drawing/2014/main" id="{CA308757-FD2A-46A5-86D2-E18197298D37}"/>
              </a:ext>
            </a:extLst>
          </p:cNvPr>
          <p:cNvSpPr txBox="1"/>
          <p:nvPr userDrawn="1"/>
        </p:nvSpPr>
        <p:spPr>
          <a:xfrm>
            <a:off x="-14179" y="6522997"/>
            <a:ext cx="5699229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</a:t>
            </a:r>
            <a:r>
              <a:rPr lang="pt-BR" sz="800" b="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Placon</a:t>
            </a: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- Secretaria Digital Escolar - https://sed.educacao.sp.gov.br/</a:t>
            </a:r>
            <a:endParaRPr sz="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C8CC84-F595-41BB-94E4-A3956E5A46B0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BBC2DC8-1205-434C-A4CC-0612162DD96C}"/>
              </a:ext>
            </a:extLst>
          </p:cNvPr>
          <p:cNvSpPr txBox="1"/>
          <p:nvPr userDrawn="1"/>
        </p:nvSpPr>
        <p:spPr>
          <a:xfrm>
            <a:off x="839992" y="225503"/>
            <a:ext cx="10437606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Planos e Resultados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5D5A27-658C-4831-9B57-1D708011DE1A}"/>
              </a:ext>
            </a:extLst>
          </p:cNvPr>
          <p:cNvSpPr txBox="1"/>
          <p:nvPr userDrawn="1"/>
        </p:nvSpPr>
        <p:spPr>
          <a:xfrm>
            <a:off x="839991" y="863121"/>
            <a:ext cx="10437607" cy="7397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tx1"/>
                </a:solidFill>
              </a:rPr>
              <a:t>Baseado nos resultados da </a:t>
            </a:r>
            <a:r>
              <a:rPr lang="pt-BR" sz="2000" b="1" baseline="0" dirty="0" err="1">
                <a:solidFill>
                  <a:schemeClr val="tx1"/>
                </a:solidFill>
              </a:rPr>
              <a:t>Placon</a:t>
            </a:r>
            <a:r>
              <a:rPr lang="pt-BR" sz="2000" b="1" baseline="0" dirty="0">
                <a:solidFill>
                  <a:schemeClr val="tx1"/>
                </a:solidFill>
              </a:rPr>
              <a:t>, </a:t>
            </a:r>
            <a:r>
              <a:rPr lang="pt-BR" sz="2000" baseline="0" dirty="0">
                <a:solidFill>
                  <a:schemeClr val="tx1"/>
                </a:solidFill>
              </a:rPr>
              <a:t>tem-se as seguintes informações</a:t>
            </a:r>
            <a:r>
              <a:rPr lang="pt-BR" sz="2000" b="1" baseline="0" dirty="0">
                <a:solidFill>
                  <a:schemeClr val="tx1"/>
                </a:solidFill>
              </a:rPr>
              <a:t>.</a:t>
            </a:r>
            <a:r>
              <a:rPr lang="pt-BR" sz="2000" baseline="0" dirty="0">
                <a:solidFill>
                  <a:schemeClr val="tx1"/>
                </a:solidFill>
              </a:rPr>
              <a:t> Registre os </a:t>
            </a:r>
            <a:r>
              <a:rPr lang="pt-BR" sz="2000" b="1" baseline="0" dirty="0">
                <a:solidFill>
                  <a:schemeClr val="tx1"/>
                </a:solidFill>
              </a:rPr>
              <a:t>resultados</a:t>
            </a:r>
            <a:r>
              <a:rPr lang="pt-BR" sz="2000" baseline="0" dirty="0">
                <a:solidFill>
                  <a:schemeClr val="tx1"/>
                </a:solidFill>
              </a:rPr>
              <a:t> da escola para acompanhamento da dimensão de convivência.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56C927BE-4F87-40AD-A6C2-BBF9EE6591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15331333"/>
              </p:ext>
            </p:extLst>
          </p:nvPr>
        </p:nvGraphicFramePr>
        <p:xfrm>
          <a:off x="989215" y="2923540"/>
          <a:ext cx="10288384" cy="178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236">
                  <a:extLst>
                    <a:ext uri="{9D8B030D-6E8A-4147-A177-3AD203B41FA5}">
                      <a16:colId xmlns:a16="http://schemas.microsoft.com/office/drawing/2014/main" val="4229942753"/>
                    </a:ext>
                  </a:extLst>
                </a:gridCol>
                <a:gridCol w="1050270">
                  <a:extLst>
                    <a:ext uri="{9D8B030D-6E8A-4147-A177-3AD203B41FA5}">
                      <a16:colId xmlns:a16="http://schemas.microsoft.com/office/drawing/2014/main" val="3138970347"/>
                    </a:ext>
                  </a:extLst>
                </a:gridCol>
                <a:gridCol w="1055178">
                  <a:extLst>
                    <a:ext uri="{9D8B030D-6E8A-4147-A177-3AD203B41FA5}">
                      <a16:colId xmlns:a16="http://schemas.microsoft.com/office/drawing/2014/main" val="569776793"/>
                    </a:ext>
                  </a:extLst>
                </a:gridCol>
                <a:gridCol w="1053540">
                  <a:extLst>
                    <a:ext uri="{9D8B030D-6E8A-4147-A177-3AD203B41FA5}">
                      <a16:colId xmlns:a16="http://schemas.microsoft.com/office/drawing/2014/main" val="365970254"/>
                    </a:ext>
                  </a:extLst>
                </a:gridCol>
                <a:gridCol w="1053540">
                  <a:extLst>
                    <a:ext uri="{9D8B030D-6E8A-4147-A177-3AD203B41FA5}">
                      <a16:colId xmlns:a16="http://schemas.microsoft.com/office/drawing/2014/main" val="1674737205"/>
                    </a:ext>
                  </a:extLst>
                </a:gridCol>
                <a:gridCol w="1053540">
                  <a:extLst>
                    <a:ext uri="{9D8B030D-6E8A-4147-A177-3AD203B41FA5}">
                      <a16:colId xmlns:a16="http://schemas.microsoft.com/office/drawing/2014/main" val="865100857"/>
                    </a:ext>
                  </a:extLst>
                </a:gridCol>
                <a:gridCol w="1053540">
                  <a:extLst>
                    <a:ext uri="{9D8B030D-6E8A-4147-A177-3AD203B41FA5}">
                      <a16:colId xmlns:a16="http://schemas.microsoft.com/office/drawing/2014/main" val="4080764061"/>
                    </a:ext>
                  </a:extLst>
                </a:gridCol>
                <a:gridCol w="1053540">
                  <a:extLst>
                    <a:ext uri="{9D8B030D-6E8A-4147-A177-3AD203B41FA5}">
                      <a16:colId xmlns:a16="http://schemas.microsoft.com/office/drawing/2014/main" val="751683887"/>
                    </a:ext>
                  </a:extLst>
                </a:gridCol>
              </a:tblGrid>
              <a:tr h="6565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OCORRÊNCIA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MAIO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JUN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AGO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OUT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anchor="ctr">
                    <a:solidFill>
                      <a:srgbClr val="007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92649"/>
                  </a:ext>
                </a:extLst>
              </a:tr>
              <a:tr h="1133225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Incidência de dias sem acesso/registro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454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32684"/>
                  </a:ext>
                </a:extLst>
              </a:tr>
            </a:tbl>
          </a:graphicData>
        </a:graphic>
      </p:graphicFrame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FE5B23EC-3DFB-42CA-8FCA-7E85D27A78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5513" y="3602182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0A236356-C9AA-4B55-A76F-0852064AD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5103" y="3602182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9C4A5745-7006-4691-9F11-5FB350EA8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8794" y="3602182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B4F6A939-898E-49EC-B27E-F7DE9E9956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1156" y="3602182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A3961044-E69D-4681-AC65-2E04C55F3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518" y="3602182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1032F03A-9068-4B9E-AE69-EE0E6E9526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36877" y="3602182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AF471AE3-D221-4BAD-9649-39C5A7E8F8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7238" y="3595477"/>
            <a:ext cx="947361" cy="110559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pt-BR" dirty="0"/>
              <a:t>ESCREVA A QUANTIDADE</a:t>
            </a:r>
          </a:p>
        </p:txBody>
      </p:sp>
    </p:spTree>
    <p:extLst>
      <p:ext uri="{BB962C8B-B14F-4D97-AF65-F5344CB8AC3E}">
        <p14:creationId xmlns:p14="http://schemas.microsoft.com/office/powerpoint/2010/main" val="115073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21;g1209e05cc51_2_0">
            <a:extLst>
              <a:ext uri="{FF2B5EF4-FFF2-40B4-BE49-F238E27FC236}">
                <a16:creationId xmlns:a16="http://schemas.microsoft.com/office/drawing/2014/main" id="{6B2DD09E-B46A-4E47-900D-ECDFECBC3D9A}"/>
              </a:ext>
            </a:extLst>
          </p:cNvPr>
          <p:cNvSpPr/>
          <p:nvPr userDrawn="1"/>
        </p:nvSpPr>
        <p:spPr>
          <a:xfrm>
            <a:off x="-7958" y="1"/>
            <a:ext cx="5180433" cy="685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722;g1209e05cc51_2_0">
            <a:extLst>
              <a:ext uri="{FF2B5EF4-FFF2-40B4-BE49-F238E27FC236}">
                <a16:creationId xmlns:a16="http://schemas.microsoft.com/office/drawing/2014/main" id="{E02F973C-C73D-4661-81E9-8E63D3C918F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l="947" t="5089" r="51665" b="10515"/>
          <a:stretch/>
        </p:blipFill>
        <p:spPr>
          <a:xfrm>
            <a:off x="1" y="2"/>
            <a:ext cx="5175718" cy="68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308AAE8C-3BC0-4394-A576-D73BCE476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" y="33864"/>
            <a:ext cx="369158" cy="45852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19C7A1-6D4F-43C0-BBAB-3FD8CF669F73}"/>
              </a:ext>
            </a:extLst>
          </p:cNvPr>
          <p:cNvSpPr txBox="1"/>
          <p:nvPr userDrawn="1"/>
        </p:nvSpPr>
        <p:spPr>
          <a:xfrm>
            <a:off x="0" y="507370"/>
            <a:ext cx="78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/>
              <a:t>GOVERNO DO ESTADO DE SÃO PAULO</a:t>
            </a:r>
          </a:p>
        </p:txBody>
      </p:sp>
      <p:sp>
        <p:nvSpPr>
          <p:cNvPr id="16" name="Google Shape;761;g120e0c4ec2b_0_0">
            <a:extLst>
              <a:ext uri="{FF2B5EF4-FFF2-40B4-BE49-F238E27FC236}">
                <a16:creationId xmlns:a16="http://schemas.microsoft.com/office/drawing/2014/main" id="{B72C99E3-8798-4A02-8FDE-4EFD789FF576}"/>
              </a:ext>
            </a:extLst>
          </p:cNvPr>
          <p:cNvSpPr/>
          <p:nvPr userDrawn="1"/>
        </p:nvSpPr>
        <p:spPr>
          <a:xfrm>
            <a:off x="5172475" y="6683433"/>
            <a:ext cx="7019525" cy="18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03CA8C5F-FA5D-466B-AEAC-873F20854554}"/>
              </a:ext>
            </a:extLst>
          </p:cNvPr>
          <p:cNvSpPr txBox="1"/>
          <p:nvPr userDrawn="1"/>
        </p:nvSpPr>
        <p:spPr>
          <a:xfrm>
            <a:off x="5180435" y="3228945"/>
            <a:ext cx="7019524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800" b="1" i="0" u="none" strike="noStrike" cap="none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ANÁLISE DOS RESULTADOS 2022</a:t>
            </a:r>
          </a:p>
        </p:txBody>
      </p:sp>
    </p:spTree>
    <p:extLst>
      <p:ext uri="{BB962C8B-B14F-4D97-AF65-F5344CB8AC3E}">
        <p14:creationId xmlns:p14="http://schemas.microsoft.com/office/powerpoint/2010/main" val="65852119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153E37E-73A5-4C22-9A84-2BBDCAE41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4073" y="2662507"/>
            <a:ext cx="6805885" cy="328912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5E8D68-0EDA-4BE4-980D-3BACABBFF1FE}"/>
              </a:ext>
            </a:extLst>
          </p:cNvPr>
          <p:cNvSpPr txBox="1"/>
          <p:nvPr userDrawn="1"/>
        </p:nvSpPr>
        <p:spPr>
          <a:xfrm>
            <a:off x="839992" y="235080"/>
            <a:ext cx="10681448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DE RESULTADOS 2022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63F177-D017-47A4-A288-6A3F41EAE87A}"/>
              </a:ext>
            </a:extLst>
          </p:cNvPr>
          <p:cNvSpPr txBox="1"/>
          <p:nvPr userDrawn="1"/>
        </p:nvSpPr>
        <p:spPr>
          <a:xfrm>
            <a:off x="752352" y="1019424"/>
            <a:ext cx="10437606" cy="1535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="0" baseline="0" dirty="0">
                <a:solidFill>
                  <a:schemeClr val="tx1"/>
                </a:solidFill>
              </a:rPr>
              <a:t>Baseados nas </a:t>
            </a:r>
            <a:r>
              <a:rPr lang="pt-BR" sz="2000" b="1" baseline="0" dirty="0">
                <a:solidFill>
                  <a:schemeClr val="tx1"/>
                </a:solidFill>
              </a:rPr>
              <a:t>Avalições de Aprendizagem em Processo</a:t>
            </a:r>
            <a:r>
              <a:rPr lang="pt-BR" sz="2000" b="0" baseline="0" dirty="0">
                <a:solidFill>
                  <a:schemeClr val="tx1"/>
                </a:solidFill>
              </a:rPr>
              <a:t>, a escola deve refletir sobre seus </a:t>
            </a:r>
            <a:r>
              <a:rPr lang="pt-BR" sz="2000" b="1" baseline="0" dirty="0">
                <a:solidFill>
                  <a:schemeClr val="tx1"/>
                </a:solidFill>
              </a:rPr>
              <a:t>Indicadores Intermediários</a:t>
            </a:r>
            <a:r>
              <a:rPr lang="pt-BR" sz="2000" b="0" baseline="0" dirty="0">
                <a:solidFill>
                  <a:schemeClr val="tx1"/>
                </a:solidFill>
              </a:rPr>
              <a:t> do 1º ao 3º Bimestre e registrar sugestões de melhorias para o próximo ano, tendo como objetivo reduzir o percentual de estudantes no nível de proficiência “muito abaixo” e aumentar o percentual de estudantes nos níveis “médio” e “alto”, bem como aumentar o percentual de participação nas AAP.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D7CD6A00-6787-45AB-BB3C-736EBD52F523}"/>
              </a:ext>
            </a:extLst>
          </p:cNvPr>
          <p:cNvSpPr/>
          <p:nvPr userDrawn="1"/>
        </p:nvSpPr>
        <p:spPr>
          <a:xfrm>
            <a:off x="839993" y="2667755"/>
            <a:ext cx="3316372" cy="91959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valor percentual de estudantes no “muito baixo” para o desempenho ou o percentual de participação para o fluxo</a:t>
            </a:r>
            <a:endParaRPr lang="pt-BR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7A4B53FB-1735-4A38-B631-DED79AC18482}"/>
              </a:ext>
            </a:extLst>
          </p:cNvPr>
          <p:cNvSpPr/>
          <p:nvPr userDrawn="1"/>
        </p:nvSpPr>
        <p:spPr>
          <a:xfrm>
            <a:off x="839990" y="3868871"/>
            <a:ext cx="3316372" cy="919591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Descreva, de forma objetiva, os principais obstáculos identificados no desenvolvimento das ações interventivas </a:t>
            </a:r>
          </a:p>
        </p:txBody>
      </p:sp>
      <p:sp>
        <p:nvSpPr>
          <p:cNvPr id="36" name="Retângulo: Cantos Diagonais Arredondados 35">
            <a:extLst>
              <a:ext uri="{FF2B5EF4-FFF2-40B4-BE49-F238E27FC236}">
                <a16:creationId xmlns:a16="http://schemas.microsoft.com/office/drawing/2014/main" id="{0861CA08-FD41-4C42-8BE9-4DB4B6259BDF}"/>
              </a:ext>
            </a:extLst>
          </p:cNvPr>
          <p:cNvSpPr/>
          <p:nvPr userDrawn="1"/>
        </p:nvSpPr>
        <p:spPr>
          <a:xfrm>
            <a:off x="839990" y="5032039"/>
            <a:ext cx="3316378" cy="91959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para atingir o desafio no próximo ano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51AD9F05-DD78-475A-B788-DD6BE18BC131}"/>
              </a:ext>
            </a:extLst>
          </p:cNvPr>
          <p:cNvCxnSpPr>
            <a:cxnSpLocks/>
            <a:stCxn id="5" idx="0"/>
          </p:cNvCxnSpPr>
          <p:nvPr userDrawn="1"/>
        </p:nvCxnSpPr>
        <p:spPr>
          <a:xfrm flipV="1">
            <a:off x="4156365" y="2871050"/>
            <a:ext cx="1939635" cy="25650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F35E8DD8-7B65-4044-9CB5-9DF73B1EA82C}"/>
              </a:ext>
            </a:extLst>
          </p:cNvPr>
          <p:cNvCxnSpPr>
            <a:cxnSpLocks/>
            <a:stCxn id="35" idx="0"/>
          </p:cNvCxnSpPr>
          <p:nvPr userDrawn="1"/>
        </p:nvCxnSpPr>
        <p:spPr>
          <a:xfrm flipV="1">
            <a:off x="4156362" y="3235598"/>
            <a:ext cx="1889611" cy="109306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6DA8716B-759A-4074-8B72-5614B39D7BD1}"/>
              </a:ext>
            </a:extLst>
          </p:cNvPr>
          <p:cNvCxnSpPr>
            <a:cxnSpLocks/>
            <a:stCxn id="36" idx="0"/>
          </p:cNvCxnSpPr>
          <p:nvPr userDrawn="1"/>
        </p:nvCxnSpPr>
        <p:spPr>
          <a:xfrm flipV="1">
            <a:off x="4156368" y="3587346"/>
            <a:ext cx="1889605" cy="190448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60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uxograma: Processo 31">
            <a:extLst>
              <a:ext uri="{FF2B5EF4-FFF2-40B4-BE49-F238E27FC236}">
                <a16:creationId xmlns:a16="http://schemas.microsoft.com/office/drawing/2014/main" id="{9F2547BB-9D73-45E1-855C-18EF46586D0C}"/>
              </a:ext>
            </a:extLst>
          </p:cNvPr>
          <p:cNvSpPr/>
          <p:nvPr userDrawn="1"/>
        </p:nvSpPr>
        <p:spPr>
          <a:xfrm>
            <a:off x="0" y="800705"/>
            <a:ext cx="12192000" cy="591597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04168FE-649B-4BC6-9A93-EDE7E7F7EEF5}"/>
              </a:ext>
            </a:extLst>
          </p:cNvPr>
          <p:cNvSpPr txBox="1"/>
          <p:nvPr userDrawn="1"/>
        </p:nvSpPr>
        <p:spPr>
          <a:xfrm>
            <a:off x="839991" y="235080"/>
            <a:ext cx="10008117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DOS RESULTADOS 2022 – LÍNGUA PORTUGUESA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Retângulo: Cantos Diagonais Arredondados 80">
            <a:extLst>
              <a:ext uri="{FF2B5EF4-FFF2-40B4-BE49-F238E27FC236}">
                <a16:creationId xmlns:a16="http://schemas.microsoft.com/office/drawing/2014/main" id="{FB289CE2-67ED-45B5-AA8C-2166ABB96437}"/>
              </a:ext>
            </a:extLst>
          </p:cNvPr>
          <p:cNvSpPr/>
          <p:nvPr userDrawn="1"/>
        </p:nvSpPr>
        <p:spPr>
          <a:xfrm>
            <a:off x="149628" y="919623"/>
            <a:ext cx="11920451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7" name="Espaço Reservado para Texto 6">
            <a:extLst>
              <a:ext uri="{FF2B5EF4-FFF2-40B4-BE49-F238E27FC236}">
                <a16:creationId xmlns:a16="http://schemas.microsoft.com/office/drawing/2014/main" id="{7A1DE298-6800-42C4-BD51-1219CB5B7C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622" y="2151441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reduzir o percentual de estudantes no “muito baixo”</a:t>
            </a:r>
          </a:p>
        </p:txBody>
      </p:sp>
      <p:sp>
        <p:nvSpPr>
          <p:cNvPr id="88" name="Espaço Reservado para Texto 6">
            <a:extLst>
              <a:ext uri="{FF2B5EF4-FFF2-40B4-BE49-F238E27FC236}">
                <a16:creationId xmlns:a16="http://schemas.microsoft.com/office/drawing/2014/main" id="{27B0FC55-A302-4431-9B74-A650AEF9A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622" y="1551243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89" name="Espaço Reservado para Texto 6">
            <a:extLst>
              <a:ext uri="{FF2B5EF4-FFF2-40B4-BE49-F238E27FC236}">
                <a16:creationId xmlns:a16="http://schemas.microsoft.com/office/drawing/2014/main" id="{0763928A-6A03-4FDE-8FD5-3E3C24BA2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002" y="952375"/>
            <a:ext cx="925249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19% dos estudantes no “muito baixo”</a:t>
            </a:r>
          </a:p>
        </p:txBody>
      </p:sp>
      <p:sp>
        <p:nvSpPr>
          <p:cNvPr id="90" name="Retângulo: Cantos Diagonais Arredondados 89">
            <a:extLst>
              <a:ext uri="{FF2B5EF4-FFF2-40B4-BE49-F238E27FC236}">
                <a16:creationId xmlns:a16="http://schemas.microsoft.com/office/drawing/2014/main" id="{49888C66-46B7-473C-8446-B7415F3480EB}"/>
              </a:ext>
            </a:extLst>
          </p:cNvPr>
          <p:cNvSpPr/>
          <p:nvPr userDrawn="1"/>
        </p:nvSpPr>
        <p:spPr>
          <a:xfrm>
            <a:off x="152503" y="2815359"/>
            <a:ext cx="11917575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spaço Reservado para Texto 6">
            <a:extLst>
              <a:ext uri="{FF2B5EF4-FFF2-40B4-BE49-F238E27FC236}">
                <a16:creationId xmlns:a16="http://schemas.microsoft.com/office/drawing/2014/main" id="{D91FA9A5-0C6C-494D-9E3D-568F347D92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4249" y="4050367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reduzir o percentual de estudantes no “muito baixo”</a:t>
            </a:r>
          </a:p>
        </p:txBody>
      </p:sp>
      <p:sp>
        <p:nvSpPr>
          <p:cNvPr id="97" name="Espaço Reservado para Texto 6">
            <a:extLst>
              <a:ext uri="{FF2B5EF4-FFF2-40B4-BE49-F238E27FC236}">
                <a16:creationId xmlns:a16="http://schemas.microsoft.com/office/drawing/2014/main" id="{26730531-0955-4AD3-8F2F-F30CE5A5F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4249" y="3450169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98" name="Espaço Reservado para Texto 6">
            <a:extLst>
              <a:ext uri="{FF2B5EF4-FFF2-40B4-BE49-F238E27FC236}">
                <a16:creationId xmlns:a16="http://schemas.microsoft.com/office/drawing/2014/main" id="{3D306859-DCBD-4F87-BD18-E1C3D5DB33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628" y="2851301"/>
            <a:ext cx="924694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19% dos estudantes no “muito baixo”</a:t>
            </a:r>
          </a:p>
        </p:txBody>
      </p:sp>
      <p:sp>
        <p:nvSpPr>
          <p:cNvPr id="99" name="Retângulo: Cantos Diagonais Arredondados 98">
            <a:extLst>
              <a:ext uri="{FF2B5EF4-FFF2-40B4-BE49-F238E27FC236}">
                <a16:creationId xmlns:a16="http://schemas.microsoft.com/office/drawing/2014/main" id="{6D585A9B-12B6-43A7-8AA3-522FF7938716}"/>
              </a:ext>
            </a:extLst>
          </p:cNvPr>
          <p:cNvSpPr/>
          <p:nvPr userDrawn="1"/>
        </p:nvSpPr>
        <p:spPr>
          <a:xfrm>
            <a:off x="157942" y="4729903"/>
            <a:ext cx="11912136" cy="1839437"/>
          </a:xfrm>
          <a:prstGeom prst="round2DiagRect">
            <a:avLst>
              <a:gd name="adj1" fmla="val 8533"/>
              <a:gd name="adj2" fmla="val 0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Espaço Reservado para Texto 6">
            <a:extLst>
              <a:ext uri="{FF2B5EF4-FFF2-40B4-BE49-F238E27FC236}">
                <a16:creationId xmlns:a16="http://schemas.microsoft.com/office/drawing/2014/main" id="{ED3CE269-0540-473D-AA09-0CF9363F4D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9900" y="5968717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reduzir o percentual de estudantes no “muito baixo”</a:t>
            </a:r>
          </a:p>
        </p:txBody>
      </p:sp>
      <p:sp>
        <p:nvSpPr>
          <p:cNvPr id="106" name="Espaço Reservado para Texto 6">
            <a:extLst>
              <a:ext uri="{FF2B5EF4-FFF2-40B4-BE49-F238E27FC236}">
                <a16:creationId xmlns:a16="http://schemas.microsoft.com/office/drawing/2014/main" id="{C4250695-A05D-491E-B23B-721290862D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9900" y="5368519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107" name="Espaço Reservado para Texto 6">
            <a:extLst>
              <a:ext uri="{FF2B5EF4-FFF2-40B4-BE49-F238E27FC236}">
                <a16:creationId xmlns:a16="http://schemas.microsoft.com/office/drawing/2014/main" id="{6DAC3A56-30DF-4A99-88A1-1794F1F735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5279" y="4769651"/>
            <a:ext cx="924694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19% dos estudantes no “muito baixo”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F766B0A-602F-4AD8-803B-2D5B3520E9F5}"/>
              </a:ext>
            </a:extLst>
          </p:cNvPr>
          <p:cNvSpPr txBox="1"/>
          <p:nvPr userDrawn="1"/>
        </p:nvSpPr>
        <p:spPr>
          <a:xfrm>
            <a:off x="1493956" y="1002221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DESEMPENHO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9BBBD9D-7C37-4148-B8CC-CC1130CEFCD0}"/>
              </a:ext>
            </a:extLst>
          </p:cNvPr>
          <p:cNvSpPr txBox="1"/>
          <p:nvPr userDrawn="1"/>
        </p:nvSpPr>
        <p:spPr>
          <a:xfrm>
            <a:off x="1481654" y="1593251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9D04790-29B2-4FAA-8276-528C58883E83}"/>
              </a:ext>
            </a:extLst>
          </p:cNvPr>
          <p:cNvSpPr txBox="1"/>
          <p:nvPr userDrawn="1"/>
        </p:nvSpPr>
        <p:spPr>
          <a:xfrm>
            <a:off x="1473965" y="2197133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34E9D84-9EBE-4250-9CDE-D5655D3F8400}"/>
              </a:ext>
            </a:extLst>
          </p:cNvPr>
          <p:cNvSpPr txBox="1"/>
          <p:nvPr userDrawn="1"/>
        </p:nvSpPr>
        <p:spPr>
          <a:xfrm>
            <a:off x="1481070" y="2911175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DESEMPENHO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596BEBB-B661-45BA-8E97-CD7202AD9807}"/>
              </a:ext>
            </a:extLst>
          </p:cNvPr>
          <p:cNvSpPr txBox="1"/>
          <p:nvPr userDrawn="1"/>
        </p:nvSpPr>
        <p:spPr>
          <a:xfrm>
            <a:off x="1481070" y="3502941"/>
            <a:ext cx="1144362" cy="47474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314B4B3-9776-46D7-975E-5B90CA0CBB3C}"/>
              </a:ext>
            </a:extLst>
          </p:cNvPr>
          <p:cNvSpPr txBox="1"/>
          <p:nvPr userDrawn="1"/>
        </p:nvSpPr>
        <p:spPr>
          <a:xfrm>
            <a:off x="1481070" y="4091407"/>
            <a:ext cx="1144362" cy="47474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A22D4E1-57EB-472E-9E5B-CF5471F02701}"/>
              </a:ext>
            </a:extLst>
          </p:cNvPr>
          <p:cNvSpPr txBox="1"/>
          <p:nvPr userDrawn="1"/>
        </p:nvSpPr>
        <p:spPr>
          <a:xfrm>
            <a:off x="1481070" y="4826702"/>
            <a:ext cx="1144362" cy="466259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DESEMPENHO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4A1D090-6998-43F8-AAE8-5D728396ADE6}"/>
              </a:ext>
            </a:extLst>
          </p:cNvPr>
          <p:cNvSpPr txBox="1"/>
          <p:nvPr userDrawn="1"/>
        </p:nvSpPr>
        <p:spPr>
          <a:xfrm>
            <a:off x="1473965" y="5420929"/>
            <a:ext cx="1144362" cy="46306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FF7AF0F-2415-4807-9AA3-447B480492C9}"/>
              </a:ext>
            </a:extLst>
          </p:cNvPr>
          <p:cNvSpPr txBox="1"/>
          <p:nvPr userDrawn="1"/>
        </p:nvSpPr>
        <p:spPr>
          <a:xfrm>
            <a:off x="1461079" y="6010937"/>
            <a:ext cx="1144362" cy="47427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253423B-B7DF-4300-A000-6110F8FDC2B9}"/>
              </a:ext>
            </a:extLst>
          </p:cNvPr>
          <p:cNvSpPr txBox="1"/>
          <p:nvPr userDrawn="1"/>
        </p:nvSpPr>
        <p:spPr>
          <a:xfrm>
            <a:off x="357449" y="1097385"/>
            <a:ext cx="977192" cy="1485538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ANOS INICIAIS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36004AAE-7EF3-436E-BDD4-05C2AC669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1312329"/>
            <a:ext cx="769397" cy="632431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A677E4F1-08B3-4A95-B7BB-3014673EB85F}"/>
              </a:ext>
            </a:extLst>
          </p:cNvPr>
          <p:cNvSpPr txBox="1"/>
          <p:nvPr userDrawn="1"/>
        </p:nvSpPr>
        <p:spPr>
          <a:xfrm>
            <a:off x="364625" y="3009206"/>
            <a:ext cx="965364" cy="148553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ysClr val="windowText" lastClr="000000"/>
                </a:solidFill>
              </a:rPr>
              <a:t>ANOS FINAIS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B7E4AE9-409D-4E2C-B7D2-E50245E2D5BC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1" y="3168081"/>
            <a:ext cx="770941" cy="669720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9D32B02F-D3D4-4AB1-A088-7927A84B22D6}"/>
              </a:ext>
            </a:extLst>
          </p:cNvPr>
          <p:cNvSpPr txBox="1"/>
          <p:nvPr userDrawn="1"/>
        </p:nvSpPr>
        <p:spPr>
          <a:xfrm>
            <a:off x="384627" y="4924858"/>
            <a:ext cx="965364" cy="1485538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ysClr val="windowText" lastClr="000000"/>
                </a:solidFill>
              </a:rPr>
              <a:t>ENSINO MÉDIO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37B4DBDA-29B9-4301-ADDB-69838E5E8D79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" y="5216482"/>
            <a:ext cx="660099" cy="5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luxograma: Processo 91">
            <a:extLst>
              <a:ext uri="{FF2B5EF4-FFF2-40B4-BE49-F238E27FC236}">
                <a16:creationId xmlns:a16="http://schemas.microsoft.com/office/drawing/2014/main" id="{52A570FF-C4FF-487D-86FC-0F7AF5F8FBFA}"/>
              </a:ext>
            </a:extLst>
          </p:cNvPr>
          <p:cNvSpPr/>
          <p:nvPr userDrawn="1"/>
        </p:nvSpPr>
        <p:spPr>
          <a:xfrm>
            <a:off x="0" y="800705"/>
            <a:ext cx="12192000" cy="591597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: Cantos Diagonais Arredondados 46">
            <a:extLst>
              <a:ext uri="{FF2B5EF4-FFF2-40B4-BE49-F238E27FC236}">
                <a16:creationId xmlns:a16="http://schemas.microsoft.com/office/drawing/2014/main" id="{80A0E74D-12EC-4897-AE84-B2E6B838079E}"/>
              </a:ext>
            </a:extLst>
          </p:cNvPr>
          <p:cNvSpPr/>
          <p:nvPr userDrawn="1"/>
        </p:nvSpPr>
        <p:spPr>
          <a:xfrm>
            <a:off x="149628" y="919623"/>
            <a:ext cx="11920451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: Cantos Diagonais Arredondados 47">
            <a:extLst>
              <a:ext uri="{FF2B5EF4-FFF2-40B4-BE49-F238E27FC236}">
                <a16:creationId xmlns:a16="http://schemas.microsoft.com/office/drawing/2014/main" id="{488E649A-6B70-4089-8C65-D1029ABA10DE}"/>
              </a:ext>
            </a:extLst>
          </p:cNvPr>
          <p:cNvSpPr/>
          <p:nvPr userDrawn="1"/>
        </p:nvSpPr>
        <p:spPr>
          <a:xfrm>
            <a:off x="152503" y="2815359"/>
            <a:ext cx="11917575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: Cantos Diagonais Arredondados 48">
            <a:extLst>
              <a:ext uri="{FF2B5EF4-FFF2-40B4-BE49-F238E27FC236}">
                <a16:creationId xmlns:a16="http://schemas.microsoft.com/office/drawing/2014/main" id="{4A14D931-AB59-4575-9A4F-CED9BDF1A9D1}"/>
              </a:ext>
            </a:extLst>
          </p:cNvPr>
          <p:cNvSpPr/>
          <p:nvPr userDrawn="1"/>
        </p:nvSpPr>
        <p:spPr>
          <a:xfrm>
            <a:off x="157942" y="4729903"/>
            <a:ext cx="11912136" cy="1839437"/>
          </a:xfrm>
          <a:prstGeom prst="round2DiagRect">
            <a:avLst>
              <a:gd name="adj1" fmla="val 8533"/>
              <a:gd name="adj2" fmla="val 0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5E8D68-0EDA-4BE4-980D-3BACABBFF1FE}"/>
              </a:ext>
            </a:extLst>
          </p:cNvPr>
          <p:cNvSpPr txBox="1"/>
          <p:nvPr userDrawn="1"/>
        </p:nvSpPr>
        <p:spPr>
          <a:xfrm>
            <a:off x="839992" y="235080"/>
            <a:ext cx="9218408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DOS RESULTADOS 2022 – MATEMÁTICA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Espaço Reservado para Texto 6">
            <a:extLst>
              <a:ext uri="{FF2B5EF4-FFF2-40B4-BE49-F238E27FC236}">
                <a16:creationId xmlns:a16="http://schemas.microsoft.com/office/drawing/2014/main" id="{AEF75AD3-724C-4D1D-90C5-F691F85BF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622" y="2151441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reduzir o percentual de estudantes no “muito baixo”</a:t>
            </a:r>
          </a:p>
        </p:txBody>
      </p:sp>
      <p:sp>
        <p:nvSpPr>
          <p:cNvPr id="100" name="Espaço Reservado para Texto 6">
            <a:extLst>
              <a:ext uri="{FF2B5EF4-FFF2-40B4-BE49-F238E27FC236}">
                <a16:creationId xmlns:a16="http://schemas.microsoft.com/office/drawing/2014/main" id="{914CD861-1204-42FA-97B7-D47C5D5E63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622" y="1551243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101" name="Espaço Reservado para Texto 6">
            <a:extLst>
              <a:ext uri="{FF2B5EF4-FFF2-40B4-BE49-F238E27FC236}">
                <a16:creationId xmlns:a16="http://schemas.microsoft.com/office/drawing/2014/main" id="{B0704B24-C338-4019-AF04-8AF6A47A5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002" y="952375"/>
            <a:ext cx="925249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19% dos estudantes no “muito baixo”</a:t>
            </a:r>
          </a:p>
        </p:txBody>
      </p:sp>
      <p:sp>
        <p:nvSpPr>
          <p:cNvPr id="108" name="Espaço Reservado para Texto 6">
            <a:extLst>
              <a:ext uri="{FF2B5EF4-FFF2-40B4-BE49-F238E27FC236}">
                <a16:creationId xmlns:a16="http://schemas.microsoft.com/office/drawing/2014/main" id="{0263AD75-5F92-43FB-8275-53C4E7CF13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4249" y="4050367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reduzir o percentual de estudantes no “muito baixo”</a:t>
            </a:r>
          </a:p>
        </p:txBody>
      </p:sp>
      <p:sp>
        <p:nvSpPr>
          <p:cNvPr id="109" name="Espaço Reservado para Texto 6">
            <a:extLst>
              <a:ext uri="{FF2B5EF4-FFF2-40B4-BE49-F238E27FC236}">
                <a16:creationId xmlns:a16="http://schemas.microsoft.com/office/drawing/2014/main" id="{83759D5D-8A4E-4009-BBC0-07F9FB616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4249" y="3450169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110" name="Espaço Reservado para Texto 6">
            <a:extLst>
              <a:ext uri="{FF2B5EF4-FFF2-40B4-BE49-F238E27FC236}">
                <a16:creationId xmlns:a16="http://schemas.microsoft.com/office/drawing/2014/main" id="{F3753D6D-0245-4311-A892-F1FF58366D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628" y="2851301"/>
            <a:ext cx="924694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19% dos estudantes no “muito baixo”</a:t>
            </a:r>
          </a:p>
        </p:txBody>
      </p:sp>
      <p:sp>
        <p:nvSpPr>
          <p:cNvPr id="117" name="Espaço Reservado para Texto 6">
            <a:extLst>
              <a:ext uri="{FF2B5EF4-FFF2-40B4-BE49-F238E27FC236}">
                <a16:creationId xmlns:a16="http://schemas.microsoft.com/office/drawing/2014/main" id="{079F28CA-B7A6-4509-87BA-093DDBACB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9900" y="5968717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reduzir o percentual de estudantes no “muito baixo”</a:t>
            </a:r>
          </a:p>
        </p:txBody>
      </p:sp>
      <p:sp>
        <p:nvSpPr>
          <p:cNvPr id="118" name="Espaço Reservado para Texto 6">
            <a:extLst>
              <a:ext uri="{FF2B5EF4-FFF2-40B4-BE49-F238E27FC236}">
                <a16:creationId xmlns:a16="http://schemas.microsoft.com/office/drawing/2014/main" id="{02D90908-773C-46EB-BBAA-453EFBD50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9900" y="5368519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119" name="Espaço Reservado para Texto 6">
            <a:extLst>
              <a:ext uri="{FF2B5EF4-FFF2-40B4-BE49-F238E27FC236}">
                <a16:creationId xmlns:a16="http://schemas.microsoft.com/office/drawing/2014/main" id="{5EC19E7D-91FB-4169-A477-A487FC7E6B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5279" y="4769651"/>
            <a:ext cx="924694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19% dos estudantes no “muito baixo”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2E4839B-67F1-4AB3-903C-BAA7D2ED1C7E}"/>
              </a:ext>
            </a:extLst>
          </p:cNvPr>
          <p:cNvSpPr txBox="1"/>
          <p:nvPr userDrawn="1"/>
        </p:nvSpPr>
        <p:spPr>
          <a:xfrm>
            <a:off x="357449" y="1097385"/>
            <a:ext cx="977192" cy="1485538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ANOS INICIAIS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A9927135-FB96-42AE-8EDF-9E41AB7B0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1312329"/>
            <a:ext cx="769397" cy="632431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A6C2B703-7504-4C4B-9927-23AE6F3A71B2}"/>
              </a:ext>
            </a:extLst>
          </p:cNvPr>
          <p:cNvSpPr txBox="1"/>
          <p:nvPr userDrawn="1"/>
        </p:nvSpPr>
        <p:spPr>
          <a:xfrm>
            <a:off x="364625" y="3009206"/>
            <a:ext cx="965364" cy="148553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ysClr val="windowText" lastClr="000000"/>
                </a:solidFill>
              </a:rPr>
              <a:t>ANOS FINAIS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4D6FF9C8-1903-4A1C-A589-ED35C2320195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1" y="3168081"/>
            <a:ext cx="770941" cy="669720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BDDF8621-E0C7-4F9D-A53F-D794C0B28754}"/>
              </a:ext>
            </a:extLst>
          </p:cNvPr>
          <p:cNvSpPr txBox="1"/>
          <p:nvPr userDrawn="1"/>
        </p:nvSpPr>
        <p:spPr>
          <a:xfrm>
            <a:off x="384627" y="4924858"/>
            <a:ext cx="965364" cy="1485538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ysClr val="windowText" lastClr="000000"/>
                </a:solidFill>
              </a:rPr>
              <a:t>ENSINO MÉDIO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3FB3FE87-592F-41CB-B82C-B0C082412E9B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" y="5216482"/>
            <a:ext cx="660099" cy="544133"/>
          </a:xfrm>
          <a:prstGeom prst="rect">
            <a:avLst/>
          </a:prstGeom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825EC9C1-6EFA-45EB-8488-D5035727B4D5}"/>
              </a:ext>
            </a:extLst>
          </p:cNvPr>
          <p:cNvSpPr txBox="1"/>
          <p:nvPr userDrawn="1"/>
        </p:nvSpPr>
        <p:spPr>
          <a:xfrm>
            <a:off x="1493956" y="1002221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DESEMPENHO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9FADE68-3FB6-4ED0-90BE-7EDF74F7000C}"/>
              </a:ext>
            </a:extLst>
          </p:cNvPr>
          <p:cNvSpPr txBox="1"/>
          <p:nvPr userDrawn="1"/>
        </p:nvSpPr>
        <p:spPr>
          <a:xfrm>
            <a:off x="1481654" y="1593251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8149E56-E326-436D-A99E-2DA82B077D82}"/>
              </a:ext>
            </a:extLst>
          </p:cNvPr>
          <p:cNvSpPr txBox="1"/>
          <p:nvPr userDrawn="1"/>
        </p:nvSpPr>
        <p:spPr>
          <a:xfrm>
            <a:off x="1473965" y="2197133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174E7EF-9019-4D7C-B557-6D1B8ABE4C4B}"/>
              </a:ext>
            </a:extLst>
          </p:cNvPr>
          <p:cNvSpPr txBox="1"/>
          <p:nvPr userDrawn="1"/>
        </p:nvSpPr>
        <p:spPr>
          <a:xfrm>
            <a:off x="1481070" y="2911175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DESEMPENHO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0A52A775-CFFA-4489-9F80-99D94D50EA62}"/>
              </a:ext>
            </a:extLst>
          </p:cNvPr>
          <p:cNvSpPr txBox="1"/>
          <p:nvPr userDrawn="1"/>
        </p:nvSpPr>
        <p:spPr>
          <a:xfrm>
            <a:off x="1481070" y="3502941"/>
            <a:ext cx="1144362" cy="47474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98C53EE-6592-4BCB-A556-CBF3D25B4A2E}"/>
              </a:ext>
            </a:extLst>
          </p:cNvPr>
          <p:cNvSpPr txBox="1"/>
          <p:nvPr userDrawn="1"/>
        </p:nvSpPr>
        <p:spPr>
          <a:xfrm>
            <a:off x="1481070" y="4091407"/>
            <a:ext cx="1144362" cy="47474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EB904DD-7F3E-4228-9D00-717B5171B393}"/>
              </a:ext>
            </a:extLst>
          </p:cNvPr>
          <p:cNvSpPr txBox="1"/>
          <p:nvPr userDrawn="1"/>
        </p:nvSpPr>
        <p:spPr>
          <a:xfrm>
            <a:off x="1481070" y="4826702"/>
            <a:ext cx="1144362" cy="466259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DESEMPENHO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D5C26DD-E66F-440E-B49B-000E79B8CBB9}"/>
              </a:ext>
            </a:extLst>
          </p:cNvPr>
          <p:cNvSpPr txBox="1"/>
          <p:nvPr userDrawn="1"/>
        </p:nvSpPr>
        <p:spPr>
          <a:xfrm>
            <a:off x="1473965" y="5420929"/>
            <a:ext cx="1144362" cy="46306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BDCC7EDE-83AE-42ED-A525-D4F9C543705A}"/>
              </a:ext>
            </a:extLst>
          </p:cNvPr>
          <p:cNvSpPr txBox="1"/>
          <p:nvPr userDrawn="1"/>
        </p:nvSpPr>
        <p:spPr>
          <a:xfrm>
            <a:off x="1461079" y="6010937"/>
            <a:ext cx="1144362" cy="47427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solidFill>
                  <a:sysClr val="windowText" lastClr="000000"/>
                </a:solidFill>
              </a:rPr>
              <a:t>DESAFIO</a:t>
            </a:r>
          </a:p>
        </p:txBody>
      </p:sp>
    </p:spTree>
    <p:extLst>
      <p:ext uri="{BB962C8B-B14F-4D97-AF65-F5344CB8AC3E}">
        <p14:creationId xmlns:p14="http://schemas.microsoft.com/office/powerpoint/2010/main" val="195130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Processo 1">
            <a:extLst>
              <a:ext uri="{FF2B5EF4-FFF2-40B4-BE49-F238E27FC236}">
                <a16:creationId xmlns:a16="http://schemas.microsoft.com/office/drawing/2014/main" id="{9BC66E8E-2579-468F-9468-DBAA08C842A7}"/>
              </a:ext>
            </a:extLst>
          </p:cNvPr>
          <p:cNvSpPr/>
          <p:nvPr userDrawn="1"/>
        </p:nvSpPr>
        <p:spPr>
          <a:xfrm>
            <a:off x="0" y="800705"/>
            <a:ext cx="12192000" cy="591597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: Cantos Diagonais Arredondados 48">
            <a:extLst>
              <a:ext uri="{FF2B5EF4-FFF2-40B4-BE49-F238E27FC236}">
                <a16:creationId xmlns:a16="http://schemas.microsoft.com/office/drawing/2014/main" id="{2ABAC329-AF30-4BA2-99BF-A78CABDD5F14}"/>
              </a:ext>
            </a:extLst>
          </p:cNvPr>
          <p:cNvSpPr/>
          <p:nvPr userDrawn="1"/>
        </p:nvSpPr>
        <p:spPr>
          <a:xfrm>
            <a:off x="149628" y="919623"/>
            <a:ext cx="11920451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: Cantos Diagonais Arredondados 49">
            <a:extLst>
              <a:ext uri="{FF2B5EF4-FFF2-40B4-BE49-F238E27FC236}">
                <a16:creationId xmlns:a16="http://schemas.microsoft.com/office/drawing/2014/main" id="{927A7E3A-4F71-44AF-B031-5B39743F43A1}"/>
              </a:ext>
            </a:extLst>
          </p:cNvPr>
          <p:cNvSpPr/>
          <p:nvPr userDrawn="1"/>
        </p:nvSpPr>
        <p:spPr>
          <a:xfrm>
            <a:off x="152503" y="2815359"/>
            <a:ext cx="11917575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: Cantos Diagonais Arredondados 50">
            <a:extLst>
              <a:ext uri="{FF2B5EF4-FFF2-40B4-BE49-F238E27FC236}">
                <a16:creationId xmlns:a16="http://schemas.microsoft.com/office/drawing/2014/main" id="{763F02E8-67D7-4224-A0EA-9C6D8451FD86}"/>
              </a:ext>
            </a:extLst>
          </p:cNvPr>
          <p:cNvSpPr/>
          <p:nvPr userDrawn="1"/>
        </p:nvSpPr>
        <p:spPr>
          <a:xfrm>
            <a:off x="157942" y="4729903"/>
            <a:ext cx="11912136" cy="1839437"/>
          </a:xfrm>
          <a:prstGeom prst="round2DiagRect">
            <a:avLst>
              <a:gd name="adj1" fmla="val 8533"/>
              <a:gd name="adj2" fmla="val 0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0A2026-E02F-4183-9486-79516A793D06}"/>
              </a:ext>
            </a:extLst>
          </p:cNvPr>
          <p:cNvSpPr txBox="1"/>
          <p:nvPr userDrawn="1"/>
        </p:nvSpPr>
        <p:spPr>
          <a:xfrm>
            <a:off x="839991" y="235080"/>
            <a:ext cx="10781201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DOS RESULTADOS 2022 – FLUXO (PARTICIPAÇÃO AAP)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Espaço Reservado para Texto 6">
            <a:extLst>
              <a:ext uri="{FF2B5EF4-FFF2-40B4-BE49-F238E27FC236}">
                <a16:creationId xmlns:a16="http://schemas.microsoft.com/office/drawing/2014/main" id="{BA743AFA-C948-403F-8002-B48B307CE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622" y="2151441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atingir 100% de participação na AAP</a:t>
            </a:r>
          </a:p>
        </p:txBody>
      </p:sp>
      <p:sp>
        <p:nvSpPr>
          <p:cNvPr id="72" name="Espaço Reservado para Texto 6">
            <a:extLst>
              <a:ext uri="{FF2B5EF4-FFF2-40B4-BE49-F238E27FC236}">
                <a16:creationId xmlns:a16="http://schemas.microsoft.com/office/drawing/2014/main" id="{38A17FCE-E058-495C-AD63-FA935B366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622" y="1551243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73" name="Espaço Reservado para Texto 6">
            <a:extLst>
              <a:ext uri="{FF2B5EF4-FFF2-40B4-BE49-F238E27FC236}">
                <a16:creationId xmlns:a16="http://schemas.microsoft.com/office/drawing/2014/main" id="{C88A056B-3DD6-47A0-AAC8-2E708FD547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002" y="952375"/>
            <a:ext cx="925249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85% de participação na Avaliação de Aprendizagem em processo</a:t>
            </a:r>
          </a:p>
        </p:txBody>
      </p:sp>
      <p:sp>
        <p:nvSpPr>
          <p:cNvPr id="74" name="Espaço Reservado para Texto 6">
            <a:extLst>
              <a:ext uri="{FF2B5EF4-FFF2-40B4-BE49-F238E27FC236}">
                <a16:creationId xmlns:a16="http://schemas.microsoft.com/office/drawing/2014/main" id="{4B16669E-BD15-4F24-A2C8-0E175D295F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4249" y="4050367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atingir 100% de participação na AAP</a:t>
            </a:r>
          </a:p>
        </p:txBody>
      </p:sp>
      <p:sp>
        <p:nvSpPr>
          <p:cNvPr id="75" name="Espaço Reservado para Texto 6">
            <a:extLst>
              <a:ext uri="{FF2B5EF4-FFF2-40B4-BE49-F238E27FC236}">
                <a16:creationId xmlns:a16="http://schemas.microsoft.com/office/drawing/2014/main" id="{09AA1E20-C008-41EB-9004-1DF475866A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4249" y="3450169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76" name="Espaço Reservado para Texto 6">
            <a:extLst>
              <a:ext uri="{FF2B5EF4-FFF2-40B4-BE49-F238E27FC236}">
                <a16:creationId xmlns:a16="http://schemas.microsoft.com/office/drawing/2014/main" id="{EBF28480-008F-4A14-98A8-55A5DB172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628" y="2851301"/>
            <a:ext cx="924694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75% de participação na Avaliação de Aprendizagem em processo</a:t>
            </a:r>
          </a:p>
        </p:txBody>
      </p:sp>
      <p:sp>
        <p:nvSpPr>
          <p:cNvPr id="77" name="Espaço Reservado para Texto 6">
            <a:extLst>
              <a:ext uri="{FF2B5EF4-FFF2-40B4-BE49-F238E27FC236}">
                <a16:creationId xmlns:a16="http://schemas.microsoft.com/office/drawing/2014/main" id="{F9B7A1AF-4A58-455B-9826-51C68F4E25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9900" y="5968717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atingir 100% de participação na AAP</a:t>
            </a:r>
          </a:p>
        </p:txBody>
      </p:sp>
      <p:sp>
        <p:nvSpPr>
          <p:cNvPr id="78" name="Espaço Reservado para Texto 6">
            <a:extLst>
              <a:ext uri="{FF2B5EF4-FFF2-40B4-BE49-F238E27FC236}">
                <a16:creationId xmlns:a16="http://schemas.microsoft.com/office/drawing/2014/main" id="{0DE5CCF4-FEFB-4F04-984B-090C4EED3F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9900" y="5368519"/>
            <a:ext cx="924694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79" name="Espaço Reservado para Texto 6">
            <a:extLst>
              <a:ext uri="{FF2B5EF4-FFF2-40B4-BE49-F238E27FC236}">
                <a16:creationId xmlns:a16="http://schemas.microsoft.com/office/drawing/2014/main" id="{94EF372B-3B3C-4545-BB72-E0E0A5F5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5279" y="4769651"/>
            <a:ext cx="924694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escola. Exemplo: 60% de participação na Avaliação de Aprendizagem em processo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1F79308-780F-436E-AC11-B2FCDB65CD8E}"/>
              </a:ext>
            </a:extLst>
          </p:cNvPr>
          <p:cNvSpPr txBox="1"/>
          <p:nvPr userDrawn="1"/>
        </p:nvSpPr>
        <p:spPr>
          <a:xfrm>
            <a:off x="357449" y="1097385"/>
            <a:ext cx="977192" cy="1485538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ANOS INICIAIS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2E2D6731-513A-4CD3-91C7-70898C53D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1312329"/>
            <a:ext cx="769397" cy="632431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92954FBE-0570-40AC-A517-EBEB9FEB5EE3}"/>
              </a:ext>
            </a:extLst>
          </p:cNvPr>
          <p:cNvSpPr txBox="1"/>
          <p:nvPr userDrawn="1"/>
        </p:nvSpPr>
        <p:spPr>
          <a:xfrm>
            <a:off x="364625" y="3009206"/>
            <a:ext cx="965364" cy="148553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ysClr val="windowText" lastClr="000000"/>
                </a:solidFill>
              </a:rPr>
              <a:t>ANOS FINAIS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E37EDCDF-E156-48C3-9421-870CE4AB143A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1" y="3168081"/>
            <a:ext cx="770941" cy="669720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6E0FA55-79EA-429A-A768-2C5BDFA0202B}"/>
              </a:ext>
            </a:extLst>
          </p:cNvPr>
          <p:cNvSpPr txBox="1"/>
          <p:nvPr userDrawn="1"/>
        </p:nvSpPr>
        <p:spPr>
          <a:xfrm>
            <a:off x="384627" y="4924858"/>
            <a:ext cx="965364" cy="1485538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ysClr val="windowText" lastClr="000000"/>
                </a:solidFill>
              </a:rPr>
              <a:t>ENSINO MÉDIO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6C84C194-3B11-44AF-8397-6AC62692D81D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2" y="5216482"/>
            <a:ext cx="660099" cy="544133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99AD245E-1AB7-4654-91A6-CBBD29EE6856}"/>
              </a:ext>
            </a:extLst>
          </p:cNvPr>
          <p:cNvSpPr txBox="1"/>
          <p:nvPr userDrawn="1"/>
        </p:nvSpPr>
        <p:spPr>
          <a:xfrm>
            <a:off x="1493956" y="1002221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FLUXO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6DD795A-2658-496A-88A4-2235645827D3}"/>
              </a:ext>
            </a:extLst>
          </p:cNvPr>
          <p:cNvSpPr txBox="1"/>
          <p:nvPr userDrawn="1"/>
        </p:nvSpPr>
        <p:spPr>
          <a:xfrm>
            <a:off x="1481654" y="1593251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4F2A121-2050-4FB8-9C6F-3CB35644628D}"/>
              </a:ext>
            </a:extLst>
          </p:cNvPr>
          <p:cNvSpPr txBox="1"/>
          <p:nvPr userDrawn="1"/>
        </p:nvSpPr>
        <p:spPr>
          <a:xfrm>
            <a:off x="1473965" y="2197133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05FCF26-D691-40C2-9A83-D3CD24388C10}"/>
              </a:ext>
            </a:extLst>
          </p:cNvPr>
          <p:cNvSpPr txBox="1"/>
          <p:nvPr userDrawn="1"/>
        </p:nvSpPr>
        <p:spPr>
          <a:xfrm>
            <a:off x="1481070" y="2911175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FLUXO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3D5703B6-CCD1-40D3-AE8E-04F970B0990C}"/>
              </a:ext>
            </a:extLst>
          </p:cNvPr>
          <p:cNvSpPr txBox="1"/>
          <p:nvPr userDrawn="1"/>
        </p:nvSpPr>
        <p:spPr>
          <a:xfrm>
            <a:off x="1481070" y="3502941"/>
            <a:ext cx="1144362" cy="47474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9BEDE953-72F1-4EDC-AB9F-D2B07D493F1D}"/>
              </a:ext>
            </a:extLst>
          </p:cNvPr>
          <p:cNvSpPr txBox="1"/>
          <p:nvPr userDrawn="1"/>
        </p:nvSpPr>
        <p:spPr>
          <a:xfrm>
            <a:off x="1481070" y="4091407"/>
            <a:ext cx="1144362" cy="474747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86471EA-42C4-4479-AA6D-8D3F74AFFF77}"/>
              </a:ext>
            </a:extLst>
          </p:cNvPr>
          <p:cNvSpPr txBox="1"/>
          <p:nvPr userDrawn="1"/>
        </p:nvSpPr>
        <p:spPr>
          <a:xfrm>
            <a:off x="1481070" y="4826702"/>
            <a:ext cx="1144362" cy="466259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FLUXO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605E8D7-B4FB-4903-A278-4F6263F706EE}"/>
              </a:ext>
            </a:extLst>
          </p:cNvPr>
          <p:cNvSpPr txBox="1"/>
          <p:nvPr userDrawn="1"/>
        </p:nvSpPr>
        <p:spPr>
          <a:xfrm>
            <a:off x="1473965" y="5420929"/>
            <a:ext cx="1144362" cy="46306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  <a:endParaRPr lang="pt-BR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BA6B509-53BC-4286-9C96-7D748078034F}"/>
              </a:ext>
            </a:extLst>
          </p:cNvPr>
          <p:cNvSpPr txBox="1"/>
          <p:nvPr userDrawn="1"/>
        </p:nvSpPr>
        <p:spPr>
          <a:xfrm>
            <a:off x="1461079" y="6010937"/>
            <a:ext cx="1144362" cy="47427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solidFill>
                  <a:sysClr val="windowText" lastClr="000000"/>
                </a:solidFill>
              </a:rPr>
              <a:t>DESAFIO</a:t>
            </a:r>
          </a:p>
        </p:txBody>
      </p:sp>
    </p:spTree>
    <p:extLst>
      <p:ext uri="{BB962C8B-B14F-4D97-AF65-F5344CB8AC3E}">
        <p14:creationId xmlns:p14="http://schemas.microsoft.com/office/powerpoint/2010/main" val="30316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73729DDC-B4AF-41F3-8D4D-83D0FEB8D1C2}"/>
              </a:ext>
            </a:extLst>
          </p:cNvPr>
          <p:cNvSpPr txBox="1"/>
          <p:nvPr userDrawn="1"/>
        </p:nvSpPr>
        <p:spPr>
          <a:xfrm>
            <a:off x="5180786" y="351763"/>
            <a:ext cx="7011213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800" b="1" i="0" u="none" strike="noStrike" cap="none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ITENS DO RELATÓRIO</a:t>
            </a: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C69EB8C9-35AF-4296-9027-802A66F78E2C}"/>
              </a:ext>
            </a:extLst>
          </p:cNvPr>
          <p:cNvSpPr/>
          <p:nvPr userDrawn="1"/>
        </p:nvSpPr>
        <p:spPr>
          <a:xfrm>
            <a:off x="5533995" y="4292102"/>
            <a:ext cx="486714" cy="459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 sz="2400">
              <a:ln>
                <a:solidFill>
                  <a:srgbClr val="00717D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5700AC22-0EDF-474F-BE5D-5E9BD422039A}"/>
              </a:ext>
            </a:extLst>
          </p:cNvPr>
          <p:cNvSpPr/>
          <p:nvPr userDrawn="1"/>
        </p:nvSpPr>
        <p:spPr>
          <a:xfrm>
            <a:off x="5540307" y="2681845"/>
            <a:ext cx="486714" cy="459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 sz="2400">
              <a:ln>
                <a:solidFill>
                  <a:srgbClr val="00717D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39262CA-71D3-4762-9B93-E243980BED83}"/>
              </a:ext>
            </a:extLst>
          </p:cNvPr>
          <p:cNvSpPr txBox="1"/>
          <p:nvPr userDrawn="1"/>
        </p:nvSpPr>
        <p:spPr>
          <a:xfrm>
            <a:off x="5636151" y="2682437"/>
            <a:ext cx="27559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 b="1" i="0" u="none" strike="noStrike" cap="none" spc="0" dirty="0">
                <a:ln>
                  <a:solidFill>
                    <a:srgbClr val="00717D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2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828E138-BFF1-4311-8039-5BD67AAC499D}"/>
              </a:ext>
            </a:extLst>
          </p:cNvPr>
          <p:cNvSpPr txBox="1"/>
          <p:nvPr userDrawn="1"/>
        </p:nvSpPr>
        <p:spPr>
          <a:xfrm>
            <a:off x="5636151" y="4294427"/>
            <a:ext cx="29045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 b="1" i="0" u="none" strike="noStrike" cap="none" spc="0" dirty="0">
                <a:ln>
                  <a:solidFill>
                    <a:srgbClr val="00717D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3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166963C-527A-4C58-A24E-F08F7CB1D5C0}"/>
              </a:ext>
            </a:extLst>
          </p:cNvPr>
          <p:cNvSpPr/>
          <p:nvPr userDrawn="1"/>
        </p:nvSpPr>
        <p:spPr>
          <a:xfrm>
            <a:off x="5532286" y="1464536"/>
            <a:ext cx="486714" cy="459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 sz="240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32469BD-B0F1-4C96-B110-34F6797C2CEF}"/>
              </a:ext>
            </a:extLst>
          </p:cNvPr>
          <p:cNvSpPr txBox="1"/>
          <p:nvPr userDrawn="1"/>
        </p:nvSpPr>
        <p:spPr>
          <a:xfrm>
            <a:off x="5638275" y="1453041"/>
            <a:ext cx="27559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 b="1" i="0" u="none" strike="noStrike" cap="none" spc="0" dirty="0">
                <a:ln>
                  <a:solidFill>
                    <a:srgbClr val="00717D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40" name="Google Shape;721;g1209e05cc51_2_0">
            <a:extLst>
              <a:ext uri="{FF2B5EF4-FFF2-40B4-BE49-F238E27FC236}">
                <a16:creationId xmlns:a16="http://schemas.microsoft.com/office/drawing/2014/main" id="{6B2DD09E-B46A-4E47-900D-ECDFECBC3D9A}"/>
              </a:ext>
            </a:extLst>
          </p:cNvPr>
          <p:cNvSpPr/>
          <p:nvPr userDrawn="1"/>
        </p:nvSpPr>
        <p:spPr>
          <a:xfrm>
            <a:off x="-7958" y="1"/>
            <a:ext cx="5180433" cy="685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722;g1209e05cc51_2_0">
            <a:extLst>
              <a:ext uri="{FF2B5EF4-FFF2-40B4-BE49-F238E27FC236}">
                <a16:creationId xmlns:a16="http://schemas.microsoft.com/office/drawing/2014/main" id="{E02F973C-C73D-4661-81E9-8E63D3C918F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l="947" t="5089" r="51665" b="10515"/>
          <a:stretch/>
        </p:blipFill>
        <p:spPr>
          <a:xfrm>
            <a:off x="1" y="2"/>
            <a:ext cx="5175718" cy="68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308AAE8C-3BC0-4394-A576-D73BCE476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" y="33864"/>
            <a:ext cx="369158" cy="45852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19C7A1-6D4F-43C0-BBAB-3FD8CF669F73}"/>
              </a:ext>
            </a:extLst>
          </p:cNvPr>
          <p:cNvSpPr txBox="1"/>
          <p:nvPr userDrawn="1"/>
        </p:nvSpPr>
        <p:spPr>
          <a:xfrm>
            <a:off x="0" y="507370"/>
            <a:ext cx="78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/>
              <a:t>GOVERNO DO ESTADO DE SÃO PAULO</a:t>
            </a:r>
          </a:p>
        </p:txBody>
      </p:sp>
      <p:sp>
        <p:nvSpPr>
          <p:cNvPr id="16" name="Google Shape;761;g120e0c4ec2b_0_0">
            <a:extLst>
              <a:ext uri="{FF2B5EF4-FFF2-40B4-BE49-F238E27FC236}">
                <a16:creationId xmlns:a16="http://schemas.microsoft.com/office/drawing/2014/main" id="{B72C99E3-8798-4A02-8FDE-4EFD789FF576}"/>
              </a:ext>
            </a:extLst>
          </p:cNvPr>
          <p:cNvSpPr/>
          <p:nvPr userDrawn="1"/>
        </p:nvSpPr>
        <p:spPr>
          <a:xfrm>
            <a:off x="5172475" y="6683433"/>
            <a:ext cx="7019525" cy="18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CEEFDC1-44D8-4667-A768-A6A6926F9F7E}"/>
              </a:ext>
            </a:extLst>
          </p:cNvPr>
          <p:cNvSpPr txBox="1"/>
          <p:nvPr userDrawn="1"/>
        </p:nvSpPr>
        <p:spPr>
          <a:xfrm>
            <a:off x="6088426" y="2688845"/>
            <a:ext cx="515161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000" b="1" cap="none" spc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RESULTADOS 2022</a:t>
            </a:r>
            <a:endParaRPr lang="pt-BR" sz="2000" b="1" i="0" u="none" strike="noStrike" cap="none" spc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D500D8C-3CAE-4A62-B4DA-E842F0F9D7DC}"/>
              </a:ext>
            </a:extLst>
          </p:cNvPr>
          <p:cNvSpPr txBox="1"/>
          <p:nvPr userDrawn="1"/>
        </p:nvSpPr>
        <p:spPr>
          <a:xfrm>
            <a:off x="6081162" y="1486637"/>
            <a:ext cx="515887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000" b="1" i="0" u="none" strike="noStrike" cap="none" spc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PAINEL DE METAS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299DFD6-3594-47FC-BC62-DD89E3A48BBE}"/>
              </a:ext>
            </a:extLst>
          </p:cNvPr>
          <p:cNvSpPr txBox="1"/>
          <p:nvPr userDrawn="1"/>
        </p:nvSpPr>
        <p:spPr>
          <a:xfrm>
            <a:off x="6096000" y="5563484"/>
            <a:ext cx="513551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000" b="1" i="0" u="none" strike="noStrike" cap="none" spc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GESTÃO INTEGRADA À VISTA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18F1EC6-79DE-4B5D-97AA-DA5B261BF173}"/>
              </a:ext>
            </a:extLst>
          </p:cNvPr>
          <p:cNvSpPr txBox="1"/>
          <p:nvPr userDrawn="1"/>
        </p:nvSpPr>
        <p:spPr>
          <a:xfrm>
            <a:off x="6088427" y="1881189"/>
            <a:ext cx="515161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b="1" cap="none" spc="0" noProof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Panorama IDESP / IDEB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cap="none" spc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Boletim SARESP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C2A4CB8-BF9D-40C0-9E1C-E7D6291DF489}"/>
              </a:ext>
            </a:extLst>
          </p:cNvPr>
          <p:cNvSpPr txBox="1"/>
          <p:nvPr userDrawn="1"/>
        </p:nvSpPr>
        <p:spPr>
          <a:xfrm>
            <a:off x="6088426" y="3145021"/>
            <a:ext cx="5151615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600" b="1" cap="none" spc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Status do Plano de Melhoria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cap="none" spc="0" baseline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Indicadores Intermediários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cap="none" spc="0" baseline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Percentual de participação (AAP)</a:t>
            </a:r>
            <a:endParaRPr lang="pt-BR" sz="1600" b="1" cap="none" spc="0" dirty="0">
              <a:ln>
                <a:solidFill>
                  <a:srgbClr val="00717D"/>
                </a:solidFill>
              </a:ln>
              <a:solidFill>
                <a:srgbClr val="00717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cap="none" spc="0" baseline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Resultados da </a:t>
            </a:r>
            <a:r>
              <a:rPr lang="pt-BR" sz="1600" b="1" cap="none" spc="0" baseline="0" dirty="0" err="1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Placon</a:t>
            </a:r>
            <a:endParaRPr lang="pt-BR" sz="1600" b="1" cap="none" spc="0" baseline="0" dirty="0">
              <a:ln>
                <a:solidFill>
                  <a:srgbClr val="00717D"/>
                </a:solidFill>
              </a:ln>
              <a:solidFill>
                <a:srgbClr val="00717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28DB024B-77A8-4FF4-B11D-815CF341E686}"/>
              </a:ext>
            </a:extLst>
          </p:cNvPr>
          <p:cNvSpPr/>
          <p:nvPr userDrawn="1"/>
        </p:nvSpPr>
        <p:spPr>
          <a:xfrm flipH="1" flipV="1">
            <a:off x="6162057" y="1989525"/>
            <a:ext cx="110881" cy="995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391581D-0814-4ED5-9820-56C7697AC469}"/>
              </a:ext>
            </a:extLst>
          </p:cNvPr>
          <p:cNvSpPr/>
          <p:nvPr userDrawn="1"/>
        </p:nvSpPr>
        <p:spPr>
          <a:xfrm flipH="1" flipV="1">
            <a:off x="6164825" y="2007171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BBBE8B30-644A-4653-8336-28A41AC333A2}"/>
              </a:ext>
            </a:extLst>
          </p:cNvPr>
          <p:cNvSpPr/>
          <p:nvPr userDrawn="1"/>
        </p:nvSpPr>
        <p:spPr>
          <a:xfrm flipH="1" flipV="1">
            <a:off x="6156748" y="3259332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rgbClr val="00717D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F09D09CA-D11E-44F4-8C13-FA9FE0CA470E}"/>
              </a:ext>
            </a:extLst>
          </p:cNvPr>
          <p:cNvSpPr/>
          <p:nvPr userDrawn="1"/>
        </p:nvSpPr>
        <p:spPr>
          <a:xfrm flipH="1" flipV="1">
            <a:off x="6159516" y="3505801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F34B0CBF-3B2F-4A9E-8F78-8CCC78105EA6}"/>
              </a:ext>
            </a:extLst>
          </p:cNvPr>
          <p:cNvSpPr/>
          <p:nvPr userDrawn="1"/>
        </p:nvSpPr>
        <p:spPr>
          <a:xfrm flipH="1" flipV="1">
            <a:off x="6153508" y="3754892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AB700FB9-57B3-4052-9CC6-DC260B6E48A4}"/>
              </a:ext>
            </a:extLst>
          </p:cNvPr>
          <p:cNvSpPr/>
          <p:nvPr userDrawn="1"/>
        </p:nvSpPr>
        <p:spPr>
          <a:xfrm flipH="1" flipV="1">
            <a:off x="6163699" y="4002990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25C3C42-B6B8-427A-98EE-EAF500B4E9C3}"/>
              </a:ext>
            </a:extLst>
          </p:cNvPr>
          <p:cNvSpPr txBox="1"/>
          <p:nvPr userDrawn="1"/>
        </p:nvSpPr>
        <p:spPr>
          <a:xfrm>
            <a:off x="6077989" y="4338765"/>
            <a:ext cx="6114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lang="pt-BR" sz="2000" b="0" kern="1200" cap="none" spc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</a:rPr>
              <a:t>ANÁLISE DOS RESULTADOS 2022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5736B39-4C29-4DAF-8CA8-BD927C5FAAF7}"/>
              </a:ext>
            </a:extLst>
          </p:cNvPr>
          <p:cNvSpPr/>
          <p:nvPr userDrawn="1"/>
        </p:nvSpPr>
        <p:spPr>
          <a:xfrm>
            <a:off x="5530591" y="5533912"/>
            <a:ext cx="486714" cy="459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 sz="2400">
              <a:ln>
                <a:solidFill>
                  <a:srgbClr val="00717D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00F0F32-EE79-44DD-80E5-AD99E1381B18}"/>
              </a:ext>
            </a:extLst>
          </p:cNvPr>
          <p:cNvSpPr txBox="1"/>
          <p:nvPr userDrawn="1"/>
        </p:nvSpPr>
        <p:spPr>
          <a:xfrm>
            <a:off x="5620967" y="5546513"/>
            <a:ext cx="290457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 b="1" i="0" u="none" strike="noStrike" cap="none" spc="0" dirty="0">
                <a:ln>
                  <a:solidFill>
                    <a:srgbClr val="00717D"/>
                  </a:solidFill>
                </a:ln>
                <a:solidFill>
                  <a:sysClr val="windowText" lastClr="000000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3944B73-2DA9-4693-9997-8C4B9A717E8B}"/>
              </a:ext>
            </a:extLst>
          </p:cNvPr>
          <p:cNvSpPr txBox="1"/>
          <p:nvPr userDrawn="1"/>
        </p:nvSpPr>
        <p:spPr>
          <a:xfrm>
            <a:off x="6096000" y="4728772"/>
            <a:ext cx="515161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600" b="1" cap="none" spc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Análise dos resultados pedagógicos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600" b="1" cap="none" spc="0" baseline="0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Análise dos resultados de convivência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3015CCE-7015-4464-BD8F-9532164B2D1A}"/>
              </a:ext>
            </a:extLst>
          </p:cNvPr>
          <p:cNvSpPr/>
          <p:nvPr userDrawn="1"/>
        </p:nvSpPr>
        <p:spPr>
          <a:xfrm flipH="1" flipV="1">
            <a:off x="6164322" y="4843083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rgbClr val="00717D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06C1119-05FC-4386-917E-E39EB30539CA}"/>
              </a:ext>
            </a:extLst>
          </p:cNvPr>
          <p:cNvSpPr/>
          <p:nvPr userDrawn="1"/>
        </p:nvSpPr>
        <p:spPr>
          <a:xfrm flipH="1" flipV="1">
            <a:off x="6167090" y="5089552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B02CA23-E166-47EE-BAD3-DBD77A1AB0A5}"/>
              </a:ext>
            </a:extLst>
          </p:cNvPr>
          <p:cNvSpPr/>
          <p:nvPr userDrawn="1"/>
        </p:nvSpPr>
        <p:spPr>
          <a:xfrm flipH="1" flipV="1">
            <a:off x="6153507" y="2270656"/>
            <a:ext cx="110881" cy="99512"/>
          </a:xfrm>
          <a:prstGeom prst="ellipse">
            <a:avLst/>
          </a:prstGeom>
          <a:solidFill>
            <a:srgbClr val="0071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41204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2C3F88-7627-444C-AF17-C77EDCE24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5818" y="2452858"/>
            <a:ext cx="6608618" cy="116622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5E8D68-0EDA-4BE4-980D-3BACABBFF1FE}"/>
              </a:ext>
            </a:extLst>
          </p:cNvPr>
          <p:cNvSpPr txBox="1"/>
          <p:nvPr userDrawn="1"/>
        </p:nvSpPr>
        <p:spPr>
          <a:xfrm>
            <a:off x="839992" y="235080"/>
            <a:ext cx="10681448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DE RESULTADOS 2022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63F177-D017-47A4-A288-6A3F41EAE87A}"/>
              </a:ext>
            </a:extLst>
          </p:cNvPr>
          <p:cNvSpPr txBox="1"/>
          <p:nvPr userDrawn="1"/>
        </p:nvSpPr>
        <p:spPr>
          <a:xfrm>
            <a:off x="752352" y="1019425"/>
            <a:ext cx="10437606" cy="86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="0" baseline="0" dirty="0">
                <a:solidFill>
                  <a:schemeClr val="tx1"/>
                </a:solidFill>
              </a:rPr>
              <a:t>Baseados nos resultados das </a:t>
            </a:r>
            <a:r>
              <a:rPr lang="pt-BR" sz="2000" b="1" baseline="0" dirty="0">
                <a:solidFill>
                  <a:schemeClr val="tx1"/>
                </a:solidFill>
              </a:rPr>
              <a:t>dimensões de convivência</a:t>
            </a:r>
            <a:r>
              <a:rPr lang="pt-BR" sz="2000" b="0" baseline="0" dirty="0">
                <a:solidFill>
                  <a:schemeClr val="tx1"/>
                </a:solidFill>
              </a:rPr>
              <a:t>, registre sugestões de melhorias o próximo ano.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D7CD6A00-6787-45AB-BB3C-736EBD52F523}"/>
              </a:ext>
            </a:extLst>
          </p:cNvPr>
          <p:cNvSpPr/>
          <p:nvPr userDrawn="1"/>
        </p:nvSpPr>
        <p:spPr>
          <a:xfrm>
            <a:off x="839993" y="2481135"/>
            <a:ext cx="3316372" cy="91959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resultado insatisfatório</a:t>
            </a:r>
            <a:endParaRPr lang="pt-BR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7A4B53FB-1735-4A38-B631-DED79AC18482}"/>
              </a:ext>
            </a:extLst>
          </p:cNvPr>
          <p:cNvSpPr/>
          <p:nvPr userDrawn="1"/>
        </p:nvSpPr>
        <p:spPr>
          <a:xfrm>
            <a:off x="839990" y="3682251"/>
            <a:ext cx="3316372" cy="919591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Descreva, de forma objetiva, os principais obstáculos identificados no desenvolvimento das ações interventivas </a:t>
            </a:r>
          </a:p>
        </p:txBody>
      </p:sp>
      <p:sp>
        <p:nvSpPr>
          <p:cNvPr id="36" name="Retângulo: Cantos Diagonais Arredondados 35">
            <a:extLst>
              <a:ext uri="{FF2B5EF4-FFF2-40B4-BE49-F238E27FC236}">
                <a16:creationId xmlns:a16="http://schemas.microsoft.com/office/drawing/2014/main" id="{0861CA08-FD41-4C42-8BE9-4DB4B6259BDF}"/>
              </a:ext>
            </a:extLst>
          </p:cNvPr>
          <p:cNvSpPr/>
          <p:nvPr userDrawn="1"/>
        </p:nvSpPr>
        <p:spPr>
          <a:xfrm>
            <a:off x="839990" y="4845419"/>
            <a:ext cx="3316378" cy="91959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para atingir o desafio no próximo ano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51AD9F05-DD78-475A-B788-DD6BE18BC131}"/>
              </a:ext>
            </a:extLst>
          </p:cNvPr>
          <p:cNvCxnSpPr>
            <a:cxnSpLocks/>
            <a:stCxn id="5" idx="0"/>
          </p:cNvCxnSpPr>
          <p:nvPr userDrawn="1"/>
        </p:nvCxnSpPr>
        <p:spPr>
          <a:xfrm flipV="1">
            <a:off x="4156365" y="2684430"/>
            <a:ext cx="1939635" cy="25650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F35E8DD8-7B65-4044-9CB5-9DF73B1EA82C}"/>
              </a:ext>
            </a:extLst>
          </p:cNvPr>
          <p:cNvCxnSpPr>
            <a:cxnSpLocks/>
            <a:stCxn id="35" idx="0"/>
          </p:cNvCxnSpPr>
          <p:nvPr userDrawn="1"/>
        </p:nvCxnSpPr>
        <p:spPr>
          <a:xfrm flipV="1">
            <a:off x="4156362" y="3048978"/>
            <a:ext cx="1889611" cy="109306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6DA8716B-759A-4074-8B72-5614B39D7BD1}"/>
              </a:ext>
            </a:extLst>
          </p:cNvPr>
          <p:cNvCxnSpPr>
            <a:cxnSpLocks/>
            <a:stCxn id="36" idx="0"/>
          </p:cNvCxnSpPr>
          <p:nvPr userDrawn="1"/>
        </p:nvCxnSpPr>
        <p:spPr>
          <a:xfrm flipV="1">
            <a:off x="4156368" y="3400726"/>
            <a:ext cx="1889605" cy="190448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Listra Diagonal 3">
            <a:extLst>
              <a:ext uri="{FF2B5EF4-FFF2-40B4-BE49-F238E27FC236}">
                <a16:creationId xmlns:a16="http://schemas.microsoft.com/office/drawing/2014/main" id="{2814DF11-8CC8-422F-BE63-44792F38354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diagStripe">
            <a:avLst>
              <a:gd name="adj" fmla="val 8354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56F70C-3F12-4458-A1C6-DCB86BA8172F}"/>
              </a:ext>
            </a:extLst>
          </p:cNvPr>
          <p:cNvSpPr txBox="1"/>
          <p:nvPr userDrawn="1"/>
        </p:nvSpPr>
        <p:spPr>
          <a:xfrm rot="19820047">
            <a:off x="6603178" y="1056794"/>
            <a:ext cx="414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</a:rPr>
              <a:t>EM CONSTRUÇÃO</a:t>
            </a:r>
          </a:p>
        </p:txBody>
      </p:sp>
    </p:spTree>
    <p:extLst>
      <p:ext uri="{BB962C8B-B14F-4D97-AF65-F5344CB8AC3E}">
        <p14:creationId xmlns:p14="http://schemas.microsoft.com/office/powerpoint/2010/main" val="108254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: Cantos Diagonais Arredondados 48">
            <a:extLst>
              <a:ext uri="{FF2B5EF4-FFF2-40B4-BE49-F238E27FC236}">
                <a16:creationId xmlns:a16="http://schemas.microsoft.com/office/drawing/2014/main" id="{2ABAC329-AF30-4BA2-99BF-A78CABDD5F14}"/>
              </a:ext>
            </a:extLst>
          </p:cNvPr>
          <p:cNvSpPr/>
          <p:nvPr userDrawn="1"/>
        </p:nvSpPr>
        <p:spPr>
          <a:xfrm>
            <a:off x="149628" y="2696680"/>
            <a:ext cx="11920451" cy="1839437"/>
          </a:xfrm>
          <a:prstGeom prst="round2DiagRect">
            <a:avLst>
              <a:gd name="adj1" fmla="val 7629"/>
              <a:gd name="adj2" fmla="val 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0A2026-E02F-4183-9486-79516A793D06}"/>
              </a:ext>
            </a:extLst>
          </p:cNvPr>
          <p:cNvSpPr txBox="1"/>
          <p:nvPr userDrawn="1"/>
        </p:nvSpPr>
        <p:spPr>
          <a:xfrm>
            <a:off x="839991" y="235080"/>
            <a:ext cx="10781201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DOS RESULTADOS 2022 – CONVIVÊNCIA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Espaço Reservado para Texto 6">
            <a:extLst>
              <a:ext uri="{FF2B5EF4-FFF2-40B4-BE49-F238E27FC236}">
                <a16:creationId xmlns:a16="http://schemas.microsoft.com/office/drawing/2014/main" id="{BA743AFA-C948-403F-8002-B48B307CE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622" y="3928498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no próximo ano para atingir 100% de participação na AAP</a:t>
            </a:r>
          </a:p>
        </p:txBody>
      </p:sp>
      <p:sp>
        <p:nvSpPr>
          <p:cNvPr id="72" name="Espaço Reservado para Texto 6">
            <a:extLst>
              <a:ext uri="{FF2B5EF4-FFF2-40B4-BE49-F238E27FC236}">
                <a16:creationId xmlns:a16="http://schemas.microsoft.com/office/drawing/2014/main" id="{38A17FCE-E058-495C-AD63-FA935B366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622" y="3328300"/>
            <a:ext cx="9263571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principais obstáculos encontrados no desenvolvimento da ação para atingir o valor de referência</a:t>
            </a:r>
          </a:p>
        </p:txBody>
      </p:sp>
      <p:sp>
        <p:nvSpPr>
          <p:cNvPr id="73" name="Espaço Reservado para Texto 6">
            <a:extLst>
              <a:ext uri="{FF2B5EF4-FFF2-40B4-BE49-F238E27FC236}">
                <a16:creationId xmlns:a16="http://schemas.microsoft.com/office/drawing/2014/main" id="{C88A056B-3DD6-47A0-AAC8-2E708FD547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002" y="2729432"/>
            <a:ext cx="9252494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indicador de referência não atingido pela Diretoria. Exemplo: ...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1F79308-780F-436E-AC11-B2FCDB65CD8E}"/>
              </a:ext>
            </a:extLst>
          </p:cNvPr>
          <p:cNvSpPr txBox="1"/>
          <p:nvPr userDrawn="1"/>
        </p:nvSpPr>
        <p:spPr>
          <a:xfrm>
            <a:off x="313205" y="2787411"/>
            <a:ext cx="977192" cy="164984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b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...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9AD245E-1AB7-4654-91A6-CBBD29EE6856}"/>
              </a:ext>
            </a:extLst>
          </p:cNvPr>
          <p:cNvSpPr txBox="1"/>
          <p:nvPr userDrawn="1"/>
        </p:nvSpPr>
        <p:spPr>
          <a:xfrm>
            <a:off x="1493956" y="2779278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REGISTRO PLACON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6DD795A-2658-496A-88A4-2235645827D3}"/>
              </a:ext>
            </a:extLst>
          </p:cNvPr>
          <p:cNvSpPr txBox="1"/>
          <p:nvPr userDrawn="1"/>
        </p:nvSpPr>
        <p:spPr>
          <a:xfrm>
            <a:off x="1481654" y="3370308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4F2A121-2050-4FB8-9C6F-3CB35644628D}"/>
              </a:ext>
            </a:extLst>
          </p:cNvPr>
          <p:cNvSpPr txBox="1"/>
          <p:nvPr userDrawn="1"/>
        </p:nvSpPr>
        <p:spPr>
          <a:xfrm>
            <a:off x="1473965" y="3974190"/>
            <a:ext cx="1144362" cy="463062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21" name="Listra Diagonal 20">
            <a:extLst>
              <a:ext uri="{FF2B5EF4-FFF2-40B4-BE49-F238E27FC236}">
                <a16:creationId xmlns:a16="http://schemas.microsoft.com/office/drawing/2014/main" id="{62D76DA9-2BA0-46E5-B06C-599C6E4C594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diagStripe">
            <a:avLst>
              <a:gd name="adj" fmla="val 8354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3338865-CD86-421D-90F2-FD08806649FC}"/>
              </a:ext>
            </a:extLst>
          </p:cNvPr>
          <p:cNvSpPr txBox="1"/>
          <p:nvPr userDrawn="1"/>
        </p:nvSpPr>
        <p:spPr>
          <a:xfrm rot="19820047">
            <a:off x="6603178" y="1056794"/>
            <a:ext cx="414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</a:rPr>
              <a:t>EM CONSTRUÇÃO</a:t>
            </a:r>
          </a:p>
        </p:txBody>
      </p:sp>
    </p:spTree>
    <p:extLst>
      <p:ext uri="{BB962C8B-B14F-4D97-AF65-F5344CB8AC3E}">
        <p14:creationId xmlns:p14="http://schemas.microsoft.com/office/powerpoint/2010/main" val="55032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66187D-1DD4-4B77-9B79-C1DE5D93B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0741" y="2218367"/>
            <a:ext cx="6255171" cy="146388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5E8D68-0EDA-4BE4-980D-3BACABBFF1FE}"/>
              </a:ext>
            </a:extLst>
          </p:cNvPr>
          <p:cNvSpPr txBox="1"/>
          <p:nvPr userDrawn="1"/>
        </p:nvSpPr>
        <p:spPr>
          <a:xfrm>
            <a:off x="839992" y="235080"/>
            <a:ext cx="10681448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DE RESULTADOS 2022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63F177-D017-47A4-A288-6A3F41EAE87A}"/>
              </a:ext>
            </a:extLst>
          </p:cNvPr>
          <p:cNvSpPr txBox="1"/>
          <p:nvPr userDrawn="1"/>
        </p:nvSpPr>
        <p:spPr>
          <a:xfrm>
            <a:off x="752352" y="1019425"/>
            <a:ext cx="10437606" cy="86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="0" baseline="0" dirty="0">
                <a:solidFill>
                  <a:schemeClr val="tx1"/>
                </a:solidFill>
              </a:rPr>
              <a:t>Baseados nos resultados das </a:t>
            </a:r>
            <a:r>
              <a:rPr lang="pt-BR" sz="2000" b="1" baseline="0" dirty="0">
                <a:solidFill>
                  <a:schemeClr val="tx1"/>
                </a:solidFill>
              </a:rPr>
              <a:t>dimensões de convivência</a:t>
            </a:r>
            <a:r>
              <a:rPr lang="pt-BR" sz="2000" b="0" baseline="0" dirty="0">
                <a:solidFill>
                  <a:schemeClr val="tx1"/>
                </a:solidFill>
              </a:rPr>
              <a:t>, registre sugestões de melhorias o próximo ano.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D7CD6A00-6787-45AB-BB3C-736EBD52F523}"/>
              </a:ext>
            </a:extLst>
          </p:cNvPr>
          <p:cNvSpPr/>
          <p:nvPr userDrawn="1"/>
        </p:nvSpPr>
        <p:spPr>
          <a:xfrm>
            <a:off x="839993" y="2481135"/>
            <a:ext cx="3316372" cy="91959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Insira o resultado insatisfatório</a:t>
            </a:r>
            <a:endParaRPr lang="pt-BR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7A4B53FB-1735-4A38-B631-DED79AC18482}"/>
              </a:ext>
            </a:extLst>
          </p:cNvPr>
          <p:cNvSpPr/>
          <p:nvPr userDrawn="1"/>
        </p:nvSpPr>
        <p:spPr>
          <a:xfrm>
            <a:off x="839990" y="3682251"/>
            <a:ext cx="3316372" cy="919591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Descreva, de forma objetiva, os principais obstáculos identificados no desenvolvimento das ações interventivas </a:t>
            </a:r>
          </a:p>
        </p:txBody>
      </p:sp>
      <p:sp>
        <p:nvSpPr>
          <p:cNvPr id="36" name="Retângulo: Cantos Diagonais Arredondados 35">
            <a:extLst>
              <a:ext uri="{FF2B5EF4-FFF2-40B4-BE49-F238E27FC236}">
                <a16:creationId xmlns:a16="http://schemas.microsoft.com/office/drawing/2014/main" id="{0861CA08-FD41-4C42-8BE9-4DB4B6259BDF}"/>
              </a:ext>
            </a:extLst>
          </p:cNvPr>
          <p:cNvSpPr/>
          <p:nvPr userDrawn="1"/>
        </p:nvSpPr>
        <p:spPr>
          <a:xfrm>
            <a:off x="839990" y="4845419"/>
            <a:ext cx="3316378" cy="919591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b="1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possam ser implementadas para atingir o desafio no próximo ano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51AD9F05-DD78-475A-B788-DD6BE18BC131}"/>
              </a:ext>
            </a:extLst>
          </p:cNvPr>
          <p:cNvCxnSpPr>
            <a:cxnSpLocks/>
            <a:stCxn id="5" idx="0"/>
          </p:cNvCxnSpPr>
          <p:nvPr userDrawn="1"/>
        </p:nvCxnSpPr>
        <p:spPr>
          <a:xfrm flipV="1">
            <a:off x="4156365" y="2684430"/>
            <a:ext cx="1939635" cy="25650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F35E8DD8-7B65-4044-9CB5-9DF73B1EA82C}"/>
              </a:ext>
            </a:extLst>
          </p:cNvPr>
          <p:cNvCxnSpPr>
            <a:cxnSpLocks/>
            <a:stCxn id="35" idx="0"/>
          </p:cNvCxnSpPr>
          <p:nvPr userDrawn="1"/>
        </p:nvCxnSpPr>
        <p:spPr>
          <a:xfrm flipV="1">
            <a:off x="4156362" y="3048978"/>
            <a:ext cx="1889611" cy="109306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6DA8716B-759A-4074-8B72-5614B39D7BD1}"/>
              </a:ext>
            </a:extLst>
          </p:cNvPr>
          <p:cNvCxnSpPr>
            <a:cxnSpLocks/>
            <a:stCxn id="36" idx="0"/>
          </p:cNvCxnSpPr>
          <p:nvPr userDrawn="1"/>
        </p:nvCxnSpPr>
        <p:spPr>
          <a:xfrm flipV="1">
            <a:off x="4156368" y="3400726"/>
            <a:ext cx="1889605" cy="190448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9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Diagonais Arredondados 34">
            <a:extLst>
              <a:ext uri="{FF2B5EF4-FFF2-40B4-BE49-F238E27FC236}">
                <a16:creationId xmlns:a16="http://schemas.microsoft.com/office/drawing/2014/main" id="{67892502-FBB9-4D69-AFA7-88514485F053}"/>
              </a:ext>
            </a:extLst>
          </p:cNvPr>
          <p:cNvSpPr/>
          <p:nvPr userDrawn="1"/>
        </p:nvSpPr>
        <p:spPr>
          <a:xfrm>
            <a:off x="135774" y="3775327"/>
            <a:ext cx="11920451" cy="2800407"/>
          </a:xfrm>
          <a:prstGeom prst="round2DiagRect">
            <a:avLst>
              <a:gd name="adj1" fmla="val 7629"/>
              <a:gd name="adj2" fmla="val 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spaço Reservado para Texto 6">
            <a:extLst>
              <a:ext uri="{FF2B5EF4-FFF2-40B4-BE49-F238E27FC236}">
                <a16:creationId xmlns:a16="http://schemas.microsoft.com/office/drawing/2014/main" id="{90472DF3-2E73-42E2-957E-F10630F166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0185" y="5914755"/>
            <a:ext cx="1015478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podem ser implementadas no próximo ano para superar a situação de convivência. </a:t>
            </a:r>
          </a:p>
        </p:txBody>
      </p:sp>
      <p:sp>
        <p:nvSpPr>
          <p:cNvPr id="37" name="Espaço Reservado para Texto 6">
            <a:extLst>
              <a:ext uri="{FF2B5EF4-FFF2-40B4-BE49-F238E27FC236}">
                <a16:creationId xmlns:a16="http://schemas.microsoft.com/office/drawing/2014/main" id="{6538F38B-9F97-44D5-B52B-7331F2F20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0185" y="5214801"/>
            <a:ext cx="1015478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Descreve as principais dificuldades na implementação da ação planejada para superar o situação de convivência identificada.</a:t>
            </a:r>
          </a:p>
        </p:txBody>
      </p:sp>
      <p:sp>
        <p:nvSpPr>
          <p:cNvPr id="38" name="Espaço Reservado para Texto 6">
            <a:extLst>
              <a:ext uri="{FF2B5EF4-FFF2-40B4-BE49-F238E27FC236}">
                <a16:creationId xmlns:a16="http://schemas.microsoft.com/office/drawing/2014/main" id="{C104B89D-053D-4BEA-AD6A-F96DA30C0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436" y="4491243"/>
            <a:ext cx="10045596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uma situação de convivência que não foi satisfatoriamente atendida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93F53A9-20EC-4F46-B961-AD34A14CBAB9}"/>
              </a:ext>
            </a:extLst>
          </p:cNvPr>
          <p:cNvSpPr txBox="1"/>
          <p:nvPr userDrawn="1"/>
        </p:nvSpPr>
        <p:spPr>
          <a:xfrm>
            <a:off x="288260" y="4491243"/>
            <a:ext cx="1392548" cy="545549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SITUAÇÃO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34BDD60-8AFB-4465-B0F1-CEC651B71E47}"/>
              </a:ext>
            </a:extLst>
          </p:cNvPr>
          <p:cNvSpPr txBox="1"/>
          <p:nvPr userDrawn="1"/>
        </p:nvSpPr>
        <p:spPr>
          <a:xfrm>
            <a:off x="275957" y="5231902"/>
            <a:ext cx="1368743" cy="512556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2F06BF-2342-4DC4-9037-4167D3604C88}"/>
              </a:ext>
            </a:extLst>
          </p:cNvPr>
          <p:cNvSpPr txBox="1"/>
          <p:nvPr userDrawn="1"/>
        </p:nvSpPr>
        <p:spPr>
          <a:xfrm>
            <a:off x="252153" y="5935540"/>
            <a:ext cx="1392548" cy="512908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49" name="Retângulo: Cantos Diagonais Arredondados 48">
            <a:extLst>
              <a:ext uri="{FF2B5EF4-FFF2-40B4-BE49-F238E27FC236}">
                <a16:creationId xmlns:a16="http://schemas.microsoft.com/office/drawing/2014/main" id="{2ABAC329-AF30-4BA2-99BF-A78CABDD5F14}"/>
              </a:ext>
            </a:extLst>
          </p:cNvPr>
          <p:cNvSpPr/>
          <p:nvPr userDrawn="1"/>
        </p:nvSpPr>
        <p:spPr>
          <a:xfrm>
            <a:off x="149628" y="907071"/>
            <a:ext cx="11920451" cy="2800407"/>
          </a:xfrm>
          <a:prstGeom prst="round2DiagRect">
            <a:avLst>
              <a:gd name="adj1" fmla="val 7629"/>
              <a:gd name="adj2" fmla="val 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3C5CBC-4E82-424F-83F9-FA6E8439A832}"/>
              </a:ext>
            </a:extLst>
          </p:cNvPr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0A2026-E02F-4183-9486-79516A793D06}"/>
              </a:ext>
            </a:extLst>
          </p:cNvPr>
          <p:cNvSpPr txBox="1"/>
          <p:nvPr userDrawn="1"/>
        </p:nvSpPr>
        <p:spPr>
          <a:xfrm>
            <a:off x="839991" y="235080"/>
            <a:ext cx="10781201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ANÁLISE DOS RESULTADOS 2022 – CONVIVÊNCIA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Espaço Reservado para Texto 6">
            <a:extLst>
              <a:ext uri="{FF2B5EF4-FFF2-40B4-BE49-F238E27FC236}">
                <a16:creationId xmlns:a16="http://schemas.microsoft.com/office/drawing/2014/main" id="{BA743AFA-C948-403F-8002-B48B307CE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4039" y="3046499"/>
            <a:ext cx="1015478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as estratégias que podem ser implementadas no próximo ano para superar a situação de convivência. </a:t>
            </a:r>
          </a:p>
        </p:txBody>
      </p:sp>
      <p:sp>
        <p:nvSpPr>
          <p:cNvPr id="72" name="Espaço Reservado para Texto 6">
            <a:extLst>
              <a:ext uri="{FF2B5EF4-FFF2-40B4-BE49-F238E27FC236}">
                <a16:creationId xmlns:a16="http://schemas.microsoft.com/office/drawing/2014/main" id="{38A17FCE-E058-495C-AD63-FA935B366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4039" y="2346545"/>
            <a:ext cx="10154784" cy="558631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Descreve as principais dificuldades na implementação da ação planejada para superar o situação de convivência identificada.</a:t>
            </a:r>
          </a:p>
        </p:txBody>
      </p:sp>
      <p:sp>
        <p:nvSpPr>
          <p:cNvPr id="73" name="Espaço Reservado para Texto 6">
            <a:extLst>
              <a:ext uri="{FF2B5EF4-FFF2-40B4-BE49-F238E27FC236}">
                <a16:creationId xmlns:a16="http://schemas.microsoft.com/office/drawing/2014/main" id="{C88A056B-3DD6-47A0-AAC8-2E708FD547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4290" y="1622987"/>
            <a:ext cx="10045596" cy="553180"/>
          </a:xfrm>
          <a:prstGeom prst="round2Diag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000" b="1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Descreva uma situação de convivência que não foi satisfatoriamente atendida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1F79308-780F-436E-AC11-B2FCDB65CD8E}"/>
              </a:ext>
            </a:extLst>
          </p:cNvPr>
          <p:cNvSpPr txBox="1"/>
          <p:nvPr userDrawn="1"/>
        </p:nvSpPr>
        <p:spPr>
          <a:xfrm>
            <a:off x="295438" y="1012908"/>
            <a:ext cx="11681865" cy="462099"/>
          </a:xfrm>
          <a:prstGeom prst="round2Diag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1ª Situação de Convivência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9AD245E-1AB7-4654-91A6-CBBD29EE6856}"/>
              </a:ext>
            </a:extLst>
          </p:cNvPr>
          <p:cNvSpPr txBox="1"/>
          <p:nvPr userDrawn="1"/>
        </p:nvSpPr>
        <p:spPr>
          <a:xfrm>
            <a:off x="302114" y="1622987"/>
            <a:ext cx="1392548" cy="545549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SITUAÇÃO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6DD795A-2658-496A-88A4-2235645827D3}"/>
              </a:ext>
            </a:extLst>
          </p:cNvPr>
          <p:cNvSpPr txBox="1"/>
          <p:nvPr userDrawn="1"/>
        </p:nvSpPr>
        <p:spPr>
          <a:xfrm>
            <a:off x="289811" y="2363646"/>
            <a:ext cx="1368743" cy="512556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DIFICULDADES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84F2A121-2050-4FB8-9C6F-3CB35644628D}"/>
              </a:ext>
            </a:extLst>
          </p:cNvPr>
          <p:cNvSpPr txBox="1"/>
          <p:nvPr userDrawn="1"/>
        </p:nvSpPr>
        <p:spPr>
          <a:xfrm>
            <a:off x="266007" y="3067284"/>
            <a:ext cx="1392548" cy="512908"/>
          </a:xfrm>
          <a:prstGeom prst="round2DiagRect">
            <a:avLst/>
          </a:prstGeom>
          <a:gradFill flip="none" rotWithShape="1">
            <a:gsLst>
              <a:gs pos="0">
                <a:srgbClr val="00717D">
                  <a:tint val="66000"/>
                  <a:satMod val="160000"/>
                </a:srgbClr>
              </a:gs>
              <a:gs pos="50000">
                <a:srgbClr val="00717D">
                  <a:tint val="44500"/>
                  <a:satMod val="160000"/>
                </a:srgbClr>
              </a:gs>
              <a:gs pos="100000">
                <a:srgbClr val="0071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DESAFIO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F74DD7E-EAD3-4603-8A86-6E89F144E956}"/>
              </a:ext>
            </a:extLst>
          </p:cNvPr>
          <p:cNvSpPr txBox="1"/>
          <p:nvPr userDrawn="1"/>
        </p:nvSpPr>
        <p:spPr>
          <a:xfrm>
            <a:off x="289811" y="3875083"/>
            <a:ext cx="11681865" cy="462099"/>
          </a:xfrm>
          <a:prstGeom prst="round2Diag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  <a:sp3d extrusionH="57150">
              <a:bevelT w="381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2ª Situação de Convivência</a:t>
            </a:r>
          </a:p>
        </p:txBody>
      </p:sp>
    </p:spTree>
    <p:extLst>
      <p:ext uri="{BB962C8B-B14F-4D97-AF65-F5344CB8AC3E}">
        <p14:creationId xmlns:p14="http://schemas.microsoft.com/office/powerpoint/2010/main" val="13427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21;g1209e05cc51_2_0">
            <a:extLst>
              <a:ext uri="{FF2B5EF4-FFF2-40B4-BE49-F238E27FC236}">
                <a16:creationId xmlns:a16="http://schemas.microsoft.com/office/drawing/2014/main" id="{6B2DD09E-B46A-4E47-900D-ECDFECBC3D9A}"/>
              </a:ext>
            </a:extLst>
          </p:cNvPr>
          <p:cNvSpPr/>
          <p:nvPr userDrawn="1"/>
        </p:nvSpPr>
        <p:spPr>
          <a:xfrm>
            <a:off x="-7958" y="1"/>
            <a:ext cx="5180433" cy="685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722;g1209e05cc51_2_0">
            <a:extLst>
              <a:ext uri="{FF2B5EF4-FFF2-40B4-BE49-F238E27FC236}">
                <a16:creationId xmlns:a16="http://schemas.microsoft.com/office/drawing/2014/main" id="{E02F973C-C73D-4661-81E9-8E63D3C918F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l="947" t="5089" r="51665" b="10515"/>
          <a:stretch/>
        </p:blipFill>
        <p:spPr>
          <a:xfrm>
            <a:off x="1" y="2"/>
            <a:ext cx="5175718" cy="68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308AAE8C-3BC0-4394-A576-D73BCE476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" y="33864"/>
            <a:ext cx="369158" cy="45852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19C7A1-6D4F-43C0-BBAB-3FD8CF669F73}"/>
              </a:ext>
            </a:extLst>
          </p:cNvPr>
          <p:cNvSpPr txBox="1"/>
          <p:nvPr userDrawn="1"/>
        </p:nvSpPr>
        <p:spPr>
          <a:xfrm>
            <a:off x="0" y="507370"/>
            <a:ext cx="78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/>
              <a:t>GOVERNO DO ESTADO DE SÃO PAULO</a:t>
            </a:r>
          </a:p>
        </p:txBody>
      </p:sp>
      <p:sp>
        <p:nvSpPr>
          <p:cNvPr id="16" name="Google Shape;761;g120e0c4ec2b_0_0">
            <a:extLst>
              <a:ext uri="{FF2B5EF4-FFF2-40B4-BE49-F238E27FC236}">
                <a16:creationId xmlns:a16="http://schemas.microsoft.com/office/drawing/2014/main" id="{B72C99E3-8798-4A02-8FDE-4EFD789FF576}"/>
              </a:ext>
            </a:extLst>
          </p:cNvPr>
          <p:cNvSpPr/>
          <p:nvPr userDrawn="1"/>
        </p:nvSpPr>
        <p:spPr>
          <a:xfrm>
            <a:off x="5172475" y="6683433"/>
            <a:ext cx="7019525" cy="18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03CA8C5F-FA5D-466B-AEAC-873F20854554}"/>
              </a:ext>
            </a:extLst>
          </p:cNvPr>
          <p:cNvSpPr txBox="1"/>
          <p:nvPr userDrawn="1"/>
        </p:nvSpPr>
        <p:spPr>
          <a:xfrm>
            <a:off x="5180435" y="3228945"/>
            <a:ext cx="7019524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800" b="1" i="0" u="none" strike="noStrike" cap="none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GESTÃO INTEGRADA À VISTA</a:t>
            </a:r>
          </a:p>
        </p:txBody>
      </p:sp>
    </p:spTree>
    <p:extLst>
      <p:ext uri="{BB962C8B-B14F-4D97-AF65-F5344CB8AC3E}">
        <p14:creationId xmlns:p14="http://schemas.microsoft.com/office/powerpoint/2010/main" val="210153081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09899F-A3C1-4A62-AFD4-DC4EC5D7E2C4}"/>
              </a:ext>
            </a:extLst>
          </p:cNvPr>
          <p:cNvSpPr/>
          <p:nvPr userDrawn="1"/>
        </p:nvSpPr>
        <p:spPr>
          <a:xfrm>
            <a:off x="839992" y="1448662"/>
            <a:ext cx="10443826" cy="5114270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12" name="Arredondar Retângulo no Mesmo Canto Lateral 8">
            <a:extLst>
              <a:ext uri="{FF2B5EF4-FFF2-40B4-BE49-F238E27FC236}">
                <a16:creationId xmlns:a16="http://schemas.microsoft.com/office/drawing/2014/main" id="{1569973B-68EE-4858-94FA-4AE9A19023E0}"/>
              </a:ext>
            </a:extLst>
          </p:cNvPr>
          <p:cNvSpPr/>
          <p:nvPr userDrawn="1"/>
        </p:nvSpPr>
        <p:spPr>
          <a:xfrm flipV="1">
            <a:off x="839992" y="1436880"/>
            <a:ext cx="10443826" cy="517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FBC6B8-47BE-4684-BEED-1C784F9579E4}"/>
              </a:ext>
            </a:extLst>
          </p:cNvPr>
          <p:cNvSpPr txBox="1"/>
          <p:nvPr userDrawn="1"/>
        </p:nvSpPr>
        <p:spPr>
          <a:xfrm>
            <a:off x="839992" y="878505"/>
            <a:ext cx="10437606" cy="5001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A Gestão Integrada à</a:t>
            </a:r>
            <a:r>
              <a:rPr lang="pt-BR" sz="2000" baseline="0" dirty="0">
                <a:solidFill>
                  <a:schemeClr val="tx1"/>
                </a:solidFill>
              </a:rPr>
              <a:t> Vista da </a:t>
            </a:r>
            <a:r>
              <a:rPr lang="pt-BR" sz="2000" b="0" baseline="0" dirty="0">
                <a:solidFill>
                  <a:schemeClr val="tx1"/>
                </a:solidFill>
              </a:rPr>
              <a:t>Escola</a:t>
            </a:r>
            <a:r>
              <a:rPr lang="pt-BR" sz="2000" b="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foi atualizada</a:t>
            </a:r>
            <a:r>
              <a:rPr lang="pt-BR" sz="2000" baseline="0" dirty="0">
                <a:solidFill>
                  <a:schemeClr val="tx1"/>
                </a:solidFill>
              </a:rPr>
              <a:t> conforme foto abaixo.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7" name="Espaço Reservado para Imagem 8">
            <a:extLst>
              <a:ext uri="{FF2B5EF4-FFF2-40B4-BE49-F238E27FC236}">
                <a16:creationId xmlns:a16="http://schemas.microsoft.com/office/drawing/2014/main" id="{3DE04770-7D39-447E-B553-8E1ECBE68A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6795" y="2075108"/>
            <a:ext cx="10191565" cy="4366298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Insira uma foto atualizada do Painel de Gestão Integrada à Vista da Escola.</a:t>
            </a:r>
            <a:endParaRPr lang="es-ES" dirty="0"/>
          </a:p>
        </p:txBody>
      </p:sp>
      <p:sp>
        <p:nvSpPr>
          <p:cNvPr id="18" name="Espaço Reservado para Texto 14">
            <a:extLst>
              <a:ext uri="{FF2B5EF4-FFF2-40B4-BE49-F238E27FC236}">
                <a16:creationId xmlns:a16="http://schemas.microsoft.com/office/drawing/2014/main" id="{45BF3E59-7375-46F2-A83B-D38D99127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900" y="1436880"/>
            <a:ext cx="10437606" cy="517043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6A8DE27-A37B-482B-9F54-508B03C4E449}"/>
              </a:ext>
            </a:extLst>
          </p:cNvPr>
          <p:cNvSpPr txBox="1"/>
          <p:nvPr userDrawn="1"/>
        </p:nvSpPr>
        <p:spPr>
          <a:xfrm>
            <a:off x="839992" y="225503"/>
            <a:ext cx="10437606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Gestão Integrada à Vista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63371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78;gfbab08872d_0_203">
            <a:extLst>
              <a:ext uri="{FF2B5EF4-FFF2-40B4-BE49-F238E27FC236}">
                <a16:creationId xmlns:a16="http://schemas.microsoft.com/office/drawing/2014/main" id="{B046548D-D14C-4AC9-9582-86F2497E4633}"/>
              </a:ext>
            </a:extLst>
          </p:cNvPr>
          <p:cNvSpPr/>
          <p:nvPr userDrawn="1"/>
        </p:nvSpPr>
        <p:spPr>
          <a:xfrm>
            <a:off x="0" y="-150"/>
            <a:ext cx="12192000" cy="685815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779;gfbab08872d_0_203">
            <a:extLst>
              <a:ext uri="{FF2B5EF4-FFF2-40B4-BE49-F238E27FC236}">
                <a16:creationId xmlns:a16="http://schemas.microsoft.com/office/drawing/2014/main" id="{D84B67E6-1C49-49D6-80EE-C5B32C1B603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0000"/>
          </a:blip>
          <a:srcRect t="15604"/>
          <a:stretch/>
        </p:blipFill>
        <p:spPr>
          <a:xfrm>
            <a:off x="0" y="0"/>
            <a:ext cx="12192004" cy="6858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780;gfbab08872d_0_203">
            <a:extLst>
              <a:ext uri="{FF2B5EF4-FFF2-40B4-BE49-F238E27FC236}">
                <a16:creationId xmlns:a16="http://schemas.microsoft.com/office/drawing/2014/main" id="{01C38695-3FC5-45C4-B1E3-AD70B96A07E2}"/>
              </a:ext>
            </a:extLst>
          </p:cNvPr>
          <p:cNvCxnSpPr>
            <a:cxnSpLocks/>
          </p:cNvCxnSpPr>
          <p:nvPr userDrawn="1"/>
        </p:nvCxnSpPr>
        <p:spPr>
          <a:xfrm>
            <a:off x="1519852" y="5777732"/>
            <a:ext cx="0" cy="709216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81;gfbab08872d_0_203">
            <a:extLst>
              <a:ext uri="{FF2B5EF4-FFF2-40B4-BE49-F238E27FC236}">
                <a16:creationId xmlns:a16="http://schemas.microsoft.com/office/drawing/2014/main" id="{9F6C6B71-AFC5-46BC-9760-6E7DEF36C88E}"/>
              </a:ext>
            </a:extLst>
          </p:cNvPr>
          <p:cNvSpPr/>
          <p:nvPr userDrawn="1"/>
        </p:nvSpPr>
        <p:spPr>
          <a:xfrm>
            <a:off x="467314" y="5840740"/>
            <a:ext cx="801954" cy="583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82;gfbab08872d_0_203">
            <a:extLst>
              <a:ext uri="{FF2B5EF4-FFF2-40B4-BE49-F238E27FC236}">
                <a16:creationId xmlns:a16="http://schemas.microsoft.com/office/drawing/2014/main" id="{39FD5B52-3F05-4391-A258-FE49087B6B6A}"/>
              </a:ext>
            </a:extLst>
          </p:cNvPr>
          <p:cNvSpPr txBox="1"/>
          <p:nvPr userDrawn="1"/>
        </p:nvSpPr>
        <p:spPr>
          <a:xfrm>
            <a:off x="1601936" y="5866390"/>
            <a:ext cx="195528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OBRIGADO!</a:t>
            </a:r>
            <a:endParaRPr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82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21;g1209e05cc51_2_0">
            <a:extLst>
              <a:ext uri="{FF2B5EF4-FFF2-40B4-BE49-F238E27FC236}">
                <a16:creationId xmlns:a16="http://schemas.microsoft.com/office/drawing/2014/main" id="{6B2DD09E-B46A-4E47-900D-ECDFECBC3D9A}"/>
              </a:ext>
            </a:extLst>
          </p:cNvPr>
          <p:cNvSpPr/>
          <p:nvPr userDrawn="1"/>
        </p:nvSpPr>
        <p:spPr>
          <a:xfrm>
            <a:off x="-7958" y="1"/>
            <a:ext cx="5180433" cy="685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722;g1209e05cc51_2_0">
            <a:extLst>
              <a:ext uri="{FF2B5EF4-FFF2-40B4-BE49-F238E27FC236}">
                <a16:creationId xmlns:a16="http://schemas.microsoft.com/office/drawing/2014/main" id="{E02F973C-C73D-4661-81E9-8E63D3C918F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l="947" t="5089" r="51665" b="10515"/>
          <a:stretch/>
        </p:blipFill>
        <p:spPr>
          <a:xfrm>
            <a:off x="1" y="2"/>
            <a:ext cx="5175718" cy="68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308AAE8C-3BC0-4394-A576-D73BCE476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" y="33864"/>
            <a:ext cx="369158" cy="45852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19C7A1-6D4F-43C0-BBAB-3FD8CF669F73}"/>
              </a:ext>
            </a:extLst>
          </p:cNvPr>
          <p:cNvSpPr txBox="1"/>
          <p:nvPr userDrawn="1"/>
        </p:nvSpPr>
        <p:spPr>
          <a:xfrm>
            <a:off x="0" y="507370"/>
            <a:ext cx="78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/>
              <a:t>GOVERNO DO ESTADO DE SÃO PAULO</a:t>
            </a:r>
          </a:p>
        </p:txBody>
      </p:sp>
      <p:sp>
        <p:nvSpPr>
          <p:cNvPr id="16" name="Google Shape;761;g120e0c4ec2b_0_0">
            <a:extLst>
              <a:ext uri="{FF2B5EF4-FFF2-40B4-BE49-F238E27FC236}">
                <a16:creationId xmlns:a16="http://schemas.microsoft.com/office/drawing/2014/main" id="{B72C99E3-8798-4A02-8FDE-4EFD789FF576}"/>
              </a:ext>
            </a:extLst>
          </p:cNvPr>
          <p:cNvSpPr/>
          <p:nvPr userDrawn="1"/>
        </p:nvSpPr>
        <p:spPr>
          <a:xfrm>
            <a:off x="5172475" y="6683433"/>
            <a:ext cx="7019525" cy="18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03CA8C5F-FA5D-466B-AEAC-873F20854554}"/>
              </a:ext>
            </a:extLst>
          </p:cNvPr>
          <p:cNvSpPr txBox="1"/>
          <p:nvPr userDrawn="1"/>
        </p:nvSpPr>
        <p:spPr>
          <a:xfrm>
            <a:off x="5172475" y="3119681"/>
            <a:ext cx="7019525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800" b="1" i="0" u="none" strike="noStrike" cap="none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PAINEL DE METAS</a:t>
            </a:r>
          </a:p>
        </p:txBody>
      </p:sp>
    </p:spTree>
    <p:extLst>
      <p:ext uri="{BB962C8B-B14F-4D97-AF65-F5344CB8AC3E}">
        <p14:creationId xmlns:p14="http://schemas.microsoft.com/office/powerpoint/2010/main" val="12254042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1F62FF-F880-4995-AF3A-5F6263A071B1}"/>
              </a:ext>
            </a:extLst>
          </p:cNvPr>
          <p:cNvSpPr txBox="1"/>
          <p:nvPr userDrawn="1"/>
        </p:nvSpPr>
        <p:spPr>
          <a:xfrm>
            <a:off x="839992" y="878505"/>
            <a:ext cx="10437606" cy="1223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O principal indicador para acompanhamento</a:t>
            </a:r>
            <a:r>
              <a:rPr lang="pt-BR" sz="2000" baseline="0" dirty="0">
                <a:solidFill>
                  <a:schemeClr val="tx1"/>
                </a:solidFill>
              </a:rPr>
              <a:t> da </a:t>
            </a:r>
            <a:r>
              <a:rPr lang="pt-BR" sz="2000" dirty="0">
                <a:solidFill>
                  <a:schemeClr val="tx1"/>
                </a:solidFill>
              </a:rPr>
              <a:t>qualidade</a:t>
            </a:r>
            <a:r>
              <a:rPr lang="pt-BR" sz="2000" baseline="0" dirty="0">
                <a:solidFill>
                  <a:schemeClr val="tx1"/>
                </a:solidFill>
              </a:rPr>
              <a:t> da educação na rede paulista de ensino é o </a:t>
            </a:r>
            <a:r>
              <a:rPr lang="pt-BR" sz="2000" b="1" baseline="0" dirty="0">
                <a:solidFill>
                  <a:schemeClr val="tx1"/>
                </a:solidFill>
              </a:rPr>
              <a:t>Índice de Desenvolvimento da Educação do Estado de São Paulo - IDESP</a:t>
            </a:r>
            <a:r>
              <a:rPr lang="pt-BR" sz="2000" baseline="0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Comparando os resultados do IDESP, com o IDEB</a:t>
            </a:r>
            <a:r>
              <a:rPr lang="pt-BR" sz="2000" baseline="0" dirty="0">
                <a:solidFill>
                  <a:schemeClr val="tx1"/>
                </a:solidFill>
              </a:rPr>
              <a:t>, obtém-se o seguinte panorama geral: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5" name="Google Shape;899;p8">
            <a:extLst>
              <a:ext uri="{FF2B5EF4-FFF2-40B4-BE49-F238E27FC236}">
                <a16:creationId xmlns:a16="http://schemas.microsoft.com/office/drawing/2014/main" id="{DBD8DB67-81ED-473E-8B63-26DE16179773}"/>
              </a:ext>
            </a:extLst>
          </p:cNvPr>
          <p:cNvSpPr txBox="1"/>
          <p:nvPr userDrawn="1"/>
        </p:nvSpPr>
        <p:spPr>
          <a:xfrm>
            <a:off x="453" y="6519822"/>
            <a:ext cx="11121254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Fonte: </a:t>
            </a:r>
            <a:r>
              <a:rPr lang="pt-B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IDEB - Portal</a:t>
            </a:r>
            <a:r>
              <a:rPr lang="pt-BR" sz="8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Resultados INEP; IDESP do Estado - 2011 a 2021 -  Governo de SP</a:t>
            </a:r>
            <a:endParaRPr sz="800" b="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A19109-1C2D-456F-9909-41838FE3EE88}"/>
              </a:ext>
            </a:extLst>
          </p:cNvPr>
          <p:cNvSpPr txBox="1"/>
          <p:nvPr userDrawn="1"/>
        </p:nvSpPr>
        <p:spPr>
          <a:xfrm>
            <a:off x="839992" y="235080"/>
            <a:ext cx="10437606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Painel de Metas - Panorama IDESP / IDEB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Google Shape;914;p9">
            <a:extLst>
              <a:ext uri="{FF2B5EF4-FFF2-40B4-BE49-F238E27FC236}">
                <a16:creationId xmlns:a16="http://schemas.microsoft.com/office/drawing/2014/main" id="{47274315-CC2E-4526-9119-F5E15A079A40}"/>
              </a:ext>
            </a:extLst>
          </p:cNvPr>
          <p:cNvSpPr/>
          <p:nvPr userDrawn="1"/>
        </p:nvSpPr>
        <p:spPr>
          <a:xfrm>
            <a:off x="9490947" y="3314365"/>
            <a:ext cx="2161309" cy="15972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DE “IDESP DIRETORIA” E “IDESP ESCOLA”</a:t>
            </a:r>
            <a:endParaRPr sz="14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96AB26-788E-4D00-AED3-1A8A2F765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55" y="5873593"/>
            <a:ext cx="576000" cy="557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FB1517-90E5-4322-A8B2-C5DEBD1C7D5D}"/>
              </a:ext>
            </a:extLst>
          </p:cNvPr>
          <p:cNvSpPr txBox="1"/>
          <p:nvPr userDrawn="1"/>
        </p:nvSpPr>
        <p:spPr>
          <a:xfrm>
            <a:off x="8503900" y="6111296"/>
            <a:ext cx="3680896" cy="463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sz="1800" b="1" dirty="0">
                <a:solidFill>
                  <a:schemeClr val="tx1"/>
                </a:solidFill>
              </a:rPr>
              <a:t>ANOS</a:t>
            </a:r>
            <a:r>
              <a:rPr lang="pt-BR" sz="1800" b="1" baseline="0" dirty="0">
                <a:solidFill>
                  <a:schemeClr val="tx1"/>
                </a:solidFill>
              </a:rPr>
              <a:t> INICIAIS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24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839992" y="878505"/>
            <a:ext cx="10437606" cy="1223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O principal indicador para acompanhamento</a:t>
            </a:r>
            <a:r>
              <a:rPr lang="pt-BR" sz="2000" baseline="0" dirty="0">
                <a:solidFill>
                  <a:schemeClr val="tx1"/>
                </a:solidFill>
              </a:rPr>
              <a:t> da </a:t>
            </a:r>
            <a:r>
              <a:rPr lang="pt-BR" sz="2000" dirty="0">
                <a:solidFill>
                  <a:schemeClr val="tx1"/>
                </a:solidFill>
              </a:rPr>
              <a:t>qualidade</a:t>
            </a:r>
            <a:r>
              <a:rPr lang="pt-BR" sz="2000" baseline="0" dirty="0">
                <a:solidFill>
                  <a:schemeClr val="tx1"/>
                </a:solidFill>
              </a:rPr>
              <a:t> da educação na rede paulista de ensino é o </a:t>
            </a:r>
            <a:r>
              <a:rPr lang="pt-BR" sz="2000" b="1" baseline="0" dirty="0">
                <a:solidFill>
                  <a:schemeClr val="tx1"/>
                </a:solidFill>
              </a:rPr>
              <a:t>Índice de Desenvolvimento da Educação do Estado de São Paulo - IDESP</a:t>
            </a:r>
            <a:r>
              <a:rPr lang="pt-BR" sz="2000" baseline="0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Comparando os resultados do IDESP, com o IDEB</a:t>
            </a:r>
            <a:r>
              <a:rPr lang="pt-BR" sz="2000" baseline="0" dirty="0">
                <a:solidFill>
                  <a:schemeClr val="tx1"/>
                </a:solidFill>
              </a:rPr>
              <a:t>, obtém-se o seguinte panorama geral: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Google Shape;899;p8">
            <a:extLst>
              <a:ext uri="{FF2B5EF4-FFF2-40B4-BE49-F238E27FC236}">
                <a16:creationId xmlns:a16="http://schemas.microsoft.com/office/drawing/2014/main" id="{36A26AAF-0600-4274-B3B2-BE76E8B4B1A6}"/>
              </a:ext>
            </a:extLst>
          </p:cNvPr>
          <p:cNvSpPr txBox="1"/>
          <p:nvPr userDrawn="1"/>
        </p:nvSpPr>
        <p:spPr>
          <a:xfrm>
            <a:off x="453" y="6522618"/>
            <a:ext cx="11121254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Fonte: </a:t>
            </a:r>
            <a:r>
              <a:rPr lang="pt-B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IDEB - Portal</a:t>
            </a:r>
            <a:r>
              <a:rPr lang="pt-BR" sz="8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Resultados INEP; IDESP do Estado - 2011 a 2021 -  Governo de SP</a:t>
            </a:r>
            <a:endParaRPr sz="800" b="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E4C85A-05E0-4930-9335-C9BFD6484CDD}"/>
              </a:ext>
            </a:extLst>
          </p:cNvPr>
          <p:cNvSpPr txBox="1"/>
          <p:nvPr userDrawn="1"/>
        </p:nvSpPr>
        <p:spPr>
          <a:xfrm>
            <a:off x="839992" y="235080"/>
            <a:ext cx="10437606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Painel de Metas - Panorama IDESP / IDEB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914;p9">
            <a:extLst>
              <a:ext uri="{FF2B5EF4-FFF2-40B4-BE49-F238E27FC236}">
                <a16:creationId xmlns:a16="http://schemas.microsoft.com/office/drawing/2014/main" id="{B80B14DB-D339-40E0-8FB8-81A137EEAFA1}"/>
              </a:ext>
            </a:extLst>
          </p:cNvPr>
          <p:cNvSpPr/>
          <p:nvPr userDrawn="1"/>
        </p:nvSpPr>
        <p:spPr>
          <a:xfrm>
            <a:off x="9490947" y="3314365"/>
            <a:ext cx="2161309" cy="15972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DE “IDESP DIRETORIA” E “IDESP ESCOLA”</a:t>
            </a:r>
            <a:endParaRPr sz="14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E0D2A6-917D-445C-8459-389002A696E1}"/>
              </a:ext>
            </a:extLst>
          </p:cNvPr>
          <p:cNvSpPr txBox="1"/>
          <p:nvPr userDrawn="1"/>
        </p:nvSpPr>
        <p:spPr>
          <a:xfrm>
            <a:off x="8503900" y="6111296"/>
            <a:ext cx="3680896" cy="463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sz="1800" b="1" dirty="0">
                <a:solidFill>
                  <a:schemeClr val="tx1"/>
                </a:solidFill>
              </a:rPr>
              <a:t>ANOS</a:t>
            </a:r>
            <a:r>
              <a:rPr lang="pt-BR" sz="1800" b="1" baseline="0" dirty="0">
                <a:solidFill>
                  <a:schemeClr val="tx1"/>
                </a:solidFill>
              </a:rPr>
              <a:t> FINAIS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3FA2A8A-6823-4164-A079-8882C3945E9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83" y="5882205"/>
            <a:ext cx="617143" cy="5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476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839992" y="878505"/>
            <a:ext cx="10437606" cy="1223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O principal indicador para acompanhamento</a:t>
            </a:r>
            <a:r>
              <a:rPr lang="pt-BR" sz="2000" baseline="0" dirty="0">
                <a:solidFill>
                  <a:schemeClr val="tx1"/>
                </a:solidFill>
              </a:rPr>
              <a:t> da </a:t>
            </a:r>
            <a:r>
              <a:rPr lang="pt-BR" sz="2000" dirty="0">
                <a:solidFill>
                  <a:schemeClr val="tx1"/>
                </a:solidFill>
              </a:rPr>
              <a:t>qualidade</a:t>
            </a:r>
            <a:r>
              <a:rPr lang="pt-BR" sz="2000" baseline="0" dirty="0">
                <a:solidFill>
                  <a:schemeClr val="tx1"/>
                </a:solidFill>
              </a:rPr>
              <a:t> da educação na rede paulista de ensino é o </a:t>
            </a:r>
            <a:r>
              <a:rPr lang="pt-BR" sz="2000" b="1" baseline="0" dirty="0">
                <a:solidFill>
                  <a:schemeClr val="tx1"/>
                </a:solidFill>
              </a:rPr>
              <a:t>Índice de Desenvolvimento da Educação do Estado de São Paulo - IDESP</a:t>
            </a:r>
            <a:r>
              <a:rPr lang="pt-BR" sz="2000" baseline="0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Comparando os resultados do IDESP, com o IDEB</a:t>
            </a:r>
            <a:r>
              <a:rPr lang="pt-BR" sz="2000" baseline="0" dirty="0">
                <a:solidFill>
                  <a:schemeClr val="tx1"/>
                </a:solidFill>
              </a:rPr>
              <a:t>, obtém-se o seguinte panorama geral: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Google Shape;899;p8">
            <a:extLst>
              <a:ext uri="{FF2B5EF4-FFF2-40B4-BE49-F238E27FC236}">
                <a16:creationId xmlns:a16="http://schemas.microsoft.com/office/drawing/2014/main" id="{36A26AAF-0600-4274-B3B2-BE76E8B4B1A6}"/>
              </a:ext>
            </a:extLst>
          </p:cNvPr>
          <p:cNvSpPr txBox="1"/>
          <p:nvPr userDrawn="1"/>
        </p:nvSpPr>
        <p:spPr>
          <a:xfrm>
            <a:off x="453" y="6514309"/>
            <a:ext cx="11121254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Fonte: </a:t>
            </a:r>
            <a:r>
              <a:rPr lang="pt-BR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IDEB - Portal</a:t>
            </a:r>
            <a:r>
              <a:rPr lang="pt-BR" sz="8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Resultados INEP; IDESP do Estado - 2011 a 2021 -  Governo de SP</a:t>
            </a:r>
            <a:endParaRPr sz="800" b="0" i="0" u="none" strike="noStrike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E4C85A-05E0-4930-9335-C9BFD6484CDD}"/>
              </a:ext>
            </a:extLst>
          </p:cNvPr>
          <p:cNvSpPr txBox="1"/>
          <p:nvPr userDrawn="1"/>
        </p:nvSpPr>
        <p:spPr>
          <a:xfrm>
            <a:off x="839992" y="225503"/>
            <a:ext cx="10437606" cy="511624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Painel de Metas - Panorama IDESP / IDEB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914;p9">
            <a:extLst>
              <a:ext uri="{FF2B5EF4-FFF2-40B4-BE49-F238E27FC236}">
                <a16:creationId xmlns:a16="http://schemas.microsoft.com/office/drawing/2014/main" id="{1FE37DF5-311A-4A52-BCEF-753B8F0EAEB4}"/>
              </a:ext>
            </a:extLst>
          </p:cNvPr>
          <p:cNvSpPr/>
          <p:nvPr userDrawn="1"/>
        </p:nvSpPr>
        <p:spPr>
          <a:xfrm>
            <a:off x="9490947" y="3314365"/>
            <a:ext cx="2161309" cy="15972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DE “IDESP DIRETORIA” E “IDESP ESCOLA”</a:t>
            </a:r>
            <a:endParaRPr sz="14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75D39F-6752-4211-B55A-742B479566E8}"/>
              </a:ext>
            </a:extLst>
          </p:cNvPr>
          <p:cNvSpPr txBox="1"/>
          <p:nvPr userDrawn="1"/>
        </p:nvSpPr>
        <p:spPr>
          <a:xfrm>
            <a:off x="8503900" y="6111296"/>
            <a:ext cx="3680896" cy="463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sz="1800" b="1" dirty="0">
                <a:solidFill>
                  <a:schemeClr val="tx1"/>
                </a:solidFill>
              </a:rPr>
              <a:t>ENSINO MÉDIO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0C2330F-0C6A-447E-9488-5504C9394FE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5892911"/>
            <a:ext cx="617143" cy="5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8665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7464779"/>
              </p:ext>
            </p:extLst>
          </p:nvPr>
        </p:nvGraphicFramePr>
        <p:xfrm>
          <a:off x="839992" y="1441006"/>
          <a:ext cx="10437606" cy="46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629601">
                  <a:extLst>
                    <a:ext uri="{9D8B030D-6E8A-4147-A177-3AD203B41FA5}">
                      <a16:colId xmlns:a16="http://schemas.microsoft.com/office/drawing/2014/main" val="4150231324"/>
                    </a:ext>
                  </a:extLst>
                </a:gridCol>
                <a:gridCol w="3948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tx1">
                                <a:lumMod val="50000"/>
                                <a:lumOff val="50000"/>
                                <a:alpha val="40000"/>
                              </a:schemeClr>
                            </a:glow>
                          </a:effectLst>
                        </a:rPr>
                        <a:t>SEGMENTO</a:t>
                      </a:r>
                      <a:endParaRPr lang="es-E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tx1">
                              <a:lumMod val="50000"/>
                              <a:lumOff val="50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112542" marR="112542" anchor="ctr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2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2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2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00717D">
                                <a:alpha val="60000"/>
                              </a:srgbClr>
                            </a:glow>
                          </a:effectLst>
                        </a:rPr>
                        <a:t>MÉDIA SARESP </a:t>
                      </a:r>
                      <a:r>
                        <a:rPr lang="pt-BR" sz="2000" b="1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glow rad="101600">
                              <a:srgbClr val="00717D">
                                <a:alpha val="60000"/>
                              </a:srgbClr>
                            </a:glow>
                          </a:effectLst>
                        </a:rPr>
                        <a:t>2021</a:t>
                      </a:r>
                      <a:endParaRPr lang="es-ES" sz="20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101600">
                            <a:srgbClr val="00717D">
                              <a:alpha val="60000"/>
                            </a:srgbClr>
                          </a:glow>
                        </a:effectLst>
                      </a:endParaRPr>
                    </a:p>
                  </a:txBody>
                  <a:tcPr marL="112542" marR="112542" anchor="ctr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00717D">
                            <a:shade val="30000"/>
                            <a:satMod val="115000"/>
                          </a:srgbClr>
                        </a:gs>
                        <a:gs pos="50000">
                          <a:srgbClr val="00717D">
                            <a:shade val="67500"/>
                            <a:satMod val="115000"/>
                          </a:srgbClr>
                        </a:gs>
                        <a:gs pos="100000">
                          <a:srgbClr val="00717D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lumMod val="75000"/>
                                <a:alpha val="60000"/>
                              </a:schemeClr>
                            </a:glow>
                          </a:effectLst>
                        </a:rPr>
                        <a:t>META DE PROFICIÊNCIA</a:t>
                      </a:r>
                      <a:endParaRPr lang="es-ES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lumMod val="75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 marL="112542" marR="112542" anchor="ctr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62A39F">
                            <a:tint val="66000"/>
                            <a:satMod val="160000"/>
                          </a:srgbClr>
                        </a:gs>
                        <a:gs pos="50000">
                          <a:srgbClr val="62A39F">
                            <a:tint val="44500"/>
                            <a:satMod val="160000"/>
                          </a:srgbClr>
                        </a:gs>
                        <a:gs pos="100000">
                          <a:srgbClr val="62A39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CaixaDeTexto 49"/>
          <p:cNvSpPr txBox="1"/>
          <p:nvPr userDrawn="1"/>
        </p:nvSpPr>
        <p:spPr>
          <a:xfrm>
            <a:off x="839992" y="878506"/>
            <a:ext cx="10437607" cy="478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</a:rPr>
              <a:t>Com base no Boletim SARESP, esse é o desafio estabelecido para a nossa escola</a:t>
            </a:r>
            <a:r>
              <a:rPr lang="pt-BR" sz="2000" baseline="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86" name="Conector reto 85"/>
          <p:cNvCxnSpPr>
            <a:cxnSpLocks/>
          </p:cNvCxnSpPr>
          <p:nvPr userDrawn="1"/>
        </p:nvCxnSpPr>
        <p:spPr>
          <a:xfrm flipV="1">
            <a:off x="812349" y="3413249"/>
            <a:ext cx="10437606" cy="405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to 86"/>
          <p:cNvCxnSpPr>
            <a:cxnSpLocks/>
          </p:cNvCxnSpPr>
          <p:nvPr userDrawn="1"/>
        </p:nvCxnSpPr>
        <p:spPr>
          <a:xfrm flipV="1">
            <a:off x="685282" y="4894416"/>
            <a:ext cx="10564673" cy="405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Espaço Reservado para Texto 42">
            <a:extLst>
              <a:ext uri="{FF2B5EF4-FFF2-40B4-BE49-F238E27FC236}">
                <a16:creationId xmlns:a16="http://schemas.microsoft.com/office/drawing/2014/main" id="{677DACE3-7C71-469C-8F5A-BC232F4C9B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276" y="2120703"/>
            <a:ext cx="1903739" cy="547898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LÍNGUA PORTUGUESA</a:t>
            </a:r>
            <a:br>
              <a:rPr lang="es-ES" dirty="0"/>
            </a:br>
            <a:r>
              <a:rPr lang="es-ES" dirty="0"/>
              <a:t>(ex. 0,00)</a:t>
            </a:r>
            <a:endParaRPr lang="pt-BR" dirty="0"/>
          </a:p>
        </p:txBody>
      </p:sp>
      <p:sp>
        <p:nvSpPr>
          <p:cNvPr id="80" name="Espaço Reservado para Texto 42">
            <a:extLst>
              <a:ext uri="{FF2B5EF4-FFF2-40B4-BE49-F238E27FC236}">
                <a16:creationId xmlns:a16="http://schemas.microsoft.com/office/drawing/2014/main" id="{EC6FF915-B932-4962-B96E-B26D3BD58BB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777357" y="2756892"/>
            <a:ext cx="1903739" cy="547898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MATEMÁTICA</a:t>
            </a:r>
            <a:br>
              <a:rPr lang="es-ES" dirty="0"/>
            </a:br>
            <a:r>
              <a:rPr lang="es-ES" dirty="0"/>
              <a:t>(ex. 0,00)</a:t>
            </a:r>
            <a:endParaRPr lang="pt-BR" dirty="0"/>
          </a:p>
        </p:txBody>
      </p:sp>
      <p:sp>
        <p:nvSpPr>
          <p:cNvPr id="2" name="Seta: para a Direita Listrada 1">
            <a:extLst>
              <a:ext uri="{FF2B5EF4-FFF2-40B4-BE49-F238E27FC236}">
                <a16:creationId xmlns:a16="http://schemas.microsoft.com/office/drawing/2014/main" id="{3937AB63-511B-49CB-976A-828BCF8802CE}"/>
              </a:ext>
            </a:extLst>
          </p:cNvPr>
          <p:cNvSpPr/>
          <p:nvPr userDrawn="1"/>
        </p:nvSpPr>
        <p:spPr>
          <a:xfrm>
            <a:off x="6952140" y="2233793"/>
            <a:ext cx="1147994" cy="368350"/>
          </a:xfrm>
          <a:prstGeom prst="stripedRightArrow">
            <a:avLst/>
          </a:prstGeom>
          <a:gradFill flip="none" rotWithShape="1">
            <a:gsLst>
              <a:gs pos="0">
                <a:srgbClr val="62A39F">
                  <a:shade val="30000"/>
                  <a:satMod val="115000"/>
                </a:srgbClr>
              </a:gs>
              <a:gs pos="50000">
                <a:srgbClr val="62A39F">
                  <a:shade val="67500"/>
                  <a:satMod val="115000"/>
                </a:srgbClr>
              </a:gs>
              <a:gs pos="100000">
                <a:srgbClr val="62A3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9" name="Espaço Reservado para Texto 42">
            <a:extLst>
              <a:ext uri="{FF2B5EF4-FFF2-40B4-BE49-F238E27FC236}">
                <a16:creationId xmlns:a16="http://schemas.microsoft.com/office/drawing/2014/main" id="{ADAB4269-C29B-48CC-8D2F-79ED862ADC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11984" y="3569889"/>
            <a:ext cx="1903739" cy="547898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LÍNGUA PORTUGUESA</a:t>
            </a:r>
            <a:br>
              <a:rPr lang="es-ES" dirty="0"/>
            </a:br>
            <a:r>
              <a:rPr lang="es-ES" dirty="0"/>
              <a:t>(ex. 0,00)</a:t>
            </a:r>
            <a:endParaRPr lang="pt-BR" dirty="0"/>
          </a:p>
        </p:txBody>
      </p:sp>
      <p:sp>
        <p:nvSpPr>
          <p:cNvPr id="90" name="Espaço Reservado para Texto 42">
            <a:extLst>
              <a:ext uri="{FF2B5EF4-FFF2-40B4-BE49-F238E27FC236}">
                <a16:creationId xmlns:a16="http://schemas.microsoft.com/office/drawing/2014/main" id="{E4CFBC64-7A15-41F1-B8D4-E12A765C75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805065" y="4206078"/>
            <a:ext cx="1903739" cy="547898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MATEMÁTICA</a:t>
            </a:r>
            <a:br>
              <a:rPr lang="es-ES" dirty="0"/>
            </a:br>
            <a:r>
              <a:rPr lang="es-ES" dirty="0"/>
              <a:t>(ex. 0,00)</a:t>
            </a:r>
            <a:endParaRPr lang="pt-BR" dirty="0"/>
          </a:p>
        </p:txBody>
      </p:sp>
      <p:sp>
        <p:nvSpPr>
          <p:cNvPr id="101" name="Espaço Reservado para Texto 42">
            <a:extLst>
              <a:ext uri="{FF2B5EF4-FFF2-40B4-BE49-F238E27FC236}">
                <a16:creationId xmlns:a16="http://schemas.microsoft.com/office/drawing/2014/main" id="{CE84C4F4-D3E5-4284-8AE4-45DAA874110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806443" y="5060640"/>
            <a:ext cx="1903739" cy="547898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LÍNGUA PORTUGUESA</a:t>
            </a:r>
            <a:br>
              <a:rPr lang="es-ES" dirty="0"/>
            </a:br>
            <a:r>
              <a:rPr lang="es-ES" dirty="0"/>
              <a:t>(ex. 0,00)</a:t>
            </a:r>
            <a:endParaRPr lang="pt-BR" dirty="0"/>
          </a:p>
        </p:txBody>
      </p:sp>
      <p:sp>
        <p:nvSpPr>
          <p:cNvPr id="102" name="Espaço Reservado para Texto 42">
            <a:extLst>
              <a:ext uri="{FF2B5EF4-FFF2-40B4-BE49-F238E27FC236}">
                <a16:creationId xmlns:a16="http://schemas.microsoft.com/office/drawing/2014/main" id="{84A56C7D-770F-4017-A745-D2B5DFFA15C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99524" y="5696829"/>
            <a:ext cx="1903739" cy="547898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MATEMÁTICA</a:t>
            </a:r>
            <a:br>
              <a:rPr lang="es-ES" dirty="0"/>
            </a:br>
            <a:r>
              <a:rPr lang="es-ES" dirty="0"/>
              <a:t>(ex. 0,00)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221F9F5-488E-4548-A06C-3FD30117C20B}"/>
              </a:ext>
            </a:extLst>
          </p:cNvPr>
          <p:cNvSpPr txBox="1"/>
          <p:nvPr userDrawn="1"/>
        </p:nvSpPr>
        <p:spPr>
          <a:xfrm>
            <a:off x="839993" y="225503"/>
            <a:ext cx="10437606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Painel</a:t>
            </a:r>
            <a:r>
              <a:rPr lang="pt-BR" sz="3200" baseline="0" noProof="0" dirty="0">
                <a:solidFill>
                  <a:schemeClr val="tx1"/>
                </a:solidFill>
              </a:rPr>
              <a:t> de Metas – Boletim SARESP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7" name="Gráfico 36" descr="Assinatura com preenchimento sólido">
            <a:extLst>
              <a:ext uri="{FF2B5EF4-FFF2-40B4-BE49-F238E27FC236}">
                <a16:creationId xmlns:a16="http://schemas.microsoft.com/office/drawing/2014/main" id="{B5E5BE68-D2EF-4329-8E45-B44604C5B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1668" y="2162285"/>
            <a:ext cx="459996" cy="459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F2DD01-0175-4CD8-8CCD-14C109C7C0E4}"/>
              </a:ext>
            </a:extLst>
          </p:cNvPr>
          <p:cNvSpPr txBox="1"/>
          <p:nvPr userDrawn="1"/>
        </p:nvSpPr>
        <p:spPr>
          <a:xfrm>
            <a:off x="3840277" y="2157130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00717D"/>
                </a:solidFill>
              </a:rPr>
              <a:t>LP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24999DA-0618-42E9-B90C-46AAC972F84C}"/>
              </a:ext>
            </a:extLst>
          </p:cNvPr>
          <p:cNvSpPr txBox="1"/>
          <p:nvPr userDrawn="1"/>
        </p:nvSpPr>
        <p:spPr>
          <a:xfrm>
            <a:off x="3777145" y="2933759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00717D"/>
                </a:solidFill>
              </a:rPr>
              <a:t>M</a:t>
            </a:r>
          </a:p>
        </p:txBody>
      </p:sp>
      <p:pic>
        <p:nvPicPr>
          <p:cNvPr id="45" name="Gráfico 44" descr="Ábaco com preenchimento sólido">
            <a:extLst>
              <a:ext uri="{FF2B5EF4-FFF2-40B4-BE49-F238E27FC236}">
                <a16:creationId xmlns:a16="http://schemas.microsoft.com/office/drawing/2014/main" id="{8A20CF74-D1B8-4676-A10C-B007469FF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89863">
            <a:off x="4105543" y="2833320"/>
            <a:ext cx="389459" cy="3894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Gráfico 45" descr="Assinatura com preenchimento sólido">
            <a:extLst>
              <a:ext uri="{FF2B5EF4-FFF2-40B4-BE49-F238E27FC236}">
                <a16:creationId xmlns:a16="http://schemas.microsoft.com/office/drawing/2014/main" id="{9CAED1B5-8CBB-4832-96B8-F29284B68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0145" y="3604925"/>
            <a:ext cx="459996" cy="459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5DEB410C-4834-4BF4-A69A-CE6CFF027A4B}"/>
              </a:ext>
            </a:extLst>
          </p:cNvPr>
          <p:cNvSpPr txBox="1"/>
          <p:nvPr userDrawn="1"/>
        </p:nvSpPr>
        <p:spPr>
          <a:xfrm>
            <a:off x="3848754" y="3599770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00717D"/>
                </a:solidFill>
              </a:rPr>
              <a:t>LP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38B0488-B1C0-4574-BE32-8E673BB20144}"/>
              </a:ext>
            </a:extLst>
          </p:cNvPr>
          <p:cNvSpPr txBox="1"/>
          <p:nvPr userDrawn="1"/>
        </p:nvSpPr>
        <p:spPr>
          <a:xfrm>
            <a:off x="3785622" y="4376399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00717D"/>
                </a:solidFill>
              </a:rPr>
              <a:t>M</a:t>
            </a:r>
          </a:p>
        </p:txBody>
      </p:sp>
      <p:pic>
        <p:nvPicPr>
          <p:cNvPr id="49" name="Gráfico 48" descr="Ábaco com preenchimento sólido">
            <a:extLst>
              <a:ext uri="{FF2B5EF4-FFF2-40B4-BE49-F238E27FC236}">
                <a16:creationId xmlns:a16="http://schemas.microsoft.com/office/drawing/2014/main" id="{663C7541-0F77-46CB-B91C-380FA5BC2A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89863">
            <a:off x="4114020" y="4275960"/>
            <a:ext cx="389459" cy="3894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1" name="Gráfico 50" descr="Assinatura com preenchimento sólido">
            <a:extLst>
              <a:ext uri="{FF2B5EF4-FFF2-40B4-BE49-F238E27FC236}">
                <a16:creationId xmlns:a16="http://schemas.microsoft.com/office/drawing/2014/main" id="{C37D1D0D-365F-40AB-BA39-C3BD248A8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4605" y="5062425"/>
            <a:ext cx="459996" cy="459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DD6013BA-9BB6-403D-9E3A-BAF413C94583}"/>
              </a:ext>
            </a:extLst>
          </p:cNvPr>
          <p:cNvSpPr txBox="1"/>
          <p:nvPr userDrawn="1"/>
        </p:nvSpPr>
        <p:spPr>
          <a:xfrm>
            <a:off x="3843214" y="5057270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00717D"/>
                </a:solidFill>
              </a:rPr>
              <a:t>LP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AE2837C-38EB-4D64-AA5F-195AD3E9E6D2}"/>
              </a:ext>
            </a:extLst>
          </p:cNvPr>
          <p:cNvSpPr txBox="1"/>
          <p:nvPr userDrawn="1"/>
        </p:nvSpPr>
        <p:spPr>
          <a:xfrm>
            <a:off x="3780082" y="5833899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00717D"/>
                </a:solidFill>
              </a:rPr>
              <a:t>M</a:t>
            </a:r>
          </a:p>
        </p:txBody>
      </p:sp>
      <p:pic>
        <p:nvPicPr>
          <p:cNvPr id="54" name="Gráfico 53" descr="Ábaco com preenchimento sólido">
            <a:extLst>
              <a:ext uri="{FF2B5EF4-FFF2-40B4-BE49-F238E27FC236}">
                <a16:creationId xmlns:a16="http://schemas.microsoft.com/office/drawing/2014/main" id="{647C5B9B-8F21-403C-AFDD-E7D3C26377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89863">
            <a:off x="4108480" y="5733460"/>
            <a:ext cx="389459" cy="3894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5" name="Google Shape;899;p8">
            <a:extLst>
              <a:ext uri="{FF2B5EF4-FFF2-40B4-BE49-F238E27FC236}">
                <a16:creationId xmlns:a16="http://schemas.microsoft.com/office/drawing/2014/main" id="{96760AC8-7115-486C-BBB0-EC93CD1925C8}"/>
              </a:ext>
            </a:extLst>
          </p:cNvPr>
          <p:cNvSpPr txBox="1"/>
          <p:nvPr userDrawn="1"/>
        </p:nvSpPr>
        <p:spPr>
          <a:xfrm>
            <a:off x="0" y="6514305"/>
            <a:ext cx="5699229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saresp.fde.sp.gov.br</a:t>
            </a:r>
            <a:endParaRPr sz="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F63B6B-AC8A-4FCA-AE86-242BA1055EAD}"/>
              </a:ext>
            </a:extLst>
          </p:cNvPr>
          <p:cNvSpPr txBox="1"/>
          <p:nvPr userDrawn="1"/>
        </p:nvSpPr>
        <p:spPr>
          <a:xfrm>
            <a:off x="9007037" y="2145320"/>
            <a:ext cx="1903739" cy="523220"/>
          </a:xfrm>
          <a:prstGeom prst="rect">
            <a:avLst/>
          </a:prstGeom>
          <a:gradFill flip="none" rotWithShape="1">
            <a:gsLst>
              <a:gs pos="0">
                <a:srgbClr val="62A39F">
                  <a:tint val="66000"/>
                  <a:satMod val="160000"/>
                </a:srgbClr>
              </a:gs>
              <a:gs pos="50000">
                <a:srgbClr val="62A39F">
                  <a:tint val="44500"/>
                  <a:satMod val="160000"/>
                </a:srgbClr>
              </a:gs>
              <a:gs pos="100000">
                <a:srgbClr val="62A3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200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B002B3C-9AC5-4E2C-8E99-6839CDB30BDB}"/>
              </a:ext>
            </a:extLst>
          </p:cNvPr>
          <p:cNvSpPr txBox="1"/>
          <p:nvPr userDrawn="1"/>
        </p:nvSpPr>
        <p:spPr>
          <a:xfrm>
            <a:off x="9007037" y="2779284"/>
            <a:ext cx="1903739" cy="523220"/>
          </a:xfrm>
          <a:prstGeom prst="rect">
            <a:avLst/>
          </a:prstGeom>
          <a:gradFill flip="none" rotWithShape="1">
            <a:gsLst>
              <a:gs pos="0">
                <a:srgbClr val="62A39F">
                  <a:tint val="66000"/>
                  <a:satMod val="160000"/>
                </a:srgbClr>
              </a:gs>
              <a:gs pos="50000">
                <a:srgbClr val="62A39F">
                  <a:tint val="44500"/>
                  <a:satMod val="160000"/>
                </a:srgbClr>
              </a:gs>
              <a:gs pos="100000">
                <a:srgbClr val="62A3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225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DF38619-135A-4367-8BE9-62B1BB41835B}"/>
              </a:ext>
            </a:extLst>
          </p:cNvPr>
          <p:cNvSpPr txBox="1"/>
          <p:nvPr userDrawn="1"/>
        </p:nvSpPr>
        <p:spPr>
          <a:xfrm>
            <a:off x="9024222" y="3588371"/>
            <a:ext cx="1903739" cy="523220"/>
          </a:xfrm>
          <a:prstGeom prst="rect">
            <a:avLst/>
          </a:prstGeom>
          <a:gradFill flip="none" rotWithShape="1">
            <a:gsLst>
              <a:gs pos="0">
                <a:srgbClr val="62A39F">
                  <a:tint val="66000"/>
                  <a:satMod val="160000"/>
                </a:srgbClr>
              </a:gs>
              <a:gs pos="50000">
                <a:srgbClr val="62A39F">
                  <a:tint val="44500"/>
                  <a:satMod val="160000"/>
                </a:srgbClr>
              </a:gs>
              <a:gs pos="100000">
                <a:srgbClr val="62A3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275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E076675E-D43B-4DC9-AEB0-B7291F9D0865}"/>
              </a:ext>
            </a:extLst>
          </p:cNvPr>
          <p:cNvSpPr txBox="1"/>
          <p:nvPr userDrawn="1"/>
        </p:nvSpPr>
        <p:spPr>
          <a:xfrm>
            <a:off x="9024222" y="4222335"/>
            <a:ext cx="1903739" cy="523220"/>
          </a:xfrm>
          <a:prstGeom prst="rect">
            <a:avLst/>
          </a:prstGeom>
          <a:gradFill flip="none" rotWithShape="1">
            <a:gsLst>
              <a:gs pos="0">
                <a:srgbClr val="62A39F">
                  <a:tint val="66000"/>
                  <a:satMod val="160000"/>
                </a:srgbClr>
              </a:gs>
              <a:gs pos="50000">
                <a:srgbClr val="62A39F">
                  <a:tint val="44500"/>
                  <a:satMod val="160000"/>
                </a:srgbClr>
              </a:gs>
              <a:gs pos="100000">
                <a:srgbClr val="62A3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300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D4E43D8-A5BC-4CCC-ABD6-06106C598869}"/>
              </a:ext>
            </a:extLst>
          </p:cNvPr>
          <p:cNvSpPr txBox="1"/>
          <p:nvPr userDrawn="1"/>
        </p:nvSpPr>
        <p:spPr>
          <a:xfrm>
            <a:off x="9051033" y="5067986"/>
            <a:ext cx="1903739" cy="523220"/>
          </a:xfrm>
          <a:prstGeom prst="rect">
            <a:avLst/>
          </a:prstGeom>
          <a:gradFill flip="none" rotWithShape="1">
            <a:gsLst>
              <a:gs pos="0">
                <a:srgbClr val="62A39F">
                  <a:tint val="66000"/>
                  <a:satMod val="160000"/>
                </a:srgbClr>
              </a:gs>
              <a:gs pos="50000">
                <a:srgbClr val="62A39F">
                  <a:tint val="44500"/>
                  <a:satMod val="160000"/>
                </a:srgbClr>
              </a:gs>
              <a:gs pos="100000">
                <a:srgbClr val="62A3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300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93E423E-0C65-45A5-8B8B-B67E75664B85}"/>
              </a:ext>
            </a:extLst>
          </p:cNvPr>
          <p:cNvSpPr txBox="1"/>
          <p:nvPr userDrawn="1"/>
        </p:nvSpPr>
        <p:spPr>
          <a:xfrm>
            <a:off x="9051033" y="5701950"/>
            <a:ext cx="1903739" cy="523220"/>
          </a:xfrm>
          <a:prstGeom prst="rect">
            <a:avLst/>
          </a:prstGeom>
          <a:gradFill flip="none" rotWithShape="1">
            <a:gsLst>
              <a:gs pos="0">
                <a:srgbClr val="62A39F">
                  <a:tint val="66000"/>
                  <a:satMod val="160000"/>
                </a:srgbClr>
              </a:gs>
              <a:gs pos="50000">
                <a:srgbClr val="62A39F">
                  <a:tint val="44500"/>
                  <a:satMod val="160000"/>
                </a:srgbClr>
              </a:gs>
              <a:gs pos="100000">
                <a:srgbClr val="62A39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350</a:t>
            </a:r>
          </a:p>
        </p:txBody>
      </p:sp>
      <p:sp>
        <p:nvSpPr>
          <p:cNvPr id="58" name="Seta: para a Direita Listrada 57">
            <a:extLst>
              <a:ext uri="{FF2B5EF4-FFF2-40B4-BE49-F238E27FC236}">
                <a16:creationId xmlns:a16="http://schemas.microsoft.com/office/drawing/2014/main" id="{59202D7B-B3E7-4645-997B-2E6AF97194F1}"/>
              </a:ext>
            </a:extLst>
          </p:cNvPr>
          <p:cNvSpPr/>
          <p:nvPr userDrawn="1"/>
        </p:nvSpPr>
        <p:spPr>
          <a:xfrm>
            <a:off x="6963223" y="2860014"/>
            <a:ext cx="1147994" cy="368350"/>
          </a:xfrm>
          <a:prstGeom prst="stripedRightArrow">
            <a:avLst/>
          </a:prstGeom>
          <a:gradFill flip="none" rotWithShape="1">
            <a:gsLst>
              <a:gs pos="0">
                <a:srgbClr val="62A39F">
                  <a:shade val="30000"/>
                  <a:satMod val="115000"/>
                </a:srgbClr>
              </a:gs>
              <a:gs pos="50000">
                <a:srgbClr val="62A39F">
                  <a:shade val="67500"/>
                  <a:satMod val="115000"/>
                </a:srgbClr>
              </a:gs>
              <a:gs pos="100000">
                <a:srgbClr val="62A3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Seta: para a Direita Listrada 61">
            <a:extLst>
              <a:ext uri="{FF2B5EF4-FFF2-40B4-BE49-F238E27FC236}">
                <a16:creationId xmlns:a16="http://schemas.microsoft.com/office/drawing/2014/main" id="{5A543366-B9BE-449F-90F1-A889C2AEEB60}"/>
              </a:ext>
            </a:extLst>
          </p:cNvPr>
          <p:cNvSpPr/>
          <p:nvPr userDrawn="1"/>
        </p:nvSpPr>
        <p:spPr>
          <a:xfrm>
            <a:off x="6963220" y="3633103"/>
            <a:ext cx="1147994" cy="368350"/>
          </a:xfrm>
          <a:prstGeom prst="stripedRightArrow">
            <a:avLst/>
          </a:prstGeom>
          <a:gradFill flip="none" rotWithShape="1">
            <a:gsLst>
              <a:gs pos="0">
                <a:srgbClr val="62A39F">
                  <a:shade val="30000"/>
                  <a:satMod val="115000"/>
                </a:srgbClr>
              </a:gs>
              <a:gs pos="50000">
                <a:srgbClr val="62A39F">
                  <a:shade val="67500"/>
                  <a:satMod val="115000"/>
                </a:srgbClr>
              </a:gs>
              <a:gs pos="100000">
                <a:srgbClr val="62A3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9" name="Seta: para a Direita Listrada 68">
            <a:extLst>
              <a:ext uri="{FF2B5EF4-FFF2-40B4-BE49-F238E27FC236}">
                <a16:creationId xmlns:a16="http://schemas.microsoft.com/office/drawing/2014/main" id="{22C91E19-14A1-4189-83FE-88871B3F9BDB}"/>
              </a:ext>
            </a:extLst>
          </p:cNvPr>
          <p:cNvSpPr/>
          <p:nvPr userDrawn="1"/>
        </p:nvSpPr>
        <p:spPr>
          <a:xfrm>
            <a:off x="6974303" y="4259324"/>
            <a:ext cx="1147994" cy="368350"/>
          </a:xfrm>
          <a:prstGeom prst="stripedRightArrow">
            <a:avLst/>
          </a:prstGeom>
          <a:gradFill flip="none" rotWithShape="1">
            <a:gsLst>
              <a:gs pos="0">
                <a:srgbClr val="62A39F">
                  <a:shade val="30000"/>
                  <a:satMod val="115000"/>
                </a:srgbClr>
              </a:gs>
              <a:gs pos="50000">
                <a:srgbClr val="62A39F">
                  <a:shade val="67500"/>
                  <a:satMod val="115000"/>
                </a:srgbClr>
              </a:gs>
              <a:gs pos="100000">
                <a:srgbClr val="62A3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1" name="Seta: para a Direita Listrada 70">
            <a:extLst>
              <a:ext uri="{FF2B5EF4-FFF2-40B4-BE49-F238E27FC236}">
                <a16:creationId xmlns:a16="http://schemas.microsoft.com/office/drawing/2014/main" id="{8C4C301F-704B-4CC7-B0F8-CFF761CC03FB}"/>
              </a:ext>
            </a:extLst>
          </p:cNvPr>
          <p:cNvSpPr/>
          <p:nvPr userDrawn="1"/>
        </p:nvSpPr>
        <p:spPr>
          <a:xfrm>
            <a:off x="6982619" y="5165413"/>
            <a:ext cx="1147994" cy="368350"/>
          </a:xfrm>
          <a:prstGeom prst="stripedRightArrow">
            <a:avLst/>
          </a:prstGeom>
          <a:gradFill flip="none" rotWithShape="1">
            <a:gsLst>
              <a:gs pos="0">
                <a:srgbClr val="62A39F">
                  <a:shade val="30000"/>
                  <a:satMod val="115000"/>
                </a:srgbClr>
              </a:gs>
              <a:gs pos="50000">
                <a:srgbClr val="62A39F">
                  <a:shade val="67500"/>
                  <a:satMod val="115000"/>
                </a:srgbClr>
              </a:gs>
              <a:gs pos="100000">
                <a:srgbClr val="62A3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3" name="Seta: para a Direita Listrada 72">
            <a:extLst>
              <a:ext uri="{FF2B5EF4-FFF2-40B4-BE49-F238E27FC236}">
                <a16:creationId xmlns:a16="http://schemas.microsoft.com/office/drawing/2014/main" id="{8C4B0F1D-73C6-4B2A-8D15-30929A1CABE5}"/>
              </a:ext>
            </a:extLst>
          </p:cNvPr>
          <p:cNvSpPr/>
          <p:nvPr userDrawn="1"/>
        </p:nvSpPr>
        <p:spPr>
          <a:xfrm>
            <a:off x="6993702" y="5791634"/>
            <a:ext cx="1147994" cy="368350"/>
          </a:xfrm>
          <a:prstGeom prst="stripedRightArrow">
            <a:avLst/>
          </a:prstGeom>
          <a:gradFill flip="none" rotWithShape="1">
            <a:gsLst>
              <a:gs pos="0">
                <a:srgbClr val="62A39F">
                  <a:shade val="30000"/>
                  <a:satMod val="115000"/>
                </a:srgbClr>
              </a:gs>
              <a:gs pos="50000">
                <a:srgbClr val="62A39F">
                  <a:shade val="67500"/>
                  <a:satMod val="115000"/>
                </a:srgbClr>
              </a:gs>
              <a:gs pos="100000">
                <a:srgbClr val="62A3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5" name="Gráfico 74" descr="Assinatura com preenchimento sólido">
            <a:extLst>
              <a:ext uri="{FF2B5EF4-FFF2-40B4-BE49-F238E27FC236}">
                <a16:creationId xmlns:a16="http://schemas.microsoft.com/office/drawing/2014/main" id="{966927F8-9316-4F6C-83C8-06C5F81FCB2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2916" y="2156742"/>
            <a:ext cx="459996" cy="459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6" name="CaixaDeTexto 75">
            <a:extLst>
              <a:ext uri="{FF2B5EF4-FFF2-40B4-BE49-F238E27FC236}">
                <a16:creationId xmlns:a16="http://schemas.microsoft.com/office/drawing/2014/main" id="{C7C69316-BD9B-4470-B28D-65408EF9DA8A}"/>
              </a:ext>
            </a:extLst>
          </p:cNvPr>
          <p:cNvSpPr txBox="1"/>
          <p:nvPr userDrawn="1"/>
        </p:nvSpPr>
        <p:spPr>
          <a:xfrm>
            <a:off x="8191525" y="2151587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62A39F"/>
                </a:solidFill>
              </a:rPr>
              <a:t>LP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3D299DE-49A6-43DD-833E-0D3AD68B5472}"/>
              </a:ext>
            </a:extLst>
          </p:cNvPr>
          <p:cNvSpPr txBox="1"/>
          <p:nvPr userDrawn="1"/>
        </p:nvSpPr>
        <p:spPr>
          <a:xfrm>
            <a:off x="8161641" y="2944842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62A39F"/>
                </a:solidFill>
              </a:rPr>
              <a:t>M</a:t>
            </a:r>
          </a:p>
        </p:txBody>
      </p:sp>
      <p:pic>
        <p:nvPicPr>
          <p:cNvPr id="78" name="Gráfico 77" descr="Ábaco com preenchimento sólido">
            <a:extLst>
              <a:ext uri="{FF2B5EF4-FFF2-40B4-BE49-F238E27FC236}">
                <a16:creationId xmlns:a16="http://schemas.microsoft.com/office/drawing/2014/main" id="{19AD7D9E-E3E4-4A35-B42E-C499449835C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89863">
            <a:off x="8456791" y="2827777"/>
            <a:ext cx="389459" cy="3894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9" name="Gráfico 78" descr="Assinatura com preenchimento sólido">
            <a:extLst>
              <a:ext uri="{FF2B5EF4-FFF2-40B4-BE49-F238E27FC236}">
                <a16:creationId xmlns:a16="http://schemas.microsoft.com/office/drawing/2014/main" id="{068133EC-4DC4-4CF5-BE0F-2BA0E763F8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1393" y="3599382"/>
            <a:ext cx="459996" cy="459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1" name="CaixaDeTexto 80">
            <a:extLst>
              <a:ext uri="{FF2B5EF4-FFF2-40B4-BE49-F238E27FC236}">
                <a16:creationId xmlns:a16="http://schemas.microsoft.com/office/drawing/2014/main" id="{C1F97D0D-EA2D-479D-9234-A86DE3B979B1}"/>
              </a:ext>
            </a:extLst>
          </p:cNvPr>
          <p:cNvSpPr txBox="1"/>
          <p:nvPr userDrawn="1"/>
        </p:nvSpPr>
        <p:spPr>
          <a:xfrm>
            <a:off x="8200002" y="3594227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62A39F"/>
                </a:solidFill>
              </a:rPr>
              <a:t>LP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32B605D8-050B-4FD6-8E05-AE5D1FA98B25}"/>
              </a:ext>
            </a:extLst>
          </p:cNvPr>
          <p:cNvSpPr txBox="1"/>
          <p:nvPr userDrawn="1"/>
        </p:nvSpPr>
        <p:spPr>
          <a:xfrm>
            <a:off x="8170118" y="4387482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62A39F"/>
                </a:solidFill>
              </a:rPr>
              <a:t>M</a:t>
            </a:r>
          </a:p>
        </p:txBody>
      </p:sp>
      <p:pic>
        <p:nvPicPr>
          <p:cNvPr id="83" name="Gráfico 82" descr="Ábaco com preenchimento sólido">
            <a:extLst>
              <a:ext uri="{FF2B5EF4-FFF2-40B4-BE49-F238E27FC236}">
                <a16:creationId xmlns:a16="http://schemas.microsoft.com/office/drawing/2014/main" id="{DDDC18DF-C0C0-4ECD-B060-107E5BDB00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89863">
            <a:off x="8465268" y="4270417"/>
            <a:ext cx="389459" cy="3894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5" name="Gráfico 84" descr="Assinatura com preenchimento sólido">
            <a:extLst>
              <a:ext uri="{FF2B5EF4-FFF2-40B4-BE49-F238E27FC236}">
                <a16:creationId xmlns:a16="http://schemas.microsoft.com/office/drawing/2014/main" id="{1302711A-83B6-44E7-AE66-E0D6525E41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5853" y="5056882"/>
            <a:ext cx="459996" cy="459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id="{019F9AC0-C749-45CA-8F71-CA9E5F35D8BD}"/>
              </a:ext>
            </a:extLst>
          </p:cNvPr>
          <p:cNvSpPr txBox="1"/>
          <p:nvPr userDrawn="1"/>
        </p:nvSpPr>
        <p:spPr>
          <a:xfrm>
            <a:off x="8194462" y="5051727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62A39F"/>
                </a:solidFill>
              </a:rPr>
              <a:t>LP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BB31C330-D57B-48E7-9172-BB3D39C6C96E}"/>
              </a:ext>
            </a:extLst>
          </p:cNvPr>
          <p:cNvSpPr txBox="1"/>
          <p:nvPr userDrawn="1"/>
        </p:nvSpPr>
        <p:spPr>
          <a:xfrm>
            <a:off x="8164578" y="5844982"/>
            <a:ext cx="459996" cy="3077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>
                <a:solidFill>
                  <a:srgbClr val="62A39F"/>
                </a:solidFill>
              </a:rPr>
              <a:t>M</a:t>
            </a:r>
          </a:p>
        </p:txBody>
      </p:sp>
      <p:pic>
        <p:nvPicPr>
          <p:cNvPr id="92" name="Gráfico 91" descr="Ábaco com preenchimento sólido">
            <a:extLst>
              <a:ext uri="{FF2B5EF4-FFF2-40B4-BE49-F238E27FC236}">
                <a16:creationId xmlns:a16="http://schemas.microsoft.com/office/drawing/2014/main" id="{CA61B185-21FA-424A-A8B0-4CC527FC4D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89863">
            <a:off x="8459728" y="5727917"/>
            <a:ext cx="389459" cy="3894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B79A8BF7-6DAD-40E8-8864-5478746C0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26" y="2086219"/>
            <a:ext cx="778233" cy="712281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1DF56B1F-2EA9-4563-8E1F-C244E41EB377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67" y="3601122"/>
            <a:ext cx="717800" cy="637026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9353B356-72DE-41AF-8292-97B8E46980C8}"/>
              </a:ext>
            </a:extLst>
          </p:cNvPr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5" y="5060456"/>
            <a:ext cx="763063" cy="631191"/>
          </a:xfrm>
          <a:prstGeom prst="rect">
            <a:avLst/>
          </a:pr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C59A199C-728C-4EC3-84F9-89ABA84855F9}"/>
              </a:ext>
            </a:extLst>
          </p:cNvPr>
          <p:cNvSpPr txBox="1"/>
          <p:nvPr userDrawn="1"/>
        </p:nvSpPr>
        <p:spPr>
          <a:xfrm>
            <a:off x="1380385" y="2806273"/>
            <a:ext cx="156094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/>
              </a:rPr>
              <a:t>5° ANO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F4D9080-8E22-4B2A-B389-66F48FD67BED}"/>
              </a:ext>
            </a:extLst>
          </p:cNvPr>
          <p:cNvSpPr txBox="1"/>
          <p:nvPr userDrawn="1"/>
        </p:nvSpPr>
        <p:spPr>
          <a:xfrm>
            <a:off x="1390201" y="4257589"/>
            <a:ext cx="156094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/>
              </a:rPr>
              <a:t>9° ANO</a:t>
            </a:r>
            <a:endParaRPr lang="pt-BR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F103AEED-3BD6-44BE-83F7-F252F0807BFD}"/>
              </a:ext>
            </a:extLst>
          </p:cNvPr>
          <p:cNvSpPr txBox="1"/>
          <p:nvPr userDrawn="1"/>
        </p:nvSpPr>
        <p:spPr>
          <a:xfrm>
            <a:off x="1286853" y="5720522"/>
            <a:ext cx="1740033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/>
              </a:rPr>
              <a:t>3ª SÉRIE</a:t>
            </a:r>
            <a:endParaRPr lang="pt-BR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71995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21;g1209e05cc51_2_0">
            <a:extLst>
              <a:ext uri="{FF2B5EF4-FFF2-40B4-BE49-F238E27FC236}">
                <a16:creationId xmlns:a16="http://schemas.microsoft.com/office/drawing/2014/main" id="{6B2DD09E-B46A-4E47-900D-ECDFECBC3D9A}"/>
              </a:ext>
            </a:extLst>
          </p:cNvPr>
          <p:cNvSpPr/>
          <p:nvPr userDrawn="1"/>
        </p:nvSpPr>
        <p:spPr>
          <a:xfrm>
            <a:off x="-7958" y="1"/>
            <a:ext cx="5180433" cy="68580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722;g1209e05cc51_2_0">
            <a:extLst>
              <a:ext uri="{FF2B5EF4-FFF2-40B4-BE49-F238E27FC236}">
                <a16:creationId xmlns:a16="http://schemas.microsoft.com/office/drawing/2014/main" id="{E02F973C-C73D-4661-81E9-8E63D3C918F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l="947" t="5089" r="51665" b="10515"/>
          <a:stretch/>
        </p:blipFill>
        <p:spPr>
          <a:xfrm>
            <a:off x="1" y="2"/>
            <a:ext cx="5175718" cy="68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308AAE8C-3BC0-4394-A576-D73BCE476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" y="33864"/>
            <a:ext cx="369158" cy="45852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19C7A1-6D4F-43C0-BBAB-3FD8CF669F73}"/>
              </a:ext>
            </a:extLst>
          </p:cNvPr>
          <p:cNvSpPr txBox="1"/>
          <p:nvPr userDrawn="1"/>
        </p:nvSpPr>
        <p:spPr>
          <a:xfrm>
            <a:off x="0" y="507370"/>
            <a:ext cx="78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/>
              <a:t>GOVERNO DO ESTADO DE SÃO PAULO</a:t>
            </a:r>
          </a:p>
        </p:txBody>
      </p:sp>
      <p:sp>
        <p:nvSpPr>
          <p:cNvPr id="16" name="Google Shape;761;g120e0c4ec2b_0_0">
            <a:extLst>
              <a:ext uri="{FF2B5EF4-FFF2-40B4-BE49-F238E27FC236}">
                <a16:creationId xmlns:a16="http://schemas.microsoft.com/office/drawing/2014/main" id="{B72C99E3-8798-4A02-8FDE-4EFD789FF576}"/>
              </a:ext>
            </a:extLst>
          </p:cNvPr>
          <p:cNvSpPr/>
          <p:nvPr userDrawn="1"/>
        </p:nvSpPr>
        <p:spPr>
          <a:xfrm>
            <a:off x="5172475" y="6683433"/>
            <a:ext cx="7019525" cy="18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03CA8C5F-FA5D-466B-AEAC-873F20854554}"/>
              </a:ext>
            </a:extLst>
          </p:cNvPr>
          <p:cNvSpPr txBox="1"/>
          <p:nvPr userDrawn="1"/>
        </p:nvSpPr>
        <p:spPr>
          <a:xfrm>
            <a:off x="5170853" y="3136612"/>
            <a:ext cx="7019525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2800" b="1" i="0" u="none" strike="noStrike" cap="none" dirty="0">
                <a:ln>
                  <a:solidFill>
                    <a:srgbClr val="00717D"/>
                  </a:solidFill>
                </a:ln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RESULTADOS 2022</a:t>
            </a:r>
          </a:p>
        </p:txBody>
      </p:sp>
    </p:spTree>
    <p:extLst>
      <p:ext uri="{BB962C8B-B14F-4D97-AF65-F5344CB8AC3E}">
        <p14:creationId xmlns:p14="http://schemas.microsoft.com/office/powerpoint/2010/main" val="135631854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6073283" y="-5340757"/>
            <a:ext cx="54000" cy="12228923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839991" y="878505"/>
            <a:ext cx="10437607" cy="516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231F20"/>
                </a:solidFill>
              </a:rPr>
              <a:t>O </a:t>
            </a:r>
            <a:r>
              <a:rPr lang="pt-BR" sz="2000" b="1" dirty="0">
                <a:solidFill>
                  <a:srgbClr val="231F20"/>
                </a:solidFill>
              </a:rPr>
              <a:t>plano de melhoria </a:t>
            </a:r>
            <a:r>
              <a:rPr lang="pt-BR" sz="2000" dirty="0">
                <a:solidFill>
                  <a:srgbClr val="231F20"/>
                </a:solidFill>
              </a:rPr>
              <a:t>da nossa escola possui o seguinte </a:t>
            </a:r>
            <a:r>
              <a:rPr lang="pt-BR" sz="2000" i="1" dirty="0">
                <a:solidFill>
                  <a:srgbClr val="231F20"/>
                </a:solidFill>
              </a:rPr>
              <a:t>status</a:t>
            </a:r>
            <a:r>
              <a:rPr lang="pt-BR" sz="2000" dirty="0">
                <a:solidFill>
                  <a:srgbClr val="231F20"/>
                </a:solidFill>
              </a:rPr>
              <a:t> de implementação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4B77F413-199A-4098-BE9C-8131EEB69342}"/>
              </a:ext>
            </a:extLst>
          </p:cNvPr>
          <p:cNvSpPr/>
          <p:nvPr userDrawn="1"/>
        </p:nvSpPr>
        <p:spPr>
          <a:xfrm>
            <a:off x="3962453" y="6481404"/>
            <a:ext cx="221538" cy="180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60582E1-4E62-4C9E-9611-27D94AA99343}"/>
              </a:ext>
            </a:extLst>
          </p:cNvPr>
          <p:cNvSpPr txBox="1"/>
          <p:nvPr userDrawn="1"/>
        </p:nvSpPr>
        <p:spPr>
          <a:xfrm>
            <a:off x="4122325" y="6480686"/>
            <a:ext cx="933301" cy="18143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tx1"/>
                </a:solidFill>
              </a:rPr>
              <a:t>Cancelado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B60A2A90-DF06-4BDD-A534-76C335C54DB8}"/>
              </a:ext>
            </a:extLst>
          </p:cNvPr>
          <p:cNvSpPr/>
          <p:nvPr userDrawn="1"/>
        </p:nvSpPr>
        <p:spPr>
          <a:xfrm>
            <a:off x="5138750" y="6481404"/>
            <a:ext cx="221538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0FFCF75-167C-4CA3-9DD4-CE5DDEF5723B}"/>
              </a:ext>
            </a:extLst>
          </p:cNvPr>
          <p:cNvSpPr txBox="1"/>
          <p:nvPr userDrawn="1"/>
        </p:nvSpPr>
        <p:spPr>
          <a:xfrm>
            <a:off x="5298623" y="6480686"/>
            <a:ext cx="759222" cy="18143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tx1"/>
                </a:solidFill>
              </a:rPr>
              <a:t>Atrasado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4E837891-0254-491B-80CE-8D62307C0ABB}"/>
              </a:ext>
            </a:extLst>
          </p:cNvPr>
          <p:cNvSpPr/>
          <p:nvPr userDrawn="1"/>
        </p:nvSpPr>
        <p:spPr>
          <a:xfrm>
            <a:off x="6210778" y="6481404"/>
            <a:ext cx="221538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FE630D7-BEFC-455D-8AAA-04B39A0503F8}"/>
              </a:ext>
            </a:extLst>
          </p:cNvPr>
          <p:cNvSpPr txBox="1"/>
          <p:nvPr userDrawn="1"/>
        </p:nvSpPr>
        <p:spPr>
          <a:xfrm>
            <a:off x="6370650" y="6480686"/>
            <a:ext cx="927555" cy="18143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tx1"/>
                </a:solidFill>
              </a:rPr>
              <a:t>Não Iniciado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4CFC7F37-5DC5-4793-923A-9189A40858CD}"/>
              </a:ext>
            </a:extLst>
          </p:cNvPr>
          <p:cNvSpPr/>
          <p:nvPr userDrawn="1"/>
        </p:nvSpPr>
        <p:spPr>
          <a:xfrm>
            <a:off x="7389558" y="6481404"/>
            <a:ext cx="221538" cy="18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39B3EC9-4E3C-461D-B58B-135326DB240D}"/>
              </a:ext>
            </a:extLst>
          </p:cNvPr>
          <p:cNvSpPr txBox="1"/>
          <p:nvPr userDrawn="1"/>
        </p:nvSpPr>
        <p:spPr>
          <a:xfrm>
            <a:off x="7549430" y="6480686"/>
            <a:ext cx="1142067" cy="18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tx1"/>
                </a:solidFill>
              </a:rPr>
              <a:t>Em</a:t>
            </a:r>
            <a:r>
              <a:rPr lang="pt-BR" sz="1200" baseline="0" dirty="0">
                <a:solidFill>
                  <a:schemeClr val="tx1"/>
                </a:solidFill>
              </a:rPr>
              <a:t> andamento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322D15E4-CD8F-4EBD-8109-D676A80C60DD}"/>
              </a:ext>
            </a:extLst>
          </p:cNvPr>
          <p:cNvSpPr/>
          <p:nvPr userDrawn="1"/>
        </p:nvSpPr>
        <p:spPr>
          <a:xfrm>
            <a:off x="8729950" y="6481404"/>
            <a:ext cx="221538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76E1C4C0-8500-4581-860F-A0401149EE85}"/>
              </a:ext>
            </a:extLst>
          </p:cNvPr>
          <p:cNvSpPr txBox="1"/>
          <p:nvPr userDrawn="1"/>
        </p:nvSpPr>
        <p:spPr>
          <a:xfrm>
            <a:off x="8886836" y="6480686"/>
            <a:ext cx="755348" cy="20942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tx1"/>
                </a:solidFill>
              </a:rPr>
              <a:t>Concluído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EA2CF527-083F-424F-9850-DF0E5CC0D433}"/>
              </a:ext>
            </a:extLst>
          </p:cNvPr>
          <p:cNvSpPr/>
          <p:nvPr userDrawn="1"/>
        </p:nvSpPr>
        <p:spPr>
          <a:xfrm>
            <a:off x="9725308" y="6481404"/>
            <a:ext cx="221538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04B5A58D-7EEC-40E9-85B1-AFD17F5089E6}"/>
              </a:ext>
            </a:extLst>
          </p:cNvPr>
          <p:cNvSpPr txBox="1"/>
          <p:nvPr userDrawn="1"/>
        </p:nvSpPr>
        <p:spPr>
          <a:xfrm>
            <a:off x="9882191" y="6480687"/>
            <a:ext cx="1489103" cy="18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l"/>
            <a:r>
              <a:rPr lang="pt-BR" sz="1200" dirty="0">
                <a:solidFill>
                  <a:schemeClr val="tx1"/>
                </a:solidFill>
              </a:rPr>
              <a:t>Concluído com atraso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7" name="Google Shape;927;p10">
            <a:extLst>
              <a:ext uri="{FF2B5EF4-FFF2-40B4-BE49-F238E27FC236}">
                <a16:creationId xmlns:a16="http://schemas.microsoft.com/office/drawing/2014/main" id="{2F4D7EAC-9166-4A49-8DF3-ED5415EFCE7B}"/>
              </a:ext>
            </a:extLst>
          </p:cNvPr>
          <p:cNvSpPr txBox="1"/>
          <p:nvPr userDrawn="1"/>
        </p:nvSpPr>
        <p:spPr>
          <a:xfrm>
            <a:off x="-1" y="6480684"/>
            <a:ext cx="3732775" cy="2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Fonte: Secretaria Digital Escolar - https://sed.educacao.sp.gov.br/</a:t>
            </a:r>
            <a:endParaRPr sz="8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373C66A2-3979-4B3B-9EDE-9C87E6070BA5}"/>
              </a:ext>
            </a:extLst>
          </p:cNvPr>
          <p:cNvSpPr txBox="1"/>
          <p:nvPr userDrawn="1"/>
        </p:nvSpPr>
        <p:spPr>
          <a:xfrm>
            <a:off x="839992" y="225503"/>
            <a:ext cx="10437606" cy="511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>
                <a:solidFill>
                  <a:schemeClr val="tx1"/>
                </a:solidFill>
              </a:rPr>
              <a:t>Planos e Resultados</a:t>
            </a:r>
            <a:endParaRPr lang="es-ES" sz="32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0" name="Google Shape;914;p9">
            <a:extLst>
              <a:ext uri="{FF2B5EF4-FFF2-40B4-BE49-F238E27FC236}">
                <a16:creationId xmlns:a16="http://schemas.microsoft.com/office/drawing/2014/main" id="{3BFF94CF-3FDB-47A5-A600-40D4F5FC442F}"/>
              </a:ext>
            </a:extLst>
          </p:cNvPr>
          <p:cNvSpPr/>
          <p:nvPr userDrawn="1"/>
        </p:nvSpPr>
        <p:spPr>
          <a:xfrm>
            <a:off x="9382828" y="3024202"/>
            <a:ext cx="2360682" cy="14362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9125" tIns="39550" rIns="79125" bIns="39550" anchor="t" anchorCtr="0">
            <a:no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CLIQUE SOBRE O GRÁFICO COM O BOTÃO DIREITO DO MOUSE E SELECIONE “EDITAR DADOS”, ENTÃO PREENCHA A COLUNA “QUANTIDADE” DE AÇÕES E ETAPAS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dirty="0">
              <a:solidFill>
                <a:schemeClr val="tx1"/>
              </a:solidFill>
              <a:effectLst/>
              <a:latin typeface="+mn-lt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D513B25-BF05-416A-81AF-F0F481ABC4B1}"/>
              </a:ext>
            </a:extLst>
          </p:cNvPr>
          <p:cNvSpPr/>
          <p:nvPr userDrawn="1"/>
        </p:nvSpPr>
        <p:spPr>
          <a:xfrm>
            <a:off x="9312474" y="5721619"/>
            <a:ext cx="2230244" cy="379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Data Base: __/__/___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6CAA029-89DE-4A5E-92B3-BB88E12DC6AA}"/>
              </a:ext>
            </a:extLst>
          </p:cNvPr>
          <p:cNvSpPr/>
          <p:nvPr userDrawn="1"/>
        </p:nvSpPr>
        <p:spPr>
          <a:xfrm>
            <a:off x="839991" y="1580348"/>
            <a:ext cx="8216262" cy="4761946"/>
          </a:xfrm>
          <a:prstGeom prst="rect">
            <a:avLst/>
          </a:prstGeom>
          <a:solidFill>
            <a:srgbClr val="007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4E0E525-D9FA-4D6D-B9EF-88B66AA2F930}"/>
              </a:ext>
            </a:extLst>
          </p:cNvPr>
          <p:cNvSpPr/>
          <p:nvPr userDrawn="1"/>
        </p:nvSpPr>
        <p:spPr>
          <a:xfrm>
            <a:off x="1004202" y="2150500"/>
            <a:ext cx="3855541" cy="402547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419B1A-37D1-410E-AC59-CCD3E41F5F7C}"/>
              </a:ext>
            </a:extLst>
          </p:cNvPr>
          <p:cNvSpPr txBox="1"/>
          <p:nvPr userDrawn="1"/>
        </p:nvSpPr>
        <p:spPr>
          <a:xfrm>
            <a:off x="839991" y="1580348"/>
            <a:ext cx="8216262" cy="40011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STATUS DO PLANO DE MELHORIA DA ESCOLA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93CB9CD-90EB-4734-97DF-222B583FC65B}"/>
              </a:ext>
            </a:extLst>
          </p:cNvPr>
          <p:cNvSpPr/>
          <p:nvPr userDrawn="1"/>
        </p:nvSpPr>
        <p:spPr>
          <a:xfrm>
            <a:off x="5043544" y="2153669"/>
            <a:ext cx="3855541" cy="402547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2C6B4ED-E4AE-4176-92D6-9099BA90EC37}"/>
              </a:ext>
            </a:extLst>
          </p:cNvPr>
          <p:cNvSpPr txBox="1"/>
          <p:nvPr userDrawn="1"/>
        </p:nvSpPr>
        <p:spPr>
          <a:xfrm>
            <a:off x="2465726" y="2222931"/>
            <a:ext cx="8774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AÇÃO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8F5921C-8B46-4E27-8807-4574F0DDA28E}"/>
              </a:ext>
            </a:extLst>
          </p:cNvPr>
          <p:cNvSpPr txBox="1"/>
          <p:nvPr userDrawn="1"/>
        </p:nvSpPr>
        <p:spPr>
          <a:xfrm>
            <a:off x="6523677" y="2222931"/>
            <a:ext cx="83952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ETAPA</a:t>
            </a:r>
          </a:p>
        </p:txBody>
      </p:sp>
    </p:spTree>
    <p:extLst>
      <p:ext uri="{BB962C8B-B14F-4D97-AF65-F5344CB8AC3E}">
        <p14:creationId xmlns:p14="http://schemas.microsoft.com/office/powerpoint/2010/main" val="32119358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2E7DB2-797C-44F2-92B4-CAC010C4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51" y="492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ABC48D-1EFB-46B4-8CCC-BAB0C9DA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1E74C-1656-47C2-91EE-28984651A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C2A8-A04C-4BE2-9E3A-E7B9A77D6C50}" type="datetimeFigureOut">
              <a:rPr lang="pt-BR" smtClean="0"/>
              <a:t>01/12/2022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7F9906-77B4-4CDB-BA0B-58DE56C93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985D97-749B-4B7C-AFA7-37FFB93A9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0E8D-A6E1-47B4-9CED-855838A5830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F4DB4949-CE4F-4512-8AFE-9A9B836DB420}"/>
              </a:ext>
            </a:extLst>
          </p:cNvPr>
          <p:cNvSpPr txBox="1">
            <a:spLocks/>
          </p:cNvSpPr>
          <p:nvPr userDrawn="1"/>
        </p:nvSpPr>
        <p:spPr>
          <a:xfrm>
            <a:off x="11482064" y="0"/>
            <a:ext cx="70993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GESTÃO INTEGRADA</a:t>
            </a:r>
          </a:p>
        </p:txBody>
      </p:sp>
      <p:pic>
        <p:nvPicPr>
          <p:cNvPr id="8" name="Picture 10" descr="C:\Users\Consultor\Downloads\school1.png">
            <a:extLst>
              <a:ext uri="{FF2B5EF4-FFF2-40B4-BE49-F238E27FC236}">
                <a16:creationId xmlns:a16="http://schemas.microsoft.com/office/drawing/2014/main" id="{F73C7072-5D62-4892-BF14-60B2038BFB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051" y="251889"/>
            <a:ext cx="569965" cy="5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5D54700B-D9CE-4A53-9227-27D5F244791F}"/>
              </a:ext>
            </a:extLst>
          </p:cNvPr>
          <p:cNvSpPr txBox="1">
            <a:spLocks/>
          </p:cNvSpPr>
          <p:nvPr userDrawn="1"/>
        </p:nvSpPr>
        <p:spPr>
          <a:xfrm>
            <a:off x="11655004" y="478279"/>
            <a:ext cx="350439" cy="25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solidFill>
                  <a:schemeClr val="bg1"/>
                </a:solidFill>
              </a:rPr>
              <a:t>N3</a:t>
            </a: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B154BBFE-0F34-4A9E-93CD-7C2AD5B53507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2" y="33864"/>
            <a:ext cx="369158" cy="45852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E124CB5-9658-4FDA-9A1C-A0E3FE9B5875}"/>
              </a:ext>
            </a:extLst>
          </p:cNvPr>
          <p:cNvSpPr txBox="1"/>
          <p:nvPr userDrawn="1"/>
        </p:nvSpPr>
        <p:spPr>
          <a:xfrm>
            <a:off x="0" y="507370"/>
            <a:ext cx="786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/>
              <a:t>GOVERNO DO ESTADO DE SÃO PAULO</a:t>
            </a:r>
          </a:p>
        </p:txBody>
      </p:sp>
      <p:sp>
        <p:nvSpPr>
          <p:cNvPr id="12" name="Google Shape;761;g120e0c4ec2b_0_0">
            <a:extLst>
              <a:ext uri="{FF2B5EF4-FFF2-40B4-BE49-F238E27FC236}">
                <a16:creationId xmlns:a16="http://schemas.microsoft.com/office/drawing/2014/main" id="{E32DE68C-519A-4E0F-A157-523B7CC6183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6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60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48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30" r:id="rId24"/>
    <p:sldLayoutId id="2147483731" r:id="rId25"/>
    <p:sldLayoutId id="214748378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7946E2F-FD43-4533-A903-9456A7BE3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4686A0-3D95-40FA-99CB-F6C7F0855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14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BD7EAF9-5C78-431B-8ABA-67A31A491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30546"/>
              </p:ext>
            </p:extLst>
          </p:nvPr>
        </p:nvGraphicFramePr>
        <p:xfrm>
          <a:off x="5239896" y="2103015"/>
          <a:ext cx="3986645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5BC98F5-FF22-4670-A55A-6BB32F321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689095"/>
              </p:ext>
            </p:extLst>
          </p:nvPr>
        </p:nvGraphicFramePr>
        <p:xfrm>
          <a:off x="908754" y="2103015"/>
          <a:ext cx="3986645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15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FC47825-E339-4C68-8FB3-71D23CF46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501142"/>
              </p:ext>
            </p:extLst>
          </p:nvPr>
        </p:nvGraphicFramePr>
        <p:xfrm>
          <a:off x="934881" y="2103015"/>
          <a:ext cx="3986645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5CE598B-E995-4187-8362-DC518E264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991312"/>
              </p:ext>
            </p:extLst>
          </p:nvPr>
        </p:nvGraphicFramePr>
        <p:xfrm>
          <a:off x="5239896" y="2103015"/>
          <a:ext cx="3986645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08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C399041-4317-4C84-8BBF-D787633A8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579452"/>
              </p:ext>
            </p:extLst>
          </p:nvPr>
        </p:nvGraphicFramePr>
        <p:xfrm>
          <a:off x="934881" y="2103015"/>
          <a:ext cx="3986645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60A996B-6D30-41ED-A461-DB499242C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053034"/>
              </p:ext>
            </p:extLst>
          </p:nvPr>
        </p:nvGraphicFramePr>
        <p:xfrm>
          <a:off x="5239896" y="2103015"/>
          <a:ext cx="3986645" cy="34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506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CFD531-EB35-43FD-BB05-EB4087323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92467"/>
              </p:ext>
            </p:extLst>
          </p:nvPr>
        </p:nvGraphicFramePr>
        <p:xfrm>
          <a:off x="908050" y="2197100"/>
          <a:ext cx="5026025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Worksheet" r:id="rId3" imgW="4457892" imgH="3743240" progId="Excel.Sheet.12">
                  <p:embed/>
                </p:oleObj>
              </mc:Choice>
              <mc:Fallback>
                <p:oleObj name="Worksheet" r:id="rId3" imgW="4457892" imgH="3743240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CFD531-EB35-43FD-BB05-EB4087323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0" y="2197100"/>
                        <a:ext cx="5026025" cy="421481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5306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9072753-3CE5-4BAC-BDB9-46BB4C3092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E2167C-30D2-42F1-902F-11D905983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306B82-254F-4DA1-BE41-6DEF34FBB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0D3E88-B56B-470B-9940-02F0AF7640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BA815B5-323A-4BF7-8EAD-E4495F9E4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C024682-478B-456C-9CB3-A775CFCFC9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A714978-03AB-4285-9D2A-E4AAB98BAA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37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757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92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F6FE854-99FB-47F5-A1F9-B0A053FF4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ECE553-F11F-440D-BA1F-85AC008C0E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2487FA-337D-4281-AEAB-A9A88081F3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F62737-DB38-4488-9429-BD529A752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91E8EF7-6D73-4A59-98C6-24AC591A1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93BDD8-E0AE-4DF4-B6CD-204BC3C52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2DC778E-5206-4F02-8D70-C551D1E3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CCFCB550-FD37-4BE4-A9FA-C24663BE52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5F6AED6-9B56-46D8-B42A-671AB3A24E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40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E4E2467-149C-4DA5-8A80-C755C8A87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D38FA-DCC6-49B9-B162-6FE0E74BC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13F1E5-8DBA-483A-833B-D40A1365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E181C7-5FA1-43A8-A981-2768DDB13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BE1783F-3550-4217-B398-60C143C28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17735F5-5BC1-4A12-BCE1-0DBDBBC31A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95C5BA0-E737-4AB6-AD9C-210DAB08B4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4C98089-870C-4A81-9769-0C0CF9BD10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E99F66B-9C0C-4B53-9352-A517EF436D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068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B5F4B0C-CCF7-460D-BB0E-C4AC3123E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0C1F9D-EE3D-466B-A840-678A96BFE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AE8711-F16C-42BC-A82E-D4E5BF115F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B79A64-CDE9-4371-8939-279658A8F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8942E5E-4B0D-4F1A-8F57-205679A12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990DFF1-6FF9-423A-B4B2-8C58D46965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9BAF7DF-865C-4FFB-8555-10E109A7BD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D5A2971-7010-4453-89E5-1E07DCA11E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2649F2D-692A-429B-AAC4-E45F567969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6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9634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8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909D399-0771-4763-BA61-DDA1D878B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B86E21-D018-44F3-91AD-638511052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155A0D-2D30-4ACA-AEC8-543FAE8B5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BECC2-A005-49D1-B49F-C1EBACA5B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A56A80B-D40C-420D-B668-D2B3B4D2A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22A18AB-24C1-42FD-9CA9-A860C4E5E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5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8979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6E14DCA5-25C5-4470-A2F8-5AEF1592C4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7E4B25-7345-4822-A276-0DA65DBDE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99188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07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6457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3ACF002-37D7-492C-A5CC-BEC808975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311205"/>
              </p:ext>
            </p:extLst>
          </p:nvPr>
        </p:nvGraphicFramePr>
        <p:xfrm>
          <a:off x="953150" y="2318505"/>
          <a:ext cx="8215262" cy="356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8612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9D0231B-ACD3-4C34-9440-E7BAB5263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251299"/>
              </p:ext>
            </p:extLst>
          </p:nvPr>
        </p:nvGraphicFramePr>
        <p:xfrm>
          <a:off x="966402" y="2318505"/>
          <a:ext cx="8215262" cy="356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36212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770A4AD-01AB-4C73-A699-8EA458860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03318"/>
              </p:ext>
            </p:extLst>
          </p:nvPr>
        </p:nvGraphicFramePr>
        <p:xfrm>
          <a:off x="941325" y="2318505"/>
          <a:ext cx="8215262" cy="356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6862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9121A17-E27A-4ABF-9CDD-2938DF5551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4DFC7C-D9A6-475C-9A04-DF92BDE2D5E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8E8D38-FEC5-4066-9A0B-5C18C7B10B4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74E7DD-4D13-4EEA-BAA4-7836F6BAE2A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24B6B75-0D66-4CB7-BCA8-29301712895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71BD51D-F57D-4CE2-9E1F-38115BDD0E8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5281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8820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9EDEA86-8D29-4BF6-97C5-BEC4DD817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772167"/>
              </p:ext>
            </p:extLst>
          </p:nvPr>
        </p:nvGraphicFramePr>
        <p:xfrm>
          <a:off x="1157713" y="2589492"/>
          <a:ext cx="3546126" cy="340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A00B0D7-2601-4EDD-9859-50315BD22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029768"/>
              </p:ext>
            </p:extLst>
          </p:nvPr>
        </p:nvGraphicFramePr>
        <p:xfrm>
          <a:off x="5211536" y="2589491"/>
          <a:ext cx="3546125" cy="340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01012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77</Words>
  <Application>Microsoft Office PowerPoint</Application>
  <PresentationFormat>Widescreen</PresentationFormat>
  <Paragraphs>11</Paragraphs>
  <Slides>24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Footlight MT Light</vt:lpstr>
      <vt:lpstr>Gill Sans</vt:lpstr>
      <vt:lpstr>Verdana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Alves</dc:creator>
  <cp:lastModifiedBy>PAULO HENRIQUE DE SOUZA</cp:lastModifiedBy>
  <cp:revision>145</cp:revision>
  <dcterms:created xsi:type="dcterms:W3CDTF">2022-08-04T13:55:32Z</dcterms:created>
  <dcterms:modified xsi:type="dcterms:W3CDTF">2022-12-01T14:10:34Z</dcterms:modified>
</cp:coreProperties>
</file>