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41"/>
  </p:notesMasterIdLst>
  <p:sldIdLst>
    <p:sldId id="256" r:id="rId2"/>
    <p:sldId id="257" r:id="rId3"/>
    <p:sldId id="281" r:id="rId4"/>
    <p:sldId id="315" r:id="rId5"/>
    <p:sldId id="310" r:id="rId6"/>
    <p:sldId id="311" r:id="rId7"/>
    <p:sldId id="260" r:id="rId8"/>
    <p:sldId id="261" r:id="rId9"/>
    <p:sldId id="306" r:id="rId10"/>
    <p:sldId id="303" r:id="rId11"/>
    <p:sldId id="304" r:id="rId12"/>
    <p:sldId id="298" r:id="rId13"/>
    <p:sldId id="312" r:id="rId14"/>
    <p:sldId id="305" r:id="rId15"/>
    <p:sldId id="259" r:id="rId16"/>
    <p:sldId id="307" r:id="rId17"/>
    <p:sldId id="308" r:id="rId18"/>
    <p:sldId id="262" r:id="rId19"/>
    <p:sldId id="268" r:id="rId20"/>
    <p:sldId id="269" r:id="rId21"/>
    <p:sldId id="270" r:id="rId22"/>
    <p:sldId id="271" r:id="rId23"/>
    <p:sldId id="316" r:id="rId24"/>
    <p:sldId id="272" r:id="rId25"/>
    <p:sldId id="273" r:id="rId26"/>
    <p:sldId id="274" r:id="rId27"/>
    <p:sldId id="275" r:id="rId28"/>
    <p:sldId id="276" r:id="rId29"/>
    <p:sldId id="277" r:id="rId30"/>
    <p:sldId id="309" r:id="rId31"/>
    <p:sldId id="278" r:id="rId32"/>
    <p:sldId id="279" r:id="rId33"/>
    <p:sldId id="280" r:id="rId34"/>
    <p:sldId id="317" r:id="rId35"/>
    <p:sldId id="288" r:id="rId36"/>
    <p:sldId id="289" r:id="rId37"/>
    <p:sldId id="295" r:id="rId38"/>
    <p:sldId id="318" r:id="rId39"/>
    <p:sldId id="267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63145-12DB-4AFE-B0CA-9928ED715F00}" type="datetimeFigureOut">
              <a:rPr lang="pt-BR" smtClean="0"/>
              <a:pPr/>
              <a:t>10/11/2022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340833-F1BD-4174-BCA8-948A35D5383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340833-F1BD-4174-BCA8-948A35D53836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8601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40833-F1BD-4174-BCA8-948A35D53836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7F0F6F1-5DFF-4CF3-93C4-7F47B9EE1669}" type="datetimeFigureOut">
              <a:rPr lang="pt-BR" smtClean="0"/>
              <a:pPr/>
              <a:t>10/11/2022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81965CBD-E430-48F3-826A-6EC62430FBB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0267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0F6F1-5DFF-4CF3-93C4-7F47B9EE1669}" type="datetimeFigureOut">
              <a:rPr lang="pt-BR" smtClean="0"/>
              <a:pPr/>
              <a:t>10/11/2022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5CBD-E430-48F3-826A-6EC62430FBB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7368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7F0F6F1-5DFF-4CF3-93C4-7F47B9EE1669}" type="datetimeFigureOut">
              <a:rPr lang="pt-BR" smtClean="0"/>
              <a:pPr/>
              <a:t>10/11/2022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81965CBD-E430-48F3-826A-6EC62430FBB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7076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2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7F0F6F1-5DFF-4CF3-93C4-7F47B9EE1669}" type="datetimeFigureOut">
              <a:rPr lang="pt-BR" smtClean="0"/>
              <a:pPr/>
              <a:t>10/11/2022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81965CBD-E430-48F3-826A-6EC62430FBB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7909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7F0F6F1-5DFF-4CF3-93C4-7F47B9EE1669}" type="datetimeFigureOut">
              <a:rPr lang="pt-BR" smtClean="0"/>
              <a:pPr/>
              <a:t>10/11/2022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81965CBD-E430-48F3-826A-6EC62430FBB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4347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0F6F1-5DFF-4CF3-93C4-7F47B9EE1669}" type="datetimeFigureOut">
              <a:rPr lang="pt-BR" smtClean="0"/>
              <a:pPr/>
              <a:t>10/11/2022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5CBD-E430-48F3-826A-6EC62430FBB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6002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0F6F1-5DFF-4CF3-93C4-7F47B9EE1669}" type="datetimeFigureOut">
              <a:rPr lang="pt-BR" smtClean="0"/>
              <a:pPr/>
              <a:t>10/11/2022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5CBD-E430-48F3-826A-6EC62430FBB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82946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0F6F1-5DFF-4CF3-93C4-7F47B9EE1669}" type="datetimeFigureOut">
              <a:rPr lang="pt-BR" smtClean="0"/>
              <a:pPr/>
              <a:t>10/11/2022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5CBD-E430-48F3-826A-6EC62430FBB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55748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7F0F6F1-5DFF-4CF3-93C4-7F47B9EE1669}" type="datetimeFigureOut">
              <a:rPr lang="pt-BR" smtClean="0"/>
              <a:pPr/>
              <a:t>10/11/2022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81965CBD-E430-48F3-826A-6EC62430FBB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9976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0F6F1-5DFF-4CF3-93C4-7F47B9EE1669}" type="datetimeFigureOut">
              <a:rPr lang="pt-BR" smtClean="0"/>
              <a:pPr/>
              <a:t>10/11/2022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5CBD-E430-48F3-826A-6EC62430FBB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8714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7F0F6F1-5DFF-4CF3-93C4-7F47B9EE1669}" type="datetimeFigureOut">
              <a:rPr lang="pt-BR" smtClean="0"/>
              <a:pPr/>
              <a:t>10/11/2022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81965CBD-E430-48F3-826A-6EC62430FBB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2305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0F6F1-5DFF-4CF3-93C4-7F47B9EE1669}" type="datetimeFigureOut">
              <a:rPr lang="pt-BR" smtClean="0"/>
              <a:pPr/>
              <a:t>10/11/2022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5CBD-E430-48F3-826A-6EC62430FBB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1795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0F6F1-5DFF-4CF3-93C4-7F47B9EE1669}" type="datetimeFigureOut">
              <a:rPr lang="pt-BR" smtClean="0"/>
              <a:pPr/>
              <a:t>10/11/2022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5CBD-E430-48F3-826A-6EC62430FBB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2050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0F6F1-5DFF-4CF3-93C4-7F47B9EE1669}" type="datetimeFigureOut">
              <a:rPr lang="pt-BR" smtClean="0"/>
              <a:pPr/>
              <a:t>10/11/2022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5CBD-E430-48F3-826A-6EC62430FBB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7744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0F6F1-5DFF-4CF3-93C4-7F47B9EE1669}" type="datetimeFigureOut">
              <a:rPr lang="pt-BR" smtClean="0"/>
              <a:pPr/>
              <a:t>10/11/2022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5CBD-E430-48F3-826A-6EC62430FBB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394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0F6F1-5DFF-4CF3-93C4-7F47B9EE1669}" type="datetimeFigureOut">
              <a:rPr lang="pt-BR" smtClean="0"/>
              <a:pPr/>
              <a:t>10/11/2022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5CBD-E430-48F3-826A-6EC62430FBB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6501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0F6F1-5DFF-4CF3-93C4-7F47B9EE1669}" type="datetimeFigureOut">
              <a:rPr lang="pt-BR" smtClean="0"/>
              <a:pPr/>
              <a:t>10/11/2022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5CBD-E430-48F3-826A-6EC62430FBB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5031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0F6F1-5DFF-4CF3-93C4-7F47B9EE1669}" type="datetimeFigureOut">
              <a:rPr lang="pt-BR" smtClean="0"/>
              <a:pPr/>
              <a:t>10/11/2022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65CBD-E430-48F3-826A-6EC62430FBB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7881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387880"/>
            <a:ext cx="7315200" cy="1825096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SARESP/2022</a:t>
            </a:r>
            <a:br>
              <a:rPr lang="pt-BR" b="1" dirty="0"/>
            </a:br>
            <a:r>
              <a:rPr lang="pt-BR" b="1" dirty="0"/>
              <a:t>Res. SEDUC 81/2022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3356992"/>
            <a:ext cx="8460432" cy="685800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/>
              <a:t>24ª Edição</a:t>
            </a:r>
          </a:p>
          <a:p>
            <a:r>
              <a:rPr lang="pt-BR" sz="3400" b="1" dirty="0"/>
              <a:t>Sistema de Avaliação de Rendimento </a:t>
            </a:r>
          </a:p>
          <a:p>
            <a:r>
              <a:rPr lang="pt-BR" sz="3400" b="1" dirty="0"/>
              <a:t>Escolar do Estado de São Paulo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18524EC3-20F7-94F8-3D40-B98744C56BF5}"/>
              </a:ext>
            </a:extLst>
          </p:cNvPr>
          <p:cNvSpPr txBox="1"/>
          <p:nvPr/>
        </p:nvSpPr>
        <p:spPr>
          <a:xfrm>
            <a:off x="647564" y="116632"/>
            <a:ext cx="7848872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4000" b="0" i="0" dirty="0">
                <a:solidFill>
                  <a:srgbClr val="444444"/>
                </a:solidFill>
                <a:effectLst/>
                <a:latin typeface="+mj-lt"/>
              </a:rPr>
              <a:t> </a:t>
            </a:r>
          </a:p>
          <a:p>
            <a:pPr algn="ctr"/>
            <a:r>
              <a:rPr lang="pt-BR" sz="4000" b="0" i="0" dirty="0">
                <a:effectLst/>
                <a:latin typeface="+mj-lt"/>
              </a:rPr>
              <a:t>Haverá elaboração de provas escrita em </a:t>
            </a:r>
            <a:r>
              <a:rPr lang="pt-BR" sz="4000" b="1" i="0" dirty="0" err="1">
                <a:effectLst/>
                <a:latin typeface="+mj-lt"/>
              </a:rPr>
              <a:t>braille</a:t>
            </a:r>
            <a:r>
              <a:rPr lang="pt-BR" sz="4000" b="1" i="0" dirty="0">
                <a:effectLst/>
                <a:latin typeface="+mj-lt"/>
              </a:rPr>
              <a:t> </a:t>
            </a:r>
            <a:r>
              <a:rPr lang="pt-BR" sz="4000" b="0" i="0" dirty="0">
                <a:effectLst/>
                <a:latin typeface="+mj-lt"/>
              </a:rPr>
              <a:t>e com texto em versão </a:t>
            </a:r>
            <a:r>
              <a:rPr lang="pt-BR" sz="4000" b="1" i="0" dirty="0">
                <a:effectLst/>
                <a:latin typeface="+mj-lt"/>
              </a:rPr>
              <a:t>ampliada</a:t>
            </a:r>
            <a:r>
              <a:rPr lang="pt-BR" sz="4000" b="0" i="0" dirty="0">
                <a:effectLst/>
                <a:latin typeface="+mj-lt"/>
              </a:rPr>
              <a:t>, de acordo com </a:t>
            </a:r>
            <a:r>
              <a:rPr lang="pt-BR" sz="4000" dirty="0">
                <a:latin typeface="+mj-lt"/>
              </a:rPr>
              <a:t>a data base de 30/08/2022.</a:t>
            </a:r>
          </a:p>
          <a:p>
            <a:pPr algn="ctr"/>
            <a:r>
              <a:rPr lang="pt-BR" sz="4000" dirty="0">
                <a:latin typeface="+mj-lt"/>
              </a:rPr>
              <a:t>Demais alunos elegíveis da Educação Especial, utilizar procedimentos adotados costumeiramente pela escola</a:t>
            </a:r>
          </a:p>
        </p:txBody>
      </p:sp>
    </p:spTree>
    <p:extLst>
      <p:ext uri="{BB962C8B-B14F-4D97-AF65-F5344CB8AC3E}">
        <p14:creationId xmlns:p14="http://schemas.microsoft.com/office/powerpoint/2010/main" val="3094795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49B0656F-8E13-CD2A-9E5D-AF460337B562}"/>
              </a:ext>
            </a:extLst>
          </p:cNvPr>
          <p:cNvSpPr txBox="1"/>
          <p:nvPr/>
        </p:nvSpPr>
        <p:spPr>
          <a:xfrm>
            <a:off x="827584" y="1772816"/>
            <a:ext cx="7488832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4000" b="1" i="0" dirty="0">
                <a:effectLst/>
              </a:rPr>
              <a:t>As avaliações </a:t>
            </a:r>
            <a:r>
              <a:rPr lang="pt-BR" sz="4000" b="0" i="0" dirty="0">
                <a:effectLst/>
              </a:rPr>
              <a:t>deverão ocorrer </a:t>
            </a:r>
            <a:r>
              <a:rPr lang="pt-BR" sz="4000" b="1" i="0" dirty="0">
                <a:effectLst/>
              </a:rPr>
              <a:t>no horário regular de início das aulas </a:t>
            </a:r>
            <a:r>
              <a:rPr lang="pt-BR" sz="4000" b="0" i="0" dirty="0">
                <a:effectLst/>
              </a:rPr>
              <a:t>adotado pela escola</a:t>
            </a:r>
            <a:r>
              <a:rPr lang="pt-BR" sz="4000" dirty="0">
                <a:latin typeface="Arial" panose="020B0604020202020204" pitchFamily="34" charset="0"/>
              </a:rPr>
              <a:t> e o tempo de </a:t>
            </a:r>
            <a:r>
              <a:rPr lang="pt-BR" sz="4000" b="1" dirty="0">
                <a:latin typeface="Arial" panose="020B0604020202020204" pitchFamily="34" charset="0"/>
              </a:rPr>
              <a:t>duração é de 3h30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031392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908720"/>
            <a:ext cx="7704856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4000" b="1" dirty="0"/>
          </a:p>
          <a:p>
            <a:pPr algn="ctr"/>
            <a:r>
              <a:rPr lang="pt-BR" sz="4000" b="1" dirty="0"/>
              <a:t>Horário das Provas</a:t>
            </a:r>
          </a:p>
          <a:p>
            <a:pPr algn="ctr"/>
            <a:r>
              <a:rPr lang="pt-BR" sz="4000" b="1" dirty="0"/>
              <a:t>2º e 3º anos do EF</a:t>
            </a:r>
          </a:p>
          <a:p>
            <a:pPr algn="ctr"/>
            <a:endParaRPr lang="pt-BR" sz="4000" b="1" dirty="0"/>
          </a:p>
          <a:p>
            <a:pPr algn="ctr"/>
            <a:r>
              <a:rPr lang="pt-BR" sz="4000" b="1" dirty="0"/>
              <a:t>Manhã: LP/Intervalo/</a:t>
            </a:r>
            <a:r>
              <a:rPr lang="pt-BR" sz="4000" b="1" dirty="0" err="1"/>
              <a:t>Mat</a:t>
            </a:r>
            <a:endParaRPr lang="pt-BR" sz="4000" b="1" dirty="0"/>
          </a:p>
          <a:p>
            <a:pPr algn="ctr"/>
            <a:endParaRPr lang="pt-BR" sz="4000" b="1" dirty="0"/>
          </a:p>
          <a:p>
            <a:pPr algn="ctr"/>
            <a:r>
              <a:rPr lang="pt-BR" sz="4000" b="1" dirty="0"/>
              <a:t>Tarde: </a:t>
            </a:r>
            <a:r>
              <a:rPr lang="pt-BR" sz="4000" b="1" dirty="0" err="1"/>
              <a:t>Mat</a:t>
            </a:r>
            <a:r>
              <a:rPr lang="pt-BR" sz="4000" b="1" dirty="0"/>
              <a:t>/Intervalo/LP</a:t>
            </a:r>
          </a:p>
          <a:p>
            <a:pPr algn="ctr"/>
            <a:endParaRPr lang="pt-BR" sz="4000" b="1" dirty="0"/>
          </a:p>
          <a:p>
            <a:pPr algn="ctr"/>
            <a:endParaRPr lang="pt-BR" sz="3600" b="1" dirty="0"/>
          </a:p>
          <a:p>
            <a:pPr algn="ctr"/>
            <a:endParaRPr lang="pt-BR" sz="4000" dirty="0"/>
          </a:p>
          <a:p>
            <a:pPr algn="ctr"/>
            <a:endParaRPr lang="pt-BR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4D035056-680D-FC1E-6474-C152979365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" y="980728"/>
            <a:ext cx="9134475" cy="5877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6338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7A1DA72-BEF6-DFA0-BAF7-8EF8458DB094}"/>
              </a:ext>
            </a:extLst>
          </p:cNvPr>
          <p:cNvSpPr txBox="1"/>
          <p:nvPr/>
        </p:nvSpPr>
        <p:spPr>
          <a:xfrm>
            <a:off x="755576" y="1228397"/>
            <a:ext cx="7632848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4000" dirty="0">
                <a:latin typeface="+mj-lt"/>
              </a:rPr>
              <a:t>Terão </a:t>
            </a:r>
            <a:r>
              <a:rPr lang="pt-BR" sz="4000" b="1" i="0" dirty="0">
                <a:effectLst/>
                <a:latin typeface="+mj-lt"/>
              </a:rPr>
              <a:t>acréscimo de até 1h </a:t>
            </a:r>
            <a:r>
              <a:rPr lang="pt-BR" sz="4000" b="0" i="0" dirty="0">
                <a:effectLst/>
                <a:latin typeface="+mj-lt"/>
              </a:rPr>
              <a:t>(uma hora) </a:t>
            </a:r>
            <a:r>
              <a:rPr lang="pt-BR" sz="4000" dirty="0">
                <a:latin typeface="+mj-lt"/>
              </a:rPr>
              <a:t>os</a:t>
            </a:r>
            <a:r>
              <a:rPr lang="pt-BR" sz="4000" b="0" i="0" dirty="0">
                <a:effectLst/>
                <a:latin typeface="+mj-lt"/>
              </a:rPr>
              <a:t> </a:t>
            </a:r>
            <a:r>
              <a:rPr lang="pt-BR" sz="4000" b="1" i="0" dirty="0">
                <a:effectLst/>
                <a:latin typeface="+mj-lt"/>
              </a:rPr>
              <a:t>alunos</a:t>
            </a:r>
            <a:r>
              <a:rPr lang="pt-BR" sz="4000" b="0" i="0" dirty="0">
                <a:effectLst/>
                <a:latin typeface="+mj-lt"/>
              </a:rPr>
              <a:t> elegíveis aos serviços de </a:t>
            </a:r>
            <a:r>
              <a:rPr lang="pt-BR" sz="4000" b="1" i="0" dirty="0">
                <a:effectLst/>
                <a:latin typeface="+mj-lt"/>
              </a:rPr>
              <a:t>educação especial</a:t>
            </a:r>
            <a:r>
              <a:rPr lang="pt-BR" sz="4000" b="0" i="0" dirty="0">
                <a:effectLst/>
                <a:latin typeface="+mj-lt"/>
              </a:rPr>
              <a:t>;</a:t>
            </a:r>
            <a:br>
              <a:rPr lang="pt-BR" sz="4000" dirty="0">
                <a:latin typeface="+mj-lt"/>
              </a:rPr>
            </a:br>
            <a:endParaRPr lang="pt-BR" sz="4000" dirty="0">
              <a:latin typeface="+mj-lt"/>
            </a:endParaRPr>
          </a:p>
          <a:p>
            <a:r>
              <a:rPr lang="pt-BR" sz="4000" b="0" i="0" dirty="0">
                <a:effectLst/>
                <a:latin typeface="+mj-lt"/>
              </a:rPr>
              <a:t>a </a:t>
            </a:r>
            <a:r>
              <a:rPr lang="pt-BR" sz="4000" b="1" i="0" dirty="0">
                <a:effectLst/>
                <a:latin typeface="+mj-lt"/>
              </a:rPr>
              <a:t>permanência mínima </a:t>
            </a:r>
            <a:r>
              <a:rPr lang="pt-BR" sz="4000" b="0" i="0" dirty="0">
                <a:effectLst/>
                <a:latin typeface="+mj-lt"/>
              </a:rPr>
              <a:t>dos alunos na sala é de </a:t>
            </a:r>
            <a:r>
              <a:rPr lang="pt-BR" sz="4000" b="1" i="0" dirty="0">
                <a:effectLst/>
                <a:latin typeface="+mj-lt"/>
              </a:rPr>
              <a:t>1h30 </a:t>
            </a:r>
            <a:r>
              <a:rPr lang="pt-BR" sz="4000" b="0" i="0" dirty="0">
                <a:effectLst/>
                <a:latin typeface="+mj-lt"/>
              </a:rPr>
              <a:t>(uma hora e trinta minutos)</a:t>
            </a:r>
            <a:endParaRPr lang="pt-BR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29631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980728"/>
            <a:ext cx="75608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4000" dirty="0"/>
          </a:p>
          <a:p>
            <a:pPr algn="ctr"/>
            <a:r>
              <a:rPr lang="pt-BR" sz="4000" dirty="0"/>
              <a:t>Cada turno será acompanhado por </a:t>
            </a:r>
            <a:r>
              <a:rPr lang="pt-BR" sz="4000" b="1" dirty="0"/>
              <a:t>representantes de pais</a:t>
            </a:r>
          </a:p>
          <a:p>
            <a:pPr algn="ctr"/>
            <a:r>
              <a:rPr lang="pt-BR" sz="4000" dirty="0"/>
              <a:t>e por </a:t>
            </a:r>
            <a:r>
              <a:rPr lang="pt-BR" sz="4000" b="1" dirty="0"/>
              <a:t>Fiscais externos</a:t>
            </a:r>
            <a:r>
              <a:rPr lang="pt-BR" sz="4000" dirty="0"/>
              <a:t>  </a:t>
            </a:r>
          </a:p>
          <a:p>
            <a:pPr algn="ctr"/>
            <a:endParaRPr lang="pt-BR" sz="4000" dirty="0"/>
          </a:p>
          <a:p>
            <a:pPr algn="ctr"/>
            <a:endParaRPr lang="pt-BR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D31121CA-86ED-1068-7400-FD39C175B0CF}"/>
              </a:ext>
            </a:extLst>
          </p:cNvPr>
          <p:cNvSpPr txBox="1"/>
          <p:nvPr/>
        </p:nvSpPr>
        <p:spPr>
          <a:xfrm>
            <a:off x="179512" y="332656"/>
            <a:ext cx="8964488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t-BR" sz="4000" b="0" i="0" dirty="0">
              <a:solidFill>
                <a:srgbClr val="444444"/>
              </a:solidFill>
              <a:effectLst/>
              <a:latin typeface="+mj-lt"/>
            </a:endParaRPr>
          </a:p>
          <a:p>
            <a:r>
              <a:rPr lang="pt-BR" sz="4000" b="0" i="0" dirty="0">
                <a:effectLst/>
                <a:latin typeface="+mj-lt"/>
              </a:rPr>
              <a:t>O professor </a:t>
            </a:r>
            <a:r>
              <a:rPr lang="pt-BR" sz="4000" b="1" i="0" dirty="0">
                <a:effectLst/>
                <a:latin typeface="+mj-lt"/>
              </a:rPr>
              <a:t>aplicador deverá </a:t>
            </a:r>
            <a:endParaRPr lang="pt-BR" sz="4000" dirty="0">
              <a:latin typeface="+mj-lt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pt-BR" sz="4000" b="1" i="0" dirty="0">
                <a:effectLst/>
                <a:latin typeface="+mj-lt"/>
              </a:rPr>
              <a:t>Participar dos treinamentos </a:t>
            </a:r>
            <a:r>
              <a:rPr lang="pt-BR" sz="4000" b="0" i="0" dirty="0">
                <a:effectLst/>
                <a:latin typeface="+mj-lt"/>
              </a:rPr>
              <a:t>oferecidos pela escola;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pt-BR" sz="4000" b="1" i="0" dirty="0">
                <a:effectLst/>
                <a:latin typeface="+mj-lt"/>
              </a:rPr>
              <a:t>Permanecer na unidade escolar durante todo o turno </a:t>
            </a:r>
            <a:r>
              <a:rPr lang="pt-BR" sz="4000" b="0" i="0" dirty="0">
                <a:effectLst/>
                <a:latin typeface="+mj-lt"/>
              </a:rPr>
              <a:t>de realização das provas e preencher os questionários, quando for o caso, referente à sua turma de aplicação.</a:t>
            </a:r>
            <a:endParaRPr lang="pt-BR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227404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72533BF1-BC82-20D0-EB74-72CFB879D9DF}"/>
              </a:ext>
            </a:extLst>
          </p:cNvPr>
          <p:cNvSpPr txBox="1"/>
          <p:nvPr/>
        </p:nvSpPr>
        <p:spPr>
          <a:xfrm>
            <a:off x="611560" y="1700808"/>
            <a:ext cx="8208912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pt-BR" sz="4000" b="0" i="0" dirty="0">
                <a:effectLst/>
              </a:rPr>
              <a:t>cumprir todas as normas e procedimentos constantes do Manual do Aplicador, do vídeo instrucional do SARESP e dos treinamentos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9026299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764704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/>
              <a:t>Diretor da Escola é o coordenador de aplicação em todos os períodos</a:t>
            </a:r>
            <a:endParaRPr lang="pt-BR" sz="4000" dirty="0"/>
          </a:p>
          <a:p>
            <a:pPr algn="ctr"/>
            <a:endParaRPr lang="pt-BR" sz="4000" dirty="0"/>
          </a:p>
          <a:p>
            <a:r>
              <a:rPr lang="pt-BR" sz="4000" dirty="0"/>
              <a:t>Terá assistência:</a:t>
            </a:r>
          </a:p>
          <a:p>
            <a:pPr>
              <a:buFontTx/>
              <a:buChar char="-"/>
            </a:pPr>
            <a:r>
              <a:rPr lang="pt-BR" sz="4000" dirty="0"/>
              <a:t> dos Fiscais </a:t>
            </a:r>
          </a:p>
          <a:p>
            <a:pPr>
              <a:buFontTx/>
              <a:buChar char="-"/>
            </a:pPr>
            <a:r>
              <a:rPr lang="pt-BR" sz="4000" dirty="0"/>
              <a:t> representantes dos pais dos alunos  indicados pelo Conselho de Escola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411760" y="188640"/>
            <a:ext cx="457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/>
              <a:t> </a:t>
            </a:r>
          </a:p>
        </p:txBody>
      </p:sp>
      <p:sp>
        <p:nvSpPr>
          <p:cNvPr id="3" name="Retângulo 2"/>
          <p:cNvSpPr/>
          <p:nvPr/>
        </p:nvSpPr>
        <p:spPr>
          <a:xfrm>
            <a:off x="629308" y="1268760"/>
            <a:ext cx="81369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dirty="0"/>
              <a:t>Art. 11 – Res. SEDUC</a:t>
            </a:r>
          </a:p>
          <a:p>
            <a:endParaRPr lang="pt-BR" sz="4000" dirty="0"/>
          </a:p>
          <a:p>
            <a:r>
              <a:rPr lang="pt-BR" sz="4000" b="1" dirty="0"/>
              <a:t>I –</a:t>
            </a:r>
            <a:r>
              <a:rPr lang="pt-BR" sz="4000" dirty="0"/>
              <a:t> informar aos alunos, à equipe escolar e à comunidade sobre a necessidade e a importância da participação dos discentes na avaliação do SARESP;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51520" y="1700808"/>
            <a:ext cx="864096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dirty="0"/>
              <a:t>Dias </a:t>
            </a:r>
            <a:r>
              <a:rPr lang="pt-BR" sz="4200" b="1" dirty="0"/>
              <a:t>30/11 e 01 de Dezembro </a:t>
            </a:r>
            <a:r>
              <a:rPr lang="pt-BR" sz="4200" dirty="0"/>
              <a:t>de 2022 (quarta e quinta-feira), destinados aos alunos dos</a:t>
            </a:r>
          </a:p>
          <a:p>
            <a:pPr algn="ctr"/>
            <a:r>
              <a:rPr lang="pt-BR" sz="4200" b="1" dirty="0"/>
              <a:t>2º,3º, 5º </a:t>
            </a:r>
            <a:r>
              <a:rPr lang="pt-BR" sz="4200" dirty="0"/>
              <a:t>e </a:t>
            </a:r>
            <a:r>
              <a:rPr lang="pt-BR" sz="4200" b="1" dirty="0"/>
              <a:t>9º</a:t>
            </a:r>
            <a:r>
              <a:rPr lang="pt-BR" sz="4200" dirty="0"/>
              <a:t> </a:t>
            </a:r>
            <a:r>
              <a:rPr lang="pt-BR" sz="4200" b="1" dirty="0"/>
              <a:t>anos do Ensino Fundamental </a:t>
            </a:r>
          </a:p>
          <a:p>
            <a:pPr algn="ctr"/>
            <a:r>
              <a:rPr lang="pt-BR" sz="4200" dirty="0"/>
              <a:t> e da </a:t>
            </a:r>
            <a:r>
              <a:rPr lang="pt-BR" sz="4200" b="1" dirty="0"/>
              <a:t>3ª série do Ensino Médio.</a:t>
            </a:r>
          </a:p>
          <a:p>
            <a:pPr algn="ctr"/>
            <a:r>
              <a:rPr lang="pt-BR" sz="4200" b="1" dirty="0"/>
              <a:t>- Data Base</a:t>
            </a:r>
            <a:r>
              <a:rPr lang="pt-BR" sz="4000" b="1" dirty="0"/>
              <a:t> 31/08/2022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1268760"/>
            <a:ext cx="8064896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r>
              <a:rPr lang="pt-BR" sz="4000" b="1" dirty="0"/>
              <a:t>II –</a:t>
            </a:r>
            <a:r>
              <a:rPr lang="pt-BR" sz="4000" dirty="0"/>
              <a:t> divulgar aos alunos, à equipe escolar e à comunidade, as condições, datas e horários de realização das provas, cuidando do cumprimento dos procedimentos formais;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7584" y="1089898"/>
            <a:ext cx="7488832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r>
              <a:rPr lang="pt-BR" sz="4000" b="1" dirty="0"/>
              <a:t>III – </a:t>
            </a:r>
            <a:r>
              <a:rPr lang="pt-BR" sz="4000" dirty="0"/>
              <a:t>organizar a escola para a aplicação das provas nos dias previstos  informando à comunidade sobre a interrupção do atendimento ao público em geral nos dias das provas;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504" y="908720"/>
            <a:ext cx="903649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3600" b="1" dirty="0"/>
          </a:p>
          <a:p>
            <a:endParaRPr lang="pt-BR" sz="3600" b="1" dirty="0"/>
          </a:p>
          <a:p>
            <a:r>
              <a:rPr lang="pt-BR" sz="3800" b="1" dirty="0"/>
              <a:t>IV –</a:t>
            </a:r>
            <a:r>
              <a:rPr lang="pt-BR" sz="3800" dirty="0"/>
              <a:t> assegurar a presença, nos dias das provas, de todos os alunos dos anos/séries que serão avaliados;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504" y="908720"/>
            <a:ext cx="90364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3600" b="1" dirty="0"/>
          </a:p>
          <a:p>
            <a:r>
              <a:rPr lang="pt-BR" sz="3600" b="1" dirty="0"/>
              <a:t>V –</a:t>
            </a:r>
            <a:r>
              <a:rPr lang="pt-BR" sz="3600" dirty="0"/>
              <a:t> indicar, em consenso com o Conselho de Escola, para cada turno de avaliação, representantes dos pais ou responsáveis de alunos participantes da avaliação, para o acompanhamento previsto no inciso I do </a:t>
            </a:r>
            <a:r>
              <a:rPr lang="pt-BR" sz="3600" b="1" dirty="0"/>
              <a:t>artigo 8º </a:t>
            </a:r>
            <a:r>
              <a:rPr lang="pt-BR" sz="3600" dirty="0"/>
              <a:t>desta resolução;</a:t>
            </a:r>
          </a:p>
        </p:txBody>
      </p:sp>
    </p:spTree>
    <p:extLst>
      <p:ext uri="{BB962C8B-B14F-4D97-AF65-F5344CB8AC3E}">
        <p14:creationId xmlns:p14="http://schemas.microsoft.com/office/powerpoint/2010/main" val="32744985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1268760"/>
            <a:ext cx="7920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dirty="0"/>
              <a:t>VI</a:t>
            </a:r>
            <a:r>
              <a:rPr lang="pt-BR" sz="4000" dirty="0"/>
              <a:t> – indicar os professores de sua escola que poderão atuar como aplicadores em outras unidades escolares, de acordo com a demanda estabelecida pela Diretoria de Ensino;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1052736"/>
            <a:ext cx="90364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600" b="1" dirty="0"/>
              <a:t>VII </a:t>
            </a:r>
            <a:r>
              <a:rPr lang="pt-BR" sz="3600" dirty="0"/>
              <a:t>– informar os professores aplicadores de sua escola sobre o local em que atuarão nos dias das provas, conforme o Plano de Aplicação elaborado pela Diretoria de Ensino, e os demais professores que não atuarão como aplicadores, organizando as atividades escolares de modo a atender o disposto no </a:t>
            </a:r>
            <a:r>
              <a:rPr lang="pt-BR" sz="3600" b="1" dirty="0"/>
              <a:t>§ 2º do artigo 3º desta resolução;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48639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07504" y="1124744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4000" b="1" dirty="0"/>
              <a:t>VIII –</a:t>
            </a:r>
            <a:r>
              <a:rPr lang="pt-BR" sz="4000" dirty="0"/>
              <a:t> orientar os professores de sua escola, que atuarão como aplicadores, sobre os procedimentos a serem adotados nos dias das provas, que se encontram explicitados nos manuais de orientação e de aplicação e no vídeo instrucional do SARESP;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40057" y="1051862"/>
            <a:ext cx="914501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dirty="0"/>
              <a:t>IX</a:t>
            </a:r>
            <a:r>
              <a:rPr lang="pt-BR" sz="4000" dirty="0"/>
              <a:t> – organizar, com antecedência, o processo de aplicação das provas em sua unidade escolar, em conformidade com o disposto no artigo 7º desta resolução;</a:t>
            </a:r>
          </a:p>
        </p:txBody>
      </p:sp>
      <p:sp>
        <p:nvSpPr>
          <p:cNvPr id="4" name="Retângulo 3"/>
          <p:cNvSpPr/>
          <p:nvPr/>
        </p:nvSpPr>
        <p:spPr>
          <a:xfrm>
            <a:off x="0" y="4221088"/>
            <a:ext cx="892899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dirty="0"/>
              <a:t>X</a:t>
            </a:r>
            <a:r>
              <a:rPr lang="pt-BR" sz="4000" dirty="0"/>
              <a:t> – receber, nos dias das provas, os fiscais externos, de que trata o </a:t>
            </a:r>
            <a:r>
              <a:rPr lang="pt-BR" sz="4000" b="1" dirty="0"/>
              <a:t>inciso II do artigo 8º </a:t>
            </a:r>
            <a:r>
              <a:rPr lang="pt-BR" sz="4000" dirty="0"/>
              <a:t>desta resolução;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504" y="1268760"/>
            <a:ext cx="89289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4000" b="1" dirty="0"/>
              <a:t>XI –</a:t>
            </a:r>
            <a:r>
              <a:rPr lang="pt-BR" sz="4000" dirty="0"/>
              <a:t> reiterar, juntamente com os fiscais externos, em horário antecedente ao de aplicação das provas e em cada turno de aplicação, para os professores aplicadores, as orientações específicas fornecidas nos manuais e no vídeo instrucional do SARESP;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504" y="1412776"/>
            <a:ext cx="915583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800" b="1" dirty="0"/>
              <a:t>XII –</a:t>
            </a:r>
            <a:r>
              <a:rPr lang="pt-BR" sz="3800" dirty="0"/>
              <a:t> garantir, a partir do início das provas, em cada sala de aplicação, a </a:t>
            </a:r>
            <a:r>
              <a:rPr lang="pt-BR" sz="3800" b="1" dirty="0"/>
              <a:t>presença exclusiva do respectivo professor aplicador</a:t>
            </a:r>
            <a:r>
              <a:rPr lang="pt-BR" sz="3800" dirty="0"/>
              <a:t>, salvo nas salas em que se comprove a exigência da presença de profissional,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1124744"/>
            <a:ext cx="88924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dirty="0"/>
              <a:t>30/11: </a:t>
            </a:r>
          </a:p>
          <a:p>
            <a:r>
              <a:rPr lang="pt-BR" sz="4000" b="1" u="sng" dirty="0"/>
              <a:t>Língua Portuguesa e</a:t>
            </a:r>
            <a:r>
              <a:rPr lang="pt-BR" sz="4000" dirty="0"/>
              <a:t> </a:t>
            </a:r>
            <a:r>
              <a:rPr lang="pt-BR" sz="4000" b="1" u="sng" dirty="0"/>
              <a:t>Matemática</a:t>
            </a:r>
            <a:r>
              <a:rPr lang="pt-BR" sz="4000" dirty="0"/>
              <a:t> – 2º, 3º,5º, e 9º anos EF e 3ª série EM </a:t>
            </a:r>
          </a:p>
          <a:p>
            <a:endParaRPr lang="pt-BR" sz="4000" dirty="0"/>
          </a:p>
          <a:p>
            <a:r>
              <a:rPr lang="pt-BR" sz="4000" b="1" dirty="0"/>
              <a:t>01/12: </a:t>
            </a:r>
          </a:p>
          <a:p>
            <a:r>
              <a:rPr lang="pt-BR" sz="4000" b="1" u="sng" dirty="0"/>
              <a:t>Ciências da Natureza, Questionários </a:t>
            </a:r>
            <a:r>
              <a:rPr lang="pt-BR" sz="4000" b="1" u="sng" dirty="0" err="1"/>
              <a:t>Socieconômico</a:t>
            </a:r>
            <a:r>
              <a:rPr lang="pt-BR" sz="4000" b="1" u="sng" dirty="0"/>
              <a:t> e Língua Inglesa (amostral)</a:t>
            </a:r>
            <a:r>
              <a:rPr lang="pt-BR" sz="4000" dirty="0"/>
              <a:t>– 5º, e 9º anos EF e 3ª série EM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8781C9A-D537-D422-FF28-DD54194DF120}"/>
              </a:ext>
            </a:extLst>
          </p:cNvPr>
          <p:cNvSpPr txBox="1"/>
          <p:nvPr/>
        </p:nvSpPr>
        <p:spPr>
          <a:xfrm>
            <a:off x="611560" y="1340768"/>
            <a:ext cx="8064896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3800" dirty="0">
                <a:latin typeface="+mj-lt"/>
              </a:rPr>
              <a:t>ou pessoa autorizada, para fornecer apoio específico </a:t>
            </a:r>
            <a:r>
              <a:rPr lang="pt-BR" sz="3800" dirty="0">
                <a:solidFill>
                  <a:srgbClr val="444444"/>
                </a:solidFill>
                <a:effectLst/>
                <a:latin typeface="+mj-lt"/>
                <a:ea typeface="Calibri" panose="020F0502020204030204" pitchFamily="34" charset="0"/>
              </a:rPr>
              <a:t>a </a:t>
            </a:r>
            <a:r>
              <a:rPr lang="pt-BR" sz="3800" dirty="0">
                <a:effectLst/>
                <a:latin typeface="+mj-lt"/>
                <a:ea typeface="Calibri" panose="020F0502020204030204" pitchFamily="34" charset="0"/>
              </a:rPr>
              <a:t>estudantes elegíveis aos serviços da educação especial, cujo atendimento deve seguir os procedimentos utilizados cotidianamente na organização da unidade</a:t>
            </a:r>
            <a:endParaRPr lang="pt-BR" sz="3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841293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1052736"/>
            <a:ext cx="86044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4000" dirty="0"/>
          </a:p>
          <a:p>
            <a:pPr algn="just"/>
            <a:r>
              <a:rPr lang="pt-BR" sz="4000" b="1" dirty="0"/>
              <a:t>XIII –</a:t>
            </a:r>
            <a:r>
              <a:rPr lang="pt-BR" sz="4000" dirty="0"/>
              <a:t> retirar e entregar os materiais de aplicação, em embalagens devidamente lacradas, na Diretoria de Ensino, conforme o caso, seguindo rigorosamente o cronograma de atividades estabelecido para o SARESP-2022</a:t>
            </a:r>
            <a:r>
              <a:rPr lang="pt-BR" dirty="0"/>
              <a:t>;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764704"/>
            <a:ext cx="878497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4000" dirty="0"/>
          </a:p>
          <a:p>
            <a:r>
              <a:rPr lang="pt-BR" sz="4000" b="1" dirty="0"/>
              <a:t>XIV –</a:t>
            </a:r>
            <a:r>
              <a:rPr lang="pt-BR" sz="4000" dirty="0"/>
              <a:t> garantir a segurança, sigilo e inviolabilidade dos cadernos de provas e das folhas de respostas, a partir de sua retirada e durante a guarda, distribuição e recolhimento, até a sua devolução;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0217" y="1844824"/>
            <a:ext cx="896448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800" b="1" dirty="0"/>
              <a:t>XV –</a:t>
            </a:r>
            <a:r>
              <a:rPr lang="pt-BR" sz="3800" dirty="0"/>
              <a:t> atestar no Sistema Integrado do SARESP – SIS, a atuação dos fiscais e dos professores aplicadores, nos dois dias das provas, e responder ao Questionário de Acompanhamento e Controle da Aplicação.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980728"/>
            <a:ext cx="896448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dirty="0"/>
              <a:t>Importante</a:t>
            </a:r>
          </a:p>
          <a:p>
            <a:endParaRPr lang="pt-BR" sz="3800" dirty="0"/>
          </a:p>
          <a:p>
            <a:r>
              <a:rPr lang="pt-BR" sz="3800" dirty="0"/>
              <a:t>O </a:t>
            </a:r>
            <a:r>
              <a:rPr lang="pt-BR" sz="3800" b="1" dirty="0"/>
              <a:t>Plano de Aplicação da Escola </a:t>
            </a:r>
            <a:r>
              <a:rPr lang="pt-BR" sz="3800" dirty="0"/>
              <a:t>deverá conter:</a:t>
            </a:r>
          </a:p>
          <a:p>
            <a:pPr marL="571500" indent="-571500">
              <a:buFontTx/>
              <a:buChar char="-"/>
            </a:pPr>
            <a:r>
              <a:rPr lang="pt-BR" sz="3800" dirty="0"/>
              <a:t>nome do diretor, CPF e telefone; </a:t>
            </a:r>
          </a:p>
          <a:p>
            <a:pPr marL="571500" indent="-571500">
              <a:buFontTx/>
              <a:buChar char="-"/>
            </a:pPr>
            <a:r>
              <a:rPr lang="pt-BR" sz="3800" dirty="0"/>
              <a:t>nome do aplicador, RG, CPF e escola de origem. </a:t>
            </a:r>
          </a:p>
          <a:p>
            <a:r>
              <a:rPr lang="pt-BR" sz="3800" dirty="0"/>
              <a:t>Deverá ser entregue </a:t>
            </a:r>
            <a:r>
              <a:rPr lang="pt-BR" sz="3800" b="1" dirty="0"/>
              <a:t>até o dia 11/11/22, sexta feira</a:t>
            </a:r>
            <a:r>
              <a:rPr lang="pt-BR" sz="3800" dirty="0"/>
              <a:t>, na assessoria.  </a:t>
            </a:r>
          </a:p>
        </p:txBody>
      </p:sp>
    </p:spTree>
    <p:extLst>
      <p:ext uri="{BB962C8B-B14F-4D97-AF65-F5344CB8AC3E}">
        <p14:creationId xmlns:p14="http://schemas.microsoft.com/office/powerpoint/2010/main" val="42817088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217C7B3-0E96-430D-9025-020E3BA29499}"/>
              </a:ext>
            </a:extLst>
          </p:cNvPr>
          <p:cNvSpPr/>
          <p:nvPr/>
        </p:nvSpPr>
        <p:spPr>
          <a:xfrm>
            <a:off x="755576" y="476673"/>
            <a:ext cx="7920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4000" b="1" dirty="0"/>
          </a:p>
          <a:p>
            <a:endParaRPr lang="pt-BR" sz="4000" b="1" dirty="0"/>
          </a:p>
          <a:p>
            <a:r>
              <a:rPr lang="pt-BR" sz="4000" b="1" dirty="0"/>
              <a:t>Artigo 11 – O Dirigente Regional de Ensino, para efeito do que dispõe esta resolução, deverá:</a:t>
            </a:r>
          </a:p>
        </p:txBody>
      </p:sp>
    </p:spTree>
    <p:extLst>
      <p:ext uri="{BB962C8B-B14F-4D97-AF65-F5344CB8AC3E}">
        <p14:creationId xmlns:p14="http://schemas.microsoft.com/office/powerpoint/2010/main" val="19886590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9F5B9B4-05FD-4C1D-82FD-FACF0B894A0B}"/>
              </a:ext>
            </a:extLst>
          </p:cNvPr>
          <p:cNvSpPr/>
          <p:nvPr/>
        </p:nvSpPr>
        <p:spPr>
          <a:xfrm>
            <a:off x="899592" y="-963488"/>
            <a:ext cx="792088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4000" dirty="0"/>
          </a:p>
          <a:p>
            <a:endParaRPr lang="pt-BR" sz="4000" dirty="0"/>
          </a:p>
          <a:p>
            <a:endParaRPr lang="pt-BR" sz="4000" dirty="0"/>
          </a:p>
          <a:p>
            <a:pPr algn="ctr"/>
            <a:r>
              <a:rPr lang="pt-BR" sz="4000" dirty="0"/>
              <a:t>Dentre outras providências,  </a:t>
            </a:r>
            <a:r>
              <a:rPr lang="pt-BR" sz="4000" b="1" dirty="0"/>
              <a:t>convocar e assegurar que os supervisores de ensino e equipe da DE </a:t>
            </a:r>
            <a:r>
              <a:rPr lang="pt-BR" sz="4000" dirty="0"/>
              <a:t>acompanhem e atestem a realização do </a:t>
            </a:r>
            <a:r>
              <a:rPr lang="pt-BR" sz="4000" b="1" dirty="0"/>
              <a:t>treinamento dos aplicadores </a:t>
            </a:r>
            <a:r>
              <a:rPr lang="pt-BR" sz="4000" dirty="0"/>
              <a:t>nas escolas de seu setor </a:t>
            </a:r>
            <a:r>
              <a:rPr lang="pt-BR" sz="4000"/>
              <a:t>de trabalho 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4630132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1196752"/>
            <a:ext cx="86409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dirty="0"/>
              <a:t>Importante Acessar:</a:t>
            </a:r>
          </a:p>
          <a:p>
            <a:endParaRPr lang="pt-BR" sz="4000" dirty="0"/>
          </a:p>
          <a:p>
            <a:pPr>
              <a:buFont typeface="Arial" pitchFamily="34" charset="0"/>
              <a:buChar char="•"/>
            </a:pPr>
            <a:r>
              <a:rPr lang="pt-BR" sz="4000" dirty="0"/>
              <a:t>Comunicados SARESP – site da DE;</a:t>
            </a:r>
          </a:p>
          <a:p>
            <a:pPr>
              <a:buFont typeface="Arial" pitchFamily="34" charset="0"/>
              <a:buChar char="•"/>
            </a:pPr>
            <a:r>
              <a:rPr lang="pt-BR" sz="4000" dirty="0"/>
              <a:t>SIS VUNESP - observar turmas, instrumentos e vídeos de treinamento;</a:t>
            </a:r>
          </a:p>
          <a:p>
            <a:endParaRPr lang="pt-BR" sz="40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1196752"/>
            <a:ext cx="86409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dirty="0"/>
              <a:t>Plantão de Dúvidas: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4000" dirty="0"/>
              <a:t>Dias 30/11 e 01/12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4000" dirty="0"/>
              <a:t>Telefones:  </a:t>
            </a:r>
          </a:p>
          <a:p>
            <a:r>
              <a:rPr lang="pt-BR" sz="4000" dirty="0"/>
              <a:t>3855-3660/3855-3661(NPE)</a:t>
            </a:r>
          </a:p>
          <a:p>
            <a:r>
              <a:rPr lang="pt-BR" sz="4000" dirty="0"/>
              <a:t>11-98604-5652 (Elaine)</a:t>
            </a:r>
          </a:p>
          <a:p>
            <a:r>
              <a:rPr lang="pt-BR" sz="4000" dirty="0"/>
              <a:t>11-98187-7012 (Cristina)</a:t>
            </a:r>
          </a:p>
          <a:p>
            <a:r>
              <a:rPr lang="pt-BR" sz="4000" dirty="0"/>
              <a:t>11-99354-6553 (Ari)</a:t>
            </a:r>
          </a:p>
          <a:p>
            <a:r>
              <a:rPr lang="pt-BR" sz="4000" dirty="0"/>
              <a:t>11- 99560-0079 (Lúcia -VUNESP)</a:t>
            </a:r>
          </a:p>
        </p:txBody>
      </p:sp>
    </p:spTree>
    <p:extLst>
      <p:ext uri="{BB962C8B-B14F-4D97-AF65-F5344CB8AC3E}">
        <p14:creationId xmlns:p14="http://schemas.microsoft.com/office/powerpoint/2010/main" val="5711036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611560" y="1412776"/>
            <a:ext cx="770485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/>
              <a:t>BOM TRABALHO E OBRIGADO!</a:t>
            </a:r>
          </a:p>
          <a:p>
            <a:endParaRPr lang="pt-BR" sz="3000" b="1" dirty="0"/>
          </a:p>
          <a:p>
            <a:pPr algn="ctr"/>
            <a:r>
              <a:rPr lang="pt-BR" sz="4000" b="1" dirty="0"/>
              <a:t>EQUIPE DE COORDENAÇÃO DA DER CTR</a:t>
            </a:r>
          </a:p>
          <a:p>
            <a:endParaRPr lang="pt-BR" sz="4000" dirty="0"/>
          </a:p>
          <a:p>
            <a:r>
              <a:rPr lang="pt-BR" sz="4000" dirty="0"/>
              <a:t>Supervisoras:</a:t>
            </a:r>
          </a:p>
          <a:p>
            <a:r>
              <a:rPr lang="pt-BR" sz="4000" dirty="0"/>
              <a:t>Elaine e Cristina </a:t>
            </a:r>
          </a:p>
          <a:p>
            <a:endParaRPr lang="pt-BR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51520" y="1700808"/>
            <a:ext cx="8640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/>
              <a:t>Atenção</a:t>
            </a:r>
          </a:p>
          <a:p>
            <a:pPr algn="ctr"/>
            <a:r>
              <a:rPr lang="pt-BR" sz="4000" b="1" dirty="0"/>
              <a:t>Os cadernos de provas reserva deverão ser utilizados quando o número de estudantes exceder o quantitativo de alunos previstos na turma. </a:t>
            </a:r>
          </a:p>
        </p:txBody>
      </p:sp>
    </p:spTree>
    <p:extLst>
      <p:ext uri="{BB962C8B-B14F-4D97-AF65-F5344CB8AC3E}">
        <p14:creationId xmlns:p14="http://schemas.microsoft.com/office/powerpoint/2010/main" val="1232667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4D14DB47-67FF-949C-DDF2-759CD9F72ABF}"/>
              </a:ext>
            </a:extLst>
          </p:cNvPr>
          <p:cNvSpPr txBox="1"/>
          <p:nvPr/>
        </p:nvSpPr>
        <p:spPr>
          <a:xfrm>
            <a:off x="539552" y="1340768"/>
            <a:ext cx="7920880" cy="5139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800" b="1" dirty="0">
                <a:latin typeface="+mj-lt"/>
              </a:rPr>
              <a:t>QUESTIONÁRIO</a:t>
            </a:r>
            <a:r>
              <a:rPr lang="pt-BR" sz="3800" dirty="0">
                <a:latin typeface="+mj-lt"/>
              </a:rPr>
              <a:t> </a:t>
            </a:r>
          </a:p>
          <a:p>
            <a:pPr algn="just"/>
            <a:r>
              <a:rPr lang="pt-BR" sz="3800" dirty="0">
                <a:latin typeface="+mj-lt"/>
              </a:rPr>
              <a:t>• </a:t>
            </a:r>
            <a:r>
              <a:rPr lang="pt-BR" sz="3600" b="1" dirty="0">
                <a:latin typeface="+mj-lt"/>
              </a:rPr>
              <a:t>Socioeconômico: pais e estudantes do 5º e 9º anos EF e 3ª série EM (todas as redes) no formato impresso. </a:t>
            </a:r>
          </a:p>
          <a:p>
            <a:pPr marL="571500" indent="-571500" algn="just">
              <a:buFontTx/>
              <a:buChar char="-"/>
            </a:pPr>
            <a:r>
              <a:rPr lang="pt-BR" sz="3600" b="1" dirty="0">
                <a:latin typeface="+mj-lt"/>
              </a:rPr>
              <a:t>Pais respondem em casa. </a:t>
            </a:r>
          </a:p>
          <a:p>
            <a:pPr algn="just"/>
            <a:r>
              <a:rPr lang="pt-BR" sz="3600" b="1" dirty="0">
                <a:latin typeface="+mj-lt"/>
              </a:rPr>
              <a:t>- Estudantes respondem no segundo dia de aplicação da avaliação.</a:t>
            </a:r>
          </a:p>
        </p:txBody>
      </p:sp>
    </p:spTree>
    <p:extLst>
      <p:ext uri="{BB962C8B-B14F-4D97-AF65-F5344CB8AC3E}">
        <p14:creationId xmlns:p14="http://schemas.microsoft.com/office/powerpoint/2010/main" val="2403201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CEB92006-7694-7B25-7460-494E9F923597}"/>
              </a:ext>
            </a:extLst>
          </p:cNvPr>
          <p:cNvSpPr txBox="1"/>
          <p:nvPr/>
        </p:nvSpPr>
        <p:spPr>
          <a:xfrm>
            <a:off x="611560" y="764704"/>
            <a:ext cx="8064896" cy="5139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3800" b="1" dirty="0"/>
              <a:t>AMOSTRA DIGITAL – ESTUDO</a:t>
            </a:r>
          </a:p>
          <a:p>
            <a:pPr algn="just"/>
            <a:endParaRPr lang="pt-BR" sz="3800" b="1" dirty="0"/>
          </a:p>
          <a:p>
            <a:pPr algn="just"/>
            <a:r>
              <a:rPr lang="pt-BR" sz="3600" b="1" dirty="0"/>
              <a:t>Haverá aplicação de Provas (LPT, MAT, CN e LI) e Questionário no formato digital para uma amostra de escolas da rede estadual. </a:t>
            </a:r>
          </a:p>
          <a:p>
            <a:pPr algn="just"/>
            <a:r>
              <a:rPr lang="pt-BR" sz="3600" b="1" dirty="0"/>
              <a:t>• **As Escolas da Amostra serão informadas antecipadamente para testagem dos computadores</a:t>
            </a:r>
          </a:p>
        </p:txBody>
      </p:sp>
    </p:spTree>
    <p:extLst>
      <p:ext uri="{BB962C8B-B14F-4D97-AF65-F5344CB8AC3E}">
        <p14:creationId xmlns:p14="http://schemas.microsoft.com/office/powerpoint/2010/main" val="2247224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1196752"/>
            <a:ext cx="87484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dirty="0"/>
              <a:t>A avaliação do </a:t>
            </a:r>
            <a:r>
              <a:rPr lang="pt-BR" sz="4000" b="1" dirty="0"/>
              <a:t>2º</a:t>
            </a:r>
            <a:r>
              <a:rPr lang="pt-BR" sz="4000" dirty="0"/>
              <a:t> e </a:t>
            </a:r>
            <a:r>
              <a:rPr lang="pt-BR" sz="4000" b="1" dirty="0"/>
              <a:t>3º ano do EF </a:t>
            </a:r>
            <a:r>
              <a:rPr lang="pt-BR" sz="4000" dirty="0"/>
              <a:t>será por meio de itens de múltipla escolha e por itens de respostas construídas pelos alunos </a:t>
            </a:r>
          </a:p>
          <a:p>
            <a:pPr algn="ctr"/>
            <a:endParaRPr lang="pt-BR" sz="4000" dirty="0"/>
          </a:p>
          <a:p>
            <a:pPr algn="ctr"/>
            <a:r>
              <a:rPr lang="pt-BR" sz="4000" dirty="0"/>
              <a:t> </a:t>
            </a:r>
            <a:r>
              <a:rPr lang="pt-BR" sz="4000" b="1" dirty="0"/>
              <a:t>aplicador da própria escola </a:t>
            </a:r>
            <a:r>
              <a:rPr lang="pt-BR" sz="4000" dirty="0"/>
              <a:t>do</a:t>
            </a:r>
          </a:p>
          <a:p>
            <a:pPr algn="ctr"/>
            <a:r>
              <a:rPr lang="pt-BR" sz="4000" dirty="0"/>
              <a:t> 1º, 2º e 3º ano do EF para turma de alunos diversa daquela em que leciona.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908720"/>
            <a:ext cx="77048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4000" b="1" dirty="0"/>
          </a:p>
          <a:p>
            <a:pPr algn="ctr"/>
            <a:r>
              <a:rPr lang="pt-BR" sz="4000" b="1" dirty="0"/>
              <a:t>Demais anos e séries </a:t>
            </a:r>
            <a:r>
              <a:rPr lang="pt-BR" sz="4000" dirty="0"/>
              <a:t>avaliados será por meio de itens de múltipla escolha e utilizarão </a:t>
            </a:r>
            <a:r>
              <a:rPr lang="pt-BR" sz="4000" b="1" dirty="0"/>
              <a:t>aplicadores externos  </a:t>
            </a:r>
          </a:p>
          <a:p>
            <a:pPr algn="ctr"/>
            <a:r>
              <a:rPr lang="pt-BR" sz="4000" dirty="0"/>
              <a:t>(professores da própria rede pública estadual trocando de escola)</a:t>
            </a:r>
          </a:p>
          <a:p>
            <a:pPr algn="ctr"/>
            <a:endParaRPr lang="pt-BR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8B6FC031-DBD9-4446-9DD8-C262241DC8DA}"/>
              </a:ext>
            </a:extLst>
          </p:cNvPr>
          <p:cNvSpPr txBox="1"/>
          <p:nvPr/>
        </p:nvSpPr>
        <p:spPr>
          <a:xfrm>
            <a:off x="323528" y="1124744"/>
            <a:ext cx="835292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pt-BR" sz="4000" dirty="0">
              <a:solidFill>
                <a:srgbClr val="444444"/>
              </a:solidFill>
            </a:endParaRPr>
          </a:p>
          <a:p>
            <a:pPr algn="ctr"/>
            <a:r>
              <a:rPr lang="pt-BR" sz="4000" dirty="0"/>
              <a:t>Nas </a:t>
            </a:r>
            <a:r>
              <a:rPr lang="pt-BR" sz="4000" b="1" dirty="0"/>
              <a:t>escolas PEI, </a:t>
            </a:r>
            <a:r>
              <a:rPr lang="pt-BR" sz="4000" dirty="0"/>
              <a:t>os </a:t>
            </a:r>
            <a:r>
              <a:rPr lang="pt-BR" sz="4000" b="1" dirty="0"/>
              <a:t>aplicadores</a:t>
            </a:r>
            <a:r>
              <a:rPr lang="pt-BR" sz="4000" dirty="0"/>
              <a:t> dos 5º, 9º anos do EF e 3ª série do EM, serão </a:t>
            </a:r>
            <a:r>
              <a:rPr lang="pt-BR" sz="4000" b="1" i="0" dirty="0">
                <a:effectLst/>
              </a:rPr>
              <a:t>preferencialmente</a:t>
            </a:r>
            <a:r>
              <a:rPr lang="pt-BR" sz="4000" b="0" i="0" dirty="0">
                <a:effectLst/>
              </a:rPr>
              <a:t> professores </a:t>
            </a:r>
            <a:r>
              <a:rPr lang="pt-BR" sz="4000" b="1" i="0" dirty="0">
                <a:effectLst/>
              </a:rPr>
              <a:t>de outras escolas PEI</a:t>
            </a:r>
          </a:p>
          <a:p>
            <a:pPr algn="ctr"/>
            <a:endParaRPr lang="pt-BR" sz="4000" dirty="0"/>
          </a:p>
          <a:p>
            <a:pPr algn="ctr"/>
            <a:r>
              <a:rPr lang="pt-BR" sz="4000" b="0" i="0" dirty="0">
                <a:solidFill>
                  <a:srgbClr val="444444"/>
                </a:solidFill>
                <a:effectLst/>
              </a:rPr>
              <a:t> 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090652873"/>
      </p:ext>
    </p:extLst>
  </p:cSld>
  <p:clrMapOvr>
    <a:masterClrMapping/>
  </p:clrMapOvr>
</p:sld>
</file>

<file path=ppt/theme/theme1.xml><?xml version="1.0" encoding="utf-8"?>
<a:theme xmlns:a="http://schemas.openxmlformats.org/drawingml/2006/main" name="Trilha de Vapor">
  <a:themeElements>
    <a:clrScheme name="Trilha de Vapor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Trilha de Vapor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ilha de Vapor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Trilha de Vapor</Template>
  <TotalTime>881</TotalTime>
  <Words>1276</Words>
  <Application>Microsoft Office PowerPoint</Application>
  <PresentationFormat>Apresentação na tela (4:3)</PresentationFormat>
  <Paragraphs>121</Paragraphs>
  <Slides>39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39</vt:i4>
      </vt:variant>
    </vt:vector>
  </HeadingPairs>
  <TitlesOfParts>
    <vt:vector size="44" baseType="lpstr">
      <vt:lpstr>Arial</vt:lpstr>
      <vt:lpstr>Calibri</vt:lpstr>
      <vt:lpstr>Century Gothic</vt:lpstr>
      <vt:lpstr>Wingdings</vt:lpstr>
      <vt:lpstr>Trilha de Vapor</vt:lpstr>
      <vt:lpstr>SARESP/2022 Res. SEDUC 81/2022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SARESP/2017</dc:title>
  <dc:creator>FDE</dc:creator>
  <cp:lastModifiedBy>Maria Cristina Canedo De Camargo</cp:lastModifiedBy>
  <cp:revision>103</cp:revision>
  <dcterms:created xsi:type="dcterms:W3CDTF">2017-10-09T13:54:40Z</dcterms:created>
  <dcterms:modified xsi:type="dcterms:W3CDTF">2022-11-10T18:35:51Z</dcterms:modified>
</cp:coreProperties>
</file>