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0" r:id="rId3"/>
    <p:sldId id="302" r:id="rId4"/>
    <p:sldId id="301" r:id="rId5"/>
    <p:sldId id="303" r:id="rId6"/>
    <p:sldId id="304" r:id="rId7"/>
    <p:sldId id="305" r:id="rId8"/>
    <p:sldId id="306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190" y="21991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67483" y="1700783"/>
            <a:ext cx="8257032" cy="223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26708"/>
            <a:ext cx="12192000" cy="431800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12192000" y="0"/>
                </a:moveTo>
                <a:lnTo>
                  <a:pt x="0" y="0"/>
                </a:lnTo>
                <a:lnTo>
                  <a:pt x="0" y="431291"/>
                </a:lnTo>
                <a:lnTo>
                  <a:pt x="12192000" y="431291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3316" y="746759"/>
            <a:ext cx="10849610" cy="0"/>
          </a:xfrm>
          <a:custGeom>
            <a:avLst/>
            <a:gdLst/>
            <a:ahLst/>
            <a:cxnLst/>
            <a:rect l="l" t="t" r="r" b="b"/>
            <a:pathLst>
              <a:path w="10849610">
                <a:moveTo>
                  <a:pt x="0" y="0"/>
                </a:moveTo>
                <a:lnTo>
                  <a:pt x="1084922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621704" y="181897"/>
            <a:ext cx="1817716" cy="510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8336" y="2245412"/>
            <a:ext cx="6815327" cy="1687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9117" y="4592573"/>
            <a:ext cx="8030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Programa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Dinheiro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Direto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na Escola -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PDDE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Paulista 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Manual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Execução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e </a:t>
            </a: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Tutorial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Prestação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2800" b="1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Contas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79A33F-194F-48F4-81D4-D4BA4EDD6267}"/>
              </a:ext>
            </a:extLst>
          </p:cNvPr>
          <p:cNvSpPr txBox="1"/>
          <p:nvPr/>
        </p:nvSpPr>
        <p:spPr>
          <a:xfrm>
            <a:off x="5029200" y="5638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662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3000" y="1367958"/>
            <a:ext cx="9753600" cy="364394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0"/>
              </a:spcBef>
              <a:buSzPct val="130000"/>
              <a:tabLst>
                <a:tab pos="194310" algn="l"/>
              </a:tabLst>
            </a:pPr>
            <a:r>
              <a:rPr lang="pt-BR" sz="2000" b="1" u="sng" dirty="0">
                <a:solidFill>
                  <a:srgbClr val="00B050"/>
                </a:solidFill>
                <a:latin typeface="Arial"/>
                <a:cs typeface="Arial"/>
              </a:rPr>
              <a:t>Documentos Nota Fiscal</a:t>
            </a: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lang="pt-BR" sz="2000" dirty="0">
                <a:latin typeface="Arial"/>
                <a:cs typeface="Arial"/>
              </a:rPr>
              <a:t>Consolidação de Pesquisa de</a:t>
            </a:r>
            <a:r>
              <a:rPr lang="pt-BR" sz="2000" spc="-105" dirty="0">
                <a:latin typeface="Arial"/>
                <a:cs typeface="Arial"/>
              </a:rPr>
              <a:t> P</a:t>
            </a:r>
            <a:r>
              <a:rPr lang="pt-BR" sz="2000" dirty="0">
                <a:latin typeface="Arial"/>
                <a:cs typeface="Arial"/>
              </a:rPr>
              <a:t>reço;</a:t>
            </a:r>
          </a:p>
          <a:p>
            <a:pPr marL="193675" indent="-181610">
              <a:lnSpc>
                <a:spcPct val="100000"/>
              </a:lnSpc>
              <a:spcBef>
                <a:spcPts val="133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das despesas e guias 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recolhimento</a:t>
            </a:r>
            <a:r>
              <a:rPr lang="pt-BR" sz="2000" dirty="0">
                <a:latin typeface="Arial"/>
                <a:cs typeface="Arial"/>
              </a:rPr>
              <a:t> d</a:t>
            </a:r>
            <a:r>
              <a:rPr sz="2000" dirty="0">
                <a:latin typeface="Arial"/>
                <a:cs typeface="Arial"/>
              </a:rPr>
              <a:t>os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impostos;</a:t>
            </a:r>
          </a:p>
          <a:p>
            <a:pPr marL="193675" indent="-181610">
              <a:lnSpc>
                <a:spcPct val="100000"/>
              </a:lnSpc>
              <a:spcBef>
                <a:spcPts val="1205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Comprovantes 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pagamentos;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Pesquisa no Simples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Nacional;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Relação de bens adquiridos ou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produzidos;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45" dirty="0">
                <a:latin typeface="Arial"/>
                <a:cs typeface="Arial"/>
              </a:rPr>
              <a:t>Termo </a:t>
            </a:r>
            <a:r>
              <a:rPr sz="2000" dirty="0">
                <a:latin typeface="Arial"/>
                <a:cs typeface="Arial"/>
              </a:rPr>
              <a:t>de doação 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bens;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Comprovante de devolução de recursos (caso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haja);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129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</a:t>
            </a:r>
            <a:r>
              <a:rPr spc="5" dirty="0"/>
              <a:t>s</a:t>
            </a:r>
            <a:r>
              <a:rPr spc="-5" dirty="0"/>
              <a:t>so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5715" y="885266"/>
            <a:ext cx="9843135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Entre na plataforma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SED </a:t>
            </a:r>
            <a:r>
              <a:rPr sz="1800" spc="-5" dirty="0">
                <a:latin typeface="Arial"/>
                <a:cs typeface="Arial"/>
              </a:rPr>
              <a:t>com seu login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senha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(</a:t>
            </a:r>
            <a:r>
              <a:rPr sz="1800" u="heavy" spc="-10" dirty="0">
                <a:solidFill>
                  <a:srgbClr val="459AD5"/>
                </a:solidFill>
                <a:uFill>
                  <a:solidFill>
                    <a:srgbClr val="459AD5"/>
                  </a:solidFill>
                </a:uFill>
                <a:latin typeface="Arial"/>
                <a:cs typeface="Arial"/>
              </a:rPr>
              <a:t>https://sed.educacao.sp.gov.br/</a:t>
            </a:r>
            <a:r>
              <a:rPr sz="1800" spc="-10" dirty="0">
                <a:solidFill>
                  <a:srgbClr val="459AD5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"/>
              <a:cs typeface="Arial"/>
            </a:endParaRPr>
          </a:p>
          <a:p>
            <a:pPr marL="12700" marR="5080" algn="ctr">
              <a:lnSpc>
                <a:spcPct val="114999"/>
              </a:lnSpc>
            </a:pPr>
            <a:r>
              <a:rPr sz="1800" spc="-5" dirty="0">
                <a:latin typeface="Arial"/>
                <a:cs typeface="Arial"/>
              </a:rPr>
              <a:t>Acesse o caminho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Financeiro (1)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Contas (2)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Prestar Contas (3) </a:t>
            </a:r>
            <a:r>
              <a:rPr sz="1800" dirty="0">
                <a:latin typeface="Arial"/>
                <a:cs typeface="Arial"/>
              </a:rPr>
              <a:t>&gt;&gt;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PDDE  Paulista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(4)</a:t>
            </a:r>
            <a:r>
              <a:rPr sz="180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51046" y="2377439"/>
            <a:ext cx="3450590" cy="3523615"/>
            <a:chOff x="6951046" y="2377439"/>
            <a:chExt cx="3450590" cy="3523615"/>
          </a:xfrm>
        </p:grpSpPr>
        <p:sp>
          <p:nvSpPr>
            <p:cNvPr id="6" name="object 6"/>
            <p:cNvSpPr/>
            <p:nvPr/>
          </p:nvSpPr>
          <p:spPr>
            <a:xfrm>
              <a:off x="6951046" y="2389631"/>
              <a:ext cx="2418424" cy="3497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77934" y="2390393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5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172212" y="0"/>
                  </a:moveTo>
                  <a:lnTo>
                    <a:pt x="0" y="172211"/>
                  </a:lnTo>
                  <a:lnTo>
                    <a:pt x="172212" y="344423"/>
                  </a:lnTo>
                  <a:lnTo>
                    <a:pt x="172212" y="258317"/>
                  </a:lnTo>
                  <a:lnTo>
                    <a:pt x="1010412" y="258317"/>
                  </a:lnTo>
                  <a:lnTo>
                    <a:pt x="1010412" y="86105"/>
                  </a:lnTo>
                  <a:lnTo>
                    <a:pt x="172212" y="8610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934" y="3992117"/>
              <a:ext cx="1010919" cy="344805"/>
            </a:xfrm>
            <a:custGeom>
              <a:avLst/>
              <a:gdLst/>
              <a:ahLst/>
              <a:cxnLst/>
              <a:rect l="l" t="t" r="r" b="b"/>
              <a:pathLst>
                <a:path w="1010920" h="344804">
                  <a:moveTo>
                    <a:pt x="0" y="172211"/>
                  </a:moveTo>
                  <a:lnTo>
                    <a:pt x="172212" y="0"/>
                  </a:lnTo>
                  <a:lnTo>
                    <a:pt x="172212" y="86105"/>
                  </a:lnTo>
                  <a:lnTo>
                    <a:pt x="1010412" y="86105"/>
                  </a:lnTo>
                  <a:lnTo>
                    <a:pt x="1010412" y="258317"/>
                  </a:lnTo>
                  <a:lnTo>
                    <a:pt x="172212" y="258317"/>
                  </a:lnTo>
                  <a:lnTo>
                    <a:pt x="172212" y="344423"/>
                  </a:lnTo>
                  <a:lnTo>
                    <a:pt x="0" y="17221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49"/>
                  </a:lnTo>
                  <a:lnTo>
                    <a:pt x="171450" y="342899"/>
                  </a:lnTo>
                  <a:lnTo>
                    <a:pt x="171450" y="257174"/>
                  </a:lnTo>
                  <a:lnTo>
                    <a:pt x="1010412" y="257174"/>
                  </a:lnTo>
                  <a:lnTo>
                    <a:pt x="1010412" y="85724"/>
                  </a:lnTo>
                  <a:lnTo>
                    <a:pt x="171450" y="85724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77934" y="4565141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0" y="171449"/>
                  </a:moveTo>
                  <a:lnTo>
                    <a:pt x="171450" y="0"/>
                  </a:lnTo>
                  <a:lnTo>
                    <a:pt x="171450" y="85724"/>
                  </a:lnTo>
                  <a:lnTo>
                    <a:pt x="1010412" y="85724"/>
                  </a:lnTo>
                  <a:lnTo>
                    <a:pt x="1010412" y="257174"/>
                  </a:lnTo>
                  <a:lnTo>
                    <a:pt x="171450" y="257174"/>
                  </a:lnTo>
                  <a:lnTo>
                    <a:pt x="171450" y="342899"/>
                  </a:lnTo>
                  <a:lnTo>
                    <a:pt x="0" y="17144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7934" y="5545073"/>
              <a:ext cx="1010919" cy="342900"/>
            </a:xfrm>
            <a:custGeom>
              <a:avLst/>
              <a:gdLst/>
              <a:ahLst/>
              <a:cxnLst/>
              <a:rect l="l" t="t" r="r" b="b"/>
              <a:pathLst>
                <a:path w="1010920" h="342900">
                  <a:moveTo>
                    <a:pt x="171450" y="0"/>
                  </a:moveTo>
                  <a:lnTo>
                    <a:pt x="0" y="171450"/>
                  </a:lnTo>
                  <a:lnTo>
                    <a:pt x="171450" y="342900"/>
                  </a:lnTo>
                  <a:lnTo>
                    <a:pt x="171450" y="257175"/>
                  </a:lnTo>
                  <a:lnTo>
                    <a:pt x="1010412" y="257175"/>
                  </a:lnTo>
                  <a:lnTo>
                    <a:pt x="1010412" y="85725"/>
                  </a:lnTo>
                  <a:lnTo>
                    <a:pt x="171450" y="8572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56882" y="5545073"/>
              <a:ext cx="3331845" cy="342900"/>
            </a:xfrm>
            <a:custGeom>
              <a:avLst/>
              <a:gdLst/>
              <a:ahLst/>
              <a:cxnLst/>
              <a:rect l="l" t="t" r="r" b="b"/>
              <a:pathLst>
                <a:path w="3331845" h="342900">
                  <a:moveTo>
                    <a:pt x="2321052" y="171450"/>
                  </a:moveTo>
                  <a:lnTo>
                    <a:pt x="2492502" y="0"/>
                  </a:lnTo>
                  <a:lnTo>
                    <a:pt x="2492502" y="85725"/>
                  </a:lnTo>
                  <a:lnTo>
                    <a:pt x="3331464" y="85725"/>
                  </a:lnTo>
                  <a:lnTo>
                    <a:pt x="3331464" y="257175"/>
                  </a:lnTo>
                  <a:lnTo>
                    <a:pt x="2492502" y="257175"/>
                  </a:lnTo>
                  <a:lnTo>
                    <a:pt x="2492502" y="342900"/>
                  </a:lnTo>
                  <a:lnTo>
                    <a:pt x="2321052" y="171450"/>
                  </a:lnTo>
                  <a:close/>
                </a:path>
                <a:path w="3331845" h="342900">
                  <a:moveTo>
                    <a:pt x="0" y="291084"/>
                  </a:moveTo>
                  <a:lnTo>
                    <a:pt x="2154935" y="291084"/>
                  </a:lnTo>
                  <a:lnTo>
                    <a:pt x="2154935" y="19812"/>
                  </a:lnTo>
                  <a:lnTo>
                    <a:pt x="0" y="19812"/>
                  </a:lnTo>
                  <a:lnTo>
                    <a:pt x="0" y="29108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40452" y="2327148"/>
            <a:ext cx="5995670" cy="35604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R="431165" algn="r">
              <a:lnSpc>
                <a:spcPct val="100000"/>
              </a:lnSpc>
              <a:spcBef>
                <a:spcPts val="49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1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  <a:spcBef>
                <a:spcPts val="1350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2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arlito"/>
              <a:cs typeface="Carlito"/>
            </a:endParaRPr>
          </a:p>
          <a:p>
            <a:pPr marR="430530" algn="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rlito"/>
              <a:cs typeface="Carlito"/>
            </a:endParaRPr>
          </a:p>
          <a:p>
            <a:pPr marR="431165" algn="r">
              <a:lnSpc>
                <a:spcPct val="100000"/>
              </a:lnSpc>
            </a:pPr>
            <a:r>
              <a:rPr sz="1600" b="1" spc="-5" dirty="0">
                <a:solidFill>
                  <a:srgbClr val="F79546"/>
                </a:solidFill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9700" y="2735198"/>
            <a:ext cx="2105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com</a:t>
            </a:r>
            <a:r>
              <a:rPr sz="1800" b="1" spc="-7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acesso: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190" y="3269961"/>
            <a:ext cx="410817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Diretor 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lang="pt-BR" spc="-10" dirty="0">
                <a:latin typeface="Arial"/>
                <a:cs typeface="Arial"/>
              </a:rPr>
              <a:t>Coordenador de Organização Escolar – COE (</a:t>
            </a:r>
            <a:r>
              <a:rPr sz="1800" spc="-10" dirty="0">
                <a:latin typeface="Arial"/>
                <a:cs typeface="Arial"/>
              </a:rPr>
              <a:t>Vice-</a:t>
            </a:r>
            <a:r>
              <a:rPr sz="1800" spc="-10" dirty="0" err="1">
                <a:latin typeface="Arial"/>
                <a:cs typeface="Arial"/>
              </a:rPr>
              <a:t>Diretor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Escola</a:t>
            </a:r>
            <a:r>
              <a:rPr lang="pt-BR"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GOE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76631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Aces</a:t>
            </a:r>
            <a:r>
              <a:rPr dirty="0"/>
              <a:t>s</a:t>
            </a:r>
            <a:r>
              <a:rPr spc="-5" dirty="0"/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7939" y="1052575"/>
            <a:ext cx="651446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Para iniciar a prestação de contas, a escola deverá selecionar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Objeto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Repasse </a:t>
            </a:r>
            <a:r>
              <a:rPr sz="1800" spc="-5" dirty="0">
                <a:latin typeface="Arial"/>
                <a:cs typeface="Arial"/>
              </a:rPr>
              <a:t>e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</a:t>
            </a:r>
            <a:r>
              <a:rPr sz="1800" spc="-5" dirty="0">
                <a:latin typeface="Arial"/>
                <a:cs typeface="Arial"/>
              </a:rPr>
              <a:t>e clicar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Pesquisar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297" y="1992250"/>
            <a:ext cx="8955405" cy="3813175"/>
            <a:chOff x="1618488" y="2008632"/>
            <a:chExt cx="8955405" cy="3813175"/>
          </a:xfrm>
        </p:grpSpPr>
        <p:sp>
          <p:nvSpPr>
            <p:cNvPr id="6" name="object 6"/>
            <p:cNvSpPr/>
            <p:nvPr/>
          </p:nvSpPr>
          <p:spPr>
            <a:xfrm>
              <a:off x="1627632" y="2087132"/>
              <a:ext cx="8897105" cy="3725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623060" y="2013204"/>
              <a:ext cx="8945880" cy="3804285"/>
            </a:xfrm>
            <a:custGeom>
              <a:avLst/>
              <a:gdLst/>
              <a:ahLst/>
              <a:cxnLst/>
              <a:rect l="l" t="t" r="r" b="b"/>
              <a:pathLst>
                <a:path w="8945880" h="3804285">
                  <a:moveTo>
                    <a:pt x="0" y="3803904"/>
                  </a:moveTo>
                  <a:lnTo>
                    <a:pt x="8945880" y="3803904"/>
                  </a:lnTo>
                  <a:lnTo>
                    <a:pt x="8945880" y="0"/>
                  </a:lnTo>
                  <a:lnTo>
                    <a:pt x="0" y="0"/>
                  </a:lnTo>
                  <a:lnTo>
                    <a:pt x="0" y="38039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766571" y="0"/>
                  </a:moveTo>
                  <a:lnTo>
                    <a:pt x="766571" y="78486"/>
                  </a:lnTo>
                  <a:lnTo>
                    <a:pt x="0" y="78486"/>
                  </a:lnTo>
                  <a:lnTo>
                    <a:pt x="0" y="235458"/>
                  </a:lnTo>
                  <a:lnTo>
                    <a:pt x="766571" y="235458"/>
                  </a:lnTo>
                  <a:lnTo>
                    <a:pt x="766571" y="313944"/>
                  </a:lnTo>
                  <a:lnTo>
                    <a:pt x="923543" y="156972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3014" y="5252466"/>
              <a:ext cx="923925" cy="314325"/>
            </a:xfrm>
            <a:custGeom>
              <a:avLst/>
              <a:gdLst/>
              <a:ahLst/>
              <a:cxnLst/>
              <a:rect l="l" t="t" r="r" b="b"/>
              <a:pathLst>
                <a:path w="923925" h="314325">
                  <a:moveTo>
                    <a:pt x="923543" y="156972"/>
                  </a:moveTo>
                  <a:lnTo>
                    <a:pt x="766571" y="313944"/>
                  </a:lnTo>
                  <a:lnTo>
                    <a:pt x="766571" y="235458"/>
                  </a:lnTo>
                  <a:lnTo>
                    <a:pt x="0" y="235458"/>
                  </a:lnTo>
                  <a:lnTo>
                    <a:pt x="0" y="78486"/>
                  </a:lnTo>
                  <a:lnTo>
                    <a:pt x="766571" y="78486"/>
                  </a:lnTo>
                  <a:lnTo>
                    <a:pt x="766571" y="0"/>
                  </a:lnTo>
                  <a:lnTo>
                    <a:pt x="923543" y="156972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20845" y="4293870"/>
              <a:ext cx="6624955" cy="1295400"/>
            </a:xfrm>
            <a:custGeom>
              <a:avLst/>
              <a:gdLst/>
              <a:ahLst/>
              <a:cxnLst/>
              <a:rect l="l" t="t" r="r" b="b"/>
              <a:pathLst>
                <a:path w="6624955" h="1295400">
                  <a:moveTo>
                    <a:pt x="5544311" y="1295399"/>
                  </a:moveTo>
                  <a:lnTo>
                    <a:pt x="6624828" y="1295399"/>
                  </a:lnTo>
                  <a:lnTo>
                    <a:pt x="6624828" y="935735"/>
                  </a:lnTo>
                  <a:lnTo>
                    <a:pt x="5544311" y="935735"/>
                  </a:lnTo>
                  <a:lnTo>
                    <a:pt x="5544311" y="1295399"/>
                  </a:lnTo>
                  <a:close/>
                </a:path>
                <a:path w="6624955" h="1295400">
                  <a:moveTo>
                    <a:pt x="0" y="313943"/>
                  </a:moveTo>
                  <a:lnTo>
                    <a:pt x="3023616" y="313943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  <a:path w="6624955" h="1295400">
                  <a:moveTo>
                    <a:pt x="0" y="792479"/>
                  </a:moveTo>
                  <a:lnTo>
                    <a:pt x="3023616" y="792479"/>
                  </a:lnTo>
                  <a:lnTo>
                    <a:pt x="3023616" y="478535"/>
                  </a:lnTo>
                  <a:lnTo>
                    <a:pt x="0" y="478535"/>
                  </a:lnTo>
                  <a:lnTo>
                    <a:pt x="0" y="79247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54FA3D-BF49-4782-9C1E-6F2B50FB59B3}"/>
              </a:ext>
            </a:extLst>
          </p:cNvPr>
          <p:cNvSpPr txBox="1"/>
          <p:nvPr/>
        </p:nvSpPr>
        <p:spPr>
          <a:xfrm>
            <a:off x="5334000" y="4800601"/>
            <a:ext cx="6096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2293"/>
            <a:ext cx="1508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Interface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850" y="861186"/>
            <a:ext cx="4685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pesquisa,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seguinte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tela: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065" y="1371600"/>
            <a:ext cx="8357870" cy="5081270"/>
            <a:chOff x="1917192" y="1309116"/>
            <a:chExt cx="8357870" cy="5081270"/>
          </a:xfrm>
        </p:grpSpPr>
        <p:sp>
          <p:nvSpPr>
            <p:cNvPr id="6" name="object 6"/>
            <p:cNvSpPr/>
            <p:nvPr/>
          </p:nvSpPr>
          <p:spPr>
            <a:xfrm>
              <a:off x="1939552" y="1377743"/>
              <a:ext cx="8293071" cy="5003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1764" y="1313688"/>
              <a:ext cx="8348980" cy="5072380"/>
            </a:xfrm>
            <a:custGeom>
              <a:avLst/>
              <a:gdLst/>
              <a:ahLst/>
              <a:cxnLst/>
              <a:rect l="l" t="t" r="r" b="b"/>
              <a:pathLst>
                <a:path w="8348980" h="5072380">
                  <a:moveTo>
                    <a:pt x="0" y="5071872"/>
                  </a:moveTo>
                  <a:lnTo>
                    <a:pt x="8348472" y="5071872"/>
                  </a:lnTo>
                  <a:lnTo>
                    <a:pt x="8348472" y="0"/>
                  </a:lnTo>
                  <a:lnTo>
                    <a:pt x="0" y="0"/>
                  </a:lnTo>
                  <a:lnTo>
                    <a:pt x="0" y="50718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6350" y="955399"/>
            <a:ext cx="6908800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Nesta aba, o sistema permitirá que sejam lançadas todas </a:t>
            </a:r>
            <a:r>
              <a:rPr sz="1800" spc="-10" dirty="0">
                <a:latin typeface="Arial"/>
                <a:cs typeface="Arial"/>
              </a:rPr>
              <a:t>as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formas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Receita </a:t>
            </a:r>
            <a:r>
              <a:rPr sz="1800" spc="-5" dirty="0">
                <a:latin typeface="Arial"/>
                <a:cs typeface="Arial"/>
              </a:rPr>
              <a:t>referentes </a:t>
            </a: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Prestação de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58795" y="1836420"/>
            <a:ext cx="7074534" cy="4505325"/>
            <a:chOff x="2558795" y="1836420"/>
            <a:chExt cx="7074534" cy="4505325"/>
          </a:xfrm>
        </p:grpSpPr>
        <p:sp>
          <p:nvSpPr>
            <p:cNvPr id="6" name="object 6"/>
            <p:cNvSpPr/>
            <p:nvPr/>
          </p:nvSpPr>
          <p:spPr>
            <a:xfrm>
              <a:off x="2654731" y="1845564"/>
              <a:ext cx="6951970" cy="44345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3367" y="1840992"/>
              <a:ext cx="7065645" cy="4495800"/>
            </a:xfrm>
            <a:custGeom>
              <a:avLst/>
              <a:gdLst/>
              <a:ahLst/>
              <a:cxnLst/>
              <a:rect l="l" t="t" r="r" b="b"/>
              <a:pathLst>
                <a:path w="7065645" h="4495800">
                  <a:moveTo>
                    <a:pt x="0" y="4495800"/>
                  </a:moveTo>
                  <a:lnTo>
                    <a:pt x="7065264" y="4495800"/>
                  </a:lnTo>
                  <a:lnTo>
                    <a:pt x="7065264" y="0"/>
                  </a:lnTo>
                  <a:lnTo>
                    <a:pt x="0" y="0"/>
                  </a:lnTo>
                  <a:lnTo>
                    <a:pt x="0" y="449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9201" y="2061210"/>
              <a:ext cx="673735" cy="352425"/>
            </a:xfrm>
            <a:custGeom>
              <a:avLst/>
              <a:gdLst/>
              <a:ahLst/>
              <a:cxnLst/>
              <a:rect l="l" t="t" r="r" b="b"/>
              <a:pathLst>
                <a:path w="673735" h="352425">
                  <a:moveTo>
                    <a:pt x="0" y="58674"/>
                  </a:moveTo>
                  <a:lnTo>
                    <a:pt x="4613" y="35843"/>
                  </a:lnTo>
                  <a:lnTo>
                    <a:pt x="17192" y="17192"/>
                  </a:lnTo>
                  <a:lnTo>
                    <a:pt x="35843" y="4613"/>
                  </a:lnTo>
                  <a:lnTo>
                    <a:pt x="58674" y="0"/>
                  </a:lnTo>
                  <a:lnTo>
                    <a:pt x="614934" y="0"/>
                  </a:lnTo>
                  <a:lnTo>
                    <a:pt x="637764" y="4613"/>
                  </a:lnTo>
                  <a:lnTo>
                    <a:pt x="656415" y="17192"/>
                  </a:lnTo>
                  <a:lnTo>
                    <a:pt x="668994" y="35843"/>
                  </a:lnTo>
                  <a:lnTo>
                    <a:pt x="673608" y="58674"/>
                  </a:lnTo>
                  <a:lnTo>
                    <a:pt x="673608" y="293369"/>
                  </a:lnTo>
                  <a:lnTo>
                    <a:pt x="668994" y="316200"/>
                  </a:lnTo>
                  <a:lnTo>
                    <a:pt x="656415" y="334851"/>
                  </a:lnTo>
                  <a:lnTo>
                    <a:pt x="637764" y="347430"/>
                  </a:lnTo>
                  <a:lnTo>
                    <a:pt x="614934" y="352043"/>
                  </a:lnTo>
                  <a:lnTo>
                    <a:pt x="58674" y="352043"/>
                  </a:lnTo>
                  <a:lnTo>
                    <a:pt x="35843" y="347430"/>
                  </a:lnTo>
                  <a:lnTo>
                    <a:pt x="17192" y="334851"/>
                  </a:lnTo>
                  <a:lnTo>
                    <a:pt x="4613" y="316200"/>
                  </a:lnTo>
                  <a:lnTo>
                    <a:pt x="0" y="293369"/>
                  </a:lnTo>
                  <a:lnTo>
                    <a:pt x="0" y="5867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241553" y="0"/>
                  </a:moveTo>
                  <a:lnTo>
                    <a:pt x="0" y="241554"/>
                  </a:lnTo>
                  <a:lnTo>
                    <a:pt x="241553" y="483108"/>
                  </a:lnTo>
                  <a:lnTo>
                    <a:pt x="241553" y="362331"/>
                  </a:lnTo>
                  <a:lnTo>
                    <a:pt x="838200" y="362331"/>
                  </a:lnTo>
                  <a:lnTo>
                    <a:pt x="838200" y="120776"/>
                  </a:lnTo>
                  <a:lnTo>
                    <a:pt x="241553" y="120776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4437" y="1995678"/>
              <a:ext cx="838200" cy="483234"/>
            </a:xfrm>
            <a:custGeom>
              <a:avLst/>
              <a:gdLst/>
              <a:ahLst/>
              <a:cxnLst/>
              <a:rect l="l" t="t" r="r" b="b"/>
              <a:pathLst>
                <a:path w="838200" h="483235">
                  <a:moveTo>
                    <a:pt x="0" y="241554"/>
                  </a:moveTo>
                  <a:lnTo>
                    <a:pt x="241553" y="0"/>
                  </a:lnTo>
                  <a:lnTo>
                    <a:pt x="241553" y="120776"/>
                  </a:lnTo>
                  <a:lnTo>
                    <a:pt x="838200" y="120776"/>
                  </a:lnTo>
                  <a:lnTo>
                    <a:pt x="838200" y="362331"/>
                  </a:lnTo>
                  <a:lnTo>
                    <a:pt x="241553" y="362331"/>
                  </a:lnTo>
                  <a:lnTo>
                    <a:pt x="241553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3480" y="903808"/>
            <a:ext cx="830580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PDDE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Paulista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 </a:t>
            </a:r>
            <a:r>
              <a:rPr sz="1800" spc="-5" dirty="0">
                <a:latin typeface="Arial"/>
                <a:cs typeface="Arial"/>
              </a:rPr>
              <a:t>aba é somente de consulta, </a:t>
            </a:r>
            <a:r>
              <a:rPr sz="1800" spc="-10" dirty="0">
                <a:latin typeface="Arial"/>
                <a:cs typeface="Arial"/>
              </a:rPr>
              <a:t>exibe </a:t>
            </a:r>
            <a:r>
              <a:rPr sz="1800" spc="-5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exercício anterior</a:t>
            </a:r>
            <a:r>
              <a:rPr sz="1800" spc="-5" dirty="0">
                <a:latin typeface="Arial"/>
                <a:cs typeface="Arial"/>
              </a:rPr>
              <a:t>, se </a:t>
            </a:r>
            <a:r>
              <a:rPr sz="1800" spc="-20" dirty="0">
                <a:latin typeface="Arial"/>
                <a:cs typeface="Arial"/>
              </a:rPr>
              <a:t>houver,  </a:t>
            </a:r>
            <a:r>
              <a:rPr sz="1800" spc="-5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os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recursos repassados </a:t>
            </a:r>
            <a:r>
              <a:rPr sz="1800" spc="-5" dirty="0">
                <a:latin typeface="Arial"/>
                <a:cs typeface="Arial"/>
              </a:rPr>
              <a:t>no exercício da prestação de </a:t>
            </a:r>
            <a:r>
              <a:rPr sz="1800" spc="-5" dirty="0" err="1">
                <a:latin typeface="Arial"/>
                <a:cs typeface="Arial"/>
              </a:rPr>
              <a:t>contas</a:t>
            </a:r>
            <a:r>
              <a:rPr sz="1800" spc="-2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42388" y="2339339"/>
            <a:ext cx="7579359" cy="3898900"/>
            <a:chOff x="2342388" y="2339339"/>
            <a:chExt cx="7579359" cy="3898900"/>
          </a:xfrm>
        </p:grpSpPr>
        <p:sp>
          <p:nvSpPr>
            <p:cNvPr id="6" name="object 6"/>
            <p:cNvSpPr/>
            <p:nvPr/>
          </p:nvSpPr>
          <p:spPr>
            <a:xfrm>
              <a:off x="2383199" y="2348483"/>
              <a:ext cx="7505146" cy="38563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46960" y="2343911"/>
              <a:ext cx="7569834" cy="3889375"/>
            </a:xfrm>
            <a:custGeom>
              <a:avLst/>
              <a:gdLst/>
              <a:ahLst/>
              <a:cxnLst/>
              <a:rect l="l" t="t" r="r" b="b"/>
              <a:pathLst>
                <a:path w="7569834" h="3889375">
                  <a:moveTo>
                    <a:pt x="0" y="3889248"/>
                  </a:moveTo>
                  <a:lnTo>
                    <a:pt x="7569708" y="3889248"/>
                  </a:lnTo>
                  <a:lnTo>
                    <a:pt x="7569708" y="0"/>
                  </a:lnTo>
                  <a:lnTo>
                    <a:pt x="0" y="0"/>
                  </a:lnTo>
                  <a:lnTo>
                    <a:pt x="0" y="38892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9642" y="2442209"/>
              <a:ext cx="2475230" cy="2009139"/>
            </a:xfrm>
            <a:custGeom>
              <a:avLst/>
              <a:gdLst/>
              <a:ahLst/>
              <a:cxnLst/>
              <a:rect l="l" t="t" r="r" b="b"/>
              <a:pathLst>
                <a:path w="2475229" h="2009139">
                  <a:moveTo>
                    <a:pt x="99059" y="609853"/>
                  </a:moveTo>
                  <a:lnTo>
                    <a:pt x="103630" y="587210"/>
                  </a:lnTo>
                  <a:lnTo>
                    <a:pt x="116093" y="568721"/>
                  </a:lnTo>
                  <a:lnTo>
                    <a:pt x="134582" y="556258"/>
                  </a:lnTo>
                  <a:lnTo>
                    <a:pt x="157225" y="551688"/>
                  </a:lnTo>
                  <a:lnTo>
                    <a:pt x="1552702" y="551688"/>
                  </a:lnTo>
                  <a:lnTo>
                    <a:pt x="1575345" y="556258"/>
                  </a:lnTo>
                  <a:lnTo>
                    <a:pt x="1593834" y="568721"/>
                  </a:lnTo>
                  <a:lnTo>
                    <a:pt x="1606297" y="587210"/>
                  </a:lnTo>
                  <a:lnTo>
                    <a:pt x="1610868" y="609853"/>
                  </a:lnTo>
                  <a:lnTo>
                    <a:pt x="1610868" y="842517"/>
                  </a:lnTo>
                  <a:lnTo>
                    <a:pt x="1606297" y="865161"/>
                  </a:lnTo>
                  <a:lnTo>
                    <a:pt x="1593834" y="883650"/>
                  </a:lnTo>
                  <a:lnTo>
                    <a:pt x="1575345" y="896113"/>
                  </a:lnTo>
                  <a:lnTo>
                    <a:pt x="1552702" y="900684"/>
                  </a:lnTo>
                  <a:lnTo>
                    <a:pt x="157225" y="900684"/>
                  </a:lnTo>
                  <a:lnTo>
                    <a:pt x="134582" y="896113"/>
                  </a:lnTo>
                  <a:lnTo>
                    <a:pt x="116093" y="883650"/>
                  </a:lnTo>
                  <a:lnTo>
                    <a:pt x="103630" y="865161"/>
                  </a:lnTo>
                  <a:lnTo>
                    <a:pt x="99059" y="842517"/>
                  </a:lnTo>
                  <a:lnTo>
                    <a:pt x="99059" y="609853"/>
                  </a:lnTo>
                  <a:close/>
                </a:path>
                <a:path w="2475229" h="2009139">
                  <a:moveTo>
                    <a:pt x="89915" y="1217421"/>
                  </a:moveTo>
                  <a:lnTo>
                    <a:pt x="97985" y="1167412"/>
                  </a:lnTo>
                  <a:lnTo>
                    <a:pt x="120452" y="1123974"/>
                  </a:lnTo>
                  <a:lnTo>
                    <a:pt x="154710" y="1089716"/>
                  </a:lnTo>
                  <a:lnTo>
                    <a:pt x="198148" y="1067249"/>
                  </a:lnTo>
                  <a:lnTo>
                    <a:pt x="248157" y="1059179"/>
                  </a:lnTo>
                  <a:lnTo>
                    <a:pt x="2316734" y="1059179"/>
                  </a:lnTo>
                  <a:lnTo>
                    <a:pt x="2366743" y="1067249"/>
                  </a:lnTo>
                  <a:lnTo>
                    <a:pt x="2410181" y="1089716"/>
                  </a:lnTo>
                  <a:lnTo>
                    <a:pt x="2444439" y="1123974"/>
                  </a:lnTo>
                  <a:lnTo>
                    <a:pt x="2466906" y="1167412"/>
                  </a:lnTo>
                  <a:lnTo>
                    <a:pt x="2474975" y="1217421"/>
                  </a:lnTo>
                  <a:lnTo>
                    <a:pt x="2474975" y="1850389"/>
                  </a:lnTo>
                  <a:lnTo>
                    <a:pt x="2466906" y="1900399"/>
                  </a:lnTo>
                  <a:lnTo>
                    <a:pt x="2444439" y="1943837"/>
                  </a:lnTo>
                  <a:lnTo>
                    <a:pt x="2410181" y="1978095"/>
                  </a:lnTo>
                  <a:lnTo>
                    <a:pt x="2366743" y="2000562"/>
                  </a:lnTo>
                  <a:lnTo>
                    <a:pt x="2316734" y="2008632"/>
                  </a:lnTo>
                  <a:lnTo>
                    <a:pt x="248157" y="2008632"/>
                  </a:lnTo>
                  <a:lnTo>
                    <a:pt x="198148" y="2000562"/>
                  </a:lnTo>
                  <a:lnTo>
                    <a:pt x="154710" y="1978095"/>
                  </a:lnTo>
                  <a:lnTo>
                    <a:pt x="120452" y="1943837"/>
                  </a:lnTo>
                  <a:lnTo>
                    <a:pt x="97985" y="1900399"/>
                  </a:lnTo>
                  <a:lnTo>
                    <a:pt x="89915" y="1850389"/>
                  </a:lnTo>
                  <a:lnTo>
                    <a:pt x="89915" y="1217421"/>
                  </a:lnTo>
                  <a:close/>
                </a:path>
                <a:path w="2475229" h="2009139">
                  <a:moveTo>
                    <a:pt x="0" y="58419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19" y="0"/>
                  </a:lnTo>
                  <a:lnTo>
                    <a:pt x="545083" y="0"/>
                  </a:lnTo>
                  <a:lnTo>
                    <a:pt x="567820" y="4591"/>
                  </a:lnTo>
                  <a:lnTo>
                    <a:pt x="586390" y="17113"/>
                  </a:lnTo>
                  <a:lnTo>
                    <a:pt x="598912" y="35683"/>
                  </a:lnTo>
                  <a:lnTo>
                    <a:pt x="603503" y="58419"/>
                  </a:lnTo>
                  <a:lnTo>
                    <a:pt x="603503" y="292100"/>
                  </a:lnTo>
                  <a:lnTo>
                    <a:pt x="598912" y="314836"/>
                  </a:lnTo>
                  <a:lnTo>
                    <a:pt x="586390" y="333406"/>
                  </a:lnTo>
                  <a:lnTo>
                    <a:pt x="567820" y="345928"/>
                  </a:lnTo>
                  <a:lnTo>
                    <a:pt x="545083" y="350519"/>
                  </a:lnTo>
                  <a:lnTo>
                    <a:pt x="58419" y="350519"/>
                  </a:lnTo>
                  <a:lnTo>
                    <a:pt x="35683" y="345928"/>
                  </a:lnTo>
                  <a:lnTo>
                    <a:pt x="17113" y="333406"/>
                  </a:lnTo>
                  <a:lnTo>
                    <a:pt x="4591" y="314836"/>
                  </a:lnTo>
                  <a:lnTo>
                    <a:pt x="0" y="292100"/>
                  </a:lnTo>
                  <a:lnTo>
                    <a:pt x="0" y="58419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241554" y="0"/>
                  </a:moveTo>
                  <a:lnTo>
                    <a:pt x="0" y="241554"/>
                  </a:lnTo>
                  <a:lnTo>
                    <a:pt x="241554" y="483108"/>
                  </a:lnTo>
                  <a:lnTo>
                    <a:pt x="241554" y="362331"/>
                  </a:lnTo>
                  <a:lnTo>
                    <a:pt x="839724" y="362331"/>
                  </a:lnTo>
                  <a:lnTo>
                    <a:pt x="839724" y="120776"/>
                  </a:lnTo>
                  <a:lnTo>
                    <a:pt x="241554" y="120776"/>
                  </a:lnTo>
                  <a:lnTo>
                    <a:pt x="24155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64330" y="2946653"/>
              <a:ext cx="840105" cy="483234"/>
            </a:xfrm>
            <a:custGeom>
              <a:avLst/>
              <a:gdLst/>
              <a:ahLst/>
              <a:cxnLst/>
              <a:rect l="l" t="t" r="r" b="b"/>
              <a:pathLst>
                <a:path w="840104" h="483235">
                  <a:moveTo>
                    <a:pt x="0" y="241554"/>
                  </a:moveTo>
                  <a:lnTo>
                    <a:pt x="241554" y="0"/>
                  </a:lnTo>
                  <a:lnTo>
                    <a:pt x="241554" y="120776"/>
                  </a:lnTo>
                  <a:lnTo>
                    <a:pt x="839724" y="120776"/>
                  </a:lnTo>
                  <a:lnTo>
                    <a:pt x="839724" y="362331"/>
                  </a:lnTo>
                  <a:lnTo>
                    <a:pt x="241554" y="362331"/>
                  </a:lnTo>
                  <a:lnTo>
                    <a:pt x="241554" y="483108"/>
                  </a:lnTo>
                  <a:lnTo>
                    <a:pt x="0" y="24155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59558" y="4609338"/>
              <a:ext cx="7137400" cy="1053465"/>
            </a:xfrm>
            <a:custGeom>
              <a:avLst/>
              <a:gdLst/>
              <a:ahLst/>
              <a:cxnLst/>
              <a:rect l="l" t="t" r="r" b="b"/>
              <a:pathLst>
                <a:path w="7137400" h="1053464">
                  <a:moveTo>
                    <a:pt x="0" y="175513"/>
                  </a:moveTo>
                  <a:lnTo>
                    <a:pt x="6271" y="128866"/>
                  </a:lnTo>
                  <a:lnTo>
                    <a:pt x="23970" y="86943"/>
                  </a:lnTo>
                  <a:lnTo>
                    <a:pt x="51419" y="51419"/>
                  </a:lnTo>
                  <a:lnTo>
                    <a:pt x="86943" y="23970"/>
                  </a:lnTo>
                  <a:lnTo>
                    <a:pt x="128866" y="6271"/>
                  </a:lnTo>
                  <a:lnTo>
                    <a:pt x="175514" y="0"/>
                  </a:lnTo>
                  <a:lnTo>
                    <a:pt x="6961378" y="0"/>
                  </a:lnTo>
                  <a:lnTo>
                    <a:pt x="7008025" y="6271"/>
                  </a:lnTo>
                  <a:lnTo>
                    <a:pt x="7049948" y="23970"/>
                  </a:lnTo>
                  <a:lnTo>
                    <a:pt x="7085472" y="51419"/>
                  </a:lnTo>
                  <a:lnTo>
                    <a:pt x="7112921" y="86943"/>
                  </a:lnTo>
                  <a:lnTo>
                    <a:pt x="7130620" y="128866"/>
                  </a:lnTo>
                  <a:lnTo>
                    <a:pt x="7136892" y="175513"/>
                  </a:lnTo>
                  <a:lnTo>
                    <a:pt x="7136892" y="877570"/>
                  </a:lnTo>
                  <a:lnTo>
                    <a:pt x="7130620" y="924217"/>
                  </a:lnTo>
                  <a:lnTo>
                    <a:pt x="7112921" y="966140"/>
                  </a:lnTo>
                  <a:lnTo>
                    <a:pt x="7085472" y="1001664"/>
                  </a:lnTo>
                  <a:lnTo>
                    <a:pt x="7049948" y="1029113"/>
                  </a:lnTo>
                  <a:lnTo>
                    <a:pt x="7008025" y="1046812"/>
                  </a:lnTo>
                  <a:lnTo>
                    <a:pt x="6961378" y="1053084"/>
                  </a:lnTo>
                  <a:lnTo>
                    <a:pt x="175514" y="1053084"/>
                  </a:lnTo>
                  <a:lnTo>
                    <a:pt x="128866" y="1046812"/>
                  </a:lnTo>
                  <a:lnTo>
                    <a:pt x="86943" y="1029113"/>
                  </a:lnTo>
                  <a:lnTo>
                    <a:pt x="51419" y="1001664"/>
                  </a:lnTo>
                  <a:lnTo>
                    <a:pt x="23970" y="966140"/>
                  </a:lnTo>
                  <a:lnTo>
                    <a:pt x="6271" y="924217"/>
                  </a:lnTo>
                  <a:lnTo>
                    <a:pt x="0" y="877570"/>
                  </a:lnTo>
                  <a:lnTo>
                    <a:pt x="0" y="175513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6344" y="944372"/>
            <a:ext cx="6180455" cy="1110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valores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ressarcidos na</a:t>
            </a:r>
            <a:r>
              <a:rPr sz="1600" b="1" spc="18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latin typeface="Arial"/>
                <a:cs typeface="Arial"/>
              </a:rPr>
              <a:t>Para adicionar clique em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</a:t>
            </a:r>
            <a:r>
              <a:rPr sz="1600" spc="-1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0119" y="2196083"/>
            <a:ext cx="10271760" cy="3977640"/>
            <a:chOff x="960119" y="2196083"/>
            <a:chExt cx="10271760" cy="3977640"/>
          </a:xfrm>
        </p:grpSpPr>
        <p:sp>
          <p:nvSpPr>
            <p:cNvPr id="6" name="object 6"/>
            <p:cNvSpPr/>
            <p:nvPr/>
          </p:nvSpPr>
          <p:spPr>
            <a:xfrm>
              <a:off x="990827" y="2263453"/>
              <a:ext cx="10221126" cy="3901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691" y="2200655"/>
              <a:ext cx="10262870" cy="3968750"/>
            </a:xfrm>
            <a:custGeom>
              <a:avLst/>
              <a:gdLst/>
              <a:ahLst/>
              <a:cxnLst/>
              <a:rect l="l" t="t" r="r" b="b"/>
              <a:pathLst>
                <a:path w="10262870" h="3968750">
                  <a:moveTo>
                    <a:pt x="0" y="3968496"/>
                  </a:moveTo>
                  <a:lnTo>
                    <a:pt x="10262616" y="3968496"/>
                  </a:lnTo>
                  <a:lnTo>
                    <a:pt x="10262616" y="0"/>
                  </a:lnTo>
                  <a:lnTo>
                    <a:pt x="0" y="0"/>
                  </a:lnTo>
                  <a:lnTo>
                    <a:pt x="0" y="39684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04793" y="3190494"/>
              <a:ext cx="7531734" cy="1085215"/>
            </a:xfrm>
            <a:custGeom>
              <a:avLst/>
              <a:gdLst/>
              <a:ahLst/>
              <a:cxnLst/>
              <a:rect l="l" t="t" r="r" b="b"/>
              <a:pathLst>
                <a:path w="7531734" h="1085214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2292350" y="0"/>
                  </a:lnTo>
                  <a:lnTo>
                    <a:pt x="2321897" y="5972"/>
                  </a:lnTo>
                  <a:lnTo>
                    <a:pt x="2346039" y="22256"/>
                  </a:lnTo>
                  <a:lnTo>
                    <a:pt x="2362323" y="46398"/>
                  </a:lnTo>
                  <a:lnTo>
                    <a:pt x="2368295" y="75945"/>
                  </a:lnTo>
                  <a:lnTo>
                    <a:pt x="2368295" y="379729"/>
                  </a:lnTo>
                  <a:lnTo>
                    <a:pt x="2362323" y="409277"/>
                  </a:lnTo>
                  <a:lnTo>
                    <a:pt x="2346039" y="433419"/>
                  </a:lnTo>
                  <a:lnTo>
                    <a:pt x="2321897" y="449703"/>
                  </a:lnTo>
                  <a:lnTo>
                    <a:pt x="2292350" y="455675"/>
                  </a:lnTo>
                  <a:lnTo>
                    <a:pt x="75945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  <a:path w="7531734" h="1085214">
                  <a:moveTo>
                    <a:pt x="6684263" y="770127"/>
                  </a:moveTo>
                  <a:lnTo>
                    <a:pt x="6689213" y="745605"/>
                  </a:lnTo>
                  <a:lnTo>
                    <a:pt x="6702710" y="725582"/>
                  </a:lnTo>
                  <a:lnTo>
                    <a:pt x="6722733" y="712085"/>
                  </a:lnTo>
                  <a:lnTo>
                    <a:pt x="6747256" y="707135"/>
                  </a:lnTo>
                  <a:lnTo>
                    <a:pt x="7468615" y="707135"/>
                  </a:lnTo>
                  <a:lnTo>
                    <a:pt x="7493138" y="712085"/>
                  </a:lnTo>
                  <a:lnTo>
                    <a:pt x="7513161" y="725582"/>
                  </a:lnTo>
                  <a:lnTo>
                    <a:pt x="7526658" y="745605"/>
                  </a:lnTo>
                  <a:lnTo>
                    <a:pt x="7531608" y="770127"/>
                  </a:lnTo>
                  <a:lnTo>
                    <a:pt x="7531608" y="1022095"/>
                  </a:lnTo>
                  <a:lnTo>
                    <a:pt x="7526658" y="1046618"/>
                  </a:lnTo>
                  <a:lnTo>
                    <a:pt x="7513161" y="1066641"/>
                  </a:lnTo>
                  <a:lnTo>
                    <a:pt x="7493138" y="1080138"/>
                  </a:lnTo>
                  <a:lnTo>
                    <a:pt x="7468615" y="1085087"/>
                  </a:lnTo>
                  <a:lnTo>
                    <a:pt x="6747256" y="1085087"/>
                  </a:lnTo>
                  <a:lnTo>
                    <a:pt x="6722733" y="1080138"/>
                  </a:lnTo>
                  <a:lnTo>
                    <a:pt x="6702710" y="1066641"/>
                  </a:lnTo>
                  <a:lnTo>
                    <a:pt x="6689213" y="1046618"/>
                  </a:lnTo>
                  <a:lnTo>
                    <a:pt x="6684263" y="1022095"/>
                  </a:lnTo>
                  <a:lnTo>
                    <a:pt x="6684263" y="770127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989838" y="0"/>
                  </a:moveTo>
                  <a:lnTo>
                    <a:pt x="989838" y="140588"/>
                  </a:lnTo>
                  <a:lnTo>
                    <a:pt x="0" y="140588"/>
                  </a:lnTo>
                  <a:lnTo>
                    <a:pt x="0" y="421767"/>
                  </a:lnTo>
                  <a:lnTo>
                    <a:pt x="989838" y="421767"/>
                  </a:lnTo>
                  <a:lnTo>
                    <a:pt x="989838" y="562356"/>
                  </a:lnTo>
                  <a:lnTo>
                    <a:pt x="1271015" y="281178"/>
                  </a:lnTo>
                  <a:lnTo>
                    <a:pt x="98983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1461" y="3137153"/>
              <a:ext cx="1271270" cy="562610"/>
            </a:xfrm>
            <a:custGeom>
              <a:avLst/>
              <a:gdLst/>
              <a:ahLst/>
              <a:cxnLst/>
              <a:rect l="l" t="t" r="r" b="b"/>
              <a:pathLst>
                <a:path w="1271270" h="562610">
                  <a:moveTo>
                    <a:pt x="1271015" y="281178"/>
                  </a:moveTo>
                  <a:lnTo>
                    <a:pt x="989838" y="562356"/>
                  </a:lnTo>
                  <a:lnTo>
                    <a:pt x="989838" y="421767"/>
                  </a:lnTo>
                  <a:lnTo>
                    <a:pt x="0" y="421767"/>
                  </a:lnTo>
                  <a:lnTo>
                    <a:pt x="0" y="140588"/>
                  </a:lnTo>
                  <a:lnTo>
                    <a:pt x="989838" y="140588"/>
                  </a:lnTo>
                  <a:lnTo>
                    <a:pt x="989838" y="0"/>
                  </a:lnTo>
                  <a:lnTo>
                    <a:pt x="1271015" y="28117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989076" y="0"/>
                  </a:moveTo>
                  <a:lnTo>
                    <a:pt x="989076" y="140969"/>
                  </a:lnTo>
                  <a:lnTo>
                    <a:pt x="0" y="140969"/>
                  </a:lnTo>
                  <a:lnTo>
                    <a:pt x="0" y="422909"/>
                  </a:lnTo>
                  <a:lnTo>
                    <a:pt x="989076" y="422909"/>
                  </a:lnTo>
                  <a:lnTo>
                    <a:pt x="989076" y="563879"/>
                  </a:lnTo>
                  <a:lnTo>
                    <a:pt x="1271016" y="281939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50401" y="3804666"/>
              <a:ext cx="1271270" cy="563880"/>
            </a:xfrm>
            <a:custGeom>
              <a:avLst/>
              <a:gdLst/>
              <a:ahLst/>
              <a:cxnLst/>
              <a:rect l="l" t="t" r="r" b="b"/>
              <a:pathLst>
                <a:path w="1271270" h="563879">
                  <a:moveTo>
                    <a:pt x="1271016" y="281939"/>
                  </a:moveTo>
                  <a:lnTo>
                    <a:pt x="989076" y="563879"/>
                  </a:lnTo>
                  <a:lnTo>
                    <a:pt x="989076" y="422909"/>
                  </a:lnTo>
                  <a:lnTo>
                    <a:pt x="0" y="422909"/>
                  </a:lnTo>
                  <a:lnTo>
                    <a:pt x="0" y="140969"/>
                  </a:lnTo>
                  <a:lnTo>
                    <a:pt x="989076" y="140969"/>
                  </a:lnTo>
                  <a:lnTo>
                    <a:pt x="989076" y="0"/>
                  </a:lnTo>
                  <a:lnTo>
                    <a:pt x="1271016" y="281939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8978" y="1021841"/>
            <a:ext cx="4655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0952" y="1548383"/>
            <a:ext cx="9150350" cy="4601210"/>
            <a:chOff x="1520952" y="1548383"/>
            <a:chExt cx="9150350" cy="4601210"/>
          </a:xfrm>
        </p:grpSpPr>
        <p:sp>
          <p:nvSpPr>
            <p:cNvPr id="6" name="object 6"/>
            <p:cNvSpPr/>
            <p:nvPr/>
          </p:nvSpPr>
          <p:spPr>
            <a:xfrm>
              <a:off x="1530096" y="1557527"/>
              <a:ext cx="9131808" cy="45826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5524" y="1552955"/>
              <a:ext cx="9141460" cy="4592320"/>
            </a:xfrm>
            <a:custGeom>
              <a:avLst/>
              <a:gdLst/>
              <a:ahLst/>
              <a:cxnLst/>
              <a:rect l="l" t="t" r="r" b="b"/>
              <a:pathLst>
                <a:path w="9141460" h="4592320">
                  <a:moveTo>
                    <a:pt x="0" y="4591812"/>
                  </a:moveTo>
                  <a:lnTo>
                    <a:pt x="9140952" y="4591812"/>
                  </a:lnTo>
                  <a:lnTo>
                    <a:pt x="9140952" y="0"/>
                  </a:lnTo>
                  <a:lnTo>
                    <a:pt x="0" y="0"/>
                  </a:lnTo>
                  <a:lnTo>
                    <a:pt x="0" y="45918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8858" y="5577077"/>
              <a:ext cx="733425" cy="413384"/>
            </a:xfrm>
            <a:custGeom>
              <a:avLst/>
              <a:gdLst/>
              <a:ahLst/>
              <a:cxnLst/>
              <a:rect l="l" t="t" r="r" b="b"/>
              <a:pathLst>
                <a:path w="733425" h="413385">
                  <a:moveTo>
                    <a:pt x="0" y="68834"/>
                  </a:moveTo>
                  <a:lnTo>
                    <a:pt x="5415" y="42042"/>
                  </a:lnTo>
                  <a:lnTo>
                    <a:pt x="20177" y="20162"/>
                  </a:lnTo>
                  <a:lnTo>
                    <a:pt x="42058" y="5410"/>
                  </a:lnTo>
                  <a:lnTo>
                    <a:pt x="68834" y="0"/>
                  </a:lnTo>
                  <a:lnTo>
                    <a:pt x="664210" y="0"/>
                  </a:lnTo>
                  <a:lnTo>
                    <a:pt x="690985" y="5410"/>
                  </a:lnTo>
                  <a:lnTo>
                    <a:pt x="712866" y="20162"/>
                  </a:lnTo>
                  <a:lnTo>
                    <a:pt x="727628" y="42042"/>
                  </a:lnTo>
                  <a:lnTo>
                    <a:pt x="733044" y="68834"/>
                  </a:lnTo>
                  <a:lnTo>
                    <a:pt x="733044" y="344170"/>
                  </a:lnTo>
                  <a:lnTo>
                    <a:pt x="727628" y="370961"/>
                  </a:lnTo>
                  <a:lnTo>
                    <a:pt x="712866" y="392841"/>
                  </a:lnTo>
                  <a:lnTo>
                    <a:pt x="690985" y="407593"/>
                  </a:lnTo>
                  <a:lnTo>
                    <a:pt x="664210" y="413004"/>
                  </a:lnTo>
                  <a:lnTo>
                    <a:pt x="68834" y="413004"/>
                  </a:lnTo>
                  <a:lnTo>
                    <a:pt x="42058" y="407593"/>
                  </a:lnTo>
                  <a:lnTo>
                    <a:pt x="20177" y="392841"/>
                  </a:lnTo>
                  <a:lnTo>
                    <a:pt x="5415" y="370961"/>
                  </a:lnTo>
                  <a:lnTo>
                    <a:pt x="0" y="344170"/>
                  </a:lnTo>
                  <a:lnTo>
                    <a:pt x="0" y="688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766571" y="0"/>
                  </a:moveTo>
                  <a:lnTo>
                    <a:pt x="766571" y="110490"/>
                  </a:lnTo>
                  <a:lnTo>
                    <a:pt x="0" y="110490"/>
                  </a:lnTo>
                  <a:lnTo>
                    <a:pt x="0" y="331470"/>
                  </a:lnTo>
                  <a:lnTo>
                    <a:pt x="766571" y="331470"/>
                  </a:lnTo>
                  <a:lnTo>
                    <a:pt x="766571" y="441959"/>
                  </a:lnTo>
                  <a:lnTo>
                    <a:pt x="987551" y="220980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97090" y="5561837"/>
              <a:ext cx="988060" cy="441959"/>
            </a:xfrm>
            <a:custGeom>
              <a:avLst/>
              <a:gdLst/>
              <a:ahLst/>
              <a:cxnLst/>
              <a:rect l="l" t="t" r="r" b="b"/>
              <a:pathLst>
                <a:path w="988059" h="441960">
                  <a:moveTo>
                    <a:pt x="0" y="110490"/>
                  </a:moveTo>
                  <a:lnTo>
                    <a:pt x="766571" y="110490"/>
                  </a:lnTo>
                  <a:lnTo>
                    <a:pt x="766571" y="0"/>
                  </a:lnTo>
                  <a:lnTo>
                    <a:pt x="987551" y="220980"/>
                  </a:lnTo>
                  <a:lnTo>
                    <a:pt x="766571" y="441959"/>
                  </a:lnTo>
                  <a:lnTo>
                    <a:pt x="766571" y="331470"/>
                  </a:lnTo>
                  <a:lnTo>
                    <a:pt x="0" y="331470"/>
                  </a:lnTo>
                  <a:lnTo>
                    <a:pt x="0" y="11049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0119DD-061A-450A-8CD5-018198945EB7}"/>
              </a:ext>
            </a:extLst>
          </p:cNvPr>
          <p:cNvSpPr txBox="1"/>
          <p:nvPr/>
        </p:nvSpPr>
        <p:spPr>
          <a:xfrm>
            <a:off x="5334000" y="3124200"/>
            <a:ext cx="114300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dirty="0"/>
              <a:t>31/12/2022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1307" y="868806"/>
            <a:ext cx="828738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Nesta aba, deverão ser incluídos os valores referentes aos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rendimentos da aplicação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quais serão somados às Receitas da PC. Para adicionar um novo recurso, clique em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5236" y="2124455"/>
            <a:ext cx="10701655" cy="3834765"/>
            <a:chOff x="745236" y="2124455"/>
            <a:chExt cx="10701655" cy="3834765"/>
          </a:xfrm>
        </p:grpSpPr>
        <p:sp>
          <p:nvSpPr>
            <p:cNvPr id="6" name="object 6"/>
            <p:cNvSpPr/>
            <p:nvPr/>
          </p:nvSpPr>
          <p:spPr>
            <a:xfrm>
              <a:off x="799552" y="2133599"/>
              <a:ext cx="10592895" cy="3816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808" y="2129027"/>
              <a:ext cx="10692765" cy="3825240"/>
            </a:xfrm>
            <a:custGeom>
              <a:avLst/>
              <a:gdLst/>
              <a:ahLst/>
              <a:cxnLst/>
              <a:rect l="l" t="t" r="r" b="b"/>
              <a:pathLst>
                <a:path w="10692765" h="3825240">
                  <a:moveTo>
                    <a:pt x="0" y="3825240"/>
                  </a:moveTo>
                  <a:lnTo>
                    <a:pt x="10692384" y="3825240"/>
                  </a:lnTo>
                  <a:lnTo>
                    <a:pt x="10692384" y="0"/>
                  </a:lnTo>
                  <a:lnTo>
                    <a:pt x="0" y="0"/>
                  </a:lnTo>
                  <a:lnTo>
                    <a:pt x="0" y="38252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830580" y="0"/>
                  </a:moveTo>
                  <a:lnTo>
                    <a:pt x="830580" y="119634"/>
                  </a:lnTo>
                  <a:lnTo>
                    <a:pt x="0" y="119634"/>
                  </a:lnTo>
                  <a:lnTo>
                    <a:pt x="0" y="358901"/>
                  </a:lnTo>
                  <a:lnTo>
                    <a:pt x="830580" y="358901"/>
                  </a:lnTo>
                  <a:lnTo>
                    <a:pt x="830580" y="478536"/>
                  </a:lnTo>
                  <a:lnTo>
                    <a:pt x="1069848" y="239268"/>
                  </a:lnTo>
                  <a:lnTo>
                    <a:pt x="83058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0277" y="3044189"/>
              <a:ext cx="1069975" cy="478790"/>
            </a:xfrm>
            <a:custGeom>
              <a:avLst/>
              <a:gdLst/>
              <a:ahLst/>
              <a:cxnLst/>
              <a:rect l="l" t="t" r="r" b="b"/>
              <a:pathLst>
                <a:path w="1069975" h="478789">
                  <a:moveTo>
                    <a:pt x="0" y="119634"/>
                  </a:moveTo>
                  <a:lnTo>
                    <a:pt x="830580" y="119634"/>
                  </a:lnTo>
                  <a:lnTo>
                    <a:pt x="830580" y="0"/>
                  </a:lnTo>
                  <a:lnTo>
                    <a:pt x="1069848" y="239268"/>
                  </a:lnTo>
                  <a:lnTo>
                    <a:pt x="830580" y="478536"/>
                  </a:lnTo>
                  <a:lnTo>
                    <a:pt x="830580" y="358901"/>
                  </a:lnTo>
                  <a:lnTo>
                    <a:pt x="0" y="358901"/>
                  </a:lnTo>
                  <a:lnTo>
                    <a:pt x="0" y="119634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5094" y="3012186"/>
              <a:ext cx="1384300" cy="510540"/>
            </a:xfrm>
            <a:custGeom>
              <a:avLst/>
              <a:gdLst/>
              <a:ahLst/>
              <a:cxnLst/>
              <a:rect l="l" t="t" r="r" b="b"/>
              <a:pathLst>
                <a:path w="1384300" h="510539">
                  <a:moveTo>
                    <a:pt x="0" y="85089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89" y="0"/>
                  </a:lnTo>
                  <a:lnTo>
                    <a:pt x="1298702" y="0"/>
                  </a:lnTo>
                  <a:lnTo>
                    <a:pt x="1331821" y="6687"/>
                  </a:lnTo>
                  <a:lnTo>
                    <a:pt x="1358868" y="24923"/>
                  </a:lnTo>
                  <a:lnTo>
                    <a:pt x="1377104" y="51970"/>
                  </a:lnTo>
                  <a:lnTo>
                    <a:pt x="1383791" y="85089"/>
                  </a:lnTo>
                  <a:lnTo>
                    <a:pt x="1383791" y="425450"/>
                  </a:lnTo>
                  <a:lnTo>
                    <a:pt x="1377104" y="458569"/>
                  </a:lnTo>
                  <a:lnTo>
                    <a:pt x="1358868" y="485616"/>
                  </a:lnTo>
                  <a:lnTo>
                    <a:pt x="1331821" y="503852"/>
                  </a:lnTo>
                  <a:lnTo>
                    <a:pt x="1298702" y="510539"/>
                  </a:lnTo>
                  <a:lnTo>
                    <a:pt x="85089" y="510539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50"/>
                  </a:lnTo>
                  <a:lnTo>
                    <a:pt x="0" y="85089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831342" y="0"/>
                  </a:moveTo>
                  <a:lnTo>
                    <a:pt x="831342" y="119253"/>
                  </a:lnTo>
                  <a:lnTo>
                    <a:pt x="0" y="119253"/>
                  </a:lnTo>
                  <a:lnTo>
                    <a:pt x="0" y="357759"/>
                  </a:lnTo>
                  <a:lnTo>
                    <a:pt x="831342" y="357759"/>
                  </a:lnTo>
                  <a:lnTo>
                    <a:pt x="831342" y="477012"/>
                  </a:lnTo>
                  <a:lnTo>
                    <a:pt x="1069848" y="238506"/>
                  </a:lnTo>
                  <a:lnTo>
                    <a:pt x="83134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5954" y="3713225"/>
              <a:ext cx="1069975" cy="477520"/>
            </a:xfrm>
            <a:custGeom>
              <a:avLst/>
              <a:gdLst/>
              <a:ahLst/>
              <a:cxnLst/>
              <a:rect l="l" t="t" r="r" b="b"/>
              <a:pathLst>
                <a:path w="1069975" h="477520">
                  <a:moveTo>
                    <a:pt x="0" y="119253"/>
                  </a:moveTo>
                  <a:lnTo>
                    <a:pt x="831342" y="119253"/>
                  </a:lnTo>
                  <a:lnTo>
                    <a:pt x="831342" y="0"/>
                  </a:lnTo>
                  <a:lnTo>
                    <a:pt x="1069848" y="238506"/>
                  </a:lnTo>
                  <a:lnTo>
                    <a:pt x="831342" y="477012"/>
                  </a:lnTo>
                  <a:lnTo>
                    <a:pt x="831342" y="357759"/>
                  </a:lnTo>
                  <a:lnTo>
                    <a:pt x="0" y="357759"/>
                  </a:lnTo>
                  <a:lnTo>
                    <a:pt x="0" y="11925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74402" y="3739133"/>
              <a:ext cx="893444" cy="411480"/>
            </a:xfrm>
            <a:custGeom>
              <a:avLst/>
              <a:gdLst/>
              <a:ahLst/>
              <a:cxnLst/>
              <a:rect l="l" t="t" r="r" b="b"/>
              <a:pathLst>
                <a:path w="893445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824483" y="0"/>
                  </a:lnTo>
                  <a:lnTo>
                    <a:pt x="851165" y="5393"/>
                  </a:lnTo>
                  <a:lnTo>
                    <a:pt x="872966" y="20097"/>
                  </a:lnTo>
                  <a:lnTo>
                    <a:pt x="887670" y="41898"/>
                  </a:lnTo>
                  <a:lnTo>
                    <a:pt x="893064" y="68580"/>
                  </a:lnTo>
                  <a:lnTo>
                    <a:pt x="893064" y="342900"/>
                  </a:lnTo>
                  <a:lnTo>
                    <a:pt x="887670" y="369581"/>
                  </a:lnTo>
                  <a:lnTo>
                    <a:pt x="872966" y="391382"/>
                  </a:lnTo>
                  <a:lnTo>
                    <a:pt x="851165" y="406086"/>
                  </a:lnTo>
                  <a:lnTo>
                    <a:pt x="824483" y="411480"/>
                  </a:lnTo>
                  <a:lnTo>
                    <a:pt x="68579" y="411480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Receita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629" y="1165605"/>
            <a:ext cx="414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Preencha as informações e clique em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600" spc="-1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0619" y="1763267"/>
            <a:ext cx="9890760" cy="3718560"/>
            <a:chOff x="1150619" y="1763267"/>
            <a:chExt cx="9890760" cy="3718560"/>
          </a:xfrm>
        </p:grpSpPr>
        <p:sp>
          <p:nvSpPr>
            <p:cNvPr id="6" name="object 6"/>
            <p:cNvSpPr/>
            <p:nvPr/>
          </p:nvSpPr>
          <p:spPr>
            <a:xfrm>
              <a:off x="1159763" y="1772412"/>
              <a:ext cx="9872471" cy="3566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55191" y="1767839"/>
              <a:ext cx="9881870" cy="3709670"/>
            </a:xfrm>
            <a:custGeom>
              <a:avLst/>
              <a:gdLst/>
              <a:ahLst/>
              <a:cxnLst/>
              <a:rect l="l" t="t" r="r" b="b"/>
              <a:pathLst>
                <a:path w="9881870" h="3709670">
                  <a:moveTo>
                    <a:pt x="0" y="3709415"/>
                  </a:moveTo>
                  <a:lnTo>
                    <a:pt x="9881616" y="3709415"/>
                  </a:lnTo>
                  <a:lnTo>
                    <a:pt x="9881616" y="0"/>
                  </a:lnTo>
                  <a:lnTo>
                    <a:pt x="0" y="0"/>
                  </a:lnTo>
                  <a:lnTo>
                    <a:pt x="0" y="37094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906779" y="0"/>
                  </a:moveTo>
                  <a:lnTo>
                    <a:pt x="906779" y="130301"/>
                  </a:lnTo>
                  <a:lnTo>
                    <a:pt x="0" y="130301"/>
                  </a:lnTo>
                  <a:lnTo>
                    <a:pt x="0" y="390905"/>
                  </a:lnTo>
                  <a:lnTo>
                    <a:pt x="906779" y="390905"/>
                  </a:lnTo>
                  <a:lnTo>
                    <a:pt x="906779" y="521207"/>
                  </a:lnTo>
                  <a:lnTo>
                    <a:pt x="1167384" y="260603"/>
                  </a:lnTo>
                  <a:lnTo>
                    <a:pt x="906779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8529" y="4898897"/>
              <a:ext cx="1167765" cy="521334"/>
            </a:xfrm>
            <a:custGeom>
              <a:avLst/>
              <a:gdLst/>
              <a:ahLst/>
              <a:cxnLst/>
              <a:rect l="l" t="t" r="r" b="b"/>
              <a:pathLst>
                <a:path w="1167765" h="521335">
                  <a:moveTo>
                    <a:pt x="0" y="130301"/>
                  </a:moveTo>
                  <a:lnTo>
                    <a:pt x="906779" y="130301"/>
                  </a:lnTo>
                  <a:lnTo>
                    <a:pt x="906779" y="0"/>
                  </a:lnTo>
                  <a:lnTo>
                    <a:pt x="1167384" y="260603"/>
                  </a:lnTo>
                  <a:lnTo>
                    <a:pt x="906779" y="521207"/>
                  </a:lnTo>
                  <a:lnTo>
                    <a:pt x="906779" y="390905"/>
                  </a:lnTo>
                  <a:lnTo>
                    <a:pt x="0" y="390905"/>
                  </a:lnTo>
                  <a:lnTo>
                    <a:pt x="0" y="130301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86977" y="4953761"/>
              <a:ext cx="867410" cy="411480"/>
            </a:xfrm>
            <a:custGeom>
              <a:avLst/>
              <a:gdLst/>
              <a:ahLst/>
              <a:cxnLst/>
              <a:rect l="l" t="t" r="r" b="b"/>
              <a:pathLst>
                <a:path w="867409" h="411479">
                  <a:moveTo>
                    <a:pt x="0" y="68580"/>
                  </a:moveTo>
                  <a:lnTo>
                    <a:pt x="5393" y="41898"/>
                  </a:lnTo>
                  <a:lnTo>
                    <a:pt x="20097" y="20097"/>
                  </a:lnTo>
                  <a:lnTo>
                    <a:pt x="41898" y="5393"/>
                  </a:lnTo>
                  <a:lnTo>
                    <a:pt x="68579" y="0"/>
                  </a:lnTo>
                  <a:lnTo>
                    <a:pt x="798576" y="0"/>
                  </a:lnTo>
                  <a:lnTo>
                    <a:pt x="825257" y="5393"/>
                  </a:lnTo>
                  <a:lnTo>
                    <a:pt x="847058" y="20097"/>
                  </a:lnTo>
                  <a:lnTo>
                    <a:pt x="861762" y="41898"/>
                  </a:lnTo>
                  <a:lnTo>
                    <a:pt x="867155" y="68580"/>
                  </a:lnTo>
                  <a:lnTo>
                    <a:pt x="867155" y="342900"/>
                  </a:lnTo>
                  <a:lnTo>
                    <a:pt x="861762" y="369581"/>
                  </a:lnTo>
                  <a:lnTo>
                    <a:pt x="847058" y="391382"/>
                  </a:lnTo>
                  <a:lnTo>
                    <a:pt x="825257" y="406086"/>
                  </a:lnTo>
                  <a:lnTo>
                    <a:pt x="798576" y="411479"/>
                  </a:lnTo>
                  <a:lnTo>
                    <a:pt x="68579" y="411479"/>
                  </a:lnTo>
                  <a:lnTo>
                    <a:pt x="41898" y="406086"/>
                  </a:lnTo>
                  <a:lnTo>
                    <a:pt x="20097" y="391382"/>
                  </a:lnTo>
                  <a:lnTo>
                    <a:pt x="5393" y="369581"/>
                  </a:lnTo>
                  <a:lnTo>
                    <a:pt x="0" y="342900"/>
                  </a:lnTo>
                  <a:lnTo>
                    <a:pt x="0" y="68580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35662-4934-4A0F-9478-2DA0C985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Repasse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D68AFC-60BC-4173-B0E7-F9CE97C84188}"/>
              </a:ext>
            </a:extLst>
          </p:cNvPr>
          <p:cNvSpPr txBox="1"/>
          <p:nvPr/>
        </p:nvSpPr>
        <p:spPr>
          <a:xfrm>
            <a:off x="304800" y="1066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Clicar em: </a:t>
            </a:r>
          </a:p>
          <a:p>
            <a:pPr marL="342900" indent="-342900">
              <a:buAutoNum type="arabicParenR"/>
            </a:pPr>
            <a:r>
              <a:rPr lang="pt-BR" dirty="0"/>
              <a:t>Financeiro</a:t>
            </a:r>
          </a:p>
          <a:p>
            <a:pPr marL="342900" indent="-342900">
              <a:buAutoNum type="arabicParenR"/>
            </a:pPr>
            <a:r>
              <a:rPr lang="pt-BR" dirty="0"/>
              <a:t>Relatórios Gerenciais</a:t>
            </a:r>
          </a:p>
          <a:p>
            <a:pPr marL="342900" indent="-342900">
              <a:buAutoNum type="arabicParenR"/>
            </a:pPr>
            <a:r>
              <a:rPr lang="pt-BR" dirty="0"/>
              <a:t>PDDE Paulista</a:t>
            </a:r>
          </a:p>
          <a:p>
            <a:pPr marL="342900" indent="-342900">
              <a:buAutoNum type="arabicParenR"/>
            </a:pPr>
            <a:r>
              <a:rPr lang="pt-BR" dirty="0"/>
              <a:t>Relatório de Pagamento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B5E707-2516-4EDA-AC96-57FD9149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757" y="2853448"/>
            <a:ext cx="2057400" cy="32766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D47A8EF-4240-4F9F-8D86-3FCF8220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64" y="2743199"/>
            <a:ext cx="7487636" cy="349965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6CF5A6-00F0-48EC-B772-758AD1F044D5}"/>
              </a:ext>
            </a:extLst>
          </p:cNvPr>
          <p:cNvSpPr txBox="1"/>
          <p:nvPr/>
        </p:nvSpPr>
        <p:spPr>
          <a:xfrm>
            <a:off x="5257800" y="990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5) Exercício Pagamento: 2022</a:t>
            </a:r>
          </a:p>
          <a:p>
            <a:r>
              <a:rPr lang="pt-BR" dirty="0"/>
              <a:t>6) Mês Pagamento: </a:t>
            </a:r>
            <a:r>
              <a:rPr lang="pt-BR" b="1" dirty="0"/>
              <a:t>Todos</a:t>
            </a:r>
          </a:p>
          <a:p>
            <a:r>
              <a:rPr lang="pt-BR" dirty="0"/>
              <a:t>7) Objeto do Repasse: ( escolher)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/>
              <a:t>Após preencher os campos clicar em 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7C7F034-DBF9-4894-87CE-463343DA4389}"/>
              </a:ext>
            </a:extLst>
          </p:cNvPr>
          <p:cNvSpPr/>
          <p:nvPr/>
        </p:nvSpPr>
        <p:spPr>
          <a:xfrm>
            <a:off x="760472" y="2967748"/>
            <a:ext cx="48199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4BE6608D-262E-4458-BD9E-30E44EE3C2D2}"/>
              </a:ext>
            </a:extLst>
          </p:cNvPr>
          <p:cNvSpPr/>
          <p:nvPr/>
        </p:nvSpPr>
        <p:spPr>
          <a:xfrm>
            <a:off x="726767" y="5829210"/>
            <a:ext cx="48199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D0DF45E-509D-4E11-9BC7-ECEE9EA981D1}"/>
              </a:ext>
            </a:extLst>
          </p:cNvPr>
          <p:cNvSpPr/>
          <p:nvPr/>
        </p:nvSpPr>
        <p:spPr>
          <a:xfrm>
            <a:off x="726767" y="5566746"/>
            <a:ext cx="48199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BDBE641C-A0CF-47EA-AB32-C2B3092D811D}"/>
              </a:ext>
            </a:extLst>
          </p:cNvPr>
          <p:cNvSpPr/>
          <p:nvPr/>
        </p:nvSpPr>
        <p:spPr>
          <a:xfrm>
            <a:off x="744637" y="5284801"/>
            <a:ext cx="48199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8" name="Seta: para a Esquerda 17">
            <a:extLst>
              <a:ext uri="{FF2B5EF4-FFF2-40B4-BE49-F238E27FC236}">
                <a16:creationId xmlns:a16="http://schemas.microsoft.com/office/drawing/2014/main" id="{832B3687-13DD-40C0-8F76-11FD47A23BD6}"/>
              </a:ext>
            </a:extLst>
          </p:cNvPr>
          <p:cNvSpPr/>
          <p:nvPr/>
        </p:nvSpPr>
        <p:spPr>
          <a:xfrm>
            <a:off x="7576891" y="4038600"/>
            <a:ext cx="723900" cy="29413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Esquerda 18">
            <a:extLst>
              <a:ext uri="{FF2B5EF4-FFF2-40B4-BE49-F238E27FC236}">
                <a16:creationId xmlns:a16="http://schemas.microsoft.com/office/drawing/2014/main" id="{3D386AA2-C5E0-4713-9545-69043649757F}"/>
              </a:ext>
            </a:extLst>
          </p:cNvPr>
          <p:cNvSpPr/>
          <p:nvPr/>
        </p:nvSpPr>
        <p:spPr>
          <a:xfrm>
            <a:off x="10287000" y="4376320"/>
            <a:ext cx="762000" cy="3441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a Esquerda 19">
            <a:extLst>
              <a:ext uri="{FF2B5EF4-FFF2-40B4-BE49-F238E27FC236}">
                <a16:creationId xmlns:a16="http://schemas.microsoft.com/office/drawing/2014/main" id="{ABE0931A-6223-4A67-81A2-01FB6721D901}"/>
              </a:ext>
            </a:extLst>
          </p:cNvPr>
          <p:cNvSpPr/>
          <p:nvPr/>
        </p:nvSpPr>
        <p:spPr>
          <a:xfrm>
            <a:off x="7886700" y="4800602"/>
            <a:ext cx="723900" cy="2941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490561-1DC8-4A8C-9179-2F87AE661E77}"/>
              </a:ext>
            </a:extLst>
          </p:cNvPr>
          <p:cNvSpPr txBox="1"/>
          <p:nvPr/>
        </p:nvSpPr>
        <p:spPr>
          <a:xfrm>
            <a:off x="389071" y="2853448"/>
            <a:ext cx="3555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1</a:t>
            </a:r>
          </a:p>
          <a:p>
            <a:endParaRPr lang="pt-BR" sz="1600" b="1" dirty="0"/>
          </a:p>
          <a:p>
            <a:endParaRPr lang="pt-BR" sz="800" b="1" dirty="0"/>
          </a:p>
          <a:p>
            <a:endParaRPr lang="pt-BR" sz="800" b="1" dirty="0"/>
          </a:p>
          <a:p>
            <a:endParaRPr lang="pt-BR" sz="800" b="1" dirty="0"/>
          </a:p>
          <a:p>
            <a:endParaRPr lang="pt-BR" sz="800" b="1" dirty="0"/>
          </a:p>
          <a:p>
            <a:endParaRPr lang="pt-BR" sz="800" b="1" dirty="0"/>
          </a:p>
          <a:p>
            <a:endParaRPr lang="pt-BR" sz="800" b="1"/>
          </a:p>
          <a:p>
            <a:endParaRPr lang="pt-BR" sz="8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1600" b="1" dirty="0"/>
          </a:p>
          <a:p>
            <a:endParaRPr lang="pt-BR" sz="800" b="1" dirty="0"/>
          </a:p>
          <a:p>
            <a:r>
              <a:rPr lang="pt-BR" sz="1600" b="1" dirty="0"/>
              <a:t>2</a:t>
            </a:r>
          </a:p>
          <a:p>
            <a:r>
              <a:rPr lang="pt-BR" sz="1600" b="1" dirty="0"/>
              <a:t>3</a:t>
            </a:r>
          </a:p>
          <a:p>
            <a:r>
              <a:rPr lang="pt-BR" sz="1600" b="1" dirty="0"/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C6E615-780B-42FA-B07F-5561AA7CC705}"/>
              </a:ext>
            </a:extLst>
          </p:cNvPr>
          <p:cNvSpPr txBox="1"/>
          <p:nvPr/>
        </p:nvSpPr>
        <p:spPr>
          <a:xfrm>
            <a:off x="8344640" y="400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38B602-F29C-4AC0-88FC-A81568CED0CC}"/>
              </a:ext>
            </a:extLst>
          </p:cNvPr>
          <p:cNvSpPr txBox="1"/>
          <p:nvPr/>
        </p:nvSpPr>
        <p:spPr>
          <a:xfrm>
            <a:off x="11049000" y="43556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EA827BD-5927-42A9-87C5-4D73C0784B61}"/>
              </a:ext>
            </a:extLst>
          </p:cNvPr>
          <p:cNvSpPr txBox="1"/>
          <p:nvPr/>
        </p:nvSpPr>
        <p:spPr>
          <a:xfrm>
            <a:off x="8626876" y="47598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262B4F8-0C2B-4145-A3E7-0653CA470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1810886"/>
            <a:ext cx="1029793" cy="3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7276" y="937386"/>
            <a:ext cx="70529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Nesta aba, o sistema permitirá que sejam lançadas as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Despesas. </a:t>
            </a:r>
            <a:r>
              <a:rPr sz="1600" spc="-5" dirty="0">
                <a:latin typeface="Arial"/>
                <a:cs typeface="Arial"/>
              </a:rPr>
              <a:t>Para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incluir</a:t>
            </a:r>
            <a:endParaRPr sz="1600">
              <a:latin typeface="Arial"/>
              <a:cs typeface="Arial"/>
            </a:endParaRPr>
          </a:p>
          <a:p>
            <a:pPr marR="45720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uma </a:t>
            </a:r>
            <a:r>
              <a:rPr sz="1600" b="1" spc="-5" dirty="0">
                <a:solidFill>
                  <a:srgbClr val="459AD5"/>
                </a:solidFill>
                <a:latin typeface="Arial"/>
                <a:cs typeface="Arial"/>
              </a:rPr>
              <a:t>Nota Fiscal</a:t>
            </a:r>
            <a:r>
              <a:rPr sz="1600" spc="-5" dirty="0">
                <a:latin typeface="Arial"/>
                <a:cs typeface="Arial"/>
              </a:rPr>
              <a:t>, clique em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59AD5"/>
                </a:solidFill>
                <a:latin typeface="Arial"/>
                <a:cs typeface="Arial"/>
              </a:rPr>
              <a:t>Novo.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8536" y="1659635"/>
            <a:ext cx="11235055" cy="4535805"/>
            <a:chOff x="478536" y="1659635"/>
            <a:chExt cx="11235055" cy="4535805"/>
          </a:xfrm>
        </p:grpSpPr>
        <p:sp>
          <p:nvSpPr>
            <p:cNvPr id="6" name="object 6"/>
            <p:cNvSpPr/>
            <p:nvPr/>
          </p:nvSpPr>
          <p:spPr>
            <a:xfrm>
              <a:off x="478536" y="1659635"/>
              <a:ext cx="11234928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210312" y="0"/>
                  </a:moveTo>
                  <a:lnTo>
                    <a:pt x="0" y="210312"/>
                  </a:lnTo>
                  <a:lnTo>
                    <a:pt x="210312" y="420624"/>
                  </a:lnTo>
                  <a:lnTo>
                    <a:pt x="210312" y="315468"/>
                  </a:lnTo>
                  <a:lnTo>
                    <a:pt x="1112520" y="315468"/>
                  </a:lnTo>
                  <a:lnTo>
                    <a:pt x="1112520" y="105156"/>
                  </a:lnTo>
                  <a:lnTo>
                    <a:pt x="210312" y="10515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253" y="1858517"/>
              <a:ext cx="1112520" cy="421005"/>
            </a:xfrm>
            <a:custGeom>
              <a:avLst/>
              <a:gdLst/>
              <a:ahLst/>
              <a:cxnLst/>
              <a:rect l="l" t="t" r="r" b="b"/>
              <a:pathLst>
                <a:path w="1112520" h="421005">
                  <a:moveTo>
                    <a:pt x="1112520" y="315468"/>
                  </a:moveTo>
                  <a:lnTo>
                    <a:pt x="210312" y="315468"/>
                  </a:lnTo>
                  <a:lnTo>
                    <a:pt x="210312" y="420624"/>
                  </a:lnTo>
                  <a:lnTo>
                    <a:pt x="0" y="210312"/>
                  </a:lnTo>
                  <a:lnTo>
                    <a:pt x="210312" y="0"/>
                  </a:lnTo>
                  <a:lnTo>
                    <a:pt x="210312" y="105156"/>
                  </a:lnTo>
                  <a:lnTo>
                    <a:pt x="1112520" y="105156"/>
                  </a:lnTo>
                  <a:lnTo>
                    <a:pt x="1112520" y="315468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8961" y="1806701"/>
              <a:ext cx="1813560" cy="1304925"/>
            </a:xfrm>
            <a:custGeom>
              <a:avLst/>
              <a:gdLst/>
              <a:ahLst/>
              <a:cxnLst/>
              <a:rect l="l" t="t" r="r" b="b"/>
              <a:pathLst>
                <a:path w="1813560" h="1304925">
                  <a:moveTo>
                    <a:pt x="701040" y="87122"/>
                  </a:moveTo>
                  <a:lnTo>
                    <a:pt x="707884" y="53203"/>
                  </a:lnTo>
                  <a:lnTo>
                    <a:pt x="726551" y="25511"/>
                  </a:lnTo>
                  <a:lnTo>
                    <a:pt x="754243" y="6844"/>
                  </a:lnTo>
                  <a:lnTo>
                    <a:pt x="788162" y="0"/>
                  </a:lnTo>
                  <a:lnTo>
                    <a:pt x="1726438" y="0"/>
                  </a:lnTo>
                  <a:lnTo>
                    <a:pt x="1760356" y="6844"/>
                  </a:lnTo>
                  <a:lnTo>
                    <a:pt x="1788048" y="25511"/>
                  </a:lnTo>
                  <a:lnTo>
                    <a:pt x="1806715" y="53203"/>
                  </a:lnTo>
                  <a:lnTo>
                    <a:pt x="1813560" y="87122"/>
                  </a:lnTo>
                  <a:lnTo>
                    <a:pt x="1813560" y="435610"/>
                  </a:lnTo>
                  <a:lnTo>
                    <a:pt x="1806715" y="469528"/>
                  </a:lnTo>
                  <a:lnTo>
                    <a:pt x="1788048" y="497220"/>
                  </a:lnTo>
                  <a:lnTo>
                    <a:pt x="1760356" y="515887"/>
                  </a:lnTo>
                  <a:lnTo>
                    <a:pt x="1726438" y="522732"/>
                  </a:lnTo>
                  <a:lnTo>
                    <a:pt x="788162" y="522732"/>
                  </a:lnTo>
                  <a:lnTo>
                    <a:pt x="754243" y="515887"/>
                  </a:lnTo>
                  <a:lnTo>
                    <a:pt x="726551" y="497220"/>
                  </a:lnTo>
                  <a:lnTo>
                    <a:pt x="707884" y="469528"/>
                  </a:lnTo>
                  <a:lnTo>
                    <a:pt x="701040" y="435610"/>
                  </a:lnTo>
                  <a:lnTo>
                    <a:pt x="701040" y="87122"/>
                  </a:lnTo>
                  <a:close/>
                </a:path>
                <a:path w="1813560" h="1304925">
                  <a:moveTo>
                    <a:pt x="0" y="868934"/>
                  </a:moveTo>
                  <a:lnTo>
                    <a:pt x="6845" y="835015"/>
                  </a:lnTo>
                  <a:lnTo>
                    <a:pt x="25515" y="807323"/>
                  </a:lnTo>
                  <a:lnTo>
                    <a:pt x="53208" y="788656"/>
                  </a:lnTo>
                  <a:lnTo>
                    <a:pt x="87122" y="781812"/>
                  </a:lnTo>
                  <a:lnTo>
                    <a:pt x="1046733" y="781812"/>
                  </a:lnTo>
                  <a:lnTo>
                    <a:pt x="1080652" y="788656"/>
                  </a:lnTo>
                  <a:lnTo>
                    <a:pt x="1108344" y="807323"/>
                  </a:lnTo>
                  <a:lnTo>
                    <a:pt x="1127011" y="835015"/>
                  </a:lnTo>
                  <a:lnTo>
                    <a:pt x="1133856" y="868934"/>
                  </a:lnTo>
                  <a:lnTo>
                    <a:pt x="1133856" y="1217422"/>
                  </a:lnTo>
                  <a:lnTo>
                    <a:pt x="1127011" y="1251340"/>
                  </a:lnTo>
                  <a:lnTo>
                    <a:pt x="1108344" y="1279032"/>
                  </a:lnTo>
                  <a:lnTo>
                    <a:pt x="1080652" y="1297699"/>
                  </a:lnTo>
                  <a:lnTo>
                    <a:pt x="1046733" y="1304544"/>
                  </a:lnTo>
                  <a:lnTo>
                    <a:pt x="87122" y="1304544"/>
                  </a:lnTo>
                  <a:lnTo>
                    <a:pt x="53208" y="1297699"/>
                  </a:lnTo>
                  <a:lnTo>
                    <a:pt x="25515" y="1279032"/>
                  </a:lnTo>
                  <a:lnTo>
                    <a:pt x="6845" y="1251340"/>
                  </a:lnTo>
                  <a:lnTo>
                    <a:pt x="0" y="1217422"/>
                  </a:lnTo>
                  <a:lnTo>
                    <a:pt x="0" y="868934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864870" y="0"/>
                  </a:moveTo>
                  <a:lnTo>
                    <a:pt x="864870" y="123825"/>
                  </a:lnTo>
                  <a:lnTo>
                    <a:pt x="0" y="123825"/>
                  </a:lnTo>
                  <a:lnTo>
                    <a:pt x="0" y="371475"/>
                  </a:lnTo>
                  <a:lnTo>
                    <a:pt x="864870" y="371475"/>
                  </a:lnTo>
                  <a:lnTo>
                    <a:pt x="864870" y="495300"/>
                  </a:lnTo>
                  <a:lnTo>
                    <a:pt x="1112520" y="24765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6850" y="3309365"/>
              <a:ext cx="1112520" cy="495300"/>
            </a:xfrm>
            <a:custGeom>
              <a:avLst/>
              <a:gdLst/>
              <a:ahLst/>
              <a:cxnLst/>
              <a:rect l="l" t="t" r="r" b="b"/>
              <a:pathLst>
                <a:path w="1112520" h="495300">
                  <a:moveTo>
                    <a:pt x="0" y="123825"/>
                  </a:moveTo>
                  <a:lnTo>
                    <a:pt x="864870" y="123825"/>
                  </a:lnTo>
                  <a:lnTo>
                    <a:pt x="864870" y="0"/>
                  </a:lnTo>
                  <a:lnTo>
                    <a:pt x="1112520" y="247650"/>
                  </a:lnTo>
                  <a:lnTo>
                    <a:pt x="864870" y="495300"/>
                  </a:lnTo>
                  <a:lnTo>
                    <a:pt x="864870" y="371475"/>
                  </a:lnTo>
                  <a:lnTo>
                    <a:pt x="0" y="371475"/>
                  </a:lnTo>
                  <a:lnTo>
                    <a:pt x="0" y="12382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24338" y="3361181"/>
              <a:ext cx="928369" cy="391795"/>
            </a:xfrm>
            <a:custGeom>
              <a:avLst/>
              <a:gdLst/>
              <a:ahLst/>
              <a:cxnLst/>
              <a:rect l="l" t="t" r="r" b="b"/>
              <a:pathLst>
                <a:path w="928370" h="391795">
                  <a:moveTo>
                    <a:pt x="0" y="65277"/>
                  </a:moveTo>
                  <a:lnTo>
                    <a:pt x="5127" y="39862"/>
                  </a:lnTo>
                  <a:lnTo>
                    <a:pt x="19113" y="19113"/>
                  </a:lnTo>
                  <a:lnTo>
                    <a:pt x="39862" y="5127"/>
                  </a:lnTo>
                  <a:lnTo>
                    <a:pt x="65277" y="0"/>
                  </a:lnTo>
                  <a:lnTo>
                    <a:pt x="862837" y="0"/>
                  </a:lnTo>
                  <a:lnTo>
                    <a:pt x="888253" y="5127"/>
                  </a:lnTo>
                  <a:lnTo>
                    <a:pt x="909002" y="19113"/>
                  </a:lnTo>
                  <a:lnTo>
                    <a:pt x="922988" y="39862"/>
                  </a:lnTo>
                  <a:lnTo>
                    <a:pt x="928115" y="65277"/>
                  </a:lnTo>
                  <a:lnTo>
                    <a:pt x="928115" y="326389"/>
                  </a:lnTo>
                  <a:lnTo>
                    <a:pt x="922988" y="351805"/>
                  </a:lnTo>
                  <a:lnTo>
                    <a:pt x="909002" y="372554"/>
                  </a:lnTo>
                  <a:lnTo>
                    <a:pt x="888253" y="386540"/>
                  </a:lnTo>
                  <a:lnTo>
                    <a:pt x="862837" y="391667"/>
                  </a:lnTo>
                  <a:lnTo>
                    <a:pt x="65277" y="391667"/>
                  </a:lnTo>
                  <a:lnTo>
                    <a:pt x="39862" y="386540"/>
                  </a:lnTo>
                  <a:lnTo>
                    <a:pt x="19113" y="372554"/>
                  </a:lnTo>
                  <a:lnTo>
                    <a:pt x="5127" y="351805"/>
                  </a:lnTo>
                  <a:lnTo>
                    <a:pt x="0" y="326389"/>
                  </a:lnTo>
                  <a:lnTo>
                    <a:pt x="0" y="65277"/>
                  </a:lnTo>
                  <a:close/>
                </a:path>
              </a:pathLst>
            </a:custGeom>
            <a:ln w="380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790FA631-CC1F-41B4-B98A-C7D368B3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602428"/>
            <a:ext cx="3856785" cy="592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14700" y="1475232"/>
            <a:ext cx="5562600" cy="4465320"/>
            <a:chOff x="3314700" y="1475232"/>
            <a:chExt cx="5562600" cy="4465320"/>
          </a:xfrm>
        </p:grpSpPr>
        <p:sp>
          <p:nvSpPr>
            <p:cNvPr id="5" name="object 5"/>
            <p:cNvSpPr/>
            <p:nvPr/>
          </p:nvSpPr>
          <p:spPr>
            <a:xfrm>
              <a:off x="3323844" y="1484376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9272" y="1479804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75684" y="909269"/>
            <a:ext cx="5042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Principais campos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lançamento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940" y="800480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1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;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 permitirá a inclusão 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14700" y="1908048"/>
            <a:ext cx="5562600" cy="4465320"/>
            <a:chOff x="3314700" y="1908048"/>
            <a:chExt cx="5562600" cy="4465320"/>
          </a:xfrm>
        </p:grpSpPr>
        <p:sp>
          <p:nvSpPr>
            <p:cNvPr id="6" name="object 6"/>
            <p:cNvSpPr/>
            <p:nvPr/>
          </p:nvSpPr>
          <p:spPr>
            <a:xfrm>
              <a:off x="3323844" y="1917192"/>
              <a:ext cx="5544311" cy="412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9272" y="1912620"/>
              <a:ext cx="5553710" cy="4456430"/>
            </a:xfrm>
            <a:custGeom>
              <a:avLst/>
              <a:gdLst/>
              <a:ahLst/>
              <a:cxnLst/>
              <a:rect l="l" t="t" r="r" b="b"/>
              <a:pathLst>
                <a:path w="5553709" h="4456430">
                  <a:moveTo>
                    <a:pt x="0" y="4456176"/>
                  </a:moveTo>
                  <a:lnTo>
                    <a:pt x="5553456" y="4456176"/>
                  </a:lnTo>
                  <a:lnTo>
                    <a:pt x="5553456" y="0"/>
                  </a:lnTo>
                  <a:lnTo>
                    <a:pt x="0" y="0"/>
                  </a:lnTo>
                  <a:lnTo>
                    <a:pt x="0" y="44561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8881" y="2545842"/>
              <a:ext cx="3312160" cy="3168650"/>
            </a:xfrm>
            <a:custGeom>
              <a:avLst/>
              <a:gdLst/>
              <a:ahLst/>
              <a:cxnLst/>
              <a:rect l="l" t="t" r="r" b="b"/>
              <a:pathLst>
                <a:path w="3312159" h="3168650">
                  <a:moveTo>
                    <a:pt x="0" y="576072"/>
                  </a:moveTo>
                  <a:lnTo>
                    <a:pt x="3311652" y="576072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  <a:path w="3312159" h="3168650">
                  <a:moveTo>
                    <a:pt x="0" y="3168396"/>
                  </a:moveTo>
                  <a:lnTo>
                    <a:pt x="3311652" y="3168396"/>
                  </a:lnTo>
                  <a:lnTo>
                    <a:pt x="3311652" y="2592324"/>
                  </a:lnTo>
                  <a:lnTo>
                    <a:pt x="0" y="2592324"/>
                  </a:lnTo>
                  <a:lnTo>
                    <a:pt x="0" y="3168396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8703" y="822198"/>
            <a:ext cx="1050417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2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SIM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 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26664" y="1950720"/>
            <a:ext cx="6139180" cy="4253865"/>
            <a:chOff x="3026664" y="1950720"/>
            <a:chExt cx="6139180" cy="4253865"/>
          </a:xfrm>
        </p:grpSpPr>
        <p:sp>
          <p:nvSpPr>
            <p:cNvPr id="6" name="object 6"/>
            <p:cNvSpPr/>
            <p:nvPr/>
          </p:nvSpPr>
          <p:spPr>
            <a:xfrm>
              <a:off x="3035808" y="1959864"/>
              <a:ext cx="6120384" cy="38922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1236" y="1955292"/>
              <a:ext cx="6129655" cy="4244340"/>
            </a:xfrm>
            <a:custGeom>
              <a:avLst/>
              <a:gdLst/>
              <a:ahLst/>
              <a:cxnLst/>
              <a:rect l="l" t="t" r="r" b="b"/>
              <a:pathLst>
                <a:path w="6129655" h="4244340">
                  <a:moveTo>
                    <a:pt x="0" y="4244339"/>
                  </a:moveTo>
                  <a:lnTo>
                    <a:pt x="6129527" y="4244339"/>
                  </a:lnTo>
                  <a:lnTo>
                    <a:pt x="6129527" y="0"/>
                  </a:lnTo>
                  <a:lnTo>
                    <a:pt x="0" y="0"/>
                  </a:lnTo>
                  <a:lnTo>
                    <a:pt x="0" y="42443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7066" y="2652522"/>
              <a:ext cx="3295015" cy="2880360"/>
            </a:xfrm>
            <a:custGeom>
              <a:avLst/>
              <a:gdLst/>
              <a:ahLst/>
              <a:cxnLst/>
              <a:rect l="l" t="t" r="r" b="b"/>
              <a:pathLst>
                <a:path w="3295015" h="288036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2880360">
                  <a:moveTo>
                    <a:pt x="0" y="2880360"/>
                  </a:moveTo>
                  <a:lnTo>
                    <a:pt x="3294888" y="2880360"/>
                  </a:lnTo>
                  <a:lnTo>
                    <a:pt x="3294888" y="2375916"/>
                  </a:lnTo>
                  <a:lnTo>
                    <a:pt x="0" y="2375916"/>
                  </a:lnTo>
                  <a:lnTo>
                    <a:pt x="0" y="288036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258" y="854710"/>
            <a:ext cx="10605135" cy="972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100"/>
              </a:lnSpc>
              <a:spcBef>
                <a:spcPts val="95"/>
              </a:spcBef>
            </a:pPr>
            <a:r>
              <a:rPr sz="1800" b="1" dirty="0">
                <a:solidFill>
                  <a:srgbClr val="F79546"/>
                </a:solidFill>
                <a:latin typeface="Arial"/>
                <a:cs typeface="Arial"/>
              </a:rPr>
              <a:t>Condição </a:t>
            </a: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serviço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dos impostos de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INSS, ISS, IRRF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PIS/COFINS/CSLL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conforme tela 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06495" y="1997964"/>
            <a:ext cx="5634355" cy="4284345"/>
            <a:chOff x="3206495" y="1997964"/>
            <a:chExt cx="5634355" cy="4284345"/>
          </a:xfrm>
        </p:grpSpPr>
        <p:sp>
          <p:nvSpPr>
            <p:cNvPr id="6" name="object 6"/>
            <p:cNvSpPr/>
            <p:nvPr/>
          </p:nvSpPr>
          <p:spPr>
            <a:xfrm>
              <a:off x="3215639" y="2007108"/>
              <a:ext cx="5615940" cy="40037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1067" y="2002536"/>
              <a:ext cx="5625465" cy="4274820"/>
            </a:xfrm>
            <a:custGeom>
              <a:avLst/>
              <a:gdLst/>
              <a:ahLst/>
              <a:cxnLst/>
              <a:rect l="l" t="t" r="r" b="b"/>
              <a:pathLst>
                <a:path w="5625465" h="4274820">
                  <a:moveTo>
                    <a:pt x="0" y="4274820"/>
                  </a:moveTo>
                  <a:lnTo>
                    <a:pt x="5625083" y="4274820"/>
                  </a:lnTo>
                  <a:lnTo>
                    <a:pt x="5625083" y="0"/>
                  </a:lnTo>
                  <a:lnTo>
                    <a:pt x="0" y="0"/>
                  </a:lnTo>
                  <a:lnTo>
                    <a:pt x="0" y="427482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4101" y="2666238"/>
              <a:ext cx="3295015" cy="3284220"/>
            </a:xfrm>
            <a:custGeom>
              <a:avLst/>
              <a:gdLst/>
              <a:ahLst/>
              <a:cxnLst/>
              <a:rect l="l" t="t" r="r" b="b"/>
              <a:pathLst>
                <a:path w="3295015" h="3284220">
                  <a:moveTo>
                    <a:pt x="0" y="502920"/>
                  </a:moveTo>
                  <a:lnTo>
                    <a:pt x="3294888" y="502920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  <a:path w="3295015" h="3284220">
                  <a:moveTo>
                    <a:pt x="0" y="3284220"/>
                  </a:moveTo>
                  <a:lnTo>
                    <a:pt x="3294888" y="3284220"/>
                  </a:lnTo>
                  <a:lnTo>
                    <a:pt x="3294888" y="2491740"/>
                  </a:lnTo>
                  <a:lnTo>
                    <a:pt x="0" y="2491740"/>
                  </a:lnTo>
                  <a:lnTo>
                    <a:pt x="0" y="3284220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8411" y="816102"/>
            <a:ext cx="106051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Condição 4</a:t>
            </a:r>
            <a:r>
              <a:rPr sz="1800" spc="-5" dirty="0">
                <a:latin typeface="Arial"/>
                <a:cs typeface="Arial"/>
              </a:rPr>
              <a:t>: Caso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spc="-5" dirty="0">
                <a:latin typeface="Arial"/>
                <a:cs typeface="Arial"/>
              </a:rPr>
              <a:t>campo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seja selecionada a opção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NÃO</a:t>
            </a:r>
            <a:r>
              <a:rPr sz="1800" spc="-5" dirty="0">
                <a:latin typeface="Arial"/>
                <a:cs typeface="Arial"/>
              </a:rPr>
              <a:t>, e </a:t>
            </a:r>
            <a:r>
              <a:rPr sz="1800" spc="-10" dirty="0"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tipo de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selecionada a opção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 </a:t>
            </a:r>
            <a:r>
              <a:rPr sz="1800" spc="-5" dirty="0"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 eletrônica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venda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então, o sistema  permitirá a inclusão 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frete </a:t>
            </a:r>
            <a:r>
              <a:rPr sz="1800" spc="-5" dirty="0">
                <a:latin typeface="Arial"/>
                <a:cs typeface="Arial"/>
              </a:rPr>
              <a:t>a ser pago, conforme tela 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seguir: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71800" y="1938527"/>
            <a:ext cx="5960745" cy="4182110"/>
            <a:chOff x="2971800" y="1938527"/>
            <a:chExt cx="5960745" cy="4182110"/>
          </a:xfrm>
        </p:grpSpPr>
        <p:sp>
          <p:nvSpPr>
            <p:cNvPr id="6" name="object 6"/>
            <p:cNvSpPr/>
            <p:nvPr/>
          </p:nvSpPr>
          <p:spPr>
            <a:xfrm>
              <a:off x="2980944" y="1947671"/>
              <a:ext cx="5942076" cy="38566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6372" y="1943099"/>
              <a:ext cx="5951220" cy="4173220"/>
            </a:xfrm>
            <a:custGeom>
              <a:avLst/>
              <a:gdLst/>
              <a:ahLst/>
              <a:cxnLst/>
              <a:rect l="l" t="t" r="r" b="b"/>
              <a:pathLst>
                <a:path w="5951220" h="4173220">
                  <a:moveTo>
                    <a:pt x="0" y="4172712"/>
                  </a:moveTo>
                  <a:lnTo>
                    <a:pt x="5951220" y="4172712"/>
                  </a:lnTo>
                  <a:lnTo>
                    <a:pt x="5951220" y="0"/>
                  </a:lnTo>
                  <a:lnTo>
                    <a:pt x="0" y="0"/>
                  </a:lnTo>
                  <a:lnTo>
                    <a:pt x="0" y="4172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65981" y="2637281"/>
              <a:ext cx="3295015" cy="2809240"/>
            </a:xfrm>
            <a:custGeom>
              <a:avLst/>
              <a:gdLst/>
              <a:ahLst/>
              <a:cxnLst/>
              <a:rect l="l" t="t" r="r" b="b"/>
              <a:pathLst>
                <a:path w="3295015" h="2809240">
                  <a:moveTo>
                    <a:pt x="0" y="504444"/>
                  </a:moveTo>
                  <a:lnTo>
                    <a:pt x="3294888" y="504444"/>
                  </a:lnTo>
                  <a:lnTo>
                    <a:pt x="329488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  <a:path w="3295015" h="2809240">
                  <a:moveTo>
                    <a:pt x="0" y="2808732"/>
                  </a:moveTo>
                  <a:lnTo>
                    <a:pt x="3294888" y="2808732"/>
                  </a:lnTo>
                  <a:lnTo>
                    <a:pt x="3294888" y="2304288"/>
                  </a:lnTo>
                  <a:lnTo>
                    <a:pt x="0" y="2304288"/>
                  </a:lnTo>
                  <a:lnTo>
                    <a:pt x="0" y="2808732"/>
                  </a:lnTo>
                  <a:close/>
                </a:path>
              </a:pathLst>
            </a:custGeom>
            <a:ln w="2895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7108" y="944117"/>
            <a:ext cx="667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Após a inclusão da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sz="1800" spc="-5" dirty="0">
                <a:latin typeface="Arial"/>
                <a:cs typeface="Arial"/>
              </a:rPr>
              <a:t>, ela 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na tabela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abaixo: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0572" y="1412747"/>
            <a:ext cx="7610856" cy="3378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3761" y="4924425"/>
            <a:ext cx="7363459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79546"/>
                </a:solidFill>
                <a:latin typeface="Arial"/>
                <a:cs typeface="Arial"/>
              </a:rPr>
              <a:t>OBS</a:t>
            </a:r>
            <a:r>
              <a:rPr sz="1800" spc="-5" dirty="0">
                <a:latin typeface="Arial"/>
                <a:cs typeface="Arial"/>
              </a:rPr>
              <a:t>.: Caso a </a:t>
            </a:r>
            <a:r>
              <a:rPr sz="1800" dirty="0">
                <a:latin typeface="Arial"/>
                <a:cs typeface="Arial"/>
              </a:rPr>
              <a:t>NF </a:t>
            </a:r>
            <a:r>
              <a:rPr sz="1800" spc="-5" dirty="0">
                <a:latin typeface="Arial"/>
                <a:cs typeface="Arial"/>
              </a:rPr>
              <a:t>tenha sido do tipo </a:t>
            </a:r>
            <a:r>
              <a:rPr sz="1800" dirty="0">
                <a:latin typeface="Arial"/>
                <a:cs typeface="Arial"/>
              </a:rPr>
              <a:t>MEI </a:t>
            </a:r>
            <a:r>
              <a:rPr sz="1800" spc="-5" dirty="0">
                <a:latin typeface="Arial"/>
                <a:cs typeface="Arial"/>
              </a:rPr>
              <a:t>e possuir valor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INSS, </a:t>
            </a:r>
            <a:r>
              <a:rPr sz="1800" spc="-5" dirty="0">
                <a:latin typeface="Arial"/>
                <a:cs typeface="Arial"/>
              </a:rPr>
              <a:t>então,  o sistema indica que o valor </a:t>
            </a:r>
            <a:r>
              <a:rPr sz="1800" dirty="0">
                <a:latin typeface="Arial"/>
                <a:cs typeface="Arial"/>
              </a:rPr>
              <a:t>total </a:t>
            </a:r>
            <a:r>
              <a:rPr sz="1800" spc="-5" dirty="0">
                <a:latin typeface="Arial"/>
                <a:cs typeface="Arial"/>
              </a:rPr>
              <a:t>dos itens deverá ser referente ao valor  da </a:t>
            </a:r>
            <a:r>
              <a:rPr sz="1800" spc="-70" dirty="0">
                <a:latin typeface="Arial"/>
                <a:cs typeface="Arial"/>
              </a:rPr>
              <a:t>NF,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sem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contabilizar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o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imposto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2108073"/>
            <a:ext cx="10401300" cy="4162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2241" y="734009"/>
            <a:ext cx="149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Pesquisa</a:t>
            </a:r>
            <a:r>
              <a:rPr sz="1800" b="1" spc="-70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Prévia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5" y="1283334"/>
            <a:ext cx="1577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Clique no </a:t>
            </a:r>
            <a:r>
              <a:rPr sz="1800" spc="-10" dirty="0">
                <a:latin typeface="Carlito"/>
                <a:cs typeface="Carlito"/>
              </a:rPr>
              <a:t>ícone </a:t>
            </a:r>
            <a:r>
              <a:rPr sz="1800" dirty="0">
                <a:latin typeface="Carlito"/>
                <a:cs typeface="Carlito"/>
              </a:rPr>
              <a:t>(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2099" y="1283334"/>
            <a:ext cx="5017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6105" marR="5080" indent="-5740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) </a:t>
            </a:r>
            <a:r>
              <a:rPr sz="1800" spc="-15" dirty="0">
                <a:latin typeface="Carlito"/>
                <a:cs typeface="Carlito"/>
              </a:rPr>
              <a:t>para </a:t>
            </a:r>
            <a:r>
              <a:rPr sz="1800" spc="-5" dirty="0">
                <a:latin typeface="Carlito"/>
                <a:cs typeface="Carlito"/>
              </a:rPr>
              <a:t>adicionar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spc="-10" dirty="0">
                <a:latin typeface="Carlito"/>
                <a:cs typeface="Carlito"/>
              </a:rPr>
              <a:t>informações sobre </a:t>
            </a:r>
            <a:r>
              <a:rPr sz="1800" dirty="0">
                <a:latin typeface="Carlito"/>
                <a:cs typeface="Carlito"/>
              </a:rPr>
              <a:t>as </a:t>
            </a:r>
            <a:r>
              <a:rPr sz="1800" b="1" spc="-5" dirty="0">
                <a:solidFill>
                  <a:srgbClr val="459AD5"/>
                </a:solidFill>
                <a:latin typeface="Carlito"/>
                <a:cs typeface="Carlito"/>
              </a:rPr>
              <a:t>pesquisas </a:t>
            </a:r>
            <a:r>
              <a:rPr sz="1800" b="1" dirty="0">
                <a:solidFill>
                  <a:srgbClr val="459AD5"/>
                </a:solidFill>
                <a:latin typeface="Carlito"/>
                <a:cs typeface="Carlito"/>
              </a:rPr>
              <a:t>de 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orçamento</a:t>
            </a:r>
            <a:r>
              <a:rPr sz="1800" b="1" spc="-15" dirty="0">
                <a:solidFill>
                  <a:srgbClr val="459AD5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Carlito"/>
                <a:cs typeface="Carlito"/>
              </a:rPr>
              <a:t>realizadas</a:t>
            </a:r>
            <a:r>
              <a:rPr sz="1800" spc="-1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9411" y="1367027"/>
            <a:ext cx="1905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182" y="1067920"/>
            <a:ext cx="6261735" cy="6565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adicionar</a:t>
            </a:r>
            <a:r>
              <a:rPr sz="1800" spc="2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latin typeface="Arial"/>
                <a:cs typeface="Arial"/>
              </a:rPr>
              <a:t>informações de um dos orçamentos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realizados.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041" y="2328700"/>
            <a:ext cx="11372651" cy="267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535" y="1038605"/>
            <a:ext cx="5391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0885" y="1599889"/>
            <a:ext cx="4817110" cy="4396740"/>
            <a:chOff x="3580885" y="1599889"/>
            <a:chExt cx="4817110" cy="4396740"/>
          </a:xfrm>
        </p:grpSpPr>
        <p:sp>
          <p:nvSpPr>
            <p:cNvPr id="4" name="object 4"/>
            <p:cNvSpPr/>
            <p:nvPr/>
          </p:nvSpPr>
          <p:spPr>
            <a:xfrm>
              <a:off x="3590043" y="1609026"/>
              <a:ext cx="4798419" cy="430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5458" y="1604462"/>
              <a:ext cx="4807585" cy="4379595"/>
            </a:xfrm>
            <a:custGeom>
              <a:avLst/>
              <a:gdLst/>
              <a:ahLst/>
              <a:cxnLst/>
              <a:rect l="l" t="t" r="r" b="b"/>
              <a:pathLst>
                <a:path w="4807584" h="4379595">
                  <a:moveTo>
                    <a:pt x="0" y="4379507"/>
                  </a:moveTo>
                  <a:lnTo>
                    <a:pt x="4807587" y="4379507"/>
                  </a:lnTo>
                  <a:lnTo>
                    <a:pt x="4807587" y="0"/>
                  </a:lnTo>
                  <a:lnTo>
                    <a:pt x="0" y="0"/>
                  </a:lnTo>
                  <a:lnTo>
                    <a:pt x="0" y="4379507"/>
                  </a:lnTo>
                  <a:close/>
                </a:path>
              </a:pathLst>
            </a:custGeom>
            <a:ln w="9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75868" y="5657675"/>
              <a:ext cx="568960" cy="314960"/>
            </a:xfrm>
            <a:custGeom>
              <a:avLst/>
              <a:gdLst/>
              <a:ahLst/>
              <a:cxnLst/>
              <a:rect l="l" t="t" r="r" b="b"/>
              <a:pathLst>
                <a:path w="568959" h="314960">
                  <a:moveTo>
                    <a:pt x="0" y="52481"/>
                  </a:moveTo>
                  <a:lnTo>
                    <a:pt x="4136" y="32055"/>
                  </a:lnTo>
                  <a:lnTo>
                    <a:pt x="15424" y="15373"/>
                  </a:lnTo>
                  <a:lnTo>
                    <a:pt x="32180" y="4125"/>
                  </a:lnTo>
                  <a:lnTo>
                    <a:pt x="52721" y="0"/>
                  </a:lnTo>
                  <a:lnTo>
                    <a:pt x="515753" y="0"/>
                  </a:lnTo>
                  <a:lnTo>
                    <a:pt x="536294" y="4125"/>
                  </a:lnTo>
                  <a:lnTo>
                    <a:pt x="553050" y="15373"/>
                  </a:lnTo>
                  <a:lnTo>
                    <a:pt x="564338" y="32055"/>
                  </a:lnTo>
                  <a:lnTo>
                    <a:pt x="568475" y="52481"/>
                  </a:lnTo>
                  <a:lnTo>
                    <a:pt x="568475" y="262405"/>
                  </a:lnTo>
                  <a:lnTo>
                    <a:pt x="564338" y="282836"/>
                  </a:lnTo>
                  <a:lnTo>
                    <a:pt x="553050" y="299517"/>
                  </a:lnTo>
                  <a:lnTo>
                    <a:pt x="536294" y="310763"/>
                  </a:lnTo>
                  <a:lnTo>
                    <a:pt x="515753" y="314886"/>
                  </a:lnTo>
                  <a:lnTo>
                    <a:pt x="52721" y="314886"/>
                  </a:lnTo>
                  <a:lnTo>
                    <a:pt x="32180" y="310763"/>
                  </a:lnTo>
                  <a:lnTo>
                    <a:pt x="15424" y="299517"/>
                  </a:lnTo>
                  <a:lnTo>
                    <a:pt x="4136" y="282836"/>
                  </a:lnTo>
                  <a:lnTo>
                    <a:pt x="0" y="262405"/>
                  </a:lnTo>
                  <a:lnTo>
                    <a:pt x="0" y="52481"/>
                  </a:lnTo>
                  <a:close/>
                </a:path>
              </a:pathLst>
            </a:custGeom>
            <a:ln w="2588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2116" y="5597563"/>
              <a:ext cx="762000" cy="398780"/>
            </a:xfrm>
            <a:custGeom>
              <a:avLst/>
              <a:gdLst/>
              <a:ahLst/>
              <a:cxnLst/>
              <a:rect l="l" t="t" r="r" b="b"/>
              <a:pathLst>
                <a:path w="762000" h="398779">
                  <a:moveTo>
                    <a:pt x="761784" y="199301"/>
                  </a:moveTo>
                  <a:lnTo>
                    <a:pt x="752602" y="190169"/>
                  </a:lnTo>
                  <a:lnTo>
                    <a:pt x="592950" y="31216"/>
                  </a:lnTo>
                  <a:lnTo>
                    <a:pt x="561594" y="0"/>
                  </a:lnTo>
                  <a:lnTo>
                    <a:pt x="561594" y="102336"/>
                  </a:lnTo>
                  <a:lnTo>
                    <a:pt x="0" y="102336"/>
                  </a:lnTo>
                  <a:lnTo>
                    <a:pt x="0" y="296278"/>
                  </a:lnTo>
                  <a:lnTo>
                    <a:pt x="561594" y="296278"/>
                  </a:lnTo>
                  <a:lnTo>
                    <a:pt x="561594" y="398614"/>
                  </a:lnTo>
                  <a:lnTo>
                    <a:pt x="592963" y="367398"/>
                  </a:lnTo>
                  <a:lnTo>
                    <a:pt x="752614" y="208445"/>
                  </a:lnTo>
                  <a:lnTo>
                    <a:pt x="761784" y="199301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842015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842015" y="83665"/>
                  </a:lnTo>
                  <a:lnTo>
                    <a:pt x="84201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4357" y="2712599"/>
              <a:ext cx="842010" cy="83820"/>
            </a:xfrm>
            <a:custGeom>
              <a:avLst/>
              <a:gdLst/>
              <a:ahLst/>
              <a:cxnLst/>
              <a:rect l="l" t="t" r="r" b="b"/>
              <a:pathLst>
                <a:path w="842010" h="83819">
                  <a:moveTo>
                    <a:pt x="0" y="83665"/>
                  </a:moveTo>
                  <a:lnTo>
                    <a:pt x="842015" y="83665"/>
                  </a:lnTo>
                  <a:lnTo>
                    <a:pt x="842015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1942289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1942289" y="85186"/>
                  </a:lnTo>
                  <a:lnTo>
                    <a:pt x="19422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5885" y="3007710"/>
              <a:ext cx="1942464" cy="85725"/>
            </a:xfrm>
            <a:custGeom>
              <a:avLst/>
              <a:gdLst/>
              <a:ahLst/>
              <a:cxnLst/>
              <a:rect l="l" t="t" r="r" b="b"/>
              <a:pathLst>
                <a:path w="1942465" h="85725">
                  <a:moveTo>
                    <a:pt x="0" y="85186"/>
                  </a:moveTo>
                  <a:lnTo>
                    <a:pt x="1942289" y="85186"/>
                  </a:lnTo>
                  <a:lnTo>
                    <a:pt x="1942289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840487" y="0"/>
                  </a:moveTo>
                  <a:lnTo>
                    <a:pt x="0" y="0"/>
                  </a:lnTo>
                  <a:lnTo>
                    <a:pt x="0" y="85186"/>
                  </a:lnTo>
                  <a:lnTo>
                    <a:pt x="840487" y="85186"/>
                  </a:lnTo>
                  <a:lnTo>
                    <a:pt x="84048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5885" y="3587283"/>
              <a:ext cx="840740" cy="85725"/>
            </a:xfrm>
            <a:custGeom>
              <a:avLst/>
              <a:gdLst/>
              <a:ahLst/>
              <a:cxnLst/>
              <a:rect l="l" t="t" r="r" b="b"/>
              <a:pathLst>
                <a:path w="840739" h="85725">
                  <a:moveTo>
                    <a:pt x="0" y="85186"/>
                  </a:moveTo>
                  <a:lnTo>
                    <a:pt x="840487" y="85186"/>
                  </a:lnTo>
                  <a:lnTo>
                    <a:pt x="840487" y="0"/>
                  </a:lnTo>
                  <a:lnTo>
                    <a:pt x="0" y="0"/>
                  </a:lnTo>
                  <a:lnTo>
                    <a:pt x="0" y="85186"/>
                  </a:lnTo>
                  <a:close/>
                </a:path>
              </a:pathLst>
            </a:custGeom>
            <a:ln w="2586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5885" y="3885437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530271" y="0"/>
                  </a:moveTo>
                  <a:lnTo>
                    <a:pt x="0" y="0"/>
                  </a:lnTo>
                  <a:lnTo>
                    <a:pt x="0" y="83665"/>
                  </a:lnTo>
                  <a:lnTo>
                    <a:pt x="530271" y="83665"/>
                  </a:lnTo>
                  <a:lnTo>
                    <a:pt x="53027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17146" y="4499998"/>
              <a:ext cx="530860" cy="83820"/>
            </a:xfrm>
            <a:custGeom>
              <a:avLst/>
              <a:gdLst/>
              <a:ahLst/>
              <a:cxnLst/>
              <a:rect l="l" t="t" r="r" b="b"/>
              <a:pathLst>
                <a:path w="530860" h="83820">
                  <a:moveTo>
                    <a:pt x="0" y="83665"/>
                  </a:moveTo>
                  <a:lnTo>
                    <a:pt x="530271" y="83665"/>
                  </a:lnTo>
                  <a:lnTo>
                    <a:pt x="530271" y="0"/>
                  </a:lnTo>
                  <a:lnTo>
                    <a:pt x="0" y="0"/>
                  </a:lnTo>
                  <a:lnTo>
                    <a:pt x="0" y="83665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528742" y="0"/>
                  </a:moveTo>
                  <a:lnTo>
                    <a:pt x="0" y="0"/>
                  </a:lnTo>
                  <a:lnTo>
                    <a:pt x="0" y="82144"/>
                  </a:lnTo>
                  <a:lnTo>
                    <a:pt x="528742" y="82144"/>
                  </a:lnTo>
                  <a:lnTo>
                    <a:pt x="5287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11033" y="4194238"/>
              <a:ext cx="528955" cy="82550"/>
            </a:xfrm>
            <a:custGeom>
              <a:avLst/>
              <a:gdLst/>
              <a:ahLst/>
              <a:cxnLst/>
              <a:rect l="l" t="t" r="r" b="b"/>
              <a:pathLst>
                <a:path w="528954" h="82550">
                  <a:moveTo>
                    <a:pt x="0" y="82144"/>
                  </a:moveTo>
                  <a:lnTo>
                    <a:pt x="528742" y="82144"/>
                  </a:lnTo>
                  <a:lnTo>
                    <a:pt x="528742" y="0"/>
                  </a:lnTo>
                  <a:lnTo>
                    <a:pt x="0" y="0"/>
                  </a:lnTo>
                  <a:lnTo>
                    <a:pt x="0" y="82144"/>
                  </a:lnTo>
                  <a:close/>
                </a:path>
              </a:pathLst>
            </a:custGeom>
            <a:ln w="2586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95DAC-AD2B-4FCC-A17E-68484ECA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repasse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63D2FF-688B-412C-BB9E-CE218523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133600"/>
            <a:ext cx="9448800" cy="38862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BA46883-B856-462B-AF70-95BD6D4347A0}"/>
              </a:ext>
            </a:extLst>
          </p:cNvPr>
          <p:cNvSpPr/>
          <p:nvPr/>
        </p:nvSpPr>
        <p:spPr>
          <a:xfrm>
            <a:off x="2590060" y="3810000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7625FB7-B802-45F9-AAEC-177B4A4D2E01}"/>
              </a:ext>
            </a:extLst>
          </p:cNvPr>
          <p:cNvSpPr/>
          <p:nvPr/>
        </p:nvSpPr>
        <p:spPr>
          <a:xfrm>
            <a:off x="2590800" y="4114800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956C6CF-4E63-48F9-AE2E-30D0DAAD6EC6}"/>
              </a:ext>
            </a:extLst>
          </p:cNvPr>
          <p:cNvSpPr/>
          <p:nvPr/>
        </p:nvSpPr>
        <p:spPr>
          <a:xfrm>
            <a:off x="2590060" y="4419600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59E572D-AACB-4149-9594-E7FC6689B9FF}"/>
              </a:ext>
            </a:extLst>
          </p:cNvPr>
          <p:cNvSpPr/>
          <p:nvPr/>
        </p:nvSpPr>
        <p:spPr>
          <a:xfrm>
            <a:off x="2590060" y="4724400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64525C8-C829-4236-8E0F-0A588E8BE18B}"/>
              </a:ext>
            </a:extLst>
          </p:cNvPr>
          <p:cNvSpPr/>
          <p:nvPr/>
        </p:nvSpPr>
        <p:spPr>
          <a:xfrm>
            <a:off x="2590060" y="5036228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590F3B1-88CE-4628-B787-B0C3B97D4BD2}"/>
              </a:ext>
            </a:extLst>
          </p:cNvPr>
          <p:cNvSpPr/>
          <p:nvPr/>
        </p:nvSpPr>
        <p:spPr>
          <a:xfrm>
            <a:off x="2601157" y="5393487"/>
            <a:ext cx="9144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B490C9A-381E-4646-9B2D-362807405BD7}"/>
              </a:ext>
            </a:extLst>
          </p:cNvPr>
          <p:cNvSpPr/>
          <p:nvPr/>
        </p:nvSpPr>
        <p:spPr>
          <a:xfrm>
            <a:off x="3733800" y="3810000"/>
            <a:ext cx="381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2B55ACB-5F56-4CA3-9A52-249DE0595A70}"/>
              </a:ext>
            </a:extLst>
          </p:cNvPr>
          <p:cNvSpPr/>
          <p:nvPr/>
        </p:nvSpPr>
        <p:spPr>
          <a:xfrm>
            <a:off x="6705599" y="3820577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CCA1576-E44E-4201-94BA-DB88D742D2D6}"/>
              </a:ext>
            </a:extLst>
          </p:cNvPr>
          <p:cNvSpPr/>
          <p:nvPr/>
        </p:nvSpPr>
        <p:spPr>
          <a:xfrm>
            <a:off x="3734170" y="4114800"/>
            <a:ext cx="381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922D09A-3A28-476E-8E68-630F2364F947}"/>
              </a:ext>
            </a:extLst>
          </p:cNvPr>
          <p:cNvSpPr/>
          <p:nvPr/>
        </p:nvSpPr>
        <p:spPr>
          <a:xfrm>
            <a:off x="3759693" y="4457700"/>
            <a:ext cx="381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66783F8-3D00-4F06-8303-84F597DD7C74}"/>
              </a:ext>
            </a:extLst>
          </p:cNvPr>
          <p:cNvSpPr/>
          <p:nvPr/>
        </p:nvSpPr>
        <p:spPr>
          <a:xfrm>
            <a:off x="3733800" y="4770638"/>
            <a:ext cx="381000" cy="1302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136EE0B-848E-443D-A413-E99EFCD69D6F}"/>
              </a:ext>
            </a:extLst>
          </p:cNvPr>
          <p:cNvSpPr/>
          <p:nvPr/>
        </p:nvSpPr>
        <p:spPr>
          <a:xfrm>
            <a:off x="3719743" y="5115388"/>
            <a:ext cx="381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426D9DB-0697-474F-AF86-3E8AB39C7B69}"/>
              </a:ext>
            </a:extLst>
          </p:cNvPr>
          <p:cNvSpPr/>
          <p:nvPr/>
        </p:nvSpPr>
        <p:spPr>
          <a:xfrm>
            <a:off x="3719743" y="5412236"/>
            <a:ext cx="3810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AC05F3-A033-42DF-AB5A-CD47A0BB996C}"/>
              </a:ext>
            </a:extLst>
          </p:cNvPr>
          <p:cNvSpPr/>
          <p:nvPr/>
        </p:nvSpPr>
        <p:spPr>
          <a:xfrm>
            <a:off x="4267200" y="3808631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73ED1E2-C8B4-4B69-8B95-CCCADEEC8483}"/>
              </a:ext>
            </a:extLst>
          </p:cNvPr>
          <p:cNvSpPr/>
          <p:nvPr/>
        </p:nvSpPr>
        <p:spPr>
          <a:xfrm>
            <a:off x="4259063" y="4114800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517815E-12B0-47A3-ACDF-988AD33B596D}"/>
              </a:ext>
            </a:extLst>
          </p:cNvPr>
          <p:cNvSpPr/>
          <p:nvPr/>
        </p:nvSpPr>
        <p:spPr>
          <a:xfrm>
            <a:off x="4247966" y="4419600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1FD1A3-96D9-46CE-96E9-99A2E5C11152}"/>
              </a:ext>
            </a:extLst>
          </p:cNvPr>
          <p:cNvSpPr/>
          <p:nvPr/>
        </p:nvSpPr>
        <p:spPr>
          <a:xfrm>
            <a:off x="4247966" y="4703686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294FE2D-BB36-42E7-9217-BAE583382890}"/>
              </a:ext>
            </a:extLst>
          </p:cNvPr>
          <p:cNvSpPr/>
          <p:nvPr/>
        </p:nvSpPr>
        <p:spPr>
          <a:xfrm>
            <a:off x="4259063" y="5071000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ADF48F6-3866-41A3-B4B3-B714387EF8DE}"/>
              </a:ext>
            </a:extLst>
          </p:cNvPr>
          <p:cNvSpPr/>
          <p:nvPr/>
        </p:nvSpPr>
        <p:spPr>
          <a:xfrm>
            <a:off x="4247966" y="5375800"/>
            <a:ext cx="714652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98E8A19-96F4-4EC4-86D8-5232F79775FA}"/>
              </a:ext>
            </a:extLst>
          </p:cNvPr>
          <p:cNvSpPr/>
          <p:nvPr/>
        </p:nvSpPr>
        <p:spPr>
          <a:xfrm flipV="1">
            <a:off x="6095999" y="3771900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9D8DEFF-B832-4149-A104-0CBFA48D35D1}"/>
              </a:ext>
            </a:extLst>
          </p:cNvPr>
          <p:cNvSpPr/>
          <p:nvPr/>
        </p:nvSpPr>
        <p:spPr>
          <a:xfrm flipV="1">
            <a:off x="6092300" y="4107772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32AE6DC-13EF-4ACE-9E10-A17DDBCBC3EF}"/>
              </a:ext>
            </a:extLst>
          </p:cNvPr>
          <p:cNvSpPr/>
          <p:nvPr/>
        </p:nvSpPr>
        <p:spPr>
          <a:xfrm flipV="1">
            <a:off x="6097479" y="4419599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8F44536-C3C4-43A1-A303-29D90FD8EC57}"/>
              </a:ext>
            </a:extLst>
          </p:cNvPr>
          <p:cNvSpPr/>
          <p:nvPr/>
        </p:nvSpPr>
        <p:spPr>
          <a:xfrm flipV="1">
            <a:off x="6098957" y="4731426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4280D6BD-5C46-44F1-9604-9935E162AB70}"/>
              </a:ext>
            </a:extLst>
          </p:cNvPr>
          <p:cNvSpPr/>
          <p:nvPr/>
        </p:nvSpPr>
        <p:spPr>
          <a:xfrm flipV="1">
            <a:off x="6092300" y="5105398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266EB31-8F49-44E0-BAC6-995C9DDC1360}"/>
              </a:ext>
            </a:extLst>
          </p:cNvPr>
          <p:cNvSpPr/>
          <p:nvPr/>
        </p:nvSpPr>
        <p:spPr>
          <a:xfrm flipV="1">
            <a:off x="6098957" y="5410200"/>
            <a:ext cx="457200" cy="2286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A38F89A-2F7F-46AF-9E21-4415FB9B996E}"/>
              </a:ext>
            </a:extLst>
          </p:cNvPr>
          <p:cNvSpPr/>
          <p:nvPr/>
        </p:nvSpPr>
        <p:spPr>
          <a:xfrm>
            <a:off x="6725940" y="4132110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59C8ABF-8663-400B-A224-DD2DAACB3C44}"/>
              </a:ext>
            </a:extLst>
          </p:cNvPr>
          <p:cNvSpPr/>
          <p:nvPr/>
        </p:nvSpPr>
        <p:spPr>
          <a:xfrm>
            <a:off x="6725939" y="4457700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003CAB3-0C4B-4300-9982-F1C0B1C149EF}"/>
              </a:ext>
            </a:extLst>
          </p:cNvPr>
          <p:cNvSpPr/>
          <p:nvPr/>
        </p:nvSpPr>
        <p:spPr>
          <a:xfrm>
            <a:off x="6725938" y="4789579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6814475-890B-40A5-9BB4-70230E4DFFC9}"/>
              </a:ext>
            </a:extLst>
          </p:cNvPr>
          <p:cNvSpPr/>
          <p:nvPr/>
        </p:nvSpPr>
        <p:spPr>
          <a:xfrm>
            <a:off x="6725938" y="5095338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B3E2551-ABF6-4B4F-943D-D6BA57198D44}"/>
              </a:ext>
            </a:extLst>
          </p:cNvPr>
          <p:cNvSpPr/>
          <p:nvPr/>
        </p:nvSpPr>
        <p:spPr>
          <a:xfrm>
            <a:off x="6725937" y="5398474"/>
            <a:ext cx="797513" cy="179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C7E574-B112-4E99-8CC1-7C7C20DF18B2}"/>
              </a:ext>
            </a:extLst>
          </p:cNvPr>
          <p:cNvSpPr txBox="1"/>
          <p:nvPr/>
        </p:nvSpPr>
        <p:spPr>
          <a:xfrm>
            <a:off x="685800" y="990600"/>
            <a:ext cx="101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clicar em Pesquisar vai aparecer a tela abaixo, identificando: 1 - Conta Corrente; 2- Data; 3 –Valor;      4 -Tipo de Despesa.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358CEBB2-152C-48F9-B64C-F17391DBC0DA}"/>
              </a:ext>
            </a:extLst>
          </p:cNvPr>
          <p:cNvSpPr/>
          <p:nvPr/>
        </p:nvSpPr>
        <p:spPr>
          <a:xfrm>
            <a:off x="6868168" y="2830256"/>
            <a:ext cx="284463" cy="6028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Seta: para Baixo 37">
            <a:extLst>
              <a:ext uri="{FF2B5EF4-FFF2-40B4-BE49-F238E27FC236}">
                <a16:creationId xmlns:a16="http://schemas.microsoft.com/office/drawing/2014/main" id="{51379944-F294-4A4A-8BFA-F46459DC836B}"/>
              </a:ext>
            </a:extLst>
          </p:cNvPr>
          <p:cNvSpPr/>
          <p:nvPr/>
        </p:nvSpPr>
        <p:spPr>
          <a:xfrm>
            <a:off x="7772400" y="2822156"/>
            <a:ext cx="284463" cy="6028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: para Baixo 38">
            <a:extLst>
              <a:ext uri="{FF2B5EF4-FFF2-40B4-BE49-F238E27FC236}">
                <a16:creationId xmlns:a16="http://schemas.microsoft.com/office/drawing/2014/main" id="{AD7B9BE2-9D5B-480F-AEDE-E565476F3CFA}"/>
              </a:ext>
            </a:extLst>
          </p:cNvPr>
          <p:cNvSpPr/>
          <p:nvPr/>
        </p:nvSpPr>
        <p:spPr>
          <a:xfrm>
            <a:off x="9240362" y="2800424"/>
            <a:ext cx="284463" cy="6028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F5AACC25-90AE-4FAE-9AFB-16944DCC36B3}"/>
              </a:ext>
            </a:extLst>
          </p:cNvPr>
          <p:cNvSpPr/>
          <p:nvPr/>
        </p:nvSpPr>
        <p:spPr>
          <a:xfrm>
            <a:off x="10668000" y="3461920"/>
            <a:ext cx="813410" cy="2667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487C296-848B-4FEF-8922-E0373C55B6E9}"/>
              </a:ext>
            </a:extLst>
          </p:cNvPr>
          <p:cNvSpPr txBox="1"/>
          <p:nvPr/>
        </p:nvSpPr>
        <p:spPr>
          <a:xfrm>
            <a:off x="6725936" y="2427322"/>
            <a:ext cx="2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1               2                          3</a:t>
            </a:r>
          </a:p>
          <a:p>
            <a:r>
              <a:rPr lang="pt-BR" dirty="0"/>
              <a:t>       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DB59DA6-F256-4EBB-91D5-3D4AF0FD71FD}"/>
              </a:ext>
            </a:extLst>
          </p:cNvPr>
          <p:cNvSpPr txBox="1"/>
          <p:nvPr/>
        </p:nvSpPr>
        <p:spPr>
          <a:xfrm>
            <a:off x="11481410" y="3425023"/>
            <a:ext cx="3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16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7776" y="987933"/>
            <a:ext cx="6616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5522595" algn="l"/>
              </a:tabLst>
            </a:pPr>
            <a:r>
              <a:rPr sz="1800" spc="-5" dirty="0">
                <a:latin typeface="Arial"/>
                <a:cs typeface="Arial"/>
              </a:rPr>
              <a:t>Após cadastrar a pesquisa prévia clique 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ícone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</a:t>
            </a:r>
            <a:r>
              <a:rPr sz="1800" spc="-5" dirty="0">
                <a:latin typeface="Arial"/>
                <a:cs typeface="Arial"/>
              </a:rPr>
              <a:t>para  enviar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comprovante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orçamento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fornecedor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pt-BR" sz="1800" b="1" spc="-5" dirty="0">
                <a:latin typeface="Arial"/>
                <a:cs typeface="Arial"/>
              </a:rPr>
              <a:t>Orçamento datado, direcionado para APM e com assinatura do proponente</a:t>
            </a:r>
            <a:r>
              <a:rPr lang="pt-BR"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32647" y="1042416"/>
            <a:ext cx="284988" cy="277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6411" y="2133600"/>
            <a:ext cx="11189386" cy="3959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073" y="1080008"/>
            <a:ext cx="568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9665" marR="5080" indent="-1117600">
              <a:lnSpc>
                <a:spcPct val="100000"/>
              </a:lnSpc>
              <a:spcBef>
                <a:spcPts val="100"/>
              </a:spcBef>
              <a:tabLst>
                <a:tab pos="5599430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ós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ser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es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sas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spc="-5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q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í</a:t>
            </a: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	)  </a:t>
            </a:r>
            <a:r>
              <a:rPr sz="1800" spc="-5" dirty="0">
                <a:latin typeface="Arial"/>
                <a:cs typeface="Arial"/>
              </a:rPr>
              <a:t>para iniciar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inclusão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</a:t>
            </a:r>
            <a:r>
              <a:rPr sz="1800" b="1" spc="1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itens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00930" y="1193186"/>
            <a:ext cx="153030" cy="123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727" y="1917192"/>
            <a:ext cx="11210544" cy="401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4601" y="1151890"/>
            <a:ext cx="5624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Será </a:t>
            </a:r>
            <a:r>
              <a:rPr sz="1800" spc="-10" dirty="0">
                <a:latin typeface="Arial"/>
                <a:cs typeface="Arial"/>
              </a:rPr>
              <a:t>exibida </a:t>
            </a:r>
            <a:r>
              <a:rPr sz="1800" spc="-5" dirty="0">
                <a:latin typeface="Arial"/>
                <a:cs typeface="Arial"/>
              </a:rPr>
              <a:t>a tela </a:t>
            </a:r>
            <a:r>
              <a:rPr sz="1800" spc="-10" dirty="0">
                <a:latin typeface="Arial"/>
                <a:cs typeface="Arial"/>
              </a:rPr>
              <a:t>abaixo. </a:t>
            </a:r>
            <a:r>
              <a:rPr sz="1800" spc="-5" dirty="0">
                <a:latin typeface="Arial"/>
                <a:cs typeface="Arial"/>
              </a:rPr>
              <a:t>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incluir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um item </a:t>
            </a:r>
            <a:r>
              <a:rPr sz="1800" dirty="0">
                <a:latin typeface="Arial"/>
                <a:cs typeface="Arial"/>
              </a:rPr>
              <a:t>da </a:t>
            </a:r>
            <a:r>
              <a:rPr sz="1800" spc="-5" dirty="0">
                <a:latin typeface="Arial"/>
                <a:cs typeface="Arial"/>
              </a:rPr>
              <a:t>nota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fiscal.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763" y="2205227"/>
            <a:ext cx="11396472" cy="277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9790" y="1025144"/>
            <a:ext cx="5392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</a:t>
            </a:r>
            <a:r>
              <a:rPr sz="1800" spc="-10" dirty="0">
                <a:latin typeface="Arial"/>
                <a:cs typeface="Arial"/>
              </a:rPr>
              <a:t>abaixo </a:t>
            </a:r>
            <a:r>
              <a:rPr sz="1800" spc="-5" dirty="0">
                <a:latin typeface="Arial"/>
                <a:cs typeface="Arial"/>
              </a:rPr>
              <a:t>e clique em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20" y="1629155"/>
            <a:ext cx="8595360" cy="470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8061" y="913333"/>
            <a:ext cx="20567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-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1177" y="1462532"/>
            <a:ext cx="175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1766" y="1462532"/>
            <a:ext cx="551863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10" dirty="0" err="1">
                <a:latin typeface="Arial"/>
                <a:cs typeface="Arial"/>
              </a:rPr>
              <a:t>baixar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lang="pt-BR" sz="1800" spc="-5" dirty="0"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59AD5"/>
                </a:solidFill>
                <a:latin typeface="Arial"/>
                <a:cs typeface="Arial"/>
              </a:rPr>
              <a:t>pesquisa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40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r>
              <a:rPr lang="pt-BR" sz="1800" b="1" spc="-5" dirty="0">
                <a:solidFill>
                  <a:srgbClr val="459AD5"/>
                </a:solidFill>
                <a:latin typeface="Arial"/>
                <a:cs typeface="Arial"/>
              </a:rPr>
              <a:t> (Consolidação)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0150" y="1736852"/>
            <a:ext cx="2171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emitida pelo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sistema.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7488" y="1484375"/>
            <a:ext cx="256032" cy="25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091" y="2237232"/>
            <a:ext cx="10719816" cy="3854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12135" y="1476755"/>
            <a:ext cx="6967855" cy="4699000"/>
            <a:chOff x="2612135" y="1476755"/>
            <a:chExt cx="6967855" cy="4699000"/>
          </a:xfrm>
        </p:grpSpPr>
        <p:sp>
          <p:nvSpPr>
            <p:cNvPr id="3" name="object 3"/>
            <p:cNvSpPr/>
            <p:nvPr/>
          </p:nvSpPr>
          <p:spPr>
            <a:xfrm>
              <a:off x="2667302" y="1577926"/>
              <a:ext cx="6863969" cy="44304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16707" y="1481327"/>
              <a:ext cx="6958965" cy="4689475"/>
            </a:xfrm>
            <a:custGeom>
              <a:avLst/>
              <a:gdLst/>
              <a:ahLst/>
              <a:cxnLst/>
              <a:rect l="l" t="t" r="r" b="b"/>
              <a:pathLst>
                <a:path w="6958965" h="4689475">
                  <a:moveTo>
                    <a:pt x="0" y="4689348"/>
                  </a:moveTo>
                  <a:lnTo>
                    <a:pt x="6958583" y="4689348"/>
                  </a:lnTo>
                  <a:lnTo>
                    <a:pt x="6958583" y="0"/>
                  </a:lnTo>
                  <a:lnTo>
                    <a:pt x="0" y="0"/>
                  </a:lnTo>
                  <a:lnTo>
                    <a:pt x="0" y="46893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81120" y="953770"/>
            <a:ext cx="443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Documento referente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</a:t>
            </a:r>
            <a:r>
              <a:rPr sz="1800" b="1" spc="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preço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Despesa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6" y="1196085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9545" y="1196085"/>
            <a:ext cx="439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pesquisa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prévia</a:t>
            </a:r>
            <a:r>
              <a:rPr sz="1800" b="1" spc="6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assinada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" y="2133600"/>
            <a:ext cx="11049000" cy="3299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8086" y="1280087"/>
            <a:ext cx="124275" cy="123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1" y="1237869"/>
            <a:ext cx="213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7000" y="1237869"/>
            <a:ext cx="899160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anexar a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nota</a:t>
            </a:r>
            <a:r>
              <a:rPr sz="1800" b="1" spc="-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fiscal</a:t>
            </a:r>
            <a:r>
              <a:rPr lang="pt-BR" sz="1800" b="1" spc="-5" dirty="0">
                <a:solidFill>
                  <a:srgbClr val="459AD5"/>
                </a:solidFill>
                <a:latin typeface="Arial"/>
                <a:cs typeface="Arial"/>
              </a:rPr>
              <a:t> junto com os seguintes documentos: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>
                <a:latin typeface="Arial"/>
                <a:cs typeface="Arial"/>
              </a:rPr>
              <a:t>- CNPJ; - Simples Nacional; - </a:t>
            </a:r>
            <a:r>
              <a:rPr lang="pt-BR" sz="1400" spc="-5" dirty="0" err="1">
                <a:latin typeface="Arial"/>
                <a:cs typeface="Arial"/>
              </a:rPr>
              <a:t>Comprov</a:t>
            </a:r>
            <a:r>
              <a:rPr lang="pt-BR" sz="1400" spc="-5" dirty="0">
                <a:latin typeface="Arial"/>
                <a:cs typeface="Arial"/>
              </a:rPr>
              <a:t>. de </a:t>
            </a:r>
            <a:r>
              <a:rPr lang="pt-BR" sz="1400" spc="-5" dirty="0" err="1">
                <a:latin typeface="Arial"/>
                <a:cs typeface="Arial"/>
              </a:rPr>
              <a:t>pagto</a:t>
            </a:r>
            <a:r>
              <a:rPr lang="pt-BR" sz="1400" spc="-5" dirty="0">
                <a:latin typeface="Arial"/>
                <a:cs typeface="Arial"/>
              </a:rPr>
              <a:t>.; - </a:t>
            </a:r>
            <a:r>
              <a:rPr lang="pt-BR" sz="1400" spc="-5" dirty="0">
                <a:highlight>
                  <a:srgbClr val="FFFF00"/>
                </a:highlight>
                <a:latin typeface="Arial"/>
                <a:cs typeface="Arial"/>
              </a:rPr>
              <a:t>Anexo I e Declaração de isenção do INSS (NF serviço)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1395" y="1845564"/>
            <a:ext cx="11189208" cy="3959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8213" y="1321636"/>
            <a:ext cx="208787" cy="199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698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Despesa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9661" y="949578"/>
            <a:ext cx="7391400" cy="956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95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Nesta aba, é possível realizar 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reprogramação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dos saldos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houver.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2350" y="2554511"/>
            <a:ext cx="7896662" cy="375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1130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Sa</a:t>
            </a:r>
            <a:r>
              <a:rPr dirty="0">
                <a:latin typeface="Verdana"/>
                <a:cs typeface="Verdana"/>
              </a:rPr>
              <a:t>l</a:t>
            </a:r>
            <a:r>
              <a:rPr spc="-10" dirty="0">
                <a:latin typeface="Verdana"/>
                <a:cs typeface="Verdana"/>
              </a:rPr>
              <a:t>do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8045" y="969645"/>
            <a:ext cx="8915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Extrato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Bancário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Nesta </a:t>
            </a:r>
            <a:r>
              <a:rPr sz="1800" spc="-10" dirty="0">
                <a:latin typeface="Arial"/>
                <a:cs typeface="Arial"/>
              </a:rPr>
              <a:t>aba,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sistema permitirá </a:t>
            </a:r>
            <a:r>
              <a:rPr sz="1800" spc="-10" dirty="0">
                <a:latin typeface="Arial"/>
                <a:cs typeface="Arial"/>
              </a:rPr>
              <a:t>que </a:t>
            </a:r>
            <a:r>
              <a:rPr sz="1800" spc="-5" dirty="0">
                <a:latin typeface="Arial"/>
                <a:cs typeface="Arial"/>
              </a:rPr>
              <a:t>sejam </a:t>
            </a:r>
            <a:r>
              <a:rPr sz="1800" spc="-10" dirty="0">
                <a:latin typeface="Arial"/>
                <a:cs typeface="Arial"/>
              </a:rPr>
              <a:t>lançados </a:t>
            </a:r>
            <a:r>
              <a:rPr sz="1800" spc="-5" dirty="0">
                <a:latin typeface="Arial"/>
                <a:cs typeface="Arial"/>
              </a:rPr>
              <a:t>os extratos </a:t>
            </a:r>
            <a:r>
              <a:rPr sz="1800" spc="-10" dirty="0">
                <a:latin typeface="Arial"/>
                <a:cs typeface="Arial"/>
              </a:rPr>
              <a:t>bancários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5" dirty="0">
                <a:latin typeface="Arial"/>
                <a:cs typeface="Arial"/>
              </a:rPr>
              <a:t>informado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saldo atual em conta. Clique em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Novo </a:t>
            </a:r>
            <a:r>
              <a:rPr sz="1800" spc="-5" dirty="0">
                <a:latin typeface="Arial"/>
                <a:cs typeface="Arial"/>
              </a:rPr>
              <a:t>para informar o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saldo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da</a:t>
            </a:r>
            <a:r>
              <a:rPr sz="1800" b="1" spc="13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conta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9" y="2209800"/>
            <a:ext cx="8915399" cy="396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13209-07F5-4E14-9451-7C2835A2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Catálogo de Itens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AEBF9AA-DA9B-430E-B19B-334CAE8E712F}"/>
              </a:ext>
            </a:extLst>
          </p:cNvPr>
          <p:cNvSpPr txBox="1"/>
          <p:nvPr/>
        </p:nvSpPr>
        <p:spPr>
          <a:xfrm>
            <a:off x="4495800" y="2743200"/>
            <a:ext cx="63246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E0833BA-741C-4848-82FA-8820C187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2514600" cy="40386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0EAE1D7-52EC-402F-A87B-0E781F917532}"/>
              </a:ext>
            </a:extLst>
          </p:cNvPr>
          <p:cNvSpPr txBox="1"/>
          <p:nvPr/>
        </p:nvSpPr>
        <p:spPr>
          <a:xfrm>
            <a:off x="381000" y="914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Clicar em:</a:t>
            </a:r>
          </a:p>
          <a:p>
            <a:pPr marL="342900" indent="-342900">
              <a:buAutoNum type="arabicParenR"/>
            </a:pPr>
            <a:r>
              <a:rPr lang="pt-BR" dirty="0"/>
              <a:t>Financeiro</a:t>
            </a:r>
          </a:p>
          <a:p>
            <a:pPr marL="342900" indent="-342900">
              <a:buAutoNum type="arabicParenR"/>
            </a:pPr>
            <a:r>
              <a:rPr lang="pt-BR" dirty="0"/>
              <a:t>Prestação de contas</a:t>
            </a:r>
          </a:p>
          <a:p>
            <a:pPr marL="342900" indent="-342900">
              <a:buFontTx/>
              <a:buAutoNum type="arabicParenR"/>
            </a:pPr>
            <a:r>
              <a:rPr lang="pt-BR" dirty="0"/>
              <a:t>Catálogo de Itens</a:t>
            </a:r>
          </a:p>
          <a:p>
            <a:pPr marL="342900" indent="-342900">
              <a:buAutoNum type="arabicParenR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7B2A7B-6747-42A4-9087-AB346B2897F0}"/>
              </a:ext>
            </a:extLst>
          </p:cNvPr>
          <p:cNvSpPr txBox="1"/>
          <p:nvPr/>
        </p:nvSpPr>
        <p:spPr>
          <a:xfrm>
            <a:off x="4648200" y="2895600"/>
            <a:ext cx="6324600" cy="281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DDFF78F-5CA0-474B-8CA4-99C96DE2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2209800"/>
            <a:ext cx="8433409" cy="38862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C5C9C80-8305-4522-81C3-03B09D919784}"/>
              </a:ext>
            </a:extLst>
          </p:cNvPr>
          <p:cNvSpPr txBox="1"/>
          <p:nvPr/>
        </p:nvSpPr>
        <p:spPr>
          <a:xfrm>
            <a:off x="4267200" y="1066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Escolher </a:t>
            </a:r>
            <a:r>
              <a:rPr lang="pt-BR" b="1" dirty="0"/>
              <a:t>Tipo de Catálogo</a:t>
            </a:r>
            <a:r>
              <a:rPr lang="pt-BR" b="1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pt-BR" dirty="0"/>
              <a:t>Objeto de Repasse</a:t>
            </a:r>
          </a:p>
          <a:p>
            <a:pPr marL="342900" indent="-342900">
              <a:buAutoNum type="arabicParenR"/>
            </a:pPr>
            <a:r>
              <a:rPr lang="pt-BR" dirty="0"/>
              <a:t>Grupo de Despesa</a:t>
            </a:r>
          </a:p>
        </p:txBody>
      </p:sp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01D465BF-D7FB-4638-9622-EE82CC209D2B}"/>
              </a:ext>
            </a:extLst>
          </p:cNvPr>
          <p:cNvSpPr/>
          <p:nvPr/>
        </p:nvSpPr>
        <p:spPr>
          <a:xfrm>
            <a:off x="2549001" y="2240068"/>
            <a:ext cx="838200" cy="32539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6E6EA188-3244-491F-80E3-7ABDE1FABCAF}"/>
              </a:ext>
            </a:extLst>
          </p:cNvPr>
          <p:cNvSpPr/>
          <p:nvPr/>
        </p:nvSpPr>
        <p:spPr>
          <a:xfrm>
            <a:off x="2552700" y="4495800"/>
            <a:ext cx="838200" cy="32539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Esquerda 16">
            <a:extLst>
              <a:ext uri="{FF2B5EF4-FFF2-40B4-BE49-F238E27FC236}">
                <a16:creationId xmlns:a16="http://schemas.microsoft.com/office/drawing/2014/main" id="{D937CA2D-159D-4A4B-B9A5-D96E89784C74}"/>
              </a:ext>
            </a:extLst>
          </p:cNvPr>
          <p:cNvSpPr/>
          <p:nvPr/>
        </p:nvSpPr>
        <p:spPr>
          <a:xfrm>
            <a:off x="2549001" y="5894761"/>
            <a:ext cx="838200" cy="32539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D2CEF5-58F9-486F-9C13-E4ED61964DD5}"/>
              </a:ext>
            </a:extLst>
          </p:cNvPr>
          <p:cNvSpPr txBox="1"/>
          <p:nvPr/>
        </p:nvSpPr>
        <p:spPr>
          <a:xfrm>
            <a:off x="3387201" y="224370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FDA9F6-CB14-4D70-9346-16682305C530}"/>
              </a:ext>
            </a:extLst>
          </p:cNvPr>
          <p:cNvSpPr txBox="1"/>
          <p:nvPr/>
        </p:nvSpPr>
        <p:spPr>
          <a:xfrm>
            <a:off x="3387201" y="4451866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73911F-F1B1-4D0C-9A68-B6A46621CD04}"/>
              </a:ext>
            </a:extLst>
          </p:cNvPr>
          <p:cNvSpPr txBox="1"/>
          <p:nvPr/>
        </p:nvSpPr>
        <p:spPr>
          <a:xfrm>
            <a:off x="3364826" y="5894761"/>
            <a:ext cx="59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D352B29-9491-40B2-BABB-390DF932D3C7}"/>
              </a:ext>
            </a:extLst>
          </p:cNvPr>
          <p:cNvCxnSpPr/>
          <p:nvPr/>
        </p:nvCxnSpPr>
        <p:spPr>
          <a:xfrm>
            <a:off x="5715000" y="4343400"/>
            <a:ext cx="1219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D7C9BC7-0FC0-4D43-964F-4F346BA56118}"/>
              </a:ext>
            </a:extLst>
          </p:cNvPr>
          <p:cNvCxnSpPr>
            <a:cxnSpLocks/>
          </p:cNvCxnSpPr>
          <p:nvPr/>
        </p:nvCxnSpPr>
        <p:spPr>
          <a:xfrm>
            <a:off x="5181600" y="1371600"/>
            <a:ext cx="16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83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602" y="1093723"/>
            <a:ext cx="45935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Preencha as informações e clique </a:t>
            </a:r>
            <a:r>
              <a:rPr sz="1800" spc="-5" dirty="0" err="1">
                <a:latin typeface="Arial"/>
                <a:cs typeface="Arial"/>
              </a:rPr>
              <a:t>em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006FC0"/>
                </a:solidFill>
                <a:latin typeface="Arial"/>
                <a:cs typeface="Arial"/>
              </a:rPr>
              <a:t>Salvar</a:t>
            </a:r>
            <a:endParaRPr lang="pt-BR" sz="1800" b="1" spc="-10" dirty="0">
              <a:solidFill>
                <a:srgbClr val="006F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0" dirty="0">
                <a:latin typeface="Arial"/>
                <a:cs typeface="Arial"/>
              </a:rPr>
              <a:t>     De acordo com o saldo reprogramado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9771" y="1760220"/>
            <a:ext cx="5172456" cy="431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Extrato</a:t>
            </a:r>
            <a:r>
              <a:rPr sz="2800" b="1" spc="-20" dirty="0">
                <a:latin typeface="Verdana"/>
                <a:cs typeface="Verdana"/>
              </a:rPr>
              <a:t> </a:t>
            </a:r>
            <a:r>
              <a:rPr sz="2800" b="1" spc="-10" dirty="0">
                <a:latin typeface="Verdana"/>
                <a:cs typeface="Verdana"/>
              </a:rPr>
              <a:t>bancário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2869" y="918794"/>
            <a:ext cx="590486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406265" algn="l"/>
              </a:tabLst>
            </a:pPr>
            <a:r>
              <a:rPr sz="1800" spc="-5" dirty="0">
                <a:latin typeface="Arial"/>
                <a:cs typeface="Arial"/>
              </a:rPr>
              <a:t>Após informar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-5" dirty="0">
                <a:latin typeface="Arial"/>
                <a:cs typeface="Arial"/>
              </a:rPr>
              <a:t>saldo, clique no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í</a:t>
            </a:r>
            <a:r>
              <a:rPr lang="pt-BR" sz="1800" spc="-5" dirty="0">
                <a:latin typeface="Arial"/>
                <a:cs typeface="Arial"/>
              </a:rPr>
              <a:t>cone</a:t>
            </a:r>
            <a:r>
              <a:rPr lang="pt-BR" sz="1800" spc="15" dirty="0">
                <a:latin typeface="Arial"/>
                <a:cs typeface="Arial"/>
              </a:rPr>
              <a:t> </a:t>
            </a:r>
            <a:r>
              <a:rPr lang="pt-BR" sz="1800" dirty="0">
                <a:latin typeface="Arial"/>
                <a:cs typeface="Arial"/>
              </a:rPr>
              <a:t>(	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</a:t>
            </a:r>
            <a:r>
              <a:rPr sz="1800" spc="-5" dirty="0" err="1">
                <a:latin typeface="Arial"/>
                <a:cs typeface="Arial"/>
              </a:rPr>
              <a:t>enviar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lang="pt-BR" sz="1800" dirty="0">
                <a:latin typeface="Arial"/>
                <a:cs typeface="Arial"/>
              </a:rPr>
              <a:t>s 12 </a:t>
            </a:r>
            <a:r>
              <a:rPr sz="1800" b="1" spc="-5" dirty="0" err="1">
                <a:solidFill>
                  <a:srgbClr val="459AD5"/>
                </a:solidFill>
                <a:latin typeface="Arial"/>
                <a:cs typeface="Arial"/>
              </a:rPr>
              <a:t>extrato</a:t>
            </a:r>
            <a:r>
              <a:rPr lang="pt-BR" sz="1800" b="1" spc="-5" dirty="0">
                <a:solidFill>
                  <a:srgbClr val="459AD5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59AD5"/>
                </a:solidFill>
                <a:latin typeface="Arial"/>
                <a:cs typeface="Arial"/>
              </a:rPr>
              <a:t>bancário</a:t>
            </a:r>
            <a:r>
              <a:rPr lang="pt-BR" sz="1800" b="1" spc="-5" dirty="0">
                <a:solidFill>
                  <a:srgbClr val="459AD5"/>
                </a:solidFill>
                <a:latin typeface="Arial"/>
                <a:cs typeface="Arial"/>
              </a:rPr>
              <a:t>s </a:t>
            </a:r>
            <a:r>
              <a:rPr lang="pt-BR" sz="1800" spc="-5" dirty="0">
                <a:latin typeface="Arial"/>
                <a:cs typeface="Arial"/>
              </a:rPr>
              <a:t>(conta corrente e aplicação financeira)</a:t>
            </a:r>
            <a:r>
              <a:rPr sz="1800" spc="-5" dirty="0">
                <a:latin typeface="Arial"/>
                <a:cs typeface="Arial"/>
              </a:rPr>
              <a:t>, que comprova o saldo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informado.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200" y="953262"/>
            <a:ext cx="35966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9883" y="1845564"/>
            <a:ext cx="7952232" cy="4239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184" y="100584"/>
            <a:ext cx="3929634" cy="852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3338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Extrato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bancário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973" y="863853"/>
            <a:ext cx="5765165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assinados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Para obter alguns dos 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clique sobre  o nome do documento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3451" y="2636519"/>
            <a:ext cx="7245095" cy="3630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1746" y="1057097"/>
            <a:ext cx="55797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na aba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documentos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Assinados </a:t>
            </a:r>
            <a:r>
              <a:rPr sz="1800" spc="-5" dirty="0">
                <a:latin typeface="Arial"/>
                <a:cs typeface="Arial"/>
              </a:rPr>
              <a:t>para enviar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documentos </a:t>
            </a:r>
            <a:r>
              <a:rPr sz="1800" spc="-10" dirty="0">
                <a:latin typeface="Arial"/>
                <a:cs typeface="Arial"/>
              </a:rPr>
              <a:t>exigidos </a:t>
            </a:r>
            <a:r>
              <a:rPr sz="1800" spc="-5" dirty="0">
                <a:latin typeface="Arial"/>
                <a:cs typeface="Arial"/>
              </a:rPr>
              <a:t>na prestação de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3332" y="1994916"/>
            <a:ext cx="9157716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00584"/>
            <a:ext cx="5270754" cy="85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190" y="219913"/>
            <a:ext cx="46088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Documentos</a:t>
            </a:r>
            <a:r>
              <a:rPr spc="2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assinados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10677" y="1470469"/>
            <a:ext cx="8970645" cy="4130675"/>
            <a:chOff x="1610677" y="1470469"/>
            <a:chExt cx="8970645" cy="4130675"/>
          </a:xfrm>
        </p:grpSpPr>
        <p:sp>
          <p:nvSpPr>
            <p:cNvPr id="5" name="object 5"/>
            <p:cNvSpPr/>
            <p:nvPr/>
          </p:nvSpPr>
          <p:spPr>
            <a:xfrm>
              <a:off x="1761465" y="1479804"/>
              <a:ext cx="8749899" cy="406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5439" y="1475232"/>
              <a:ext cx="8961120" cy="4121150"/>
            </a:xfrm>
            <a:custGeom>
              <a:avLst/>
              <a:gdLst/>
              <a:ahLst/>
              <a:cxnLst/>
              <a:rect l="l" t="t" r="r" b="b"/>
              <a:pathLst>
                <a:path w="8961120" h="4121150">
                  <a:moveTo>
                    <a:pt x="0" y="4120896"/>
                  </a:moveTo>
                  <a:lnTo>
                    <a:pt x="8961120" y="4120896"/>
                  </a:lnTo>
                  <a:lnTo>
                    <a:pt x="8961120" y="0"/>
                  </a:lnTo>
                  <a:lnTo>
                    <a:pt x="0" y="0"/>
                  </a:lnTo>
                  <a:lnTo>
                    <a:pt x="0" y="4120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26830" y="3374898"/>
              <a:ext cx="422275" cy="330835"/>
            </a:xfrm>
            <a:custGeom>
              <a:avLst/>
              <a:gdLst/>
              <a:ahLst/>
              <a:cxnLst/>
              <a:rect l="l" t="t" r="r" b="b"/>
              <a:pathLst>
                <a:path w="422275" h="330835">
                  <a:moveTo>
                    <a:pt x="0" y="55117"/>
                  </a:moveTo>
                  <a:lnTo>
                    <a:pt x="4325" y="33647"/>
                  </a:lnTo>
                  <a:lnTo>
                    <a:pt x="16129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367029" y="0"/>
                  </a:lnTo>
                  <a:lnTo>
                    <a:pt x="388500" y="4325"/>
                  </a:lnTo>
                  <a:lnTo>
                    <a:pt x="406019" y="16128"/>
                  </a:lnTo>
                  <a:lnTo>
                    <a:pt x="417822" y="33647"/>
                  </a:lnTo>
                  <a:lnTo>
                    <a:pt x="422148" y="55117"/>
                  </a:lnTo>
                  <a:lnTo>
                    <a:pt x="422148" y="275589"/>
                  </a:lnTo>
                  <a:lnTo>
                    <a:pt x="417822" y="297060"/>
                  </a:lnTo>
                  <a:lnTo>
                    <a:pt x="406019" y="314579"/>
                  </a:lnTo>
                  <a:lnTo>
                    <a:pt x="388500" y="326382"/>
                  </a:lnTo>
                  <a:lnTo>
                    <a:pt x="367029" y="330707"/>
                  </a:lnTo>
                  <a:lnTo>
                    <a:pt x="55118" y="330707"/>
                  </a:lnTo>
                  <a:lnTo>
                    <a:pt x="33647" y="326382"/>
                  </a:lnTo>
                  <a:lnTo>
                    <a:pt x="16129" y="314579"/>
                  </a:lnTo>
                  <a:lnTo>
                    <a:pt x="4325" y="297060"/>
                  </a:lnTo>
                  <a:lnTo>
                    <a:pt x="0" y="275589"/>
                  </a:lnTo>
                  <a:lnTo>
                    <a:pt x="0" y="55117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914400" y="0"/>
                  </a:moveTo>
                  <a:lnTo>
                    <a:pt x="914400" y="165353"/>
                  </a:lnTo>
                  <a:lnTo>
                    <a:pt x="0" y="165353"/>
                  </a:lnTo>
                  <a:lnTo>
                    <a:pt x="0" y="496061"/>
                  </a:lnTo>
                  <a:lnTo>
                    <a:pt x="914400" y="496061"/>
                  </a:lnTo>
                  <a:lnTo>
                    <a:pt x="914400" y="661415"/>
                  </a:lnTo>
                  <a:lnTo>
                    <a:pt x="1245107" y="33070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92745" y="3207258"/>
              <a:ext cx="1245235" cy="661670"/>
            </a:xfrm>
            <a:custGeom>
              <a:avLst/>
              <a:gdLst/>
              <a:ahLst/>
              <a:cxnLst/>
              <a:rect l="l" t="t" r="r" b="b"/>
              <a:pathLst>
                <a:path w="1245234" h="661670">
                  <a:moveTo>
                    <a:pt x="0" y="165353"/>
                  </a:moveTo>
                  <a:lnTo>
                    <a:pt x="914400" y="165353"/>
                  </a:lnTo>
                  <a:lnTo>
                    <a:pt x="914400" y="0"/>
                  </a:lnTo>
                  <a:lnTo>
                    <a:pt x="1245107" y="330707"/>
                  </a:lnTo>
                  <a:lnTo>
                    <a:pt x="914400" y="661415"/>
                  </a:lnTo>
                  <a:lnTo>
                    <a:pt x="914400" y="496061"/>
                  </a:lnTo>
                  <a:lnTo>
                    <a:pt x="0" y="496061"/>
                  </a:lnTo>
                  <a:lnTo>
                    <a:pt x="0" y="165353"/>
                  </a:lnTo>
                  <a:close/>
                </a:path>
              </a:pathLst>
            </a:custGeom>
            <a:ln w="2590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732788" y="4332732"/>
            <a:ext cx="1803400" cy="822960"/>
          </a:xfrm>
          <a:prstGeom prst="rect">
            <a:avLst/>
          </a:prstGeom>
          <a:solidFill>
            <a:srgbClr val="FCEADA"/>
          </a:solidFill>
          <a:ln w="6096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latin typeface="Carlito"/>
                <a:cs typeface="Carlito"/>
              </a:rPr>
              <a:t>Gerado pelo</a:t>
            </a:r>
            <a:r>
              <a:rPr sz="800" spc="10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sistema</a:t>
            </a:r>
            <a:endParaRPr sz="8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8646" y="3829811"/>
            <a:ext cx="1752600" cy="1053465"/>
          </a:xfrm>
          <a:custGeom>
            <a:avLst/>
            <a:gdLst/>
            <a:ahLst/>
            <a:cxnLst/>
            <a:rect l="l" t="t" r="r" b="b"/>
            <a:pathLst>
              <a:path w="1752600" h="1053464">
                <a:moveTo>
                  <a:pt x="673722" y="38100"/>
                </a:moveTo>
                <a:lnTo>
                  <a:pt x="661022" y="31750"/>
                </a:lnTo>
                <a:lnTo>
                  <a:pt x="597535" y="0"/>
                </a:lnTo>
                <a:lnTo>
                  <a:pt x="597535" y="31750"/>
                </a:lnTo>
                <a:lnTo>
                  <a:pt x="2794" y="31750"/>
                </a:lnTo>
                <a:lnTo>
                  <a:pt x="0" y="34544"/>
                </a:lnTo>
                <a:lnTo>
                  <a:pt x="0" y="501269"/>
                </a:lnTo>
                <a:lnTo>
                  <a:pt x="12700" y="501269"/>
                </a:lnTo>
                <a:lnTo>
                  <a:pt x="12700" y="44450"/>
                </a:lnTo>
                <a:lnTo>
                  <a:pt x="597535" y="44450"/>
                </a:lnTo>
                <a:lnTo>
                  <a:pt x="597535" y="76200"/>
                </a:lnTo>
                <a:lnTo>
                  <a:pt x="661022" y="44450"/>
                </a:lnTo>
                <a:lnTo>
                  <a:pt x="673722" y="38100"/>
                </a:lnTo>
                <a:close/>
              </a:path>
              <a:path w="1752600" h="1053464">
                <a:moveTo>
                  <a:pt x="1752600" y="914400"/>
                </a:moveTo>
                <a:lnTo>
                  <a:pt x="1739900" y="908050"/>
                </a:lnTo>
                <a:lnTo>
                  <a:pt x="1676400" y="876300"/>
                </a:lnTo>
                <a:lnTo>
                  <a:pt x="1676400" y="908050"/>
                </a:lnTo>
                <a:lnTo>
                  <a:pt x="1181735" y="908050"/>
                </a:lnTo>
                <a:lnTo>
                  <a:pt x="1178814" y="910844"/>
                </a:lnTo>
                <a:lnTo>
                  <a:pt x="1178814" y="1040638"/>
                </a:lnTo>
                <a:lnTo>
                  <a:pt x="907034" y="1040638"/>
                </a:lnTo>
                <a:lnTo>
                  <a:pt x="907034" y="1053338"/>
                </a:lnTo>
                <a:lnTo>
                  <a:pt x="1188720" y="1053338"/>
                </a:lnTo>
                <a:lnTo>
                  <a:pt x="1191514" y="1050544"/>
                </a:lnTo>
                <a:lnTo>
                  <a:pt x="1191514" y="1046988"/>
                </a:lnTo>
                <a:lnTo>
                  <a:pt x="1191514" y="1040638"/>
                </a:lnTo>
                <a:lnTo>
                  <a:pt x="1191514" y="920750"/>
                </a:lnTo>
                <a:lnTo>
                  <a:pt x="1676400" y="920750"/>
                </a:lnTo>
                <a:lnTo>
                  <a:pt x="1676400" y="952500"/>
                </a:lnTo>
                <a:lnTo>
                  <a:pt x="1739900" y="920750"/>
                </a:lnTo>
                <a:lnTo>
                  <a:pt x="1752600" y="914400"/>
                </a:lnTo>
                <a:close/>
              </a:path>
              <a:path w="1752600" h="1053464">
                <a:moveTo>
                  <a:pt x="1752600" y="603504"/>
                </a:moveTo>
                <a:lnTo>
                  <a:pt x="1739900" y="597154"/>
                </a:lnTo>
                <a:lnTo>
                  <a:pt x="1676400" y="565404"/>
                </a:lnTo>
                <a:lnTo>
                  <a:pt x="1676400" y="597154"/>
                </a:lnTo>
                <a:lnTo>
                  <a:pt x="1126109" y="597154"/>
                </a:lnTo>
                <a:lnTo>
                  <a:pt x="1123188" y="599948"/>
                </a:lnTo>
                <a:lnTo>
                  <a:pt x="1123188" y="908050"/>
                </a:lnTo>
                <a:lnTo>
                  <a:pt x="907034" y="908050"/>
                </a:lnTo>
                <a:lnTo>
                  <a:pt x="907034" y="920750"/>
                </a:lnTo>
                <a:lnTo>
                  <a:pt x="1133094" y="920750"/>
                </a:lnTo>
                <a:lnTo>
                  <a:pt x="1135888" y="917829"/>
                </a:lnTo>
                <a:lnTo>
                  <a:pt x="1135888" y="914400"/>
                </a:lnTo>
                <a:lnTo>
                  <a:pt x="1135888" y="908050"/>
                </a:lnTo>
                <a:lnTo>
                  <a:pt x="1135888" y="609854"/>
                </a:lnTo>
                <a:lnTo>
                  <a:pt x="1676400" y="609854"/>
                </a:lnTo>
                <a:lnTo>
                  <a:pt x="1676400" y="641604"/>
                </a:lnTo>
                <a:lnTo>
                  <a:pt x="1739900" y="609854"/>
                </a:lnTo>
                <a:lnTo>
                  <a:pt x="1752600" y="60350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25190" y="5841593"/>
            <a:ext cx="598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Note que alguns documentos são gerados pela no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81471" y="896111"/>
            <a:ext cx="414527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121" y="950467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Clique no ícone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4255" y="950467"/>
            <a:ext cx="2753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) </a:t>
            </a:r>
            <a:r>
              <a:rPr sz="1800" spc="-5" dirty="0">
                <a:latin typeface="Arial"/>
                <a:cs typeface="Arial"/>
              </a:rPr>
              <a:t>para enviar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documento.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9586" y="892302"/>
            <a:ext cx="5257800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2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Após concluir toda a prestação de contas clique em  </a:t>
            </a:r>
            <a:r>
              <a:rPr sz="1800" spc="-10" dirty="0">
                <a:latin typeface="Arial"/>
                <a:cs typeface="Arial"/>
              </a:rPr>
              <a:t>“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Enviar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Prestação </a:t>
            </a:r>
            <a:r>
              <a:rPr sz="1800" b="1" dirty="0">
                <a:solidFill>
                  <a:srgbClr val="459AD5"/>
                </a:solidFill>
                <a:latin typeface="Arial"/>
                <a:cs typeface="Arial"/>
              </a:rPr>
              <a:t>de Contas </a:t>
            </a:r>
            <a:r>
              <a:rPr sz="1800" b="1" spc="-5" dirty="0">
                <a:solidFill>
                  <a:srgbClr val="459AD5"/>
                </a:solidFill>
                <a:latin typeface="Arial"/>
                <a:cs typeface="Arial"/>
              </a:rPr>
              <a:t>para</a:t>
            </a:r>
            <a:r>
              <a:rPr sz="1800" b="1" spc="-15" dirty="0">
                <a:solidFill>
                  <a:srgbClr val="459AD5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59AD5"/>
                </a:solidFill>
                <a:latin typeface="Arial"/>
                <a:cs typeface="Arial"/>
              </a:rPr>
              <a:t>Aprovação</a:t>
            </a:r>
            <a:r>
              <a:rPr sz="1800" spc="-10" dirty="0">
                <a:latin typeface="Arial"/>
                <a:cs typeface="Arial"/>
              </a:rPr>
              <a:t>”.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4688" y="2493264"/>
            <a:ext cx="8610600" cy="3906520"/>
            <a:chOff x="1694688" y="2493264"/>
            <a:chExt cx="8610600" cy="3906520"/>
          </a:xfrm>
        </p:grpSpPr>
        <p:sp>
          <p:nvSpPr>
            <p:cNvPr id="4" name="object 4"/>
            <p:cNvSpPr/>
            <p:nvPr/>
          </p:nvSpPr>
          <p:spPr>
            <a:xfrm>
              <a:off x="1703832" y="2582843"/>
              <a:ext cx="8565488" cy="3807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9260" y="2497836"/>
              <a:ext cx="8601710" cy="3896995"/>
            </a:xfrm>
            <a:custGeom>
              <a:avLst/>
              <a:gdLst/>
              <a:ahLst/>
              <a:cxnLst/>
              <a:rect l="l" t="t" r="r" b="b"/>
              <a:pathLst>
                <a:path w="8601710" h="3896995">
                  <a:moveTo>
                    <a:pt x="0" y="3896867"/>
                  </a:moveTo>
                  <a:lnTo>
                    <a:pt x="8601456" y="3896867"/>
                  </a:lnTo>
                  <a:lnTo>
                    <a:pt x="8601456" y="0"/>
                  </a:lnTo>
                  <a:lnTo>
                    <a:pt x="0" y="0"/>
                  </a:lnTo>
                  <a:lnTo>
                    <a:pt x="0" y="38968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9184" y="124955"/>
            <a:ext cx="6134862" cy="852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8190" y="237236"/>
            <a:ext cx="383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35" dirty="0"/>
              <a:t> </a:t>
            </a:r>
            <a:r>
              <a:rPr spc="-5" dirty="0"/>
              <a:t>aprovação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100584"/>
            <a:ext cx="4911090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190" y="212293"/>
            <a:ext cx="3839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Enviar para</a:t>
            </a:r>
            <a:r>
              <a:rPr spc="-20" dirty="0"/>
              <a:t> </a:t>
            </a:r>
            <a:r>
              <a:rPr spc="-5" dirty="0"/>
              <a:t>aprovação</a:t>
            </a:r>
          </a:p>
        </p:txBody>
      </p:sp>
      <p:sp>
        <p:nvSpPr>
          <p:cNvPr id="4" name="object 4"/>
          <p:cNvSpPr/>
          <p:nvPr/>
        </p:nvSpPr>
        <p:spPr>
          <a:xfrm>
            <a:off x="1488186" y="1125474"/>
            <a:ext cx="9093835" cy="3096895"/>
          </a:xfrm>
          <a:custGeom>
            <a:avLst/>
            <a:gdLst/>
            <a:ahLst/>
            <a:cxnLst/>
            <a:rect l="l" t="t" r="r" b="b"/>
            <a:pathLst>
              <a:path w="9093835" h="3096895">
                <a:moveTo>
                  <a:pt x="0" y="516127"/>
                </a:moveTo>
                <a:lnTo>
                  <a:pt x="2109" y="469158"/>
                </a:lnTo>
                <a:lnTo>
                  <a:pt x="8317" y="423369"/>
                </a:lnTo>
                <a:lnTo>
                  <a:pt x="18440" y="378942"/>
                </a:lnTo>
                <a:lnTo>
                  <a:pt x="32297" y="336059"/>
                </a:lnTo>
                <a:lnTo>
                  <a:pt x="49704" y="294902"/>
                </a:lnTo>
                <a:lnTo>
                  <a:pt x="70480" y="255655"/>
                </a:lnTo>
                <a:lnTo>
                  <a:pt x="94441" y="218500"/>
                </a:lnTo>
                <a:lnTo>
                  <a:pt x="121407" y="183618"/>
                </a:lnTo>
                <a:lnTo>
                  <a:pt x="151193" y="151193"/>
                </a:lnTo>
                <a:lnTo>
                  <a:pt x="183618" y="121407"/>
                </a:lnTo>
                <a:lnTo>
                  <a:pt x="218500" y="94441"/>
                </a:lnTo>
                <a:lnTo>
                  <a:pt x="255655" y="70480"/>
                </a:lnTo>
                <a:lnTo>
                  <a:pt x="294902" y="49704"/>
                </a:lnTo>
                <a:lnTo>
                  <a:pt x="336059" y="32297"/>
                </a:lnTo>
                <a:lnTo>
                  <a:pt x="378942" y="18440"/>
                </a:lnTo>
                <a:lnTo>
                  <a:pt x="423369" y="8317"/>
                </a:lnTo>
                <a:lnTo>
                  <a:pt x="469158" y="2109"/>
                </a:lnTo>
                <a:lnTo>
                  <a:pt x="516127" y="0"/>
                </a:lnTo>
                <a:lnTo>
                  <a:pt x="8577580" y="0"/>
                </a:lnTo>
                <a:lnTo>
                  <a:pt x="8624549" y="2109"/>
                </a:lnTo>
                <a:lnTo>
                  <a:pt x="8670338" y="8317"/>
                </a:lnTo>
                <a:lnTo>
                  <a:pt x="8714765" y="18440"/>
                </a:lnTo>
                <a:lnTo>
                  <a:pt x="8757648" y="32297"/>
                </a:lnTo>
                <a:lnTo>
                  <a:pt x="8798805" y="49704"/>
                </a:lnTo>
                <a:lnTo>
                  <a:pt x="8838052" y="70480"/>
                </a:lnTo>
                <a:lnTo>
                  <a:pt x="8875207" y="94441"/>
                </a:lnTo>
                <a:lnTo>
                  <a:pt x="8910089" y="121407"/>
                </a:lnTo>
                <a:lnTo>
                  <a:pt x="8942514" y="151193"/>
                </a:lnTo>
                <a:lnTo>
                  <a:pt x="8972300" y="183618"/>
                </a:lnTo>
                <a:lnTo>
                  <a:pt x="8999266" y="218500"/>
                </a:lnTo>
                <a:lnTo>
                  <a:pt x="9023227" y="255655"/>
                </a:lnTo>
                <a:lnTo>
                  <a:pt x="9044003" y="294902"/>
                </a:lnTo>
                <a:lnTo>
                  <a:pt x="9061410" y="336059"/>
                </a:lnTo>
                <a:lnTo>
                  <a:pt x="9075267" y="378942"/>
                </a:lnTo>
                <a:lnTo>
                  <a:pt x="9085390" y="423369"/>
                </a:lnTo>
                <a:lnTo>
                  <a:pt x="9091598" y="469158"/>
                </a:lnTo>
                <a:lnTo>
                  <a:pt x="9093708" y="516127"/>
                </a:lnTo>
                <a:lnTo>
                  <a:pt x="9093708" y="2580640"/>
                </a:lnTo>
                <a:lnTo>
                  <a:pt x="9091598" y="2627609"/>
                </a:lnTo>
                <a:lnTo>
                  <a:pt x="9085390" y="2673398"/>
                </a:lnTo>
                <a:lnTo>
                  <a:pt x="9075267" y="2717825"/>
                </a:lnTo>
                <a:lnTo>
                  <a:pt x="9061410" y="2760708"/>
                </a:lnTo>
                <a:lnTo>
                  <a:pt x="9044003" y="2801865"/>
                </a:lnTo>
                <a:lnTo>
                  <a:pt x="9023227" y="2841112"/>
                </a:lnTo>
                <a:lnTo>
                  <a:pt x="8999266" y="2878267"/>
                </a:lnTo>
                <a:lnTo>
                  <a:pt x="8972300" y="2913149"/>
                </a:lnTo>
                <a:lnTo>
                  <a:pt x="8942514" y="2945574"/>
                </a:lnTo>
                <a:lnTo>
                  <a:pt x="8910089" y="2975360"/>
                </a:lnTo>
                <a:lnTo>
                  <a:pt x="8875207" y="3002326"/>
                </a:lnTo>
                <a:lnTo>
                  <a:pt x="8838052" y="3026287"/>
                </a:lnTo>
                <a:lnTo>
                  <a:pt x="8798805" y="3047063"/>
                </a:lnTo>
                <a:lnTo>
                  <a:pt x="8757648" y="3064470"/>
                </a:lnTo>
                <a:lnTo>
                  <a:pt x="8714765" y="3078327"/>
                </a:lnTo>
                <a:lnTo>
                  <a:pt x="8670338" y="3088450"/>
                </a:lnTo>
                <a:lnTo>
                  <a:pt x="8624549" y="3094658"/>
                </a:lnTo>
                <a:lnTo>
                  <a:pt x="8577580" y="3096768"/>
                </a:lnTo>
                <a:lnTo>
                  <a:pt x="516127" y="3096768"/>
                </a:lnTo>
                <a:lnTo>
                  <a:pt x="469158" y="3094658"/>
                </a:lnTo>
                <a:lnTo>
                  <a:pt x="423369" y="3088450"/>
                </a:lnTo>
                <a:lnTo>
                  <a:pt x="378942" y="3078327"/>
                </a:lnTo>
                <a:lnTo>
                  <a:pt x="336059" y="3064470"/>
                </a:lnTo>
                <a:lnTo>
                  <a:pt x="294902" y="3047063"/>
                </a:lnTo>
                <a:lnTo>
                  <a:pt x="255655" y="3026287"/>
                </a:lnTo>
                <a:lnTo>
                  <a:pt x="218500" y="3002326"/>
                </a:lnTo>
                <a:lnTo>
                  <a:pt x="183618" y="2975360"/>
                </a:lnTo>
                <a:lnTo>
                  <a:pt x="151193" y="2945574"/>
                </a:lnTo>
                <a:lnTo>
                  <a:pt x="121407" y="2913149"/>
                </a:lnTo>
                <a:lnTo>
                  <a:pt x="94441" y="2878267"/>
                </a:lnTo>
                <a:lnTo>
                  <a:pt x="70480" y="2841112"/>
                </a:lnTo>
                <a:lnTo>
                  <a:pt x="49704" y="2801865"/>
                </a:lnTo>
                <a:lnTo>
                  <a:pt x="32297" y="2760708"/>
                </a:lnTo>
                <a:lnTo>
                  <a:pt x="18440" y="2717825"/>
                </a:lnTo>
                <a:lnTo>
                  <a:pt x="8317" y="2673398"/>
                </a:lnTo>
                <a:lnTo>
                  <a:pt x="2109" y="2627609"/>
                </a:lnTo>
                <a:lnTo>
                  <a:pt x="0" y="2580640"/>
                </a:lnTo>
                <a:lnTo>
                  <a:pt x="0" y="516127"/>
                </a:lnTo>
                <a:close/>
              </a:path>
            </a:pathLst>
          </a:custGeom>
          <a:ln w="3809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2535" y="1441449"/>
            <a:ext cx="652907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IMPORTANTE: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A Prestação de Contas somente poderá ser encaminhada para Diretoria  quando:</a:t>
            </a:r>
            <a:endParaRPr sz="1600" dirty="0">
              <a:latin typeface="Arial"/>
              <a:cs typeface="Arial"/>
            </a:endParaRPr>
          </a:p>
          <a:p>
            <a:pPr marL="12700" marR="48895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>
                <a:latin typeface="Arial"/>
                <a:cs typeface="Arial"/>
              </a:rPr>
              <a:t>Saldo disponível para </a:t>
            </a:r>
            <a:r>
              <a:rPr sz="1600" spc="-15" dirty="0">
                <a:latin typeface="Arial"/>
                <a:cs typeface="Arial"/>
              </a:rPr>
              <a:t>reprogramar, </a:t>
            </a:r>
            <a:r>
              <a:rPr sz="1600" spc="-5" dirty="0">
                <a:latin typeface="Arial"/>
                <a:cs typeface="Arial"/>
              </a:rPr>
              <a:t>tanto de (C) Custeio quanto de (K)  Capital, </a:t>
            </a:r>
            <a:r>
              <a:rPr lang="pt-BR" sz="1600" spc="-5" dirty="0">
                <a:latin typeface="Arial"/>
                <a:cs typeface="Arial"/>
              </a:rPr>
              <a:t>do  Demonstrativo da Execução, </a:t>
            </a:r>
            <a:r>
              <a:rPr lang="pt-BR" sz="1600" b="1" u="sng" spc="-5" dirty="0">
                <a:highlight>
                  <a:srgbClr val="FFFF00"/>
                </a:highlight>
                <a:latin typeface="Arial"/>
                <a:cs typeface="Arial"/>
              </a:rPr>
              <a:t>bater com o saldo do Extrato Aplicação Financeira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Char char="-"/>
              <a:tabLst>
                <a:tab pos="138430" algn="l"/>
              </a:tabLst>
            </a:pPr>
            <a:r>
              <a:rPr sz="1600" spc="-5" dirty="0" err="1">
                <a:latin typeface="Arial"/>
                <a:cs typeface="Arial"/>
              </a:rPr>
              <a:t>Documentos</a:t>
            </a:r>
            <a:r>
              <a:rPr sz="1600" spc="-5" dirty="0">
                <a:latin typeface="Arial"/>
                <a:cs typeface="Arial"/>
              </a:rPr>
              <a:t> obrigatórios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anexados;</a:t>
            </a:r>
            <a:endParaRPr sz="1600" dirty="0">
              <a:latin typeface="Arial"/>
              <a:cs typeface="Arial"/>
            </a:endParaRPr>
          </a:p>
          <a:p>
            <a:pPr marL="12700" marR="17272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Quando </a:t>
            </a:r>
            <a:r>
              <a:rPr sz="1600" b="1" spc="-5" dirty="0">
                <a:latin typeface="Arial"/>
                <a:cs typeface="Arial"/>
              </a:rPr>
              <a:t>todas condições forem atingidas, será habilitado o botão  abaixo: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05099" y="3696080"/>
            <a:ext cx="3648831" cy="32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50870" y="4572965"/>
            <a:ext cx="547941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Arial"/>
                <a:cs typeface="Arial"/>
              </a:rPr>
              <a:t>IMPORTANTE: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O sistema somente permite alteração ou inclusão de valores  caso o Status da PC seja igual a: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Em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Andamento</a:t>
            </a:r>
            <a:endParaRPr sz="16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buChar char="-"/>
              <a:tabLst>
                <a:tab pos="137795" algn="l"/>
              </a:tabLst>
            </a:pPr>
            <a:r>
              <a:rPr sz="1600" spc="-5" dirty="0">
                <a:latin typeface="Arial"/>
                <a:cs typeface="Arial"/>
              </a:rPr>
              <a:t>Revisão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92145" y="4432553"/>
            <a:ext cx="6685915" cy="1518285"/>
          </a:xfrm>
          <a:custGeom>
            <a:avLst/>
            <a:gdLst/>
            <a:ahLst/>
            <a:cxnLst/>
            <a:rect l="l" t="t" r="r" b="b"/>
            <a:pathLst>
              <a:path w="6685915" h="1518285">
                <a:moveTo>
                  <a:pt x="0" y="252984"/>
                </a:moveTo>
                <a:lnTo>
                  <a:pt x="4076" y="207514"/>
                </a:lnTo>
                <a:lnTo>
                  <a:pt x="15829" y="164717"/>
                </a:lnTo>
                <a:lnTo>
                  <a:pt x="34543" y="125306"/>
                </a:lnTo>
                <a:lnTo>
                  <a:pt x="59504" y="89997"/>
                </a:lnTo>
                <a:lnTo>
                  <a:pt x="89997" y="59504"/>
                </a:lnTo>
                <a:lnTo>
                  <a:pt x="125306" y="34543"/>
                </a:lnTo>
                <a:lnTo>
                  <a:pt x="164717" y="15829"/>
                </a:lnTo>
                <a:lnTo>
                  <a:pt x="207514" y="4076"/>
                </a:lnTo>
                <a:lnTo>
                  <a:pt x="252984" y="0"/>
                </a:lnTo>
                <a:lnTo>
                  <a:pt x="6432804" y="0"/>
                </a:lnTo>
                <a:lnTo>
                  <a:pt x="6478273" y="4076"/>
                </a:lnTo>
                <a:lnTo>
                  <a:pt x="6521070" y="15829"/>
                </a:lnTo>
                <a:lnTo>
                  <a:pt x="6560481" y="34544"/>
                </a:lnTo>
                <a:lnTo>
                  <a:pt x="6595790" y="59504"/>
                </a:lnTo>
                <a:lnTo>
                  <a:pt x="6626283" y="89997"/>
                </a:lnTo>
                <a:lnTo>
                  <a:pt x="6651243" y="125306"/>
                </a:lnTo>
                <a:lnTo>
                  <a:pt x="6669958" y="164717"/>
                </a:lnTo>
                <a:lnTo>
                  <a:pt x="6681711" y="207514"/>
                </a:lnTo>
                <a:lnTo>
                  <a:pt x="6685787" y="252984"/>
                </a:lnTo>
                <a:lnTo>
                  <a:pt x="6685787" y="1264907"/>
                </a:lnTo>
                <a:lnTo>
                  <a:pt x="6681711" y="1310383"/>
                </a:lnTo>
                <a:lnTo>
                  <a:pt x="6669958" y="1353185"/>
                </a:lnTo>
                <a:lnTo>
                  <a:pt x="6651243" y="1392599"/>
                </a:lnTo>
                <a:lnTo>
                  <a:pt x="6626283" y="1427909"/>
                </a:lnTo>
                <a:lnTo>
                  <a:pt x="6595790" y="1458402"/>
                </a:lnTo>
                <a:lnTo>
                  <a:pt x="6560481" y="1483362"/>
                </a:lnTo>
                <a:lnTo>
                  <a:pt x="6521070" y="1502075"/>
                </a:lnTo>
                <a:lnTo>
                  <a:pt x="6478273" y="1513827"/>
                </a:lnTo>
                <a:lnTo>
                  <a:pt x="6432804" y="1517904"/>
                </a:lnTo>
                <a:lnTo>
                  <a:pt x="252984" y="1517904"/>
                </a:lnTo>
                <a:lnTo>
                  <a:pt x="207514" y="1513827"/>
                </a:lnTo>
                <a:lnTo>
                  <a:pt x="164717" y="1502075"/>
                </a:lnTo>
                <a:lnTo>
                  <a:pt x="125306" y="1483362"/>
                </a:lnTo>
                <a:lnTo>
                  <a:pt x="89997" y="1458402"/>
                </a:lnTo>
                <a:lnTo>
                  <a:pt x="59504" y="1427909"/>
                </a:lnTo>
                <a:lnTo>
                  <a:pt x="34543" y="1392599"/>
                </a:lnTo>
                <a:lnTo>
                  <a:pt x="15829" y="1353185"/>
                </a:lnTo>
                <a:lnTo>
                  <a:pt x="4076" y="1310383"/>
                </a:lnTo>
                <a:lnTo>
                  <a:pt x="0" y="1264907"/>
                </a:lnTo>
                <a:lnTo>
                  <a:pt x="0" y="252984"/>
                </a:lnTo>
                <a:close/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600" y="4811648"/>
            <a:ext cx="6172199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500" b="1" spc="-10" dirty="0" err="1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r>
              <a:rPr sz="2500" b="1" dirty="0" err="1">
                <a:solidFill>
                  <a:srgbClr val="A6A6A6"/>
                </a:solidFill>
                <a:latin typeface="Carlito"/>
                <a:cs typeface="Carlito"/>
              </a:rPr>
              <a:t>b</a:t>
            </a:r>
            <a:r>
              <a:rPr sz="2500" b="1" spc="-10" dirty="0" err="1">
                <a:solidFill>
                  <a:srgbClr val="A6A6A6"/>
                </a:solidFill>
                <a:latin typeface="Carlito"/>
                <a:cs typeface="Carlito"/>
              </a:rPr>
              <a:t>ri</a:t>
            </a:r>
            <a:r>
              <a:rPr sz="2500" b="1" spc="-50" dirty="0" err="1">
                <a:solidFill>
                  <a:srgbClr val="A6A6A6"/>
                </a:solidFill>
                <a:latin typeface="Carlito"/>
                <a:cs typeface="Carlito"/>
              </a:rPr>
              <a:t>g</a:t>
            </a:r>
            <a:r>
              <a:rPr sz="2500" b="1" spc="-5" dirty="0" err="1">
                <a:solidFill>
                  <a:srgbClr val="A6A6A6"/>
                </a:solidFill>
                <a:latin typeface="Carlito"/>
                <a:cs typeface="Carlito"/>
              </a:rPr>
              <a:t>a</a:t>
            </a:r>
            <a:r>
              <a:rPr sz="2500" b="1" spc="5" dirty="0" err="1">
                <a:solidFill>
                  <a:srgbClr val="A6A6A6"/>
                </a:solidFill>
                <a:latin typeface="Carlito"/>
                <a:cs typeface="Carlito"/>
              </a:rPr>
              <a:t>d</a:t>
            </a:r>
            <a:r>
              <a:rPr sz="2500" b="1" spc="-5" dirty="0" err="1">
                <a:solidFill>
                  <a:srgbClr val="A6A6A6"/>
                </a:solidFill>
                <a:latin typeface="Carlito"/>
                <a:cs typeface="Carlito"/>
              </a:rPr>
              <a:t>o</a:t>
            </a:r>
            <a:endParaRPr lang="pt-BR" sz="2500" b="1" spc="-5" dirty="0">
              <a:solidFill>
                <a:srgbClr val="A6A6A6"/>
              </a:solidFill>
              <a:latin typeface="Carlito"/>
              <a:cs typeface="Carlito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500" b="1" spc="-5" dirty="0">
                <a:solidFill>
                  <a:srgbClr val="A6A6A6"/>
                </a:solidFill>
                <a:latin typeface="Carlito"/>
                <a:cs typeface="Carlito"/>
              </a:rPr>
              <a:t>DE CENTRO NUCLEO DE FINANÇAS – NFI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500" b="1" spc="-5" dirty="0">
                <a:solidFill>
                  <a:srgbClr val="A6A6A6"/>
                </a:solidFill>
                <a:latin typeface="Carlito"/>
                <a:cs typeface="Carlito"/>
              </a:rPr>
              <a:t>2022</a:t>
            </a:r>
            <a:endParaRPr sz="2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D065B-3CA8-4BCF-9C74-22EDAAB3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Catálogo de Itens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684BD2-BB69-4287-BE4B-C680DDABD696}"/>
              </a:ext>
            </a:extLst>
          </p:cNvPr>
          <p:cNvSpPr txBox="1"/>
          <p:nvPr/>
        </p:nvSpPr>
        <p:spPr>
          <a:xfrm>
            <a:off x="304800" y="120440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/>
              <a:t>Objeto de Repasse:</a:t>
            </a:r>
          </a:p>
          <a:p>
            <a:r>
              <a:rPr lang="pt-BR" dirty="0"/>
              <a:t>- Escolher um Objeto de Repasse e clicar em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9C89E4-8B2F-47B2-855D-16A262EF5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9" y="2667000"/>
            <a:ext cx="9343008" cy="3124200"/>
          </a:xfrm>
          <a:prstGeom prst="rect">
            <a:avLst/>
          </a:prstGeom>
        </p:spPr>
      </p:pic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22F04BA2-240B-48C3-BE1A-AA0D0660A66A}"/>
              </a:ext>
            </a:extLst>
          </p:cNvPr>
          <p:cNvSpPr/>
          <p:nvPr/>
        </p:nvSpPr>
        <p:spPr>
          <a:xfrm>
            <a:off x="9677400" y="4076700"/>
            <a:ext cx="9144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091C61-74A1-4618-BA17-ED64BF0C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9445"/>
            <a:ext cx="990600" cy="3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CA93C-C767-4989-9BE3-39BD3463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Catálogo de Itens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10FD1EE-42EE-4B61-B9ED-1C86CF5DA470}"/>
              </a:ext>
            </a:extLst>
          </p:cNvPr>
          <p:cNvSpPr txBox="1"/>
          <p:nvPr/>
        </p:nvSpPr>
        <p:spPr>
          <a:xfrm>
            <a:off x="152400" y="9144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/>
              <a:t>Objeto de Repasse: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3270059-51CC-4A6C-BC1D-81076A8D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3732"/>
            <a:ext cx="9876919" cy="49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D0917-D65A-4C67-A573-CA77BF4C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Catálogo de Itens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6E9C98-3BAD-4980-B82C-5F2E5836D99C}"/>
              </a:ext>
            </a:extLst>
          </p:cNvPr>
          <p:cNvSpPr txBox="1"/>
          <p:nvPr/>
        </p:nvSpPr>
        <p:spPr>
          <a:xfrm>
            <a:off x="457200" y="914400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2) Grupo de Despesa</a:t>
            </a:r>
          </a:p>
          <a:p>
            <a:pPr marL="342900" indent="-342900">
              <a:buAutoNum type="arabicParenR"/>
            </a:pPr>
            <a:r>
              <a:rPr lang="pt-BR" dirty="0"/>
              <a:t>Categoria: (clicar em todos)</a:t>
            </a:r>
          </a:p>
          <a:p>
            <a:pPr marL="342900" indent="-342900">
              <a:buAutoNum type="arabicParenR"/>
            </a:pPr>
            <a:r>
              <a:rPr lang="pt-BR" dirty="0"/>
              <a:t>Subcategoria: </a:t>
            </a:r>
            <a:r>
              <a:rPr lang="pt-BR" b="1" dirty="0">
                <a:solidFill>
                  <a:srgbClr val="FF0000"/>
                </a:solidFill>
              </a:rPr>
              <a:t>Não preencher</a:t>
            </a:r>
          </a:p>
          <a:p>
            <a:pPr marL="342900" indent="-342900">
              <a:buAutoNum type="arabicParenR"/>
            </a:pPr>
            <a:r>
              <a:rPr lang="pt-BR" dirty="0"/>
              <a:t>- Clicar direto em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10E3F5-F4B1-43EB-872D-38A12E549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1"/>
            <a:ext cx="9664823" cy="41646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32E87A-222A-4AFA-8DE1-4911B8ED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60257"/>
            <a:ext cx="1142999" cy="355675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C64E0DB-29A8-485A-A98E-3D43B3BDD5FB}"/>
              </a:ext>
            </a:extLst>
          </p:cNvPr>
          <p:cNvSpPr/>
          <p:nvPr/>
        </p:nvSpPr>
        <p:spPr>
          <a:xfrm>
            <a:off x="3028765" y="2990672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E37BD3B4-57E6-4FFB-929C-85473DB801D8}"/>
              </a:ext>
            </a:extLst>
          </p:cNvPr>
          <p:cNvSpPr/>
          <p:nvPr/>
        </p:nvSpPr>
        <p:spPr>
          <a:xfrm>
            <a:off x="2819400" y="3314700"/>
            <a:ext cx="7620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89756-7532-4AAB-AFFC-F9A40FBA7674}"/>
              </a:ext>
            </a:extLst>
          </p:cNvPr>
          <p:cNvSpPr txBox="1"/>
          <p:nvPr/>
        </p:nvSpPr>
        <p:spPr>
          <a:xfrm>
            <a:off x="2781299" y="292030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113102-F17A-45EE-80BF-29FF6E827B28}"/>
              </a:ext>
            </a:extLst>
          </p:cNvPr>
          <p:cNvSpPr txBox="1"/>
          <p:nvPr/>
        </p:nvSpPr>
        <p:spPr>
          <a:xfrm>
            <a:off x="2551961" y="3218812"/>
            <a:ext cx="266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38D56C36-8160-4611-A301-927449F2A2AA}"/>
              </a:ext>
            </a:extLst>
          </p:cNvPr>
          <p:cNvSpPr/>
          <p:nvPr/>
        </p:nvSpPr>
        <p:spPr>
          <a:xfrm>
            <a:off x="9410701" y="3015964"/>
            <a:ext cx="533400" cy="5974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FBFDC2-EF3E-4EB1-B65E-528AECB77840}"/>
              </a:ext>
            </a:extLst>
          </p:cNvPr>
          <p:cNvSpPr txBox="1"/>
          <p:nvPr/>
        </p:nvSpPr>
        <p:spPr>
          <a:xfrm>
            <a:off x="9525000" y="2667000"/>
            <a:ext cx="41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15E6741-C538-4C8F-A02A-CC9445FBAE68}"/>
              </a:ext>
            </a:extLst>
          </p:cNvPr>
          <p:cNvCxnSpPr>
            <a:cxnSpLocks/>
          </p:cNvCxnSpPr>
          <p:nvPr/>
        </p:nvCxnSpPr>
        <p:spPr>
          <a:xfrm>
            <a:off x="8229600" y="4572000"/>
            <a:ext cx="26633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6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4F287-2CA1-42C2-AD28-A043C637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90" y="212293"/>
            <a:ext cx="11075619" cy="430887"/>
          </a:xfrm>
        </p:spPr>
        <p:txBody>
          <a:bodyPr/>
          <a:lstStyle/>
          <a:p>
            <a:r>
              <a:rPr lang="pt-BR" dirty="0"/>
              <a:t>Consulta de Catálogo de Itens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E67423-FCD7-419E-AA57-7DBA3027D47E}"/>
              </a:ext>
            </a:extLst>
          </p:cNvPr>
          <p:cNvSpPr txBox="1"/>
          <p:nvPr/>
        </p:nvSpPr>
        <p:spPr>
          <a:xfrm>
            <a:off x="457200" y="838200"/>
            <a:ext cx="952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2) Grupo de Despesa                                                                        - </a:t>
            </a:r>
            <a:r>
              <a:rPr lang="pt-BR" dirty="0"/>
              <a:t>Filtro: Colocar o que deseja pesquisar</a:t>
            </a:r>
          </a:p>
          <a:p>
            <a:endParaRPr lang="pt-BR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8536354-576A-4788-831E-8FAD8B47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02353"/>
            <a:ext cx="9753600" cy="6264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65ED272-BDD6-4FEE-A4C6-DDC255DE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9829800" cy="4495801"/>
          </a:xfrm>
          <a:prstGeom prst="rect">
            <a:avLst/>
          </a:prstGeom>
        </p:spPr>
      </p:pic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9C52FC21-44C2-4A75-BAC7-159CF6DFC309}"/>
              </a:ext>
            </a:extLst>
          </p:cNvPr>
          <p:cNvSpPr/>
          <p:nvPr/>
        </p:nvSpPr>
        <p:spPr>
          <a:xfrm>
            <a:off x="10744200" y="1417888"/>
            <a:ext cx="762000" cy="43088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FD8853-ED96-4F7E-B40F-4470D4AE377A}"/>
              </a:ext>
            </a:extLst>
          </p:cNvPr>
          <p:cNvCxnSpPr/>
          <p:nvPr/>
        </p:nvCxnSpPr>
        <p:spPr>
          <a:xfrm>
            <a:off x="6400800" y="1143000"/>
            <a:ext cx="45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172BAC0-EB6E-4B7A-969C-B724CAF262B5}"/>
              </a:ext>
            </a:extLst>
          </p:cNvPr>
          <p:cNvCxnSpPr>
            <a:cxnSpLocks/>
          </p:cNvCxnSpPr>
          <p:nvPr/>
        </p:nvCxnSpPr>
        <p:spPr>
          <a:xfrm>
            <a:off x="8763000" y="1752600"/>
            <a:ext cx="304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6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00584"/>
            <a:ext cx="95181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0123" y="212293"/>
            <a:ext cx="8666277" cy="44307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Prestação </a:t>
            </a:r>
            <a:r>
              <a:rPr spc="-5" dirty="0"/>
              <a:t>de Contas do </a:t>
            </a:r>
            <a:r>
              <a:rPr spc="-10" dirty="0"/>
              <a:t>PDDE</a:t>
            </a:r>
            <a:r>
              <a:rPr spc="50" dirty="0"/>
              <a:t> </a:t>
            </a:r>
            <a:r>
              <a:rPr spc="-5" dirty="0"/>
              <a:t>Paulist</a:t>
            </a:r>
            <a:r>
              <a:rPr lang="pt-BR" spc="-5" dirty="0"/>
              <a:t>a - </a:t>
            </a:r>
            <a:r>
              <a:rPr lang="pt-BR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  <a:endParaRPr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366519"/>
            <a:ext cx="10591800" cy="33182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A9344"/>
                </a:solidFill>
                <a:latin typeface="Arial"/>
                <a:cs typeface="Arial"/>
              </a:rPr>
              <a:t>Documentação</a:t>
            </a:r>
            <a:r>
              <a:rPr lang="pt-BR" sz="2200" b="1" spc="-5" dirty="0">
                <a:solidFill>
                  <a:srgbClr val="0A9344"/>
                </a:solidFill>
                <a:latin typeface="Arial"/>
                <a:cs typeface="Arial"/>
              </a:rPr>
              <a:t> Prestação de Contas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2200" b="1" spc="-5" dirty="0">
              <a:solidFill>
                <a:srgbClr val="0A9344"/>
              </a:solidFill>
              <a:latin typeface="Arial"/>
              <a:cs typeface="Arial"/>
            </a:endParaRPr>
          </a:p>
          <a:p>
            <a:pPr marL="193675" marR="913130" indent="-181610">
              <a:lnSpc>
                <a:spcPct val="100000"/>
              </a:lnSpc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Ata </a:t>
            </a:r>
            <a:r>
              <a:rPr sz="2000" dirty="0">
                <a:latin typeface="Arial"/>
                <a:cs typeface="Arial"/>
              </a:rPr>
              <a:t>de destinação dos recursos ou Plano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  Aplicação Financeira 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PAF;</a:t>
            </a:r>
            <a:endParaRPr sz="20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Demonstrativo de execução de receita e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despesa;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Parecer do Conselho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Fiscal;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dirty="0">
                <a:latin typeface="Arial"/>
                <a:cs typeface="Arial"/>
              </a:rPr>
              <a:t>Extratos bancários da(s) conta(s)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corrente(s);</a:t>
            </a:r>
          </a:p>
          <a:p>
            <a:pPr marL="193675" indent="-181610">
              <a:lnSpc>
                <a:spcPct val="100000"/>
              </a:lnSpc>
              <a:spcBef>
                <a:spcPts val="1200"/>
              </a:spcBef>
              <a:buSzPct val="130000"/>
              <a:buChar char="•"/>
              <a:tabLst>
                <a:tab pos="194310" algn="l"/>
              </a:tabLst>
            </a:pPr>
            <a:r>
              <a:rPr sz="2000" spc="-5" dirty="0">
                <a:latin typeface="Arial"/>
                <a:cs typeface="Arial"/>
              </a:rPr>
              <a:t>Extratos </a:t>
            </a:r>
            <a:r>
              <a:rPr sz="2000" dirty="0">
                <a:latin typeface="Arial"/>
                <a:cs typeface="Arial"/>
              </a:rPr>
              <a:t>bancários da(s) conta(s) de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aplicação(</a:t>
            </a:r>
            <a:r>
              <a:rPr sz="2000" dirty="0" err="1">
                <a:latin typeface="Arial"/>
                <a:cs typeface="Arial"/>
              </a:rPr>
              <a:t>ões</a:t>
            </a:r>
            <a:r>
              <a:rPr sz="2000" dirty="0">
                <a:latin typeface="Arial"/>
                <a:cs typeface="Arial"/>
              </a:rPr>
              <a:t>);</a:t>
            </a:r>
            <a:endParaRPr lang="pt-BR" sz="20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200"/>
              </a:spcBef>
              <a:buSzPct val="130000"/>
              <a:tabLst>
                <a:tab pos="194310" algn="l"/>
              </a:tabLst>
            </a:pPr>
            <a:r>
              <a:rPr lang="pt-BR" sz="2000" dirty="0">
                <a:latin typeface="Arial"/>
                <a:cs typeface="Arial"/>
              </a:rPr>
              <a:t>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324DC8-B18B-43A5-9491-D4568D15391A}"/>
              </a:ext>
            </a:extLst>
          </p:cNvPr>
          <p:cNvSpPr txBox="1"/>
          <p:nvPr/>
        </p:nvSpPr>
        <p:spPr>
          <a:xfrm>
            <a:off x="96012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1371</Words>
  <Application>Microsoft Office PowerPoint</Application>
  <PresentationFormat>Widescreen</PresentationFormat>
  <Paragraphs>226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Aharoni</vt:lpstr>
      <vt:lpstr>Arial</vt:lpstr>
      <vt:lpstr>Calibri</vt:lpstr>
      <vt:lpstr>Carlito</vt:lpstr>
      <vt:lpstr>Times New Roman</vt:lpstr>
      <vt:lpstr>Verdana</vt:lpstr>
      <vt:lpstr>Wingdings</vt:lpstr>
      <vt:lpstr>Office Theme</vt:lpstr>
      <vt:lpstr>Apresentação do PowerPoint</vt:lpstr>
      <vt:lpstr>Consulta de Repasse</vt:lpstr>
      <vt:lpstr>Consulta de repasse</vt:lpstr>
      <vt:lpstr>Consulta de Catálogo de Itens </vt:lpstr>
      <vt:lpstr>Consulta de Catálogo de Itens </vt:lpstr>
      <vt:lpstr>Consulta de Catálogo de Itens </vt:lpstr>
      <vt:lpstr>Consulta de Catálogo de Itens </vt:lpstr>
      <vt:lpstr>Consulta de Catálogo de Itens </vt:lpstr>
      <vt:lpstr>Prestação de Contas do PDDE Paulista - Manual</vt:lpstr>
      <vt:lpstr>Prestação de Contas do PDDE Paulista</vt:lpstr>
      <vt:lpstr>Acesso</vt:lpstr>
      <vt:lpstr>Acesso</vt:lpstr>
      <vt:lpstr>Apresentação do PowerPoint</vt:lpstr>
      <vt:lpstr>Receita</vt:lpstr>
      <vt:lpstr>Receita</vt:lpstr>
      <vt:lpstr>Receita</vt:lpstr>
      <vt:lpstr>Receita</vt:lpstr>
      <vt:lpstr>Receita</vt:lpstr>
      <vt:lpstr>Receita</vt:lpstr>
      <vt:lpstr>Despesa</vt:lpstr>
      <vt:lpstr>Apresentação do PowerPoint</vt:lpstr>
      <vt:lpstr>Despesa</vt:lpstr>
      <vt:lpstr>Despesa</vt:lpstr>
      <vt:lpstr>Despesa</vt:lpstr>
      <vt:lpstr>Despesa</vt:lpstr>
      <vt:lpstr>Despesa</vt:lpstr>
      <vt:lpstr>Despesa</vt:lpstr>
      <vt:lpstr>Despesa</vt:lpstr>
      <vt:lpstr>Despesa</vt:lpstr>
      <vt:lpstr>Apresentação do PowerPoint</vt:lpstr>
      <vt:lpstr>Apresentação do PowerPoint</vt:lpstr>
      <vt:lpstr>Despesa</vt:lpstr>
      <vt:lpstr>Apresentação do PowerPoint</vt:lpstr>
      <vt:lpstr>Despesa</vt:lpstr>
      <vt:lpstr>Apresentação do PowerPoint</vt:lpstr>
      <vt:lpstr>Despesa</vt:lpstr>
      <vt:lpstr>Despesa</vt:lpstr>
      <vt:lpstr>Saldo</vt:lpstr>
      <vt:lpstr>Extrato bancário</vt:lpstr>
      <vt:lpstr>Apresentação do PowerPoint</vt:lpstr>
      <vt:lpstr>Extrato bancário</vt:lpstr>
      <vt:lpstr>Documentos assinados</vt:lpstr>
      <vt:lpstr>Documentos assinados</vt:lpstr>
      <vt:lpstr>Enviar para aprovação</vt:lpstr>
      <vt:lpstr>Enviar para aprovação</vt:lpstr>
      <vt:lpstr>Enviar para aprovação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DE CENTRO NFI</cp:lastModifiedBy>
  <cp:revision>42</cp:revision>
  <dcterms:created xsi:type="dcterms:W3CDTF">2022-08-26T16:38:45Z</dcterms:created>
  <dcterms:modified xsi:type="dcterms:W3CDTF">2022-11-07T12:56:36Z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2022-08-26T00:00:00Z</vt:filetime>
  </property>
</Properties>
</file>