
<file path=[Content_Types].xml><?xml version="1.0" encoding="utf-8"?>
<Types xmlns="http://schemas.openxmlformats.org/package/2006/content-types">
  <Default Extension="jpg" ContentType="image/jp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3"/>
  </p:notesMasterIdLst>
  <p:sldIdLst>
    <p:sldId id="256" r:id="rId2"/>
    <p:sldId id="299" r:id="rId3"/>
    <p:sldId id="300" r:id="rId4"/>
    <p:sldId id="302" r:id="rId5"/>
    <p:sldId id="303" r:id="rId6"/>
    <p:sldId id="304" r:id="rId7"/>
    <p:sldId id="305" r:id="rId8"/>
    <p:sldId id="306" r:id="rId9"/>
    <p:sldId id="307" r:id="rId10"/>
    <p:sldId id="308" r:id="rId11"/>
    <p:sldId id="309" r:id="rId12"/>
    <p:sldId id="310" r:id="rId13"/>
    <p:sldId id="311" r:id="rId14"/>
    <p:sldId id="312" r:id="rId15"/>
    <p:sldId id="313" r:id="rId16"/>
    <p:sldId id="314" r:id="rId17"/>
    <p:sldId id="315" r:id="rId18"/>
    <p:sldId id="336" r:id="rId19"/>
    <p:sldId id="338" r:id="rId20"/>
    <p:sldId id="316" r:id="rId21"/>
    <p:sldId id="317" r:id="rId22"/>
    <p:sldId id="318" r:id="rId23"/>
    <p:sldId id="322" r:id="rId24"/>
    <p:sldId id="323" r:id="rId25"/>
    <p:sldId id="324" r:id="rId26"/>
    <p:sldId id="325" r:id="rId27"/>
    <p:sldId id="326" r:id="rId28"/>
    <p:sldId id="327" r:id="rId29"/>
    <p:sldId id="328" r:id="rId30"/>
    <p:sldId id="329" r:id="rId31"/>
    <p:sldId id="330" r:id="rId32"/>
  </p:sldIdLst>
  <p:sldSz cx="9144000" cy="5143500" type="screen16x9"/>
  <p:notesSz cx="9144000" cy="51435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846" y="7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257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257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AC67DE-01AB-4783-B258-6E7A446F7EDC}" type="datetimeFigureOut">
              <a:rPr lang="pt-BR" smtClean="0"/>
              <a:t>29/11/2022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3028950" y="642938"/>
            <a:ext cx="3086100" cy="17367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914400" y="2474913"/>
            <a:ext cx="7315200" cy="20256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4886325"/>
            <a:ext cx="3962400" cy="257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5180013" y="4886325"/>
            <a:ext cx="3962400" cy="257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CE463C-258D-4A97-83D7-1B0BC0EF99A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97076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221401" y="165558"/>
            <a:ext cx="1015365" cy="39115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3038648" y="3472112"/>
            <a:ext cx="3061970" cy="9398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11/29/2022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11/29/2022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11/29/2022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11/29/2022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11/29/2022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3025" y="175650"/>
            <a:ext cx="7861934" cy="4521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3025" y="1076385"/>
            <a:ext cx="8551545" cy="35369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4783455"/>
            <a:ext cx="292608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11/29/2022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jpg"/><Relationship Id="rId4" Type="http://schemas.openxmlformats.org/officeDocument/2006/relationships/image" Target="../media/image5.jp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jpg"/><Relationship Id="rId4" Type="http://schemas.openxmlformats.org/officeDocument/2006/relationships/image" Target="../media/image7.jp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jpg"/><Relationship Id="rId4" Type="http://schemas.openxmlformats.org/officeDocument/2006/relationships/image" Target="../media/image9.jp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2.jpg"/><Relationship Id="rId4" Type="http://schemas.openxmlformats.org/officeDocument/2006/relationships/image" Target="../media/image11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3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64402" y="501090"/>
            <a:ext cx="8615045" cy="34918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435"/>
              </a:lnSpc>
              <a:tabLst>
                <a:tab pos="7811770" algn="l"/>
              </a:tabLst>
            </a:pPr>
            <a:r>
              <a:rPr sz="1500" b="1" spc="-30" dirty="0">
                <a:latin typeface="Calibri"/>
                <a:cs typeface="Calibri"/>
              </a:rPr>
              <a:t>L</a:t>
            </a:r>
            <a:r>
              <a:rPr sz="1500" b="1" spc="-5" dirty="0">
                <a:latin typeface="Calibri"/>
                <a:cs typeface="Calibri"/>
              </a:rPr>
              <a:t>OG</a:t>
            </a:r>
            <a:r>
              <a:rPr sz="1500" b="1" dirty="0">
                <a:latin typeface="Calibri"/>
                <a:cs typeface="Calibri"/>
              </a:rPr>
              <a:t>O</a:t>
            </a:r>
            <a:r>
              <a:rPr sz="1500" b="1" spc="-5" dirty="0">
                <a:latin typeface="Calibri"/>
                <a:cs typeface="Calibri"/>
              </a:rPr>
              <a:t> TV</a:t>
            </a:r>
            <a:r>
              <a:rPr sz="1500" b="1" dirty="0">
                <a:latin typeface="Calibri"/>
                <a:cs typeface="Calibri"/>
              </a:rPr>
              <a:t>2	</a:t>
            </a:r>
            <a:r>
              <a:rPr sz="1500" b="1" spc="-30" dirty="0">
                <a:latin typeface="Calibri"/>
                <a:cs typeface="Calibri"/>
              </a:rPr>
              <a:t>L</a:t>
            </a:r>
            <a:r>
              <a:rPr sz="1500" b="1" spc="-5" dirty="0">
                <a:latin typeface="Calibri"/>
                <a:cs typeface="Calibri"/>
              </a:rPr>
              <a:t>OG</a:t>
            </a:r>
            <a:r>
              <a:rPr sz="1500" b="1" dirty="0">
                <a:latin typeface="Calibri"/>
                <a:cs typeface="Calibri"/>
              </a:rPr>
              <a:t>O</a:t>
            </a:r>
            <a:r>
              <a:rPr sz="1500" b="1" spc="-5" dirty="0">
                <a:latin typeface="Calibri"/>
                <a:cs typeface="Calibri"/>
              </a:rPr>
              <a:t> TV1</a:t>
            </a:r>
            <a:endParaRPr sz="15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5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5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5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5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5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5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5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5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5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5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5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5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800">
              <a:latin typeface="Calibri"/>
              <a:cs typeface="Calibri"/>
            </a:endParaRPr>
          </a:p>
          <a:p>
            <a:pPr marR="72390" algn="r">
              <a:lnSpc>
                <a:spcPct val="100000"/>
              </a:lnSpc>
            </a:pPr>
            <a:r>
              <a:rPr sz="1500" b="1" spc="-5" dirty="0">
                <a:latin typeface="Calibri"/>
                <a:cs typeface="Calibri"/>
              </a:rPr>
              <a:t>INTÉRPRETE</a:t>
            </a:r>
            <a:r>
              <a:rPr sz="1500" b="1" spc="-45" dirty="0">
                <a:latin typeface="Calibri"/>
                <a:cs typeface="Calibri"/>
              </a:rPr>
              <a:t> </a:t>
            </a:r>
            <a:r>
              <a:rPr sz="1500" b="1" spc="-5" dirty="0">
                <a:latin typeface="Calibri"/>
                <a:cs typeface="Calibri"/>
              </a:rPr>
              <a:t>LIBRAS</a:t>
            </a:r>
            <a:endParaRPr sz="1500">
              <a:latin typeface="Calibri"/>
              <a:cs typeface="Calibri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0" y="0"/>
            <a:ext cx="9144000" cy="5143500"/>
            <a:chOff x="0" y="0"/>
            <a:chExt cx="9144000" cy="5143500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9143999" cy="5143499"/>
            </a:xfrm>
            <a:prstGeom prst="rect">
              <a:avLst/>
            </a:prstGeom>
          </p:spPr>
        </p:pic>
        <p:sp>
          <p:nvSpPr>
            <p:cNvPr id="5" name="object 5"/>
            <p:cNvSpPr/>
            <p:nvPr/>
          </p:nvSpPr>
          <p:spPr>
            <a:xfrm>
              <a:off x="7812360" y="6152"/>
              <a:ext cx="1332230" cy="1113155"/>
            </a:xfrm>
            <a:custGeom>
              <a:avLst/>
              <a:gdLst/>
              <a:ahLst/>
              <a:cxnLst/>
              <a:rect l="l" t="t" r="r" b="b"/>
              <a:pathLst>
                <a:path w="1332229" h="1113155">
                  <a:moveTo>
                    <a:pt x="1331639" y="1112737"/>
                  </a:moveTo>
                  <a:lnTo>
                    <a:pt x="0" y="1112737"/>
                  </a:lnTo>
                  <a:lnTo>
                    <a:pt x="0" y="0"/>
                  </a:lnTo>
                  <a:lnTo>
                    <a:pt x="1331639" y="0"/>
                  </a:lnTo>
                  <a:lnTo>
                    <a:pt x="1331639" y="1112737"/>
                  </a:lnTo>
                  <a:close/>
                </a:path>
              </a:pathLst>
            </a:custGeom>
            <a:solidFill>
              <a:srgbClr val="D8D8D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6876257" y="2571749"/>
              <a:ext cx="2268220" cy="2571750"/>
            </a:xfrm>
            <a:custGeom>
              <a:avLst/>
              <a:gdLst/>
              <a:ahLst/>
              <a:cxnLst/>
              <a:rect l="l" t="t" r="r" b="b"/>
              <a:pathLst>
                <a:path w="2268220" h="2571750">
                  <a:moveTo>
                    <a:pt x="2267742" y="2571748"/>
                  </a:moveTo>
                  <a:lnTo>
                    <a:pt x="0" y="2571748"/>
                  </a:lnTo>
                  <a:lnTo>
                    <a:pt x="0" y="0"/>
                  </a:lnTo>
                  <a:lnTo>
                    <a:pt x="2267742" y="0"/>
                  </a:lnTo>
                  <a:lnTo>
                    <a:pt x="2267742" y="2571748"/>
                  </a:lnTo>
                  <a:close/>
                </a:path>
              </a:pathLst>
            </a:custGeom>
            <a:solidFill>
              <a:srgbClr val="BEBEBE">
                <a:alpha val="60783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0" y="6152"/>
              <a:ext cx="1313180" cy="1113155"/>
            </a:xfrm>
            <a:custGeom>
              <a:avLst/>
              <a:gdLst/>
              <a:ahLst/>
              <a:cxnLst/>
              <a:rect l="l" t="t" r="r" b="b"/>
              <a:pathLst>
                <a:path w="1313180" h="1113155">
                  <a:moveTo>
                    <a:pt x="1312663" y="1112737"/>
                  </a:moveTo>
                  <a:lnTo>
                    <a:pt x="0" y="1112737"/>
                  </a:lnTo>
                  <a:lnTo>
                    <a:pt x="0" y="0"/>
                  </a:lnTo>
                  <a:lnTo>
                    <a:pt x="1312663" y="0"/>
                  </a:lnTo>
                  <a:lnTo>
                    <a:pt x="1312663" y="1112737"/>
                  </a:lnTo>
                  <a:close/>
                </a:path>
              </a:pathLst>
            </a:custGeom>
            <a:solidFill>
              <a:srgbClr val="D8D8D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>
            <a:spLocks noGrp="1"/>
          </p:cNvSpPr>
          <p:nvPr>
            <p:ph type="body" idx="1"/>
          </p:nvPr>
        </p:nvSpPr>
        <p:spPr>
          <a:xfrm>
            <a:off x="73025" y="1076385"/>
            <a:ext cx="8551545" cy="2288878"/>
          </a:xfrm>
          <a:prstGeom prst="rect">
            <a:avLst/>
          </a:prstGeom>
        </p:spPr>
        <p:txBody>
          <a:bodyPr vert="horz" wrap="square" lIns="0" tIns="59482" rIns="0" bIns="0" rtlCol="0">
            <a:spAutoFit/>
          </a:bodyPr>
          <a:lstStyle/>
          <a:p>
            <a:pPr marL="581025" marR="5080" indent="1233170" algn="ctr">
              <a:spcBef>
                <a:spcPts val="100"/>
              </a:spcBef>
            </a:pPr>
            <a:r>
              <a:rPr lang="pt-BR" sz="4800" b="1" spc="-20" dirty="0">
                <a:latin typeface="Calibri"/>
                <a:cs typeface="Calibri"/>
              </a:rPr>
              <a:t>Or</a:t>
            </a:r>
            <a:r>
              <a:rPr sz="4800" b="1" spc="-20" dirty="0" err="1">
                <a:latin typeface="Calibri"/>
                <a:cs typeface="Calibri"/>
              </a:rPr>
              <a:t>ienta</a:t>
            </a:r>
            <a:r>
              <a:rPr lang="pt-BR" sz="4800" b="1" spc="-20" dirty="0">
                <a:latin typeface="Calibri"/>
                <a:cs typeface="Calibri"/>
              </a:rPr>
              <a:t>ç</a:t>
            </a:r>
            <a:r>
              <a:rPr sz="4800" b="1" spc="-20" dirty="0">
                <a:latin typeface="Calibri"/>
                <a:cs typeface="Calibri"/>
              </a:rPr>
              <a:t>ão </a:t>
            </a:r>
            <a:r>
              <a:rPr sz="4800" b="1" spc="-75" dirty="0">
                <a:latin typeface="Calibri"/>
                <a:cs typeface="Calibri"/>
              </a:rPr>
              <a:t>Técnica </a:t>
            </a:r>
            <a:r>
              <a:rPr sz="4800" b="1" spc="-70" dirty="0">
                <a:latin typeface="Calibri"/>
                <a:cs typeface="Calibri"/>
              </a:rPr>
              <a:t> </a:t>
            </a:r>
            <a:r>
              <a:rPr sz="4800" b="1" spc="-25" dirty="0">
                <a:latin typeface="Calibri"/>
                <a:cs typeface="Calibri"/>
              </a:rPr>
              <a:t>Atribuição</a:t>
            </a:r>
            <a:r>
              <a:rPr sz="4800" b="1" spc="-40" dirty="0">
                <a:latin typeface="Calibri"/>
                <a:cs typeface="Calibri"/>
              </a:rPr>
              <a:t> </a:t>
            </a:r>
            <a:r>
              <a:rPr sz="4800" b="1" spc="-10" dirty="0">
                <a:latin typeface="Calibri"/>
                <a:cs typeface="Calibri"/>
              </a:rPr>
              <a:t>Inicial</a:t>
            </a:r>
            <a:r>
              <a:rPr sz="4800" b="1" spc="-40" dirty="0">
                <a:latin typeface="Calibri"/>
                <a:cs typeface="Calibri"/>
              </a:rPr>
              <a:t> </a:t>
            </a:r>
            <a:r>
              <a:rPr sz="4800" b="1" spc="-5" dirty="0">
                <a:latin typeface="Calibri"/>
                <a:cs typeface="Calibri"/>
              </a:rPr>
              <a:t>de</a:t>
            </a:r>
            <a:r>
              <a:rPr lang="pt-BR" sz="4800" b="1" spc="-5" dirty="0">
                <a:latin typeface="Calibri"/>
                <a:cs typeface="Calibri"/>
              </a:rPr>
              <a:t> </a:t>
            </a:r>
            <a:r>
              <a:rPr lang="pt-BR" sz="4800" b="1" spc="-15" dirty="0"/>
              <a:t>Aulas</a:t>
            </a:r>
            <a:r>
              <a:rPr lang="pt-BR" sz="4800" b="1" spc="-55" dirty="0"/>
              <a:t> </a:t>
            </a:r>
            <a:r>
              <a:rPr lang="pt-BR" sz="4800" b="1" spc="-5" dirty="0"/>
              <a:t>2023</a:t>
            </a:r>
            <a:endParaRPr lang="pt-BR" sz="4800" dirty="0"/>
          </a:p>
          <a:p>
            <a:pPr marL="581025" marR="5080" indent="1233170">
              <a:lnSpc>
                <a:spcPct val="100000"/>
              </a:lnSpc>
              <a:spcBef>
                <a:spcPts val="100"/>
              </a:spcBef>
            </a:pPr>
            <a:endParaRPr sz="4800" dirty="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7732341" y="4503113"/>
            <a:ext cx="973455" cy="543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5080" algn="r">
              <a:lnSpc>
                <a:spcPct val="100000"/>
              </a:lnSpc>
              <a:spcBef>
                <a:spcPts val="100"/>
              </a:spcBef>
            </a:pPr>
            <a:r>
              <a:rPr sz="1700" b="1" spc="-10" dirty="0">
                <a:latin typeface="Calibri"/>
                <a:cs typeface="Calibri"/>
              </a:rPr>
              <a:t>Novembro</a:t>
            </a:r>
            <a:endParaRPr sz="1700">
              <a:latin typeface="Calibri"/>
              <a:cs typeface="Calibri"/>
            </a:endParaRPr>
          </a:p>
          <a:p>
            <a:pPr marR="5080" algn="r">
              <a:lnSpc>
                <a:spcPct val="100000"/>
              </a:lnSpc>
            </a:pPr>
            <a:r>
              <a:rPr sz="1700" b="1" spc="-5" dirty="0">
                <a:latin typeface="Calibri"/>
                <a:cs typeface="Calibri"/>
              </a:rPr>
              <a:t>2022</a:t>
            </a:r>
            <a:endParaRPr sz="17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64402" y="501090"/>
            <a:ext cx="8615045" cy="34918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435"/>
              </a:lnSpc>
              <a:tabLst>
                <a:tab pos="7811770" algn="l"/>
              </a:tabLst>
            </a:pPr>
            <a:r>
              <a:rPr sz="1500" b="1" spc="-30" dirty="0">
                <a:latin typeface="Calibri"/>
                <a:cs typeface="Calibri"/>
              </a:rPr>
              <a:t>L</a:t>
            </a:r>
            <a:r>
              <a:rPr sz="1500" b="1" spc="-5" dirty="0">
                <a:latin typeface="Calibri"/>
                <a:cs typeface="Calibri"/>
              </a:rPr>
              <a:t>OG</a:t>
            </a:r>
            <a:r>
              <a:rPr sz="1500" b="1" dirty="0">
                <a:latin typeface="Calibri"/>
                <a:cs typeface="Calibri"/>
              </a:rPr>
              <a:t>O</a:t>
            </a:r>
            <a:r>
              <a:rPr sz="1500" b="1" spc="-5" dirty="0">
                <a:latin typeface="Calibri"/>
                <a:cs typeface="Calibri"/>
              </a:rPr>
              <a:t> TV</a:t>
            </a:r>
            <a:r>
              <a:rPr sz="1500" b="1" dirty="0">
                <a:latin typeface="Calibri"/>
                <a:cs typeface="Calibri"/>
              </a:rPr>
              <a:t>2	</a:t>
            </a:r>
            <a:r>
              <a:rPr sz="1500" b="1" spc="-30" dirty="0">
                <a:latin typeface="Calibri"/>
                <a:cs typeface="Calibri"/>
              </a:rPr>
              <a:t>L</a:t>
            </a:r>
            <a:r>
              <a:rPr sz="1500" b="1" spc="-5" dirty="0">
                <a:latin typeface="Calibri"/>
                <a:cs typeface="Calibri"/>
              </a:rPr>
              <a:t>OG</a:t>
            </a:r>
            <a:r>
              <a:rPr sz="1500" b="1" dirty="0">
                <a:latin typeface="Calibri"/>
                <a:cs typeface="Calibri"/>
              </a:rPr>
              <a:t>O</a:t>
            </a:r>
            <a:r>
              <a:rPr sz="1500" b="1" spc="-5" dirty="0">
                <a:latin typeface="Calibri"/>
                <a:cs typeface="Calibri"/>
              </a:rPr>
              <a:t> TV1</a:t>
            </a:r>
            <a:endParaRPr sz="15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5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5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5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5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5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5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5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5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5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5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5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5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800">
              <a:latin typeface="Calibri"/>
              <a:cs typeface="Calibri"/>
            </a:endParaRPr>
          </a:p>
          <a:p>
            <a:pPr marR="72390" algn="r">
              <a:lnSpc>
                <a:spcPct val="100000"/>
              </a:lnSpc>
            </a:pPr>
            <a:r>
              <a:rPr sz="1500" b="1" spc="-5" dirty="0">
                <a:latin typeface="Calibri"/>
                <a:cs typeface="Calibri"/>
              </a:rPr>
              <a:t>INTÉRPRETE</a:t>
            </a:r>
            <a:r>
              <a:rPr sz="1500" b="1" spc="-45" dirty="0">
                <a:latin typeface="Calibri"/>
                <a:cs typeface="Calibri"/>
              </a:rPr>
              <a:t> </a:t>
            </a:r>
            <a:r>
              <a:rPr sz="1500" b="1" spc="-5" dirty="0">
                <a:latin typeface="Calibri"/>
                <a:cs typeface="Calibri"/>
              </a:rPr>
              <a:t>LIBRAS</a:t>
            </a:r>
            <a:endParaRPr sz="1500">
              <a:latin typeface="Calibri"/>
              <a:cs typeface="Calibri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0" y="0"/>
            <a:ext cx="9144000" cy="5143500"/>
            <a:chOff x="0" y="0"/>
            <a:chExt cx="9144000" cy="5143500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9143999" cy="5143499"/>
            </a:xfrm>
            <a:prstGeom prst="rect">
              <a:avLst/>
            </a:prstGeom>
          </p:spPr>
        </p:pic>
        <p:sp>
          <p:nvSpPr>
            <p:cNvPr id="5" name="object 5"/>
            <p:cNvSpPr/>
            <p:nvPr/>
          </p:nvSpPr>
          <p:spPr>
            <a:xfrm>
              <a:off x="7812360" y="6152"/>
              <a:ext cx="1332230" cy="1113155"/>
            </a:xfrm>
            <a:custGeom>
              <a:avLst/>
              <a:gdLst/>
              <a:ahLst/>
              <a:cxnLst/>
              <a:rect l="l" t="t" r="r" b="b"/>
              <a:pathLst>
                <a:path w="1332229" h="1113155">
                  <a:moveTo>
                    <a:pt x="1331639" y="1112737"/>
                  </a:moveTo>
                  <a:lnTo>
                    <a:pt x="0" y="1112737"/>
                  </a:lnTo>
                  <a:lnTo>
                    <a:pt x="0" y="0"/>
                  </a:lnTo>
                  <a:lnTo>
                    <a:pt x="1331639" y="0"/>
                  </a:lnTo>
                  <a:lnTo>
                    <a:pt x="1331639" y="1112737"/>
                  </a:lnTo>
                  <a:close/>
                </a:path>
              </a:pathLst>
            </a:custGeom>
            <a:solidFill>
              <a:srgbClr val="D8D8D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6876257" y="2571749"/>
              <a:ext cx="2268220" cy="2571750"/>
            </a:xfrm>
            <a:custGeom>
              <a:avLst/>
              <a:gdLst/>
              <a:ahLst/>
              <a:cxnLst/>
              <a:rect l="l" t="t" r="r" b="b"/>
              <a:pathLst>
                <a:path w="2268220" h="2571750">
                  <a:moveTo>
                    <a:pt x="2267742" y="2571748"/>
                  </a:moveTo>
                  <a:lnTo>
                    <a:pt x="0" y="2571748"/>
                  </a:lnTo>
                  <a:lnTo>
                    <a:pt x="0" y="0"/>
                  </a:lnTo>
                  <a:lnTo>
                    <a:pt x="2267742" y="0"/>
                  </a:lnTo>
                  <a:lnTo>
                    <a:pt x="2267742" y="2571748"/>
                  </a:lnTo>
                  <a:close/>
                </a:path>
              </a:pathLst>
            </a:custGeom>
            <a:solidFill>
              <a:srgbClr val="BEBEBE">
                <a:alpha val="60783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0" y="6152"/>
              <a:ext cx="1313180" cy="1113155"/>
            </a:xfrm>
            <a:custGeom>
              <a:avLst/>
              <a:gdLst/>
              <a:ahLst/>
              <a:cxnLst/>
              <a:rect l="l" t="t" r="r" b="b"/>
              <a:pathLst>
                <a:path w="1313180" h="1113155">
                  <a:moveTo>
                    <a:pt x="1312663" y="1112737"/>
                  </a:moveTo>
                  <a:lnTo>
                    <a:pt x="0" y="1112737"/>
                  </a:lnTo>
                  <a:lnTo>
                    <a:pt x="0" y="0"/>
                  </a:lnTo>
                  <a:lnTo>
                    <a:pt x="1312663" y="0"/>
                  </a:lnTo>
                  <a:lnTo>
                    <a:pt x="1312663" y="1112737"/>
                  </a:lnTo>
                  <a:close/>
                </a:path>
              </a:pathLst>
            </a:custGeom>
            <a:solidFill>
              <a:srgbClr val="D8D8D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8" name="object 8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3999" cy="5143499"/>
          </a:xfrm>
          <a:prstGeom prst="rect">
            <a:avLst/>
          </a:prstGeom>
        </p:spPr>
      </p:pic>
      <p:sp>
        <p:nvSpPr>
          <p:cNvPr id="9" name="object 9"/>
          <p:cNvSpPr/>
          <p:nvPr/>
        </p:nvSpPr>
        <p:spPr>
          <a:xfrm>
            <a:off x="0" y="0"/>
            <a:ext cx="9144000" cy="5143500"/>
          </a:xfrm>
          <a:custGeom>
            <a:avLst/>
            <a:gdLst/>
            <a:ahLst/>
            <a:cxnLst/>
            <a:rect l="l" t="t" r="r" b="b"/>
            <a:pathLst>
              <a:path w="9144000" h="5143500">
                <a:moveTo>
                  <a:pt x="9143999" y="5143499"/>
                </a:moveTo>
                <a:lnTo>
                  <a:pt x="0" y="5143499"/>
                </a:lnTo>
                <a:lnTo>
                  <a:pt x="0" y="0"/>
                </a:lnTo>
                <a:lnTo>
                  <a:pt x="9143999" y="0"/>
                </a:lnTo>
                <a:lnTo>
                  <a:pt x="9143999" y="5143499"/>
                </a:lnTo>
                <a:close/>
              </a:path>
            </a:pathLst>
          </a:custGeom>
          <a:solidFill>
            <a:srgbClr val="FFFFFF">
              <a:alpha val="4470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xfrm>
            <a:off x="73025" y="196529"/>
            <a:ext cx="7491095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0" dirty="0"/>
              <a:t>Legislação</a:t>
            </a:r>
            <a:r>
              <a:rPr spc="-5" dirty="0"/>
              <a:t> </a:t>
            </a:r>
            <a:r>
              <a:rPr dirty="0"/>
              <a:t>–</a:t>
            </a:r>
            <a:r>
              <a:rPr spc="-5" dirty="0"/>
              <a:t> </a:t>
            </a:r>
            <a:r>
              <a:rPr spc="-15" dirty="0"/>
              <a:t>Resolução</a:t>
            </a:r>
            <a:r>
              <a:rPr spc="-5" dirty="0"/>
              <a:t> Seduc 85, de 07 </a:t>
            </a:r>
            <a:r>
              <a:rPr dirty="0"/>
              <a:t>–</a:t>
            </a:r>
            <a:r>
              <a:rPr spc="-5" dirty="0"/>
              <a:t> 11 </a:t>
            </a:r>
            <a:r>
              <a:rPr dirty="0"/>
              <a:t>–</a:t>
            </a:r>
            <a:r>
              <a:rPr spc="-5" dirty="0"/>
              <a:t> 2022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118715" y="1734753"/>
            <a:ext cx="8916670" cy="17811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09880" marR="5080" indent="-297815" algn="just">
              <a:lnSpc>
                <a:spcPct val="120000"/>
              </a:lnSpc>
              <a:spcBef>
                <a:spcPts val="100"/>
              </a:spcBef>
              <a:buFont typeface="Tahoma"/>
              <a:buChar char="•"/>
              <a:tabLst>
                <a:tab pos="310515" algn="l"/>
              </a:tabLst>
            </a:pPr>
            <a:r>
              <a:rPr sz="2400" dirty="0">
                <a:latin typeface="Calibri"/>
                <a:cs typeface="Calibri"/>
              </a:rPr>
              <a:t>A</a:t>
            </a:r>
            <a:r>
              <a:rPr sz="2400" spc="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classificação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também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será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gerada</a:t>
            </a:r>
            <a:r>
              <a:rPr sz="2400" spc="-10" dirty="0">
                <a:latin typeface="Calibri"/>
                <a:cs typeface="Calibri"/>
              </a:rPr>
              <a:t> considerando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 </a:t>
            </a:r>
            <a:r>
              <a:rPr sz="2400" spc="5" dirty="0">
                <a:latin typeface="Calibri"/>
                <a:cs typeface="Calibri"/>
              </a:rPr>
              <a:t> </a:t>
            </a:r>
            <a:r>
              <a:rPr sz="2400" b="1" spc="-10" dirty="0">
                <a:latin typeface="Calibri"/>
                <a:cs typeface="Calibri"/>
              </a:rPr>
              <a:t>habilitação/qualificação </a:t>
            </a:r>
            <a:r>
              <a:rPr sz="2400" spc="-5" dirty="0">
                <a:latin typeface="Calibri"/>
                <a:cs typeface="Calibri"/>
              </a:rPr>
              <a:t>dos </a:t>
            </a:r>
            <a:r>
              <a:rPr sz="2400" spc="-10" dirty="0">
                <a:latin typeface="Calibri"/>
                <a:cs typeface="Calibri"/>
              </a:rPr>
              <a:t>docentes </a:t>
            </a:r>
            <a:r>
              <a:rPr sz="2400" dirty="0">
                <a:latin typeface="Calibri"/>
                <a:cs typeface="Calibri"/>
              </a:rPr>
              <a:t>e </a:t>
            </a:r>
            <a:r>
              <a:rPr sz="2400" spc="-10" dirty="0">
                <a:latin typeface="Calibri"/>
                <a:cs typeface="Calibri"/>
              </a:rPr>
              <a:t>candidatos </a:t>
            </a:r>
            <a:r>
              <a:rPr sz="2400" dirty="0">
                <a:latin typeface="Calibri"/>
                <a:cs typeface="Calibri"/>
              </a:rPr>
              <a:t>à </a:t>
            </a:r>
            <a:r>
              <a:rPr sz="2400" spc="-20" dirty="0">
                <a:latin typeface="Calibri"/>
                <a:cs typeface="Calibri"/>
              </a:rPr>
              <a:t>contratação, </a:t>
            </a:r>
            <a:r>
              <a:rPr sz="2400" spc="-5" dirty="0">
                <a:latin typeface="Calibri"/>
                <a:cs typeface="Calibri"/>
              </a:rPr>
              <a:t>de </a:t>
            </a:r>
            <a:r>
              <a:rPr sz="2400" spc="-530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acordo</a:t>
            </a:r>
            <a:r>
              <a:rPr sz="2400" spc="-10" dirty="0">
                <a:latin typeface="Calibri"/>
                <a:cs typeface="Calibri"/>
              </a:rPr>
              <a:t> com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as</a:t>
            </a:r>
            <a:r>
              <a:rPr sz="2400" spc="5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formações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especificadas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pela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Indicação</a:t>
            </a:r>
            <a:r>
              <a:rPr sz="2400" spc="-5" dirty="0">
                <a:latin typeface="Calibri"/>
                <a:cs typeface="Calibri"/>
              </a:rPr>
              <a:t> CEE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213, 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homologada </a:t>
            </a:r>
            <a:r>
              <a:rPr sz="2400" spc="-5" dirty="0">
                <a:latin typeface="Calibri"/>
                <a:cs typeface="Calibri"/>
              </a:rPr>
              <a:t>pela </a:t>
            </a:r>
            <a:r>
              <a:rPr sz="2400" spc="-15" dirty="0">
                <a:latin typeface="Calibri"/>
                <a:cs typeface="Calibri"/>
              </a:rPr>
              <a:t>Resolução</a:t>
            </a:r>
            <a:r>
              <a:rPr sz="2400" spc="-5" dirty="0">
                <a:latin typeface="Calibri"/>
                <a:cs typeface="Calibri"/>
              </a:rPr>
              <a:t> Seduc, de 29-10-2021.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64402" y="501090"/>
            <a:ext cx="8615045" cy="34918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435"/>
              </a:lnSpc>
              <a:tabLst>
                <a:tab pos="7811770" algn="l"/>
              </a:tabLst>
            </a:pPr>
            <a:r>
              <a:rPr sz="1500" b="1" spc="-30" dirty="0">
                <a:latin typeface="Calibri"/>
                <a:cs typeface="Calibri"/>
              </a:rPr>
              <a:t>L</a:t>
            </a:r>
            <a:r>
              <a:rPr sz="1500" b="1" spc="-5" dirty="0">
                <a:latin typeface="Calibri"/>
                <a:cs typeface="Calibri"/>
              </a:rPr>
              <a:t>OG</a:t>
            </a:r>
            <a:r>
              <a:rPr sz="1500" b="1" dirty="0">
                <a:latin typeface="Calibri"/>
                <a:cs typeface="Calibri"/>
              </a:rPr>
              <a:t>O</a:t>
            </a:r>
            <a:r>
              <a:rPr sz="1500" b="1" spc="-5" dirty="0">
                <a:latin typeface="Calibri"/>
                <a:cs typeface="Calibri"/>
              </a:rPr>
              <a:t> TV</a:t>
            </a:r>
            <a:r>
              <a:rPr sz="1500" b="1" dirty="0">
                <a:latin typeface="Calibri"/>
                <a:cs typeface="Calibri"/>
              </a:rPr>
              <a:t>2	</a:t>
            </a:r>
            <a:r>
              <a:rPr sz="1500" b="1" spc="-30" dirty="0">
                <a:latin typeface="Calibri"/>
                <a:cs typeface="Calibri"/>
              </a:rPr>
              <a:t>L</a:t>
            </a:r>
            <a:r>
              <a:rPr sz="1500" b="1" spc="-5" dirty="0">
                <a:latin typeface="Calibri"/>
                <a:cs typeface="Calibri"/>
              </a:rPr>
              <a:t>OG</a:t>
            </a:r>
            <a:r>
              <a:rPr sz="1500" b="1" dirty="0">
                <a:latin typeface="Calibri"/>
                <a:cs typeface="Calibri"/>
              </a:rPr>
              <a:t>O</a:t>
            </a:r>
            <a:r>
              <a:rPr sz="1500" b="1" spc="-5" dirty="0">
                <a:latin typeface="Calibri"/>
                <a:cs typeface="Calibri"/>
              </a:rPr>
              <a:t> TV1</a:t>
            </a:r>
            <a:endParaRPr sz="15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5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5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5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5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5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5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5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5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5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5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5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5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800">
              <a:latin typeface="Calibri"/>
              <a:cs typeface="Calibri"/>
            </a:endParaRPr>
          </a:p>
          <a:p>
            <a:pPr marR="72390" algn="r">
              <a:lnSpc>
                <a:spcPct val="100000"/>
              </a:lnSpc>
            </a:pPr>
            <a:r>
              <a:rPr sz="1500" b="1" spc="-5" dirty="0">
                <a:latin typeface="Calibri"/>
                <a:cs typeface="Calibri"/>
              </a:rPr>
              <a:t>INTÉRPRETE</a:t>
            </a:r>
            <a:r>
              <a:rPr sz="1500" b="1" spc="-45" dirty="0">
                <a:latin typeface="Calibri"/>
                <a:cs typeface="Calibri"/>
              </a:rPr>
              <a:t> </a:t>
            </a:r>
            <a:r>
              <a:rPr sz="1500" b="1" spc="-5" dirty="0">
                <a:latin typeface="Calibri"/>
                <a:cs typeface="Calibri"/>
              </a:rPr>
              <a:t>LIBRAS</a:t>
            </a:r>
            <a:endParaRPr sz="1500">
              <a:latin typeface="Calibri"/>
              <a:cs typeface="Calibri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0" y="0"/>
            <a:ext cx="9144000" cy="5143500"/>
            <a:chOff x="0" y="0"/>
            <a:chExt cx="9144000" cy="5143500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9143999" cy="5143499"/>
            </a:xfrm>
            <a:prstGeom prst="rect">
              <a:avLst/>
            </a:prstGeom>
          </p:spPr>
        </p:pic>
        <p:sp>
          <p:nvSpPr>
            <p:cNvPr id="5" name="object 5"/>
            <p:cNvSpPr/>
            <p:nvPr/>
          </p:nvSpPr>
          <p:spPr>
            <a:xfrm>
              <a:off x="7812360" y="6152"/>
              <a:ext cx="1332230" cy="1113155"/>
            </a:xfrm>
            <a:custGeom>
              <a:avLst/>
              <a:gdLst/>
              <a:ahLst/>
              <a:cxnLst/>
              <a:rect l="l" t="t" r="r" b="b"/>
              <a:pathLst>
                <a:path w="1332229" h="1113155">
                  <a:moveTo>
                    <a:pt x="1331639" y="1112737"/>
                  </a:moveTo>
                  <a:lnTo>
                    <a:pt x="0" y="1112737"/>
                  </a:lnTo>
                  <a:lnTo>
                    <a:pt x="0" y="0"/>
                  </a:lnTo>
                  <a:lnTo>
                    <a:pt x="1331639" y="0"/>
                  </a:lnTo>
                  <a:lnTo>
                    <a:pt x="1331639" y="1112737"/>
                  </a:lnTo>
                  <a:close/>
                </a:path>
              </a:pathLst>
            </a:custGeom>
            <a:solidFill>
              <a:srgbClr val="D8D8D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6876257" y="2571749"/>
              <a:ext cx="2268220" cy="2571750"/>
            </a:xfrm>
            <a:custGeom>
              <a:avLst/>
              <a:gdLst/>
              <a:ahLst/>
              <a:cxnLst/>
              <a:rect l="l" t="t" r="r" b="b"/>
              <a:pathLst>
                <a:path w="2268220" h="2571750">
                  <a:moveTo>
                    <a:pt x="2267742" y="2571748"/>
                  </a:moveTo>
                  <a:lnTo>
                    <a:pt x="0" y="2571748"/>
                  </a:lnTo>
                  <a:lnTo>
                    <a:pt x="0" y="0"/>
                  </a:lnTo>
                  <a:lnTo>
                    <a:pt x="2267742" y="0"/>
                  </a:lnTo>
                  <a:lnTo>
                    <a:pt x="2267742" y="2571748"/>
                  </a:lnTo>
                  <a:close/>
                </a:path>
              </a:pathLst>
            </a:custGeom>
            <a:solidFill>
              <a:srgbClr val="BEBEBE">
                <a:alpha val="60783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0" y="6152"/>
              <a:ext cx="1313180" cy="1113155"/>
            </a:xfrm>
            <a:custGeom>
              <a:avLst/>
              <a:gdLst/>
              <a:ahLst/>
              <a:cxnLst/>
              <a:rect l="l" t="t" r="r" b="b"/>
              <a:pathLst>
                <a:path w="1313180" h="1113155">
                  <a:moveTo>
                    <a:pt x="1312663" y="1112737"/>
                  </a:moveTo>
                  <a:lnTo>
                    <a:pt x="0" y="1112737"/>
                  </a:lnTo>
                  <a:lnTo>
                    <a:pt x="0" y="0"/>
                  </a:lnTo>
                  <a:lnTo>
                    <a:pt x="1312663" y="0"/>
                  </a:lnTo>
                  <a:lnTo>
                    <a:pt x="1312663" y="1112737"/>
                  </a:lnTo>
                  <a:close/>
                </a:path>
              </a:pathLst>
            </a:custGeom>
            <a:solidFill>
              <a:srgbClr val="D8D8D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8" name="object 8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3999" cy="5143499"/>
          </a:xfrm>
          <a:prstGeom prst="rect">
            <a:avLst/>
          </a:prstGeom>
        </p:spPr>
      </p:pic>
      <p:sp>
        <p:nvSpPr>
          <p:cNvPr id="9" name="object 9"/>
          <p:cNvSpPr/>
          <p:nvPr/>
        </p:nvSpPr>
        <p:spPr>
          <a:xfrm>
            <a:off x="0" y="0"/>
            <a:ext cx="9144000" cy="5143500"/>
          </a:xfrm>
          <a:custGeom>
            <a:avLst/>
            <a:gdLst/>
            <a:ahLst/>
            <a:cxnLst/>
            <a:rect l="l" t="t" r="r" b="b"/>
            <a:pathLst>
              <a:path w="9144000" h="5143500">
                <a:moveTo>
                  <a:pt x="9143999" y="5143499"/>
                </a:moveTo>
                <a:lnTo>
                  <a:pt x="0" y="5143499"/>
                </a:lnTo>
                <a:lnTo>
                  <a:pt x="0" y="0"/>
                </a:lnTo>
                <a:lnTo>
                  <a:pt x="9143999" y="0"/>
                </a:lnTo>
                <a:lnTo>
                  <a:pt x="9143999" y="5143499"/>
                </a:lnTo>
                <a:close/>
              </a:path>
            </a:pathLst>
          </a:custGeom>
          <a:solidFill>
            <a:srgbClr val="FFFFFF">
              <a:alpha val="4470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xfrm>
            <a:off x="73025" y="0"/>
            <a:ext cx="7248525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0" dirty="0"/>
              <a:t>Legislação</a:t>
            </a:r>
            <a:r>
              <a:rPr spc="-5" dirty="0"/>
              <a:t> </a:t>
            </a:r>
            <a:r>
              <a:rPr dirty="0"/>
              <a:t>–</a:t>
            </a:r>
            <a:r>
              <a:rPr spc="-5" dirty="0"/>
              <a:t> </a:t>
            </a:r>
            <a:r>
              <a:rPr spc="-15" dirty="0"/>
              <a:t>Resolução</a:t>
            </a:r>
            <a:r>
              <a:rPr spc="-5" dirty="0"/>
              <a:t> Seduc 85, de 07–11– 2022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73025" y="446530"/>
            <a:ext cx="8771255" cy="47295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b="1" spc="-10" dirty="0">
                <a:latin typeface="Calibri"/>
                <a:cs typeface="Calibri"/>
              </a:rPr>
              <a:t>Habilitação/Qualificação</a:t>
            </a:r>
            <a:r>
              <a:rPr sz="2800" b="1" spc="-5" dirty="0">
                <a:latin typeface="Calibri"/>
                <a:cs typeface="Calibri"/>
              </a:rPr>
              <a:t> </a:t>
            </a:r>
            <a:r>
              <a:rPr sz="2800" b="1" dirty="0">
                <a:latin typeface="Calibri"/>
                <a:cs typeface="Calibri"/>
              </a:rPr>
              <a:t>–</a:t>
            </a:r>
            <a:r>
              <a:rPr sz="2800" b="1" spc="-5" dirty="0">
                <a:latin typeface="Calibri"/>
                <a:cs typeface="Calibri"/>
              </a:rPr>
              <a:t> </a:t>
            </a:r>
            <a:r>
              <a:rPr sz="2800" b="1" spc="-10" dirty="0">
                <a:latin typeface="Calibri"/>
                <a:cs typeface="Calibri"/>
              </a:rPr>
              <a:t>Indicação</a:t>
            </a:r>
            <a:r>
              <a:rPr sz="2800" b="1" dirty="0">
                <a:latin typeface="Calibri"/>
                <a:cs typeface="Calibri"/>
              </a:rPr>
              <a:t> </a:t>
            </a:r>
            <a:r>
              <a:rPr sz="2800" b="1" spc="-5" dirty="0">
                <a:latin typeface="Calibri"/>
                <a:cs typeface="Calibri"/>
              </a:rPr>
              <a:t>CEE 213/2021</a:t>
            </a:r>
            <a:endParaRPr sz="28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285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800" dirty="0">
                <a:latin typeface="Calibri"/>
                <a:cs typeface="Calibri"/>
              </a:rPr>
              <a:t>A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– </a:t>
            </a:r>
            <a:r>
              <a:rPr sz="1800" b="1" spc="-10" dirty="0">
                <a:latin typeface="Calibri"/>
                <a:cs typeface="Calibri"/>
              </a:rPr>
              <a:t>Docentes</a:t>
            </a:r>
            <a:r>
              <a:rPr sz="1800" b="1" spc="-5" dirty="0">
                <a:latin typeface="Calibri"/>
                <a:cs typeface="Calibri"/>
              </a:rPr>
              <a:t> com </a:t>
            </a:r>
            <a:r>
              <a:rPr sz="1800" b="1" spc="-10" dirty="0">
                <a:latin typeface="Calibri"/>
                <a:cs typeface="Calibri"/>
              </a:rPr>
              <a:t>habilitação</a:t>
            </a:r>
            <a:r>
              <a:rPr sz="1800" b="1" spc="-5" dirty="0">
                <a:latin typeface="Calibri"/>
                <a:cs typeface="Calibri"/>
              </a:rPr>
              <a:t> </a:t>
            </a:r>
            <a:r>
              <a:rPr sz="1800" b="1" spc="-10" dirty="0">
                <a:latin typeface="Calibri"/>
                <a:cs typeface="Calibri"/>
              </a:rPr>
              <a:t>específica.</a:t>
            </a:r>
            <a:endParaRPr sz="18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75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800" dirty="0">
                <a:latin typeface="Calibri"/>
                <a:cs typeface="Calibri"/>
              </a:rPr>
              <a:t>B</a:t>
            </a:r>
            <a:r>
              <a:rPr sz="1800" spc="-1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–</a:t>
            </a:r>
            <a:r>
              <a:rPr sz="1800" spc="-15" dirty="0">
                <a:latin typeface="Calibri"/>
                <a:cs typeface="Calibri"/>
              </a:rPr>
              <a:t> </a:t>
            </a:r>
            <a:r>
              <a:rPr sz="1800" b="1" spc="-10" dirty="0">
                <a:latin typeface="Calibri"/>
                <a:cs typeface="Calibri"/>
              </a:rPr>
              <a:t>Docentes</a:t>
            </a:r>
            <a:r>
              <a:rPr sz="1800" b="1" spc="-15" dirty="0">
                <a:latin typeface="Calibri"/>
                <a:cs typeface="Calibri"/>
              </a:rPr>
              <a:t> </a:t>
            </a:r>
            <a:r>
              <a:rPr sz="1800" b="1" spc="-10" dirty="0">
                <a:latin typeface="Calibri"/>
                <a:cs typeface="Calibri"/>
              </a:rPr>
              <a:t>autorizados</a:t>
            </a:r>
            <a:r>
              <a:rPr sz="1800" b="1" spc="-15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a</a:t>
            </a:r>
            <a:r>
              <a:rPr sz="1800" b="1" spc="-15" dirty="0">
                <a:latin typeface="Calibri"/>
                <a:cs typeface="Calibri"/>
              </a:rPr>
              <a:t> </a:t>
            </a:r>
            <a:r>
              <a:rPr sz="1800" b="1" spc="-5" dirty="0">
                <a:latin typeface="Calibri"/>
                <a:cs typeface="Calibri"/>
              </a:rPr>
              <a:t>lecionar:</a:t>
            </a:r>
            <a:endParaRPr sz="18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750" dirty="0">
              <a:latin typeface="Calibri"/>
              <a:cs typeface="Calibri"/>
            </a:endParaRPr>
          </a:p>
          <a:p>
            <a:pPr marL="298450" marR="5080" indent="-239395">
              <a:lnSpc>
                <a:spcPct val="100000"/>
              </a:lnSpc>
              <a:buFont typeface="Tahoma"/>
              <a:buChar char="•"/>
              <a:tabLst>
                <a:tab pos="297815" algn="l"/>
                <a:tab pos="298450" algn="l"/>
              </a:tabLst>
            </a:pPr>
            <a:r>
              <a:rPr sz="1800" spc="-15" dirty="0">
                <a:latin typeface="Calibri"/>
                <a:cs typeface="Calibri"/>
              </a:rPr>
              <a:t>Portadores</a:t>
            </a:r>
            <a:r>
              <a:rPr sz="1800" spc="-5" dirty="0">
                <a:latin typeface="Calibri"/>
                <a:cs typeface="Calibri"/>
              </a:rPr>
              <a:t> de </a:t>
            </a:r>
            <a:r>
              <a:rPr sz="1800" spc="-10" dirty="0">
                <a:latin typeface="Calibri"/>
                <a:cs typeface="Calibri"/>
              </a:rPr>
              <a:t>Curso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Superior de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Licenciatura</a:t>
            </a:r>
            <a:r>
              <a:rPr sz="1800" spc="-5" dirty="0">
                <a:latin typeface="Calibri"/>
                <a:cs typeface="Calibri"/>
              </a:rPr>
              <a:t> na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mesma </a:t>
            </a:r>
            <a:r>
              <a:rPr sz="1800" spc="-10" dirty="0">
                <a:latin typeface="Calibri"/>
                <a:cs typeface="Calibri"/>
              </a:rPr>
              <a:t>área</a:t>
            </a:r>
            <a:r>
              <a:rPr sz="1800" spc="-5" dirty="0">
                <a:latin typeface="Calibri"/>
                <a:cs typeface="Calibri"/>
              </a:rPr>
              <a:t> de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sua </a:t>
            </a:r>
            <a:r>
              <a:rPr sz="1800" spc="-15" dirty="0">
                <a:latin typeface="Calibri"/>
                <a:cs typeface="Calibri"/>
              </a:rPr>
              <a:t>formação,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embora</a:t>
            </a:r>
            <a:r>
              <a:rPr sz="1800" spc="-5" dirty="0">
                <a:latin typeface="Calibri"/>
                <a:cs typeface="Calibri"/>
              </a:rPr>
              <a:t> não </a:t>
            </a:r>
            <a:r>
              <a:rPr sz="1800" spc="-39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sejam</a:t>
            </a:r>
            <a:r>
              <a:rPr sz="1800" spc="-10" dirty="0">
                <a:latin typeface="Calibri"/>
                <a:cs typeface="Calibri"/>
              </a:rPr>
              <a:t> específicas</a:t>
            </a:r>
            <a:r>
              <a:rPr sz="1800" spc="-5" dirty="0">
                <a:latin typeface="Calibri"/>
                <a:cs typeface="Calibri"/>
              </a:rPr>
              <a:t> do </a:t>
            </a:r>
            <a:r>
              <a:rPr sz="1800" spc="-10" dirty="0">
                <a:latin typeface="Calibri"/>
                <a:cs typeface="Calibri"/>
              </a:rPr>
              <a:t>curso;</a:t>
            </a:r>
            <a:endParaRPr sz="1800" dirty="0">
              <a:latin typeface="Calibri"/>
              <a:cs typeface="Calibri"/>
            </a:endParaRPr>
          </a:p>
          <a:p>
            <a:pPr marL="298450" indent="-239395">
              <a:lnSpc>
                <a:spcPct val="100000"/>
              </a:lnSpc>
              <a:buFont typeface="Tahoma"/>
              <a:buChar char="•"/>
              <a:tabLst>
                <a:tab pos="297815" algn="l"/>
                <a:tab pos="298450" algn="l"/>
              </a:tabLst>
            </a:pPr>
            <a:r>
              <a:rPr sz="1800" spc="-10" dirty="0">
                <a:latin typeface="Calibri"/>
                <a:cs typeface="Calibri"/>
              </a:rPr>
              <a:t>Estudantes </a:t>
            </a:r>
            <a:r>
              <a:rPr sz="1800" spc="-5" dirty="0">
                <a:latin typeface="Calibri"/>
                <a:cs typeface="Calibri"/>
              </a:rPr>
              <a:t>de</a:t>
            </a:r>
            <a:r>
              <a:rPr sz="1800" spc="-10" dirty="0">
                <a:latin typeface="Calibri"/>
                <a:cs typeface="Calibri"/>
              </a:rPr>
              <a:t> Licenciatura,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com </a:t>
            </a:r>
            <a:r>
              <a:rPr sz="1800" spc="-5" dirty="0">
                <a:latin typeface="Calibri"/>
                <a:cs typeface="Calibri"/>
              </a:rPr>
              <a:t>160</a:t>
            </a:r>
            <a:r>
              <a:rPr sz="1800" spc="-10" dirty="0">
                <a:latin typeface="Calibri"/>
                <a:cs typeface="Calibri"/>
              </a:rPr>
              <a:t> horas</a:t>
            </a:r>
            <a:r>
              <a:rPr sz="1800" spc="-5" dirty="0">
                <a:latin typeface="Calibri"/>
                <a:cs typeface="Calibri"/>
              </a:rPr>
              <a:t> na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disciplina</a:t>
            </a:r>
            <a:r>
              <a:rPr sz="1800" spc="-10" dirty="0">
                <a:latin typeface="Calibri"/>
                <a:cs typeface="Calibri"/>
              </a:rPr>
              <a:t> pretendida.</a:t>
            </a:r>
            <a:endParaRPr sz="18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Font typeface="Tahoma"/>
              <a:buChar char="•"/>
            </a:pPr>
            <a:endParaRPr sz="175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800" dirty="0">
                <a:latin typeface="Calibri"/>
                <a:cs typeface="Calibri"/>
              </a:rPr>
              <a:t>C</a:t>
            </a:r>
            <a:r>
              <a:rPr sz="1800" spc="-1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–</a:t>
            </a:r>
            <a:r>
              <a:rPr sz="1800" spc="-15" dirty="0">
                <a:latin typeface="Calibri"/>
                <a:cs typeface="Calibri"/>
              </a:rPr>
              <a:t> </a:t>
            </a:r>
            <a:r>
              <a:rPr sz="1800" b="1" spc="-10" dirty="0">
                <a:latin typeface="Calibri"/>
                <a:cs typeface="Calibri"/>
              </a:rPr>
              <a:t>Docentes</a:t>
            </a:r>
            <a:r>
              <a:rPr sz="1800" b="1" spc="-15" dirty="0">
                <a:latin typeface="Calibri"/>
                <a:cs typeface="Calibri"/>
              </a:rPr>
              <a:t> </a:t>
            </a:r>
            <a:r>
              <a:rPr sz="1800" b="1" spc="-10" dirty="0">
                <a:latin typeface="Calibri"/>
                <a:cs typeface="Calibri"/>
              </a:rPr>
              <a:t>autorizados</a:t>
            </a:r>
            <a:r>
              <a:rPr sz="1800" b="1" spc="-15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a</a:t>
            </a:r>
            <a:r>
              <a:rPr sz="1800" b="1" spc="-15" dirty="0">
                <a:latin typeface="Calibri"/>
                <a:cs typeface="Calibri"/>
              </a:rPr>
              <a:t> </a:t>
            </a:r>
            <a:r>
              <a:rPr sz="1800" b="1" spc="-5" dirty="0">
                <a:latin typeface="Calibri"/>
                <a:cs typeface="Calibri"/>
              </a:rPr>
              <a:t>lecionar</a:t>
            </a:r>
            <a:endParaRPr sz="18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750" dirty="0">
              <a:latin typeface="Calibri"/>
              <a:cs typeface="Calibri"/>
            </a:endParaRPr>
          </a:p>
          <a:p>
            <a:pPr marL="298450" marR="530860" indent="-239395">
              <a:lnSpc>
                <a:spcPct val="100000"/>
              </a:lnSpc>
              <a:buFont typeface="Tahoma"/>
              <a:buChar char="•"/>
              <a:tabLst>
                <a:tab pos="297815" algn="l"/>
                <a:tab pos="298450" algn="l"/>
              </a:tabLst>
            </a:pPr>
            <a:r>
              <a:rPr sz="1800" spc="-15" dirty="0">
                <a:latin typeface="Calibri"/>
                <a:cs typeface="Calibri"/>
              </a:rPr>
              <a:t>Portadores</a:t>
            </a:r>
            <a:r>
              <a:rPr sz="1800" spc="-5" dirty="0">
                <a:latin typeface="Calibri"/>
                <a:cs typeface="Calibri"/>
              </a:rPr>
              <a:t> de Diploma de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Curso</a:t>
            </a:r>
            <a:r>
              <a:rPr sz="1800" spc="-5" dirty="0">
                <a:latin typeface="Calibri"/>
                <a:cs typeface="Calibri"/>
              </a:rPr>
              <a:t> Superior de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Bacharelado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com</a:t>
            </a:r>
            <a:r>
              <a:rPr sz="1800" spc="-5" dirty="0">
                <a:latin typeface="Calibri"/>
                <a:cs typeface="Calibri"/>
              </a:rPr>
              <a:t> 160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horas</a:t>
            </a:r>
            <a:r>
              <a:rPr sz="1800" spc="-5" dirty="0">
                <a:latin typeface="Calibri"/>
                <a:cs typeface="Calibri"/>
              </a:rPr>
              <a:t> na disciplina </a:t>
            </a:r>
            <a:r>
              <a:rPr sz="1800" spc="-39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pretendida;</a:t>
            </a:r>
            <a:endParaRPr sz="1800" dirty="0">
              <a:latin typeface="Calibri"/>
              <a:cs typeface="Calibri"/>
            </a:endParaRPr>
          </a:p>
          <a:p>
            <a:pPr marL="298450" marR="698500" indent="-239395">
              <a:lnSpc>
                <a:spcPct val="100000"/>
              </a:lnSpc>
              <a:buFont typeface="Tahoma"/>
              <a:buChar char="•"/>
              <a:tabLst>
                <a:tab pos="297815" algn="l"/>
                <a:tab pos="298450" algn="l"/>
              </a:tabLst>
            </a:pPr>
            <a:r>
              <a:rPr sz="1800" spc="-15" dirty="0">
                <a:latin typeface="Calibri"/>
                <a:cs typeface="Calibri"/>
              </a:rPr>
              <a:t>Portadores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de Diploma de </a:t>
            </a:r>
            <a:r>
              <a:rPr sz="1800" spc="-10" dirty="0">
                <a:latin typeface="Calibri"/>
                <a:cs typeface="Calibri"/>
              </a:rPr>
              <a:t>Curso </a:t>
            </a:r>
            <a:r>
              <a:rPr sz="1800" spc="-5" dirty="0">
                <a:latin typeface="Calibri"/>
                <a:cs typeface="Calibri"/>
              </a:rPr>
              <a:t>Superior de </a:t>
            </a:r>
            <a:r>
              <a:rPr sz="1800" spc="-20" dirty="0">
                <a:latin typeface="Calibri"/>
                <a:cs typeface="Calibri"/>
              </a:rPr>
              <a:t>Tecnologia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com </a:t>
            </a:r>
            <a:r>
              <a:rPr sz="1800" spc="-5" dirty="0">
                <a:latin typeface="Calibri"/>
                <a:cs typeface="Calibri"/>
              </a:rPr>
              <a:t>160 </a:t>
            </a:r>
            <a:r>
              <a:rPr sz="1800" spc="-10" dirty="0">
                <a:latin typeface="Calibri"/>
                <a:cs typeface="Calibri"/>
              </a:rPr>
              <a:t>horas</a:t>
            </a:r>
            <a:r>
              <a:rPr sz="1800" spc="-5" dirty="0">
                <a:latin typeface="Calibri"/>
                <a:cs typeface="Calibri"/>
              </a:rPr>
              <a:t> na disciplina </a:t>
            </a:r>
            <a:r>
              <a:rPr sz="1800" spc="-39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pretendida.</a:t>
            </a:r>
            <a:endParaRPr sz="18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64402" y="501090"/>
            <a:ext cx="8615045" cy="34918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435"/>
              </a:lnSpc>
              <a:tabLst>
                <a:tab pos="7811770" algn="l"/>
              </a:tabLst>
            </a:pPr>
            <a:r>
              <a:rPr sz="1500" b="1" spc="-30" dirty="0">
                <a:latin typeface="Calibri"/>
                <a:cs typeface="Calibri"/>
              </a:rPr>
              <a:t>L</a:t>
            </a:r>
            <a:r>
              <a:rPr sz="1500" b="1" spc="-5" dirty="0">
                <a:latin typeface="Calibri"/>
                <a:cs typeface="Calibri"/>
              </a:rPr>
              <a:t>OG</a:t>
            </a:r>
            <a:r>
              <a:rPr sz="1500" b="1" dirty="0">
                <a:latin typeface="Calibri"/>
                <a:cs typeface="Calibri"/>
              </a:rPr>
              <a:t>O</a:t>
            </a:r>
            <a:r>
              <a:rPr sz="1500" b="1" spc="-5" dirty="0">
                <a:latin typeface="Calibri"/>
                <a:cs typeface="Calibri"/>
              </a:rPr>
              <a:t> TV</a:t>
            </a:r>
            <a:r>
              <a:rPr sz="1500" b="1" dirty="0">
                <a:latin typeface="Calibri"/>
                <a:cs typeface="Calibri"/>
              </a:rPr>
              <a:t>2	</a:t>
            </a:r>
            <a:r>
              <a:rPr sz="1500" b="1" spc="-30" dirty="0">
                <a:latin typeface="Calibri"/>
                <a:cs typeface="Calibri"/>
              </a:rPr>
              <a:t>L</a:t>
            </a:r>
            <a:r>
              <a:rPr sz="1500" b="1" spc="-5" dirty="0">
                <a:latin typeface="Calibri"/>
                <a:cs typeface="Calibri"/>
              </a:rPr>
              <a:t>OG</a:t>
            </a:r>
            <a:r>
              <a:rPr sz="1500" b="1" dirty="0">
                <a:latin typeface="Calibri"/>
                <a:cs typeface="Calibri"/>
              </a:rPr>
              <a:t>O</a:t>
            </a:r>
            <a:r>
              <a:rPr sz="1500" b="1" spc="-5" dirty="0">
                <a:latin typeface="Calibri"/>
                <a:cs typeface="Calibri"/>
              </a:rPr>
              <a:t> TV1</a:t>
            </a:r>
            <a:endParaRPr sz="15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5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5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5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5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5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5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5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5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5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5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5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5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800">
              <a:latin typeface="Calibri"/>
              <a:cs typeface="Calibri"/>
            </a:endParaRPr>
          </a:p>
          <a:p>
            <a:pPr marR="72390" algn="r">
              <a:lnSpc>
                <a:spcPct val="100000"/>
              </a:lnSpc>
            </a:pPr>
            <a:r>
              <a:rPr sz="1500" b="1" spc="-5" dirty="0">
                <a:latin typeface="Calibri"/>
                <a:cs typeface="Calibri"/>
              </a:rPr>
              <a:t>INTÉRPRETE</a:t>
            </a:r>
            <a:r>
              <a:rPr sz="1500" b="1" spc="-45" dirty="0">
                <a:latin typeface="Calibri"/>
                <a:cs typeface="Calibri"/>
              </a:rPr>
              <a:t> </a:t>
            </a:r>
            <a:r>
              <a:rPr sz="1500" b="1" spc="-5" dirty="0">
                <a:latin typeface="Calibri"/>
                <a:cs typeface="Calibri"/>
              </a:rPr>
              <a:t>LIBRAS</a:t>
            </a:r>
            <a:endParaRPr sz="1500">
              <a:latin typeface="Calibri"/>
              <a:cs typeface="Calibri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0" y="0"/>
            <a:ext cx="9144000" cy="5143500"/>
            <a:chOff x="0" y="0"/>
            <a:chExt cx="9144000" cy="5143500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9143999" cy="5143499"/>
            </a:xfrm>
            <a:prstGeom prst="rect">
              <a:avLst/>
            </a:prstGeom>
          </p:spPr>
        </p:pic>
        <p:sp>
          <p:nvSpPr>
            <p:cNvPr id="5" name="object 5"/>
            <p:cNvSpPr/>
            <p:nvPr/>
          </p:nvSpPr>
          <p:spPr>
            <a:xfrm>
              <a:off x="7812360" y="6152"/>
              <a:ext cx="1332230" cy="1113155"/>
            </a:xfrm>
            <a:custGeom>
              <a:avLst/>
              <a:gdLst/>
              <a:ahLst/>
              <a:cxnLst/>
              <a:rect l="l" t="t" r="r" b="b"/>
              <a:pathLst>
                <a:path w="1332229" h="1113155">
                  <a:moveTo>
                    <a:pt x="1331639" y="1112737"/>
                  </a:moveTo>
                  <a:lnTo>
                    <a:pt x="0" y="1112737"/>
                  </a:lnTo>
                  <a:lnTo>
                    <a:pt x="0" y="0"/>
                  </a:lnTo>
                  <a:lnTo>
                    <a:pt x="1331639" y="0"/>
                  </a:lnTo>
                  <a:lnTo>
                    <a:pt x="1331639" y="1112737"/>
                  </a:lnTo>
                  <a:close/>
                </a:path>
              </a:pathLst>
            </a:custGeom>
            <a:solidFill>
              <a:srgbClr val="D8D8D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6876257" y="2571749"/>
              <a:ext cx="2268220" cy="2571750"/>
            </a:xfrm>
            <a:custGeom>
              <a:avLst/>
              <a:gdLst/>
              <a:ahLst/>
              <a:cxnLst/>
              <a:rect l="l" t="t" r="r" b="b"/>
              <a:pathLst>
                <a:path w="2268220" h="2571750">
                  <a:moveTo>
                    <a:pt x="2267742" y="2571748"/>
                  </a:moveTo>
                  <a:lnTo>
                    <a:pt x="0" y="2571748"/>
                  </a:lnTo>
                  <a:lnTo>
                    <a:pt x="0" y="0"/>
                  </a:lnTo>
                  <a:lnTo>
                    <a:pt x="2267742" y="0"/>
                  </a:lnTo>
                  <a:lnTo>
                    <a:pt x="2267742" y="2571748"/>
                  </a:lnTo>
                  <a:close/>
                </a:path>
              </a:pathLst>
            </a:custGeom>
            <a:solidFill>
              <a:srgbClr val="BEBEBE">
                <a:alpha val="60783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0" y="6152"/>
              <a:ext cx="1313180" cy="1113155"/>
            </a:xfrm>
            <a:custGeom>
              <a:avLst/>
              <a:gdLst/>
              <a:ahLst/>
              <a:cxnLst/>
              <a:rect l="l" t="t" r="r" b="b"/>
              <a:pathLst>
                <a:path w="1313180" h="1113155">
                  <a:moveTo>
                    <a:pt x="1312663" y="1112737"/>
                  </a:moveTo>
                  <a:lnTo>
                    <a:pt x="0" y="1112737"/>
                  </a:lnTo>
                  <a:lnTo>
                    <a:pt x="0" y="0"/>
                  </a:lnTo>
                  <a:lnTo>
                    <a:pt x="1312663" y="0"/>
                  </a:lnTo>
                  <a:lnTo>
                    <a:pt x="1312663" y="1112737"/>
                  </a:lnTo>
                  <a:close/>
                </a:path>
              </a:pathLst>
            </a:custGeom>
            <a:solidFill>
              <a:srgbClr val="D8D8D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8" name="object 8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3999" cy="5143499"/>
          </a:xfrm>
          <a:prstGeom prst="rect">
            <a:avLst/>
          </a:prstGeom>
        </p:spPr>
      </p:pic>
      <p:sp>
        <p:nvSpPr>
          <p:cNvPr id="9" name="object 9"/>
          <p:cNvSpPr/>
          <p:nvPr/>
        </p:nvSpPr>
        <p:spPr>
          <a:xfrm>
            <a:off x="0" y="0"/>
            <a:ext cx="9144000" cy="5143500"/>
          </a:xfrm>
          <a:custGeom>
            <a:avLst/>
            <a:gdLst/>
            <a:ahLst/>
            <a:cxnLst/>
            <a:rect l="l" t="t" r="r" b="b"/>
            <a:pathLst>
              <a:path w="9144000" h="5143500">
                <a:moveTo>
                  <a:pt x="9143999" y="5143499"/>
                </a:moveTo>
                <a:lnTo>
                  <a:pt x="0" y="5143499"/>
                </a:lnTo>
                <a:lnTo>
                  <a:pt x="0" y="0"/>
                </a:lnTo>
                <a:lnTo>
                  <a:pt x="9143999" y="0"/>
                </a:lnTo>
                <a:lnTo>
                  <a:pt x="9143999" y="5143499"/>
                </a:lnTo>
                <a:close/>
              </a:path>
            </a:pathLst>
          </a:custGeom>
          <a:solidFill>
            <a:srgbClr val="FFFFFF">
              <a:alpha val="4470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xfrm>
            <a:off x="73025" y="196529"/>
            <a:ext cx="7248525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0" dirty="0"/>
              <a:t>Legislação</a:t>
            </a:r>
            <a:r>
              <a:rPr spc="-5" dirty="0"/>
              <a:t> </a:t>
            </a:r>
            <a:r>
              <a:rPr dirty="0"/>
              <a:t>–</a:t>
            </a:r>
            <a:r>
              <a:rPr spc="-5" dirty="0"/>
              <a:t> </a:t>
            </a:r>
            <a:r>
              <a:rPr spc="-15" dirty="0"/>
              <a:t>Resolução</a:t>
            </a:r>
            <a:r>
              <a:rPr spc="-5" dirty="0"/>
              <a:t> Seduc 85, de 07–11– 2022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-79375" y="1003233"/>
            <a:ext cx="9121140" cy="35369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08000" marR="5080" indent="-495300">
              <a:lnSpc>
                <a:spcPct val="120000"/>
              </a:lnSpc>
              <a:spcBef>
                <a:spcPts val="100"/>
              </a:spcBef>
              <a:buFont typeface="MS PGothic"/>
              <a:buChar char="➔"/>
              <a:tabLst>
                <a:tab pos="507365" algn="l"/>
                <a:tab pos="508000" algn="l"/>
                <a:tab pos="993140" algn="l"/>
                <a:tab pos="1741170" algn="l"/>
                <a:tab pos="2162175" algn="l"/>
                <a:tab pos="2285365" algn="l"/>
                <a:tab pos="2921635" algn="l"/>
                <a:tab pos="3522979" algn="l"/>
                <a:tab pos="4094479" algn="l"/>
                <a:tab pos="4210050" algn="l"/>
                <a:tab pos="4521200" algn="l"/>
                <a:tab pos="4973320" algn="l"/>
                <a:tab pos="5598160" algn="l"/>
                <a:tab pos="6563359" algn="l"/>
                <a:tab pos="6655434" algn="l"/>
                <a:tab pos="7406005" algn="l"/>
                <a:tab pos="7679055" algn="l"/>
                <a:tab pos="8792845" algn="l"/>
                <a:tab pos="8860790" algn="l"/>
              </a:tabLst>
            </a:pPr>
            <a:r>
              <a:rPr sz="2400" spc="-5" dirty="0">
                <a:latin typeface="Calibri"/>
                <a:cs typeface="Calibri"/>
              </a:rPr>
              <a:t>O</a:t>
            </a:r>
            <a:r>
              <a:rPr sz="2400" dirty="0">
                <a:latin typeface="Calibri"/>
                <a:cs typeface="Calibri"/>
              </a:rPr>
              <a:t>s	</a:t>
            </a:r>
            <a:r>
              <a:rPr sz="2400" spc="-5" dirty="0">
                <a:latin typeface="Calibri"/>
                <a:cs typeface="Calibri"/>
              </a:rPr>
              <a:t>doce</a:t>
            </a:r>
            <a:r>
              <a:rPr sz="2400" spc="-25" dirty="0">
                <a:latin typeface="Calibri"/>
                <a:cs typeface="Calibri"/>
              </a:rPr>
              <a:t>n</a:t>
            </a:r>
            <a:r>
              <a:rPr sz="2400" spc="-30" dirty="0">
                <a:latin typeface="Calibri"/>
                <a:cs typeface="Calibri"/>
              </a:rPr>
              <a:t>t</a:t>
            </a:r>
            <a:r>
              <a:rPr sz="2400" spc="-5" dirty="0">
                <a:latin typeface="Calibri"/>
                <a:cs typeface="Calibri"/>
              </a:rPr>
              <a:t>e</a:t>
            </a:r>
            <a:r>
              <a:rPr sz="2400" dirty="0">
                <a:latin typeface="Calibri"/>
                <a:cs typeface="Calibri"/>
              </a:rPr>
              <a:t>s		</a:t>
            </a:r>
            <a:r>
              <a:rPr sz="2400" spc="-5" dirty="0">
                <a:latin typeface="Calibri"/>
                <a:cs typeface="Calibri"/>
              </a:rPr>
              <a:t>qu</a:t>
            </a:r>
            <a:r>
              <a:rPr sz="2400" dirty="0">
                <a:latin typeface="Calibri"/>
                <a:cs typeface="Calibri"/>
              </a:rPr>
              <a:t>e	aderi</a:t>
            </a:r>
            <a:r>
              <a:rPr sz="2400" spc="-50" dirty="0">
                <a:latin typeface="Calibri"/>
                <a:cs typeface="Calibri"/>
              </a:rPr>
              <a:t>r</a:t>
            </a:r>
            <a:r>
              <a:rPr sz="2400" dirty="0">
                <a:latin typeface="Calibri"/>
                <a:cs typeface="Calibri"/>
              </a:rPr>
              <a:t>am		à	</a:t>
            </a:r>
            <a:r>
              <a:rPr sz="2400" spc="-25" dirty="0">
                <a:latin typeface="Calibri"/>
                <a:cs typeface="Calibri"/>
              </a:rPr>
              <a:t>L</a:t>
            </a:r>
            <a:r>
              <a:rPr sz="2400" dirty="0">
                <a:latin typeface="Calibri"/>
                <a:cs typeface="Calibri"/>
              </a:rPr>
              <a:t>C	</a:t>
            </a:r>
            <a:r>
              <a:rPr sz="2400" spc="-5" dirty="0">
                <a:latin typeface="Calibri"/>
                <a:cs typeface="Calibri"/>
              </a:rPr>
              <a:t>1.374/202</a:t>
            </a:r>
            <a:r>
              <a:rPr sz="2400" dirty="0">
                <a:latin typeface="Calibri"/>
                <a:cs typeface="Calibri"/>
              </a:rPr>
              <a:t>2	</a:t>
            </a:r>
            <a:r>
              <a:rPr sz="2400" spc="-5" dirty="0">
                <a:latin typeface="Calibri"/>
                <a:cs typeface="Calibri"/>
              </a:rPr>
              <a:t>se</a:t>
            </a:r>
            <a:r>
              <a:rPr sz="2400" spc="-50" dirty="0">
                <a:latin typeface="Calibri"/>
                <a:cs typeface="Calibri"/>
              </a:rPr>
              <a:t>r</a:t>
            </a:r>
            <a:r>
              <a:rPr sz="2400" dirty="0">
                <a:latin typeface="Calibri"/>
                <a:cs typeface="Calibri"/>
              </a:rPr>
              <a:t>ão	</a:t>
            </a:r>
            <a:r>
              <a:rPr sz="2400" spc="-25" dirty="0">
                <a:latin typeface="Calibri"/>
                <a:cs typeface="Calibri"/>
              </a:rPr>
              <a:t>a</a:t>
            </a:r>
            <a:r>
              <a:rPr sz="2400" spc="-30" dirty="0">
                <a:latin typeface="Calibri"/>
                <a:cs typeface="Calibri"/>
              </a:rPr>
              <a:t>t</a:t>
            </a:r>
            <a:r>
              <a:rPr sz="2400" spc="-5" dirty="0">
                <a:latin typeface="Calibri"/>
                <a:cs typeface="Calibri"/>
              </a:rPr>
              <a:t>endido</a:t>
            </a:r>
            <a:r>
              <a:rPr sz="2400" dirty="0">
                <a:latin typeface="Calibri"/>
                <a:cs typeface="Calibri"/>
              </a:rPr>
              <a:t>s	</a:t>
            </a:r>
            <a:r>
              <a:rPr sz="2400" spc="-5" dirty="0">
                <a:latin typeface="Calibri"/>
                <a:cs typeface="Calibri"/>
              </a:rPr>
              <a:t>na  jornada</a:t>
            </a:r>
            <a:r>
              <a:rPr sz="2400" spc="25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de</a:t>
            </a:r>
            <a:r>
              <a:rPr sz="2400" spc="25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trabalho</a:t>
            </a:r>
            <a:r>
              <a:rPr sz="2400" spc="270" dirty="0">
                <a:latin typeface="Calibri"/>
                <a:cs typeface="Calibri"/>
              </a:rPr>
              <a:t> </a:t>
            </a:r>
            <a:r>
              <a:rPr sz="2400" b="1" spc="-5" dirty="0">
                <a:latin typeface="Calibri"/>
                <a:cs typeface="Calibri"/>
              </a:rPr>
              <a:t>de</a:t>
            </a:r>
            <a:r>
              <a:rPr sz="2400" b="1" spc="250" dirty="0">
                <a:latin typeface="Calibri"/>
                <a:cs typeface="Calibri"/>
              </a:rPr>
              <a:t> </a:t>
            </a:r>
            <a:r>
              <a:rPr sz="2400" b="1" spc="-5" dirty="0">
                <a:latin typeface="Calibri"/>
                <a:cs typeface="Calibri"/>
              </a:rPr>
              <a:t>adesão</a:t>
            </a:r>
            <a:r>
              <a:rPr sz="2400" b="1" spc="250" dirty="0">
                <a:latin typeface="Calibri"/>
                <a:cs typeface="Calibri"/>
              </a:rPr>
              <a:t> </a:t>
            </a:r>
            <a:r>
              <a:rPr sz="2400" b="1" dirty="0">
                <a:latin typeface="Calibri"/>
                <a:cs typeface="Calibri"/>
              </a:rPr>
              <a:t>à</a:t>
            </a:r>
            <a:r>
              <a:rPr sz="2400" b="1" spc="250" dirty="0">
                <a:latin typeface="Calibri"/>
                <a:cs typeface="Calibri"/>
              </a:rPr>
              <a:t> </a:t>
            </a:r>
            <a:r>
              <a:rPr sz="2400" b="1" spc="-15" dirty="0">
                <a:latin typeface="Calibri"/>
                <a:cs typeface="Calibri"/>
              </a:rPr>
              <a:t>nova</a:t>
            </a:r>
            <a:r>
              <a:rPr sz="2400" b="1" spc="250" dirty="0">
                <a:latin typeface="Calibri"/>
                <a:cs typeface="Calibri"/>
              </a:rPr>
              <a:t> </a:t>
            </a:r>
            <a:r>
              <a:rPr sz="2400" b="1" spc="-10" dirty="0">
                <a:latin typeface="Calibri"/>
                <a:cs typeface="Calibri"/>
              </a:rPr>
              <a:t>carreira</a:t>
            </a:r>
            <a:r>
              <a:rPr sz="2400" spc="-10" dirty="0">
                <a:latin typeface="Calibri"/>
                <a:cs typeface="Calibri"/>
              </a:rPr>
              <a:t>,</a:t>
            </a:r>
            <a:r>
              <a:rPr sz="2400" spc="250" dirty="0">
                <a:latin typeface="Calibri"/>
                <a:cs typeface="Calibri"/>
              </a:rPr>
              <a:t> </a:t>
            </a:r>
            <a:r>
              <a:rPr sz="2400" b="1" u="heavy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na</a:t>
            </a:r>
            <a:r>
              <a:rPr sz="2400" b="1" u="heavy" spc="25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2400" b="1" u="heavy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unidade</a:t>
            </a:r>
            <a:r>
              <a:rPr sz="2400" b="1" u="heavy" spc="25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2400" b="1" u="heavy" spc="-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escolar </a:t>
            </a:r>
            <a:r>
              <a:rPr sz="2400" b="1" spc="-525" dirty="0">
                <a:latin typeface="Calibri"/>
                <a:cs typeface="Calibri"/>
              </a:rPr>
              <a:t> </a:t>
            </a:r>
            <a:r>
              <a:rPr sz="2400" spc="-20" dirty="0">
                <a:latin typeface="Calibri"/>
                <a:cs typeface="Calibri"/>
              </a:rPr>
              <a:t>durante	</a:t>
            </a:r>
            <a:r>
              <a:rPr sz="2400" dirty="0">
                <a:latin typeface="Calibri"/>
                <a:cs typeface="Calibri"/>
              </a:rPr>
              <a:t>o	</a:t>
            </a:r>
            <a:r>
              <a:rPr sz="2400" spc="-10" dirty="0">
                <a:latin typeface="Calibri"/>
                <a:cs typeface="Calibri"/>
              </a:rPr>
              <a:t>processo	</a:t>
            </a:r>
            <a:r>
              <a:rPr sz="2400" spc="-5" dirty="0">
                <a:latin typeface="Calibri"/>
                <a:cs typeface="Calibri"/>
              </a:rPr>
              <a:t>de	</a:t>
            </a:r>
            <a:r>
              <a:rPr sz="2400" spc="-10" dirty="0">
                <a:latin typeface="Calibri"/>
                <a:cs typeface="Calibri"/>
              </a:rPr>
              <a:t>atribuição	</a:t>
            </a:r>
            <a:r>
              <a:rPr sz="2400" spc="-5" dirty="0">
                <a:latin typeface="Calibri"/>
                <a:cs typeface="Calibri"/>
              </a:rPr>
              <a:t>inicial,		</a:t>
            </a:r>
            <a:r>
              <a:rPr sz="2400" b="1" spc="-5" dirty="0">
                <a:latin typeface="Calibri"/>
                <a:cs typeface="Calibri"/>
              </a:rPr>
              <a:t>sendo	</a:t>
            </a:r>
            <a:r>
              <a:rPr sz="2400" b="1" spc="-10" dirty="0">
                <a:latin typeface="Calibri"/>
                <a:cs typeface="Calibri"/>
              </a:rPr>
              <a:t>vedada		</a:t>
            </a:r>
            <a:r>
              <a:rPr sz="2400" b="1" dirty="0">
                <a:latin typeface="Calibri"/>
                <a:cs typeface="Calibri"/>
              </a:rPr>
              <a:t>a </a:t>
            </a:r>
            <a:r>
              <a:rPr sz="2400" b="1" spc="5" dirty="0">
                <a:latin typeface="Calibri"/>
                <a:cs typeface="Calibri"/>
              </a:rPr>
              <a:t> </a:t>
            </a:r>
            <a:r>
              <a:rPr sz="2400" b="1" spc="-10" dirty="0">
                <a:latin typeface="Calibri"/>
                <a:cs typeface="Calibri"/>
              </a:rPr>
              <a:t>complementação</a:t>
            </a:r>
            <a:r>
              <a:rPr sz="2400" b="1" spc="-5" dirty="0">
                <a:latin typeface="Calibri"/>
                <a:cs typeface="Calibri"/>
              </a:rPr>
              <a:t> do </a:t>
            </a:r>
            <a:r>
              <a:rPr sz="2400" b="1" spc="-15" dirty="0">
                <a:latin typeface="Calibri"/>
                <a:cs typeface="Calibri"/>
              </a:rPr>
              <a:t>atendimento</a:t>
            </a:r>
            <a:r>
              <a:rPr sz="2400" b="1" dirty="0">
                <a:latin typeface="Calibri"/>
                <a:cs typeface="Calibri"/>
              </a:rPr>
              <a:t> </a:t>
            </a:r>
            <a:r>
              <a:rPr sz="2400" b="1" spc="-5" dirty="0">
                <a:latin typeface="Calibri"/>
                <a:cs typeface="Calibri"/>
              </a:rPr>
              <a:t>em </a:t>
            </a:r>
            <a:r>
              <a:rPr sz="2400" b="1" spc="-10" dirty="0">
                <a:latin typeface="Calibri"/>
                <a:cs typeface="Calibri"/>
              </a:rPr>
              <a:t>nível</a:t>
            </a:r>
            <a:r>
              <a:rPr sz="2400" b="1" dirty="0">
                <a:latin typeface="Calibri"/>
                <a:cs typeface="Calibri"/>
              </a:rPr>
              <a:t> </a:t>
            </a:r>
            <a:r>
              <a:rPr sz="2400" b="1" spc="-5" dirty="0">
                <a:latin typeface="Calibri"/>
                <a:cs typeface="Calibri"/>
              </a:rPr>
              <a:t>de </a:t>
            </a:r>
            <a:r>
              <a:rPr sz="2400" b="1" spc="-15" dirty="0">
                <a:latin typeface="Calibri"/>
                <a:cs typeface="Calibri"/>
              </a:rPr>
              <a:t>Diretoria</a:t>
            </a:r>
            <a:r>
              <a:rPr sz="2400" b="1" dirty="0">
                <a:latin typeface="Calibri"/>
                <a:cs typeface="Calibri"/>
              </a:rPr>
              <a:t> </a:t>
            </a:r>
            <a:r>
              <a:rPr sz="2400" b="1" spc="-5" dirty="0">
                <a:latin typeface="Calibri"/>
                <a:cs typeface="Calibri"/>
              </a:rPr>
              <a:t>de </a:t>
            </a:r>
            <a:r>
              <a:rPr sz="2400" b="1" spc="5" dirty="0">
                <a:latin typeface="Calibri"/>
                <a:cs typeface="Calibri"/>
              </a:rPr>
              <a:t>Ensino</a:t>
            </a:r>
            <a:r>
              <a:rPr sz="2400" spc="5" dirty="0">
                <a:latin typeface="Calibri"/>
                <a:cs typeface="Calibri"/>
              </a:rPr>
              <a:t>.</a:t>
            </a:r>
            <a:endParaRPr sz="2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Font typeface="MS PGothic"/>
              <a:buChar char="➔"/>
            </a:pPr>
            <a:endParaRPr sz="2800">
              <a:latin typeface="Calibri"/>
              <a:cs typeface="Calibri"/>
            </a:endParaRPr>
          </a:p>
          <a:p>
            <a:pPr marL="508000" marR="17780" indent="-495300" algn="just">
              <a:lnSpc>
                <a:spcPct val="120000"/>
              </a:lnSpc>
              <a:buFont typeface="MS PGothic"/>
              <a:buChar char="➔"/>
              <a:tabLst>
                <a:tab pos="508000" algn="l"/>
              </a:tabLst>
            </a:pPr>
            <a:r>
              <a:rPr sz="2400" dirty="0">
                <a:latin typeface="Calibri"/>
                <a:cs typeface="Calibri"/>
              </a:rPr>
              <a:t>O</a:t>
            </a:r>
            <a:r>
              <a:rPr sz="2400" spc="5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atendimento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-20" dirty="0">
                <a:latin typeface="Calibri"/>
                <a:cs typeface="Calibri"/>
              </a:rPr>
              <a:t>deverá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ser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realizado</a:t>
            </a:r>
            <a:r>
              <a:rPr sz="2400" spc="-10" dirty="0">
                <a:latin typeface="Calibri"/>
                <a:cs typeface="Calibri"/>
              </a:rPr>
              <a:t> com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aulas</a:t>
            </a:r>
            <a:r>
              <a:rPr sz="2400" spc="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ou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classes</a:t>
            </a:r>
            <a:r>
              <a:rPr sz="2400" spc="53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livres, </a:t>
            </a:r>
            <a:r>
              <a:rPr sz="2400" spc="-5" dirty="0">
                <a:latin typeface="Calibri"/>
                <a:cs typeface="Calibri"/>
              </a:rPr>
              <a:t> sendo </a:t>
            </a:r>
            <a:r>
              <a:rPr sz="2400" spc="-10" dirty="0">
                <a:latin typeface="Calibri"/>
                <a:cs typeface="Calibri"/>
              </a:rPr>
              <a:t>complementado com outros </a:t>
            </a:r>
            <a:r>
              <a:rPr sz="2400" spc="-15" dirty="0">
                <a:latin typeface="Calibri"/>
                <a:cs typeface="Calibri"/>
              </a:rPr>
              <a:t>componentes </a:t>
            </a:r>
            <a:r>
              <a:rPr sz="2400" spc="-10" dirty="0">
                <a:latin typeface="Calibri"/>
                <a:cs typeface="Calibri"/>
              </a:rPr>
              <a:t>curriculares </a:t>
            </a:r>
            <a:r>
              <a:rPr sz="2400" dirty="0">
                <a:latin typeface="Calibri"/>
                <a:cs typeface="Calibri"/>
              </a:rPr>
              <a:t>e </a:t>
            </a:r>
            <a:r>
              <a:rPr sz="2400" spc="-15" dirty="0">
                <a:latin typeface="Calibri"/>
                <a:cs typeface="Calibri"/>
              </a:rPr>
              <a:t>com 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projetos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e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programas</a:t>
            </a:r>
            <a:r>
              <a:rPr sz="2400" spc="-5" dirty="0">
                <a:latin typeface="Calibri"/>
                <a:cs typeface="Calibri"/>
              </a:rPr>
              <a:t> da </a:t>
            </a:r>
            <a:r>
              <a:rPr sz="2400" spc="-20" dirty="0">
                <a:latin typeface="Calibri"/>
                <a:cs typeface="Calibri"/>
              </a:rPr>
              <a:t>Pasta.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64402" y="501090"/>
            <a:ext cx="8615045" cy="34918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435"/>
              </a:lnSpc>
              <a:tabLst>
                <a:tab pos="7811770" algn="l"/>
              </a:tabLst>
            </a:pPr>
            <a:r>
              <a:rPr sz="1500" b="1" spc="-30" dirty="0">
                <a:latin typeface="Calibri"/>
                <a:cs typeface="Calibri"/>
              </a:rPr>
              <a:t>L</a:t>
            </a:r>
            <a:r>
              <a:rPr sz="1500" b="1" spc="-5" dirty="0">
                <a:latin typeface="Calibri"/>
                <a:cs typeface="Calibri"/>
              </a:rPr>
              <a:t>OG</a:t>
            </a:r>
            <a:r>
              <a:rPr sz="1500" b="1" dirty="0">
                <a:latin typeface="Calibri"/>
                <a:cs typeface="Calibri"/>
              </a:rPr>
              <a:t>O</a:t>
            </a:r>
            <a:r>
              <a:rPr sz="1500" b="1" spc="-5" dirty="0">
                <a:latin typeface="Calibri"/>
                <a:cs typeface="Calibri"/>
              </a:rPr>
              <a:t> TV</a:t>
            </a:r>
            <a:r>
              <a:rPr sz="1500" b="1" dirty="0">
                <a:latin typeface="Calibri"/>
                <a:cs typeface="Calibri"/>
              </a:rPr>
              <a:t>2	</a:t>
            </a:r>
            <a:r>
              <a:rPr sz="1500" b="1" spc="-30" dirty="0">
                <a:latin typeface="Calibri"/>
                <a:cs typeface="Calibri"/>
              </a:rPr>
              <a:t>L</a:t>
            </a:r>
            <a:r>
              <a:rPr sz="1500" b="1" spc="-5" dirty="0">
                <a:latin typeface="Calibri"/>
                <a:cs typeface="Calibri"/>
              </a:rPr>
              <a:t>OG</a:t>
            </a:r>
            <a:r>
              <a:rPr sz="1500" b="1" dirty="0">
                <a:latin typeface="Calibri"/>
                <a:cs typeface="Calibri"/>
              </a:rPr>
              <a:t>O</a:t>
            </a:r>
            <a:r>
              <a:rPr sz="1500" b="1" spc="-5" dirty="0">
                <a:latin typeface="Calibri"/>
                <a:cs typeface="Calibri"/>
              </a:rPr>
              <a:t> TV1</a:t>
            </a:r>
            <a:endParaRPr sz="15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5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5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5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5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5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5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5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5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5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5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5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5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800">
              <a:latin typeface="Calibri"/>
              <a:cs typeface="Calibri"/>
            </a:endParaRPr>
          </a:p>
          <a:p>
            <a:pPr marR="72390" algn="r">
              <a:lnSpc>
                <a:spcPct val="100000"/>
              </a:lnSpc>
            </a:pPr>
            <a:r>
              <a:rPr sz="1500" b="1" spc="-5" dirty="0">
                <a:latin typeface="Calibri"/>
                <a:cs typeface="Calibri"/>
              </a:rPr>
              <a:t>INTÉRPRETE</a:t>
            </a:r>
            <a:r>
              <a:rPr sz="1500" b="1" spc="-45" dirty="0">
                <a:latin typeface="Calibri"/>
                <a:cs typeface="Calibri"/>
              </a:rPr>
              <a:t> </a:t>
            </a:r>
            <a:r>
              <a:rPr sz="1500" b="1" spc="-5" dirty="0">
                <a:latin typeface="Calibri"/>
                <a:cs typeface="Calibri"/>
              </a:rPr>
              <a:t>LIBRAS</a:t>
            </a:r>
            <a:endParaRPr sz="1500">
              <a:latin typeface="Calibri"/>
              <a:cs typeface="Calibri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0" y="0"/>
            <a:ext cx="9144000" cy="5143500"/>
            <a:chOff x="0" y="0"/>
            <a:chExt cx="9144000" cy="5143500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9143999" cy="5143499"/>
            </a:xfrm>
            <a:prstGeom prst="rect">
              <a:avLst/>
            </a:prstGeom>
          </p:spPr>
        </p:pic>
        <p:sp>
          <p:nvSpPr>
            <p:cNvPr id="5" name="object 5"/>
            <p:cNvSpPr/>
            <p:nvPr/>
          </p:nvSpPr>
          <p:spPr>
            <a:xfrm>
              <a:off x="7812360" y="6152"/>
              <a:ext cx="1332230" cy="1113155"/>
            </a:xfrm>
            <a:custGeom>
              <a:avLst/>
              <a:gdLst/>
              <a:ahLst/>
              <a:cxnLst/>
              <a:rect l="l" t="t" r="r" b="b"/>
              <a:pathLst>
                <a:path w="1332229" h="1113155">
                  <a:moveTo>
                    <a:pt x="1331639" y="1112737"/>
                  </a:moveTo>
                  <a:lnTo>
                    <a:pt x="0" y="1112737"/>
                  </a:lnTo>
                  <a:lnTo>
                    <a:pt x="0" y="0"/>
                  </a:lnTo>
                  <a:lnTo>
                    <a:pt x="1331639" y="0"/>
                  </a:lnTo>
                  <a:lnTo>
                    <a:pt x="1331639" y="1112737"/>
                  </a:lnTo>
                  <a:close/>
                </a:path>
              </a:pathLst>
            </a:custGeom>
            <a:solidFill>
              <a:srgbClr val="D8D8D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6876257" y="2571749"/>
              <a:ext cx="2268220" cy="2571750"/>
            </a:xfrm>
            <a:custGeom>
              <a:avLst/>
              <a:gdLst/>
              <a:ahLst/>
              <a:cxnLst/>
              <a:rect l="l" t="t" r="r" b="b"/>
              <a:pathLst>
                <a:path w="2268220" h="2571750">
                  <a:moveTo>
                    <a:pt x="2267742" y="2571748"/>
                  </a:moveTo>
                  <a:lnTo>
                    <a:pt x="0" y="2571748"/>
                  </a:lnTo>
                  <a:lnTo>
                    <a:pt x="0" y="0"/>
                  </a:lnTo>
                  <a:lnTo>
                    <a:pt x="2267742" y="0"/>
                  </a:lnTo>
                  <a:lnTo>
                    <a:pt x="2267742" y="2571748"/>
                  </a:lnTo>
                  <a:close/>
                </a:path>
              </a:pathLst>
            </a:custGeom>
            <a:solidFill>
              <a:srgbClr val="BEBEBE">
                <a:alpha val="60783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0" y="6152"/>
              <a:ext cx="1313180" cy="1113155"/>
            </a:xfrm>
            <a:custGeom>
              <a:avLst/>
              <a:gdLst/>
              <a:ahLst/>
              <a:cxnLst/>
              <a:rect l="l" t="t" r="r" b="b"/>
              <a:pathLst>
                <a:path w="1313180" h="1113155">
                  <a:moveTo>
                    <a:pt x="1312663" y="1112737"/>
                  </a:moveTo>
                  <a:lnTo>
                    <a:pt x="0" y="1112737"/>
                  </a:lnTo>
                  <a:lnTo>
                    <a:pt x="0" y="0"/>
                  </a:lnTo>
                  <a:lnTo>
                    <a:pt x="1312663" y="0"/>
                  </a:lnTo>
                  <a:lnTo>
                    <a:pt x="1312663" y="1112737"/>
                  </a:lnTo>
                  <a:close/>
                </a:path>
              </a:pathLst>
            </a:custGeom>
            <a:solidFill>
              <a:srgbClr val="D8D8D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8" name="object 8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3999" cy="5143499"/>
          </a:xfrm>
          <a:prstGeom prst="rect">
            <a:avLst/>
          </a:prstGeom>
        </p:spPr>
      </p:pic>
      <p:sp>
        <p:nvSpPr>
          <p:cNvPr id="9" name="object 9"/>
          <p:cNvSpPr/>
          <p:nvPr/>
        </p:nvSpPr>
        <p:spPr>
          <a:xfrm>
            <a:off x="0" y="0"/>
            <a:ext cx="9144000" cy="5143500"/>
          </a:xfrm>
          <a:custGeom>
            <a:avLst/>
            <a:gdLst/>
            <a:ahLst/>
            <a:cxnLst/>
            <a:rect l="l" t="t" r="r" b="b"/>
            <a:pathLst>
              <a:path w="9144000" h="5143500">
                <a:moveTo>
                  <a:pt x="9143999" y="5143499"/>
                </a:moveTo>
                <a:lnTo>
                  <a:pt x="0" y="5143499"/>
                </a:lnTo>
                <a:lnTo>
                  <a:pt x="0" y="0"/>
                </a:lnTo>
                <a:lnTo>
                  <a:pt x="9143999" y="0"/>
                </a:lnTo>
                <a:lnTo>
                  <a:pt x="9143999" y="5143499"/>
                </a:lnTo>
                <a:close/>
              </a:path>
            </a:pathLst>
          </a:custGeom>
          <a:solidFill>
            <a:srgbClr val="FFFFFF">
              <a:alpha val="4470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xfrm>
            <a:off x="134825" y="95479"/>
            <a:ext cx="7248525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0" dirty="0"/>
              <a:t>Legislação</a:t>
            </a:r>
            <a:r>
              <a:rPr spc="-5" dirty="0"/>
              <a:t> </a:t>
            </a:r>
            <a:r>
              <a:rPr dirty="0"/>
              <a:t>–</a:t>
            </a:r>
            <a:r>
              <a:rPr spc="-5" dirty="0"/>
              <a:t> </a:t>
            </a:r>
            <a:r>
              <a:rPr spc="-15" dirty="0"/>
              <a:t>Resolução</a:t>
            </a:r>
            <a:r>
              <a:rPr spc="-5" dirty="0"/>
              <a:t> Seduc 85, de 07–11– 2022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-17525" y="909295"/>
            <a:ext cx="9121140" cy="404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07365" marR="5715" indent="-495300" algn="just">
              <a:lnSpc>
                <a:spcPct val="120000"/>
              </a:lnSpc>
              <a:spcBef>
                <a:spcPts val="100"/>
              </a:spcBef>
              <a:buFont typeface="MS PGothic"/>
              <a:buChar char="➔"/>
              <a:tabLst>
                <a:tab pos="508000" algn="l"/>
              </a:tabLst>
            </a:pPr>
            <a:r>
              <a:rPr sz="2200" spc="-5" dirty="0">
                <a:latin typeface="Calibri"/>
                <a:cs typeface="Calibri"/>
              </a:rPr>
              <a:t>Caso </a:t>
            </a:r>
            <a:r>
              <a:rPr sz="2200" dirty="0">
                <a:latin typeface="Calibri"/>
                <a:cs typeface="Calibri"/>
              </a:rPr>
              <a:t>a </a:t>
            </a:r>
            <a:r>
              <a:rPr sz="2200" spc="-5" dirty="0">
                <a:latin typeface="Calibri"/>
                <a:cs typeface="Calibri"/>
              </a:rPr>
              <a:t>jornada de </a:t>
            </a:r>
            <a:r>
              <a:rPr sz="2200" dirty="0">
                <a:latin typeface="Calibri"/>
                <a:cs typeface="Calibri"/>
              </a:rPr>
              <a:t>adesão </a:t>
            </a:r>
            <a:r>
              <a:rPr sz="2200" spc="-5" dirty="0">
                <a:latin typeface="Calibri"/>
                <a:cs typeface="Calibri"/>
              </a:rPr>
              <a:t>seja </a:t>
            </a:r>
            <a:r>
              <a:rPr sz="2200" spc="-15" dirty="0">
                <a:latin typeface="Calibri"/>
                <a:cs typeface="Calibri"/>
              </a:rPr>
              <a:t>inferior </a:t>
            </a:r>
            <a:r>
              <a:rPr sz="2200" dirty="0">
                <a:latin typeface="Calibri"/>
                <a:cs typeface="Calibri"/>
              </a:rPr>
              <a:t>à </a:t>
            </a:r>
            <a:r>
              <a:rPr sz="2200" spc="-5" dirty="0">
                <a:latin typeface="Calibri"/>
                <a:cs typeface="Calibri"/>
              </a:rPr>
              <a:t>de </a:t>
            </a:r>
            <a:r>
              <a:rPr sz="2200" spc="-10" dirty="0">
                <a:latin typeface="Calibri"/>
                <a:cs typeface="Calibri"/>
              </a:rPr>
              <a:t>opção </a:t>
            </a:r>
            <a:r>
              <a:rPr sz="2200" spc="-5" dirty="0">
                <a:latin typeface="Calibri"/>
                <a:cs typeface="Calibri"/>
              </a:rPr>
              <a:t>no </a:t>
            </a:r>
            <a:r>
              <a:rPr sz="2200" spc="-10" dirty="0">
                <a:latin typeface="Calibri"/>
                <a:cs typeface="Calibri"/>
              </a:rPr>
              <a:t>momento </a:t>
            </a:r>
            <a:r>
              <a:rPr sz="2200" spc="-5" dirty="0">
                <a:latin typeface="Calibri"/>
                <a:cs typeface="Calibri"/>
              </a:rPr>
              <a:t>da </a:t>
            </a:r>
            <a:r>
              <a:rPr sz="2200" spc="-10" dirty="0">
                <a:latin typeface="Calibri"/>
                <a:cs typeface="Calibri"/>
              </a:rPr>
              <a:t>inscrição, </a:t>
            </a:r>
            <a:r>
              <a:rPr sz="2200" spc="-484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o</a:t>
            </a:r>
            <a:r>
              <a:rPr sz="2200" spc="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docente</a:t>
            </a:r>
            <a:r>
              <a:rPr sz="2200" spc="-5" dirty="0">
                <a:latin typeface="Calibri"/>
                <a:cs typeface="Calibri"/>
              </a:rPr>
              <a:t> </a:t>
            </a:r>
            <a:r>
              <a:rPr sz="2200" spc="-20" dirty="0">
                <a:latin typeface="Calibri"/>
                <a:cs typeface="Calibri"/>
              </a:rPr>
              <a:t>terá</a:t>
            </a:r>
            <a:r>
              <a:rPr sz="2200" spc="-15" dirty="0">
                <a:latin typeface="Calibri"/>
                <a:cs typeface="Calibri"/>
              </a:rPr>
              <a:t> garantido</a:t>
            </a:r>
            <a:r>
              <a:rPr sz="2200" spc="-1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o</a:t>
            </a:r>
            <a:r>
              <a:rPr sz="2200" spc="5" dirty="0">
                <a:latin typeface="Calibri"/>
                <a:cs typeface="Calibri"/>
              </a:rPr>
              <a:t> </a:t>
            </a:r>
            <a:r>
              <a:rPr sz="2200" spc="-15" dirty="0">
                <a:latin typeface="Calibri"/>
                <a:cs typeface="Calibri"/>
              </a:rPr>
              <a:t>atendimento</a:t>
            </a:r>
            <a:r>
              <a:rPr sz="2200" spc="-1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à</a:t>
            </a:r>
            <a:r>
              <a:rPr sz="2200" spc="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jornada</a:t>
            </a:r>
            <a:r>
              <a:rPr sz="220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de</a:t>
            </a:r>
            <a:r>
              <a:rPr sz="220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adesão,</a:t>
            </a:r>
            <a:r>
              <a:rPr sz="2200" spc="-5" dirty="0">
                <a:latin typeface="Calibri"/>
                <a:cs typeface="Calibri"/>
              </a:rPr>
              <a:t> sendo </a:t>
            </a:r>
            <a:r>
              <a:rPr sz="220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considerada </a:t>
            </a:r>
            <a:r>
              <a:rPr sz="2200" spc="-5" dirty="0">
                <a:latin typeface="Calibri"/>
                <a:cs typeface="Calibri"/>
              </a:rPr>
              <a:t>ampliação </a:t>
            </a:r>
            <a:r>
              <a:rPr sz="2200" dirty="0">
                <a:latin typeface="Calibri"/>
                <a:cs typeface="Calibri"/>
              </a:rPr>
              <a:t>a</a:t>
            </a:r>
            <a:r>
              <a:rPr sz="2200" spc="-5" dirty="0">
                <a:latin typeface="Calibri"/>
                <a:cs typeface="Calibri"/>
              </a:rPr>
              <a:t> jornada de </a:t>
            </a:r>
            <a:r>
              <a:rPr sz="2200" spc="-10" dirty="0">
                <a:latin typeface="Calibri"/>
                <a:cs typeface="Calibri"/>
              </a:rPr>
              <a:t>opção</a:t>
            </a:r>
            <a:r>
              <a:rPr sz="2200" spc="-5" dirty="0">
                <a:latin typeface="Calibri"/>
                <a:cs typeface="Calibri"/>
              </a:rPr>
              <a:t> de inscrição.</a:t>
            </a:r>
            <a:endParaRPr sz="2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Font typeface="MS PGothic"/>
              <a:buChar char="➔"/>
            </a:pPr>
            <a:endParaRPr sz="3000">
              <a:latin typeface="Calibri"/>
              <a:cs typeface="Calibri"/>
            </a:endParaRPr>
          </a:p>
          <a:p>
            <a:pPr marL="164465" algn="just">
              <a:lnSpc>
                <a:spcPct val="100000"/>
              </a:lnSpc>
            </a:pPr>
            <a:r>
              <a:rPr sz="2200" spc="-5" dirty="0">
                <a:latin typeface="Calibri"/>
                <a:cs typeface="Calibri"/>
              </a:rPr>
              <a:t>Ou</a:t>
            </a:r>
            <a:r>
              <a:rPr sz="2200" spc="-4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seja:</a:t>
            </a:r>
            <a:endParaRPr sz="2200">
              <a:latin typeface="Calibri"/>
              <a:cs typeface="Calibri"/>
            </a:endParaRPr>
          </a:p>
          <a:p>
            <a:pPr marL="507365" indent="-495300" algn="just">
              <a:lnSpc>
                <a:spcPct val="100000"/>
              </a:lnSpc>
              <a:spcBef>
                <a:spcPts val="530"/>
              </a:spcBef>
              <a:buFont typeface="MS PGothic"/>
              <a:buChar char="➔"/>
              <a:tabLst>
                <a:tab pos="508000" algn="l"/>
              </a:tabLst>
            </a:pPr>
            <a:r>
              <a:rPr sz="2200" spc="-10" dirty="0">
                <a:latin typeface="Calibri"/>
                <a:cs typeface="Calibri"/>
              </a:rPr>
              <a:t>Docente</a:t>
            </a:r>
            <a:r>
              <a:rPr sz="2200" spc="-1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aderiu</a:t>
            </a:r>
            <a:r>
              <a:rPr sz="2200" spc="-1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à</a:t>
            </a:r>
            <a:r>
              <a:rPr sz="2200" spc="-10" dirty="0">
                <a:latin typeface="Calibri"/>
                <a:cs typeface="Calibri"/>
              </a:rPr>
              <a:t> </a:t>
            </a:r>
            <a:r>
              <a:rPr sz="2200" spc="-15" dirty="0">
                <a:latin typeface="Calibri"/>
                <a:cs typeface="Calibri"/>
              </a:rPr>
              <a:t>nova carreira</a:t>
            </a:r>
            <a:r>
              <a:rPr sz="2200" spc="-10" dirty="0">
                <a:latin typeface="Calibri"/>
                <a:cs typeface="Calibri"/>
              </a:rPr>
              <a:t> com</a:t>
            </a:r>
            <a:r>
              <a:rPr sz="2200" spc="-1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jornada</a:t>
            </a:r>
            <a:r>
              <a:rPr sz="2200" spc="-10" dirty="0">
                <a:latin typeface="Calibri"/>
                <a:cs typeface="Calibri"/>
              </a:rPr>
              <a:t> completa;</a:t>
            </a:r>
            <a:endParaRPr sz="2200">
              <a:latin typeface="Calibri"/>
              <a:cs typeface="Calibri"/>
            </a:endParaRPr>
          </a:p>
          <a:p>
            <a:pPr marL="507365" indent="-495300" algn="just">
              <a:lnSpc>
                <a:spcPct val="100000"/>
              </a:lnSpc>
              <a:spcBef>
                <a:spcPts val="530"/>
              </a:spcBef>
              <a:buFont typeface="MS PGothic"/>
              <a:buChar char="➔"/>
              <a:tabLst>
                <a:tab pos="508000" algn="l"/>
              </a:tabLst>
            </a:pPr>
            <a:r>
              <a:rPr sz="2200" spc="-5" dirty="0">
                <a:latin typeface="Calibri"/>
                <a:cs typeface="Calibri"/>
              </a:rPr>
              <a:t>No</a:t>
            </a:r>
            <a:r>
              <a:rPr sz="2200" spc="-1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momento </a:t>
            </a:r>
            <a:r>
              <a:rPr sz="2200" spc="-5" dirty="0">
                <a:latin typeface="Calibri"/>
                <a:cs typeface="Calibri"/>
              </a:rPr>
              <a:t>da</a:t>
            </a:r>
            <a:r>
              <a:rPr sz="2200" spc="-10" dirty="0">
                <a:latin typeface="Calibri"/>
                <a:cs typeface="Calibri"/>
              </a:rPr>
              <a:t> inscrição optou </a:t>
            </a:r>
            <a:r>
              <a:rPr sz="2200" spc="-5" dirty="0">
                <a:latin typeface="Calibri"/>
                <a:cs typeface="Calibri"/>
              </a:rPr>
              <a:t>por</a:t>
            </a:r>
            <a:r>
              <a:rPr sz="2200" spc="-1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ampliada;</a:t>
            </a:r>
            <a:endParaRPr sz="2200">
              <a:latin typeface="Calibri"/>
              <a:cs typeface="Calibri"/>
            </a:endParaRPr>
          </a:p>
          <a:p>
            <a:pPr marL="507365" marR="5080" indent="-495300" algn="just">
              <a:lnSpc>
                <a:spcPct val="120000"/>
              </a:lnSpc>
              <a:buFont typeface="MS PGothic"/>
              <a:buChar char="➔"/>
              <a:tabLst>
                <a:tab pos="508000" algn="l"/>
              </a:tabLst>
            </a:pPr>
            <a:r>
              <a:rPr sz="2200" dirty="0">
                <a:latin typeface="Calibri"/>
                <a:cs typeface="Calibri"/>
              </a:rPr>
              <a:t>A </a:t>
            </a:r>
            <a:r>
              <a:rPr sz="2200" spc="-10" dirty="0">
                <a:latin typeface="Calibri"/>
                <a:cs typeface="Calibri"/>
              </a:rPr>
              <a:t>constituição </a:t>
            </a:r>
            <a:r>
              <a:rPr sz="2200" spc="-5" dirty="0">
                <a:latin typeface="Calibri"/>
                <a:cs typeface="Calibri"/>
              </a:rPr>
              <a:t>da jornada </a:t>
            </a:r>
            <a:r>
              <a:rPr sz="2200" spc="-15" dirty="0">
                <a:latin typeface="Calibri"/>
                <a:cs typeface="Calibri"/>
              </a:rPr>
              <a:t>será </a:t>
            </a:r>
            <a:r>
              <a:rPr sz="2200" spc="-20" dirty="0">
                <a:latin typeface="Calibri"/>
                <a:cs typeface="Calibri"/>
              </a:rPr>
              <a:t>feita </a:t>
            </a:r>
            <a:r>
              <a:rPr sz="2200" spc="-5" dirty="0">
                <a:latin typeface="Calibri"/>
                <a:cs typeface="Calibri"/>
              </a:rPr>
              <a:t>de </a:t>
            </a:r>
            <a:r>
              <a:rPr sz="2200" spc="-10" dirty="0">
                <a:latin typeface="Calibri"/>
                <a:cs typeface="Calibri"/>
              </a:rPr>
              <a:t>acordo com </a:t>
            </a:r>
            <a:r>
              <a:rPr sz="2200" dirty="0">
                <a:latin typeface="Calibri"/>
                <a:cs typeface="Calibri"/>
              </a:rPr>
              <a:t>a </a:t>
            </a:r>
            <a:r>
              <a:rPr sz="2200" spc="-10" dirty="0">
                <a:latin typeface="Calibri"/>
                <a:cs typeface="Calibri"/>
              </a:rPr>
              <a:t>opção realizada </a:t>
            </a:r>
            <a:r>
              <a:rPr sz="2200" spc="-5" dirty="0">
                <a:latin typeface="Calibri"/>
                <a:cs typeface="Calibri"/>
              </a:rPr>
              <a:t>no </a:t>
            </a:r>
            <a:r>
              <a:rPr sz="220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momento </a:t>
            </a:r>
            <a:r>
              <a:rPr sz="2200" spc="-5" dirty="0">
                <a:latin typeface="Calibri"/>
                <a:cs typeface="Calibri"/>
              </a:rPr>
              <a:t>da </a:t>
            </a:r>
            <a:r>
              <a:rPr sz="2200" dirty="0">
                <a:latin typeface="Calibri"/>
                <a:cs typeface="Calibri"/>
              </a:rPr>
              <a:t>adesão </a:t>
            </a:r>
            <a:r>
              <a:rPr sz="2200" spc="-10" dirty="0">
                <a:latin typeface="Calibri"/>
                <a:cs typeface="Calibri"/>
              </a:rPr>
              <a:t>(completa), considerando </a:t>
            </a:r>
            <a:r>
              <a:rPr sz="2200" dirty="0">
                <a:latin typeface="Calibri"/>
                <a:cs typeface="Calibri"/>
              </a:rPr>
              <a:t>a ampliada </a:t>
            </a:r>
            <a:r>
              <a:rPr sz="2200" spc="-10" dirty="0">
                <a:latin typeface="Calibri"/>
                <a:cs typeface="Calibri"/>
              </a:rPr>
              <a:t>como </a:t>
            </a:r>
            <a:r>
              <a:rPr sz="2200" spc="-5" dirty="0">
                <a:latin typeface="Calibri"/>
                <a:cs typeface="Calibri"/>
              </a:rPr>
              <a:t>ampliação </a:t>
            </a:r>
            <a:r>
              <a:rPr sz="220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de</a:t>
            </a:r>
            <a:r>
              <a:rPr sz="2200" spc="-1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jornada, </a:t>
            </a:r>
            <a:r>
              <a:rPr sz="2200" spc="-15" dirty="0">
                <a:latin typeface="Calibri"/>
                <a:cs typeface="Calibri"/>
              </a:rPr>
              <a:t>para</a:t>
            </a:r>
            <a:r>
              <a:rPr sz="2200" spc="-5" dirty="0">
                <a:latin typeface="Calibri"/>
                <a:cs typeface="Calibri"/>
              </a:rPr>
              <a:t> fins de </a:t>
            </a:r>
            <a:r>
              <a:rPr sz="2200" spc="-15" dirty="0">
                <a:latin typeface="Calibri"/>
                <a:cs typeface="Calibri"/>
              </a:rPr>
              <a:t>atendimento.</a:t>
            </a:r>
            <a:endParaRPr sz="2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64402" y="501090"/>
            <a:ext cx="8615045" cy="34918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435"/>
              </a:lnSpc>
              <a:tabLst>
                <a:tab pos="7811770" algn="l"/>
              </a:tabLst>
            </a:pPr>
            <a:r>
              <a:rPr sz="1500" b="1" spc="-30" dirty="0">
                <a:latin typeface="Calibri"/>
                <a:cs typeface="Calibri"/>
              </a:rPr>
              <a:t>L</a:t>
            </a:r>
            <a:r>
              <a:rPr sz="1500" b="1" spc="-5" dirty="0">
                <a:latin typeface="Calibri"/>
                <a:cs typeface="Calibri"/>
              </a:rPr>
              <a:t>OG</a:t>
            </a:r>
            <a:r>
              <a:rPr sz="1500" b="1" dirty="0">
                <a:latin typeface="Calibri"/>
                <a:cs typeface="Calibri"/>
              </a:rPr>
              <a:t>O</a:t>
            </a:r>
            <a:r>
              <a:rPr sz="1500" b="1" spc="-5" dirty="0">
                <a:latin typeface="Calibri"/>
                <a:cs typeface="Calibri"/>
              </a:rPr>
              <a:t> TV</a:t>
            </a:r>
            <a:r>
              <a:rPr sz="1500" b="1" dirty="0">
                <a:latin typeface="Calibri"/>
                <a:cs typeface="Calibri"/>
              </a:rPr>
              <a:t>2	</a:t>
            </a:r>
            <a:r>
              <a:rPr sz="1500" b="1" spc="-30" dirty="0">
                <a:latin typeface="Calibri"/>
                <a:cs typeface="Calibri"/>
              </a:rPr>
              <a:t>L</a:t>
            </a:r>
            <a:r>
              <a:rPr sz="1500" b="1" spc="-5" dirty="0">
                <a:latin typeface="Calibri"/>
                <a:cs typeface="Calibri"/>
              </a:rPr>
              <a:t>OG</a:t>
            </a:r>
            <a:r>
              <a:rPr sz="1500" b="1" dirty="0">
                <a:latin typeface="Calibri"/>
                <a:cs typeface="Calibri"/>
              </a:rPr>
              <a:t>O</a:t>
            </a:r>
            <a:r>
              <a:rPr sz="1500" b="1" spc="-5" dirty="0">
                <a:latin typeface="Calibri"/>
                <a:cs typeface="Calibri"/>
              </a:rPr>
              <a:t> TV1</a:t>
            </a:r>
            <a:endParaRPr sz="15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5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5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5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5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5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5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5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5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5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5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5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5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800">
              <a:latin typeface="Calibri"/>
              <a:cs typeface="Calibri"/>
            </a:endParaRPr>
          </a:p>
          <a:p>
            <a:pPr marR="72390" algn="r">
              <a:lnSpc>
                <a:spcPct val="100000"/>
              </a:lnSpc>
            </a:pPr>
            <a:r>
              <a:rPr sz="1500" b="1" spc="-5" dirty="0">
                <a:latin typeface="Calibri"/>
                <a:cs typeface="Calibri"/>
              </a:rPr>
              <a:t>INTÉRPRETE</a:t>
            </a:r>
            <a:r>
              <a:rPr sz="1500" b="1" spc="-45" dirty="0">
                <a:latin typeface="Calibri"/>
                <a:cs typeface="Calibri"/>
              </a:rPr>
              <a:t> </a:t>
            </a:r>
            <a:r>
              <a:rPr sz="1500" b="1" spc="-5" dirty="0">
                <a:latin typeface="Calibri"/>
                <a:cs typeface="Calibri"/>
              </a:rPr>
              <a:t>LIBRAS</a:t>
            </a:r>
            <a:endParaRPr sz="1500">
              <a:latin typeface="Calibri"/>
              <a:cs typeface="Calibri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0" y="0"/>
            <a:ext cx="9144000" cy="5143500"/>
            <a:chOff x="0" y="0"/>
            <a:chExt cx="9144000" cy="5143500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9143999" cy="5143499"/>
            </a:xfrm>
            <a:prstGeom prst="rect">
              <a:avLst/>
            </a:prstGeom>
          </p:spPr>
        </p:pic>
        <p:sp>
          <p:nvSpPr>
            <p:cNvPr id="5" name="object 5"/>
            <p:cNvSpPr/>
            <p:nvPr/>
          </p:nvSpPr>
          <p:spPr>
            <a:xfrm>
              <a:off x="7812360" y="6152"/>
              <a:ext cx="1332230" cy="1113155"/>
            </a:xfrm>
            <a:custGeom>
              <a:avLst/>
              <a:gdLst/>
              <a:ahLst/>
              <a:cxnLst/>
              <a:rect l="l" t="t" r="r" b="b"/>
              <a:pathLst>
                <a:path w="1332229" h="1113155">
                  <a:moveTo>
                    <a:pt x="1331639" y="1112737"/>
                  </a:moveTo>
                  <a:lnTo>
                    <a:pt x="0" y="1112737"/>
                  </a:lnTo>
                  <a:lnTo>
                    <a:pt x="0" y="0"/>
                  </a:lnTo>
                  <a:lnTo>
                    <a:pt x="1331639" y="0"/>
                  </a:lnTo>
                  <a:lnTo>
                    <a:pt x="1331639" y="1112737"/>
                  </a:lnTo>
                  <a:close/>
                </a:path>
              </a:pathLst>
            </a:custGeom>
            <a:solidFill>
              <a:srgbClr val="D8D8D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6876257" y="2571749"/>
              <a:ext cx="2268220" cy="2571750"/>
            </a:xfrm>
            <a:custGeom>
              <a:avLst/>
              <a:gdLst/>
              <a:ahLst/>
              <a:cxnLst/>
              <a:rect l="l" t="t" r="r" b="b"/>
              <a:pathLst>
                <a:path w="2268220" h="2571750">
                  <a:moveTo>
                    <a:pt x="2267742" y="2571748"/>
                  </a:moveTo>
                  <a:lnTo>
                    <a:pt x="0" y="2571748"/>
                  </a:lnTo>
                  <a:lnTo>
                    <a:pt x="0" y="0"/>
                  </a:lnTo>
                  <a:lnTo>
                    <a:pt x="2267742" y="0"/>
                  </a:lnTo>
                  <a:lnTo>
                    <a:pt x="2267742" y="2571748"/>
                  </a:lnTo>
                  <a:close/>
                </a:path>
              </a:pathLst>
            </a:custGeom>
            <a:solidFill>
              <a:srgbClr val="BEBEBE">
                <a:alpha val="60783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0" y="6152"/>
              <a:ext cx="1313180" cy="1113155"/>
            </a:xfrm>
            <a:custGeom>
              <a:avLst/>
              <a:gdLst/>
              <a:ahLst/>
              <a:cxnLst/>
              <a:rect l="l" t="t" r="r" b="b"/>
              <a:pathLst>
                <a:path w="1313180" h="1113155">
                  <a:moveTo>
                    <a:pt x="1312663" y="1112737"/>
                  </a:moveTo>
                  <a:lnTo>
                    <a:pt x="0" y="1112737"/>
                  </a:lnTo>
                  <a:lnTo>
                    <a:pt x="0" y="0"/>
                  </a:lnTo>
                  <a:lnTo>
                    <a:pt x="1312663" y="0"/>
                  </a:lnTo>
                  <a:lnTo>
                    <a:pt x="1312663" y="1112737"/>
                  </a:lnTo>
                  <a:close/>
                </a:path>
              </a:pathLst>
            </a:custGeom>
            <a:solidFill>
              <a:srgbClr val="D8D8D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8" name="object 8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3999" cy="5143499"/>
          </a:xfrm>
          <a:prstGeom prst="rect">
            <a:avLst/>
          </a:prstGeom>
        </p:spPr>
      </p:pic>
      <p:sp>
        <p:nvSpPr>
          <p:cNvPr id="9" name="object 9"/>
          <p:cNvSpPr/>
          <p:nvPr/>
        </p:nvSpPr>
        <p:spPr>
          <a:xfrm>
            <a:off x="0" y="0"/>
            <a:ext cx="9144000" cy="5143500"/>
          </a:xfrm>
          <a:custGeom>
            <a:avLst/>
            <a:gdLst/>
            <a:ahLst/>
            <a:cxnLst/>
            <a:rect l="l" t="t" r="r" b="b"/>
            <a:pathLst>
              <a:path w="9144000" h="5143500">
                <a:moveTo>
                  <a:pt x="9143999" y="5143499"/>
                </a:moveTo>
                <a:lnTo>
                  <a:pt x="0" y="5143499"/>
                </a:lnTo>
                <a:lnTo>
                  <a:pt x="0" y="0"/>
                </a:lnTo>
                <a:lnTo>
                  <a:pt x="9143999" y="0"/>
                </a:lnTo>
                <a:lnTo>
                  <a:pt x="9143999" y="5143499"/>
                </a:lnTo>
                <a:close/>
              </a:path>
            </a:pathLst>
          </a:custGeom>
          <a:solidFill>
            <a:srgbClr val="FFFFFF">
              <a:alpha val="4470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xfrm>
            <a:off x="196674" y="196525"/>
            <a:ext cx="7248525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0" dirty="0"/>
              <a:t>Legislação</a:t>
            </a:r>
            <a:r>
              <a:rPr spc="-5" dirty="0"/>
              <a:t> </a:t>
            </a:r>
            <a:r>
              <a:rPr dirty="0"/>
              <a:t>–</a:t>
            </a:r>
            <a:r>
              <a:rPr spc="-5" dirty="0"/>
              <a:t> </a:t>
            </a:r>
            <a:r>
              <a:rPr spc="-15" dirty="0"/>
              <a:t>Resolução</a:t>
            </a:r>
            <a:r>
              <a:rPr spc="-5" dirty="0"/>
              <a:t> Seduc 85, de 07–11– 2022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6224" y="1511738"/>
            <a:ext cx="9018270" cy="2768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45465" marR="5080" indent="-533400" algn="just">
              <a:lnSpc>
                <a:spcPct val="120000"/>
              </a:lnSpc>
              <a:spcBef>
                <a:spcPts val="100"/>
              </a:spcBef>
              <a:buFont typeface="MS PGothic"/>
              <a:buChar char="➔"/>
              <a:tabLst>
                <a:tab pos="546100" algn="l"/>
              </a:tabLst>
            </a:pPr>
            <a:r>
              <a:rPr sz="2500" spc="-5" dirty="0">
                <a:latin typeface="Calibri"/>
                <a:cs typeface="Calibri"/>
              </a:rPr>
              <a:t>No </a:t>
            </a:r>
            <a:r>
              <a:rPr sz="2500" spc="-10" dirty="0">
                <a:latin typeface="Calibri"/>
                <a:cs typeface="Calibri"/>
              </a:rPr>
              <a:t>caso </a:t>
            </a:r>
            <a:r>
              <a:rPr sz="2500" spc="-5" dirty="0">
                <a:latin typeface="Calibri"/>
                <a:cs typeface="Calibri"/>
              </a:rPr>
              <a:t>de </a:t>
            </a:r>
            <a:r>
              <a:rPr sz="2500" spc="-15" dirty="0">
                <a:latin typeface="Calibri"/>
                <a:cs typeface="Calibri"/>
              </a:rPr>
              <a:t>inexistência </a:t>
            </a:r>
            <a:r>
              <a:rPr sz="2500" spc="-5" dirty="0">
                <a:latin typeface="Calibri"/>
                <a:cs typeface="Calibri"/>
              </a:rPr>
              <a:t>de </a:t>
            </a:r>
            <a:r>
              <a:rPr sz="2500" dirty="0">
                <a:latin typeface="Calibri"/>
                <a:cs typeface="Calibri"/>
              </a:rPr>
              <a:t>aulas </a:t>
            </a:r>
            <a:r>
              <a:rPr sz="2500" spc="-5" dirty="0">
                <a:latin typeface="Calibri"/>
                <a:cs typeface="Calibri"/>
              </a:rPr>
              <a:t>ou classes na unidade </a:t>
            </a:r>
            <a:r>
              <a:rPr sz="2500" spc="-35" dirty="0">
                <a:latin typeface="Calibri"/>
                <a:cs typeface="Calibri"/>
              </a:rPr>
              <a:t>escolar, </a:t>
            </a:r>
            <a:r>
              <a:rPr sz="2500" spc="-30" dirty="0">
                <a:latin typeface="Calibri"/>
                <a:cs typeface="Calibri"/>
              </a:rPr>
              <a:t> </a:t>
            </a:r>
            <a:r>
              <a:rPr sz="2500" spc="-20" dirty="0">
                <a:latin typeface="Calibri"/>
                <a:cs typeface="Calibri"/>
              </a:rPr>
              <a:t>para </a:t>
            </a:r>
            <a:r>
              <a:rPr sz="2500" dirty="0">
                <a:latin typeface="Calibri"/>
                <a:cs typeface="Calibri"/>
              </a:rPr>
              <a:t>o </a:t>
            </a:r>
            <a:r>
              <a:rPr sz="2500" spc="-15" dirty="0">
                <a:latin typeface="Calibri"/>
                <a:cs typeface="Calibri"/>
              </a:rPr>
              <a:t>atendimento </a:t>
            </a:r>
            <a:r>
              <a:rPr sz="2500" spc="-5" dirty="0">
                <a:latin typeface="Calibri"/>
                <a:cs typeface="Calibri"/>
              </a:rPr>
              <a:t>da jornada de </a:t>
            </a:r>
            <a:r>
              <a:rPr sz="2500" spc="-10" dirty="0">
                <a:latin typeface="Calibri"/>
                <a:cs typeface="Calibri"/>
              </a:rPr>
              <a:t>trabalho </a:t>
            </a:r>
            <a:r>
              <a:rPr sz="2500" spc="-5" dirty="0">
                <a:latin typeface="Calibri"/>
                <a:cs typeface="Calibri"/>
              </a:rPr>
              <a:t>de </a:t>
            </a:r>
            <a:r>
              <a:rPr sz="2500" spc="-15" dirty="0">
                <a:latin typeface="Calibri"/>
                <a:cs typeface="Calibri"/>
              </a:rPr>
              <a:t>opção, </a:t>
            </a:r>
            <a:r>
              <a:rPr sz="2500" dirty="0">
                <a:latin typeface="Calibri"/>
                <a:cs typeface="Calibri"/>
              </a:rPr>
              <a:t>o </a:t>
            </a:r>
            <a:r>
              <a:rPr sz="2500" spc="-15" dirty="0">
                <a:latin typeface="Calibri"/>
                <a:cs typeface="Calibri"/>
              </a:rPr>
              <a:t>docente </a:t>
            </a:r>
            <a:r>
              <a:rPr sz="2500" spc="-10" dirty="0">
                <a:latin typeface="Calibri"/>
                <a:cs typeface="Calibri"/>
              </a:rPr>
              <a:t> </a:t>
            </a:r>
            <a:r>
              <a:rPr sz="2500" spc="-20" dirty="0">
                <a:latin typeface="Calibri"/>
                <a:cs typeface="Calibri"/>
              </a:rPr>
              <a:t>deverá </a:t>
            </a:r>
            <a:r>
              <a:rPr sz="2500" spc="-5" dirty="0">
                <a:latin typeface="Calibri"/>
                <a:cs typeface="Calibri"/>
              </a:rPr>
              <a:t>ser </a:t>
            </a:r>
            <a:r>
              <a:rPr sz="2500" spc="-10" dirty="0">
                <a:latin typeface="Calibri"/>
                <a:cs typeface="Calibri"/>
              </a:rPr>
              <a:t>atendido </a:t>
            </a:r>
            <a:r>
              <a:rPr sz="2500" spc="-5" dirty="0">
                <a:latin typeface="Calibri"/>
                <a:cs typeface="Calibri"/>
              </a:rPr>
              <a:t>na </a:t>
            </a:r>
            <a:r>
              <a:rPr sz="2500" spc="-25" dirty="0">
                <a:latin typeface="Calibri"/>
                <a:cs typeface="Calibri"/>
              </a:rPr>
              <a:t>carga </a:t>
            </a:r>
            <a:r>
              <a:rPr sz="2500" spc="-10" dirty="0">
                <a:latin typeface="Calibri"/>
                <a:cs typeface="Calibri"/>
              </a:rPr>
              <a:t>horária </a:t>
            </a:r>
            <a:r>
              <a:rPr sz="2500" spc="-5" dirty="0">
                <a:latin typeface="Calibri"/>
                <a:cs typeface="Calibri"/>
              </a:rPr>
              <a:t>do </a:t>
            </a:r>
            <a:r>
              <a:rPr sz="2500" dirty="0">
                <a:latin typeface="Calibri"/>
                <a:cs typeface="Calibri"/>
              </a:rPr>
              <a:t>ano </a:t>
            </a:r>
            <a:r>
              <a:rPr sz="2500" spc="-10" dirty="0">
                <a:latin typeface="Calibri"/>
                <a:cs typeface="Calibri"/>
              </a:rPr>
              <a:t>letivo anterior </a:t>
            </a:r>
            <a:r>
              <a:rPr sz="2500" dirty="0">
                <a:latin typeface="Calibri"/>
                <a:cs typeface="Calibri"/>
              </a:rPr>
              <a:t>ao </a:t>
            </a:r>
            <a:r>
              <a:rPr sz="2500" spc="5" dirty="0">
                <a:latin typeface="Calibri"/>
                <a:cs typeface="Calibri"/>
              </a:rPr>
              <a:t> </a:t>
            </a:r>
            <a:r>
              <a:rPr sz="2500" spc="-10" dirty="0">
                <a:latin typeface="Calibri"/>
                <a:cs typeface="Calibri"/>
              </a:rPr>
              <a:t>processo</a:t>
            </a:r>
            <a:r>
              <a:rPr sz="2500" spc="-5" dirty="0">
                <a:latin typeface="Calibri"/>
                <a:cs typeface="Calibri"/>
              </a:rPr>
              <a:t> inicial</a:t>
            </a:r>
            <a:r>
              <a:rPr sz="2500" dirty="0">
                <a:latin typeface="Calibri"/>
                <a:cs typeface="Calibri"/>
              </a:rPr>
              <a:t> </a:t>
            </a:r>
            <a:r>
              <a:rPr sz="2500" spc="-5" dirty="0">
                <a:latin typeface="Calibri"/>
                <a:cs typeface="Calibri"/>
              </a:rPr>
              <a:t>de</a:t>
            </a:r>
            <a:r>
              <a:rPr sz="2500" dirty="0">
                <a:latin typeface="Calibri"/>
                <a:cs typeface="Calibri"/>
              </a:rPr>
              <a:t> </a:t>
            </a:r>
            <a:r>
              <a:rPr sz="2500" spc="-20" dirty="0">
                <a:latin typeface="Calibri"/>
                <a:cs typeface="Calibri"/>
              </a:rPr>
              <a:t>referência</a:t>
            </a:r>
            <a:r>
              <a:rPr sz="2500" spc="-15" dirty="0">
                <a:latin typeface="Calibri"/>
                <a:cs typeface="Calibri"/>
              </a:rPr>
              <a:t> </a:t>
            </a:r>
            <a:r>
              <a:rPr sz="2500" spc="-5" dirty="0">
                <a:latin typeface="Calibri"/>
                <a:cs typeface="Calibri"/>
              </a:rPr>
              <a:t>e,</a:t>
            </a:r>
            <a:r>
              <a:rPr sz="2500" dirty="0">
                <a:latin typeface="Calibri"/>
                <a:cs typeface="Calibri"/>
              </a:rPr>
              <a:t> </a:t>
            </a:r>
            <a:r>
              <a:rPr sz="2500" spc="-5" dirty="0">
                <a:latin typeface="Calibri"/>
                <a:cs typeface="Calibri"/>
              </a:rPr>
              <a:t>se</a:t>
            </a:r>
            <a:r>
              <a:rPr sz="2500" dirty="0">
                <a:latin typeface="Calibri"/>
                <a:cs typeface="Calibri"/>
              </a:rPr>
              <a:t> </a:t>
            </a:r>
            <a:r>
              <a:rPr sz="2500" spc="-10" dirty="0">
                <a:latin typeface="Calibri"/>
                <a:cs typeface="Calibri"/>
              </a:rPr>
              <a:t>necessário,</a:t>
            </a:r>
            <a:r>
              <a:rPr sz="2500" spc="-5" dirty="0">
                <a:latin typeface="Calibri"/>
                <a:cs typeface="Calibri"/>
              </a:rPr>
              <a:t> </a:t>
            </a:r>
            <a:r>
              <a:rPr sz="2500" spc="-15" dirty="0">
                <a:latin typeface="Calibri"/>
                <a:cs typeface="Calibri"/>
              </a:rPr>
              <a:t>completar</a:t>
            </a:r>
            <a:r>
              <a:rPr sz="2500" spc="-10" dirty="0">
                <a:latin typeface="Calibri"/>
                <a:cs typeface="Calibri"/>
              </a:rPr>
              <a:t> </a:t>
            </a:r>
            <a:r>
              <a:rPr sz="2500" dirty="0">
                <a:latin typeface="Calibri"/>
                <a:cs typeface="Calibri"/>
              </a:rPr>
              <a:t>a </a:t>
            </a:r>
            <a:r>
              <a:rPr sz="2500" spc="5" dirty="0">
                <a:latin typeface="Calibri"/>
                <a:cs typeface="Calibri"/>
              </a:rPr>
              <a:t> </a:t>
            </a:r>
            <a:r>
              <a:rPr sz="2500" spc="-20" dirty="0">
                <a:latin typeface="Calibri"/>
                <a:cs typeface="Calibri"/>
              </a:rPr>
              <a:t>referida</a:t>
            </a:r>
            <a:r>
              <a:rPr sz="2500" spc="-15" dirty="0">
                <a:latin typeface="Calibri"/>
                <a:cs typeface="Calibri"/>
              </a:rPr>
              <a:t> </a:t>
            </a:r>
            <a:r>
              <a:rPr sz="2500" spc="-10" dirty="0">
                <a:latin typeface="Calibri"/>
                <a:cs typeface="Calibri"/>
              </a:rPr>
              <a:t>constituição</a:t>
            </a:r>
            <a:r>
              <a:rPr sz="2500" spc="-5" dirty="0">
                <a:latin typeface="Calibri"/>
                <a:cs typeface="Calibri"/>
              </a:rPr>
              <a:t> em</a:t>
            </a:r>
            <a:r>
              <a:rPr sz="2500" dirty="0">
                <a:latin typeface="Calibri"/>
                <a:cs typeface="Calibri"/>
              </a:rPr>
              <a:t> </a:t>
            </a:r>
            <a:r>
              <a:rPr sz="2500" spc="-10" dirty="0">
                <a:latin typeface="Calibri"/>
                <a:cs typeface="Calibri"/>
              </a:rPr>
              <a:t>nível</a:t>
            </a:r>
            <a:r>
              <a:rPr sz="2500" spc="-5" dirty="0">
                <a:latin typeface="Calibri"/>
                <a:cs typeface="Calibri"/>
              </a:rPr>
              <a:t> de</a:t>
            </a:r>
            <a:r>
              <a:rPr sz="2500" dirty="0">
                <a:latin typeface="Calibri"/>
                <a:cs typeface="Calibri"/>
              </a:rPr>
              <a:t> </a:t>
            </a:r>
            <a:r>
              <a:rPr sz="2500" spc="-15" dirty="0">
                <a:latin typeface="Calibri"/>
                <a:cs typeface="Calibri"/>
              </a:rPr>
              <a:t>Diretoria</a:t>
            </a:r>
            <a:r>
              <a:rPr sz="2500" spc="-10" dirty="0">
                <a:latin typeface="Calibri"/>
                <a:cs typeface="Calibri"/>
              </a:rPr>
              <a:t> </a:t>
            </a:r>
            <a:r>
              <a:rPr sz="2500" spc="-5" dirty="0">
                <a:latin typeface="Calibri"/>
                <a:cs typeface="Calibri"/>
              </a:rPr>
              <a:t>de</a:t>
            </a:r>
            <a:r>
              <a:rPr sz="2500" dirty="0">
                <a:latin typeface="Calibri"/>
                <a:cs typeface="Calibri"/>
              </a:rPr>
              <a:t> </a:t>
            </a:r>
            <a:r>
              <a:rPr sz="2500" spc="-15" dirty="0">
                <a:latin typeface="Calibri"/>
                <a:cs typeface="Calibri"/>
              </a:rPr>
              <a:t>Ensino,</a:t>
            </a:r>
            <a:r>
              <a:rPr sz="2500" spc="-10" dirty="0">
                <a:latin typeface="Calibri"/>
                <a:cs typeface="Calibri"/>
              </a:rPr>
              <a:t> </a:t>
            </a:r>
            <a:r>
              <a:rPr sz="2500" spc="-5" dirty="0">
                <a:latin typeface="Calibri"/>
                <a:cs typeface="Calibri"/>
              </a:rPr>
              <a:t>sendo </a:t>
            </a:r>
            <a:r>
              <a:rPr sz="2500" dirty="0">
                <a:latin typeface="Calibri"/>
                <a:cs typeface="Calibri"/>
              </a:rPr>
              <a:t> </a:t>
            </a:r>
            <a:r>
              <a:rPr sz="2500" spc="-10" dirty="0">
                <a:latin typeface="Calibri"/>
                <a:cs typeface="Calibri"/>
              </a:rPr>
              <a:t>considerado </a:t>
            </a:r>
            <a:r>
              <a:rPr sz="2500" b="1" spc="-15" dirty="0">
                <a:latin typeface="Calibri"/>
                <a:cs typeface="Calibri"/>
              </a:rPr>
              <a:t>parcialmente</a:t>
            </a:r>
            <a:r>
              <a:rPr sz="2500" b="1" spc="-5" dirty="0">
                <a:latin typeface="Calibri"/>
                <a:cs typeface="Calibri"/>
              </a:rPr>
              <a:t> </a:t>
            </a:r>
            <a:r>
              <a:rPr sz="2500" b="1" spc="-10" dirty="0">
                <a:latin typeface="Calibri"/>
                <a:cs typeface="Calibri"/>
              </a:rPr>
              <a:t>atendido</a:t>
            </a:r>
            <a:r>
              <a:rPr sz="2500" b="1" spc="-5" dirty="0">
                <a:latin typeface="Calibri"/>
                <a:cs typeface="Calibri"/>
              </a:rPr>
              <a:t> </a:t>
            </a:r>
            <a:r>
              <a:rPr sz="2500" spc="-5" dirty="0">
                <a:latin typeface="Calibri"/>
                <a:cs typeface="Calibri"/>
              </a:rPr>
              <a:t>na jornada de </a:t>
            </a:r>
            <a:r>
              <a:rPr sz="2500" spc="-10" dirty="0">
                <a:latin typeface="Calibri"/>
                <a:cs typeface="Calibri"/>
              </a:rPr>
              <a:t>opção.</a:t>
            </a:r>
            <a:endParaRPr sz="25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64402" y="501090"/>
            <a:ext cx="8615045" cy="34918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435"/>
              </a:lnSpc>
              <a:tabLst>
                <a:tab pos="7811770" algn="l"/>
              </a:tabLst>
            </a:pPr>
            <a:r>
              <a:rPr sz="1500" b="1" spc="-30" dirty="0">
                <a:latin typeface="Calibri"/>
                <a:cs typeface="Calibri"/>
              </a:rPr>
              <a:t>L</a:t>
            </a:r>
            <a:r>
              <a:rPr sz="1500" b="1" spc="-5" dirty="0">
                <a:latin typeface="Calibri"/>
                <a:cs typeface="Calibri"/>
              </a:rPr>
              <a:t>OG</a:t>
            </a:r>
            <a:r>
              <a:rPr sz="1500" b="1" dirty="0">
                <a:latin typeface="Calibri"/>
                <a:cs typeface="Calibri"/>
              </a:rPr>
              <a:t>O</a:t>
            </a:r>
            <a:r>
              <a:rPr sz="1500" b="1" spc="-5" dirty="0">
                <a:latin typeface="Calibri"/>
                <a:cs typeface="Calibri"/>
              </a:rPr>
              <a:t> TV</a:t>
            </a:r>
            <a:r>
              <a:rPr sz="1500" b="1" dirty="0">
                <a:latin typeface="Calibri"/>
                <a:cs typeface="Calibri"/>
              </a:rPr>
              <a:t>2	</a:t>
            </a:r>
            <a:r>
              <a:rPr sz="1500" b="1" spc="-30" dirty="0">
                <a:latin typeface="Calibri"/>
                <a:cs typeface="Calibri"/>
              </a:rPr>
              <a:t>L</a:t>
            </a:r>
            <a:r>
              <a:rPr sz="1500" b="1" spc="-5" dirty="0">
                <a:latin typeface="Calibri"/>
                <a:cs typeface="Calibri"/>
              </a:rPr>
              <a:t>OG</a:t>
            </a:r>
            <a:r>
              <a:rPr sz="1500" b="1" dirty="0">
                <a:latin typeface="Calibri"/>
                <a:cs typeface="Calibri"/>
              </a:rPr>
              <a:t>O</a:t>
            </a:r>
            <a:r>
              <a:rPr sz="1500" b="1" spc="-5" dirty="0">
                <a:latin typeface="Calibri"/>
                <a:cs typeface="Calibri"/>
              </a:rPr>
              <a:t> TV1</a:t>
            </a:r>
            <a:endParaRPr sz="15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5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5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5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5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5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5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5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5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5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5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5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5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800">
              <a:latin typeface="Calibri"/>
              <a:cs typeface="Calibri"/>
            </a:endParaRPr>
          </a:p>
          <a:p>
            <a:pPr marR="72390" algn="r">
              <a:lnSpc>
                <a:spcPct val="100000"/>
              </a:lnSpc>
            </a:pPr>
            <a:r>
              <a:rPr sz="1500" b="1" spc="-5" dirty="0">
                <a:latin typeface="Calibri"/>
                <a:cs typeface="Calibri"/>
              </a:rPr>
              <a:t>INTÉRPRETE</a:t>
            </a:r>
            <a:r>
              <a:rPr sz="1500" b="1" spc="-45" dirty="0">
                <a:latin typeface="Calibri"/>
                <a:cs typeface="Calibri"/>
              </a:rPr>
              <a:t> </a:t>
            </a:r>
            <a:r>
              <a:rPr sz="1500" b="1" spc="-5" dirty="0">
                <a:latin typeface="Calibri"/>
                <a:cs typeface="Calibri"/>
              </a:rPr>
              <a:t>LIBRAS</a:t>
            </a:r>
            <a:endParaRPr sz="1500">
              <a:latin typeface="Calibri"/>
              <a:cs typeface="Calibri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0" y="0"/>
            <a:ext cx="9144000" cy="5143500"/>
            <a:chOff x="0" y="0"/>
            <a:chExt cx="9144000" cy="5143500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9143999" cy="5143499"/>
            </a:xfrm>
            <a:prstGeom prst="rect">
              <a:avLst/>
            </a:prstGeom>
          </p:spPr>
        </p:pic>
        <p:sp>
          <p:nvSpPr>
            <p:cNvPr id="5" name="object 5"/>
            <p:cNvSpPr/>
            <p:nvPr/>
          </p:nvSpPr>
          <p:spPr>
            <a:xfrm>
              <a:off x="7812360" y="6152"/>
              <a:ext cx="1332230" cy="1113155"/>
            </a:xfrm>
            <a:custGeom>
              <a:avLst/>
              <a:gdLst/>
              <a:ahLst/>
              <a:cxnLst/>
              <a:rect l="l" t="t" r="r" b="b"/>
              <a:pathLst>
                <a:path w="1332229" h="1113155">
                  <a:moveTo>
                    <a:pt x="1331639" y="1112737"/>
                  </a:moveTo>
                  <a:lnTo>
                    <a:pt x="0" y="1112737"/>
                  </a:lnTo>
                  <a:lnTo>
                    <a:pt x="0" y="0"/>
                  </a:lnTo>
                  <a:lnTo>
                    <a:pt x="1331639" y="0"/>
                  </a:lnTo>
                  <a:lnTo>
                    <a:pt x="1331639" y="1112737"/>
                  </a:lnTo>
                  <a:close/>
                </a:path>
              </a:pathLst>
            </a:custGeom>
            <a:solidFill>
              <a:srgbClr val="D8D8D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6876257" y="2571749"/>
              <a:ext cx="2268220" cy="2571750"/>
            </a:xfrm>
            <a:custGeom>
              <a:avLst/>
              <a:gdLst/>
              <a:ahLst/>
              <a:cxnLst/>
              <a:rect l="l" t="t" r="r" b="b"/>
              <a:pathLst>
                <a:path w="2268220" h="2571750">
                  <a:moveTo>
                    <a:pt x="2267742" y="2571748"/>
                  </a:moveTo>
                  <a:lnTo>
                    <a:pt x="0" y="2571748"/>
                  </a:lnTo>
                  <a:lnTo>
                    <a:pt x="0" y="0"/>
                  </a:lnTo>
                  <a:lnTo>
                    <a:pt x="2267742" y="0"/>
                  </a:lnTo>
                  <a:lnTo>
                    <a:pt x="2267742" y="2571748"/>
                  </a:lnTo>
                  <a:close/>
                </a:path>
              </a:pathLst>
            </a:custGeom>
            <a:solidFill>
              <a:srgbClr val="BEBEBE">
                <a:alpha val="60783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0" y="6152"/>
              <a:ext cx="1313180" cy="1113155"/>
            </a:xfrm>
            <a:custGeom>
              <a:avLst/>
              <a:gdLst/>
              <a:ahLst/>
              <a:cxnLst/>
              <a:rect l="l" t="t" r="r" b="b"/>
              <a:pathLst>
                <a:path w="1313180" h="1113155">
                  <a:moveTo>
                    <a:pt x="1312663" y="1112737"/>
                  </a:moveTo>
                  <a:lnTo>
                    <a:pt x="0" y="1112737"/>
                  </a:lnTo>
                  <a:lnTo>
                    <a:pt x="0" y="0"/>
                  </a:lnTo>
                  <a:lnTo>
                    <a:pt x="1312663" y="0"/>
                  </a:lnTo>
                  <a:lnTo>
                    <a:pt x="1312663" y="1112737"/>
                  </a:lnTo>
                  <a:close/>
                </a:path>
              </a:pathLst>
            </a:custGeom>
            <a:solidFill>
              <a:srgbClr val="D8D8D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8" name="object 8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3999" cy="5143499"/>
          </a:xfrm>
          <a:prstGeom prst="rect">
            <a:avLst/>
          </a:prstGeom>
        </p:spPr>
      </p:pic>
      <p:sp>
        <p:nvSpPr>
          <p:cNvPr id="9" name="object 9"/>
          <p:cNvSpPr/>
          <p:nvPr/>
        </p:nvSpPr>
        <p:spPr>
          <a:xfrm>
            <a:off x="0" y="0"/>
            <a:ext cx="9144000" cy="5143500"/>
          </a:xfrm>
          <a:custGeom>
            <a:avLst/>
            <a:gdLst/>
            <a:ahLst/>
            <a:cxnLst/>
            <a:rect l="l" t="t" r="r" b="b"/>
            <a:pathLst>
              <a:path w="9144000" h="5143500">
                <a:moveTo>
                  <a:pt x="9143999" y="5143499"/>
                </a:moveTo>
                <a:lnTo>
                  <a:pt x="0" y="5143499"/>
                </a:lnTo>
                <a:lnTo>
                  <a:pt x="0" y="0"/>
                </a:lnTo>
                <a:lnTo>
                  <a:pt x="9143999" y="0"/>
                </a:lnTo>
                <a:lnTo>
                  <a:pt x="9143999" y="5143499"/>
                </a:lnTo>
                <a:close/>
              </a:path>
            </a:pathLst>
          </a:custGeom>
          <a:solidFill>
            <a:srgbClr val="FFFFFF">
              <a:alpha val="4470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xfrm>
            <a:off x="73025" y="196529"/>
            <a:ext cx="7169784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0" dirty="0"/>
              <a:t>Legislação </a:t>
            </a:r>
            <a:r>
              <a:rPr dirty="0"/>
              <a:t>–</a:t>
            </a:r>
            <a:r>
              <a:rPr spc="-5" dirty="0"/>
              <a:t> </a:t>
            </a:r>
            <a:r>
              <a:rPr spc="-15" dirty="0"/>
              <a:t>Resolução</a:t>
            </a:r>
            <a:r>
              <a:rPr spc="-5" dirty="0"/>
              <a:t> Seduc 85, de 07–11–2022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530225" y="1517017"/>
            <a:ext cx="8509635" cy="2193925"/>
          </a:xfrm>
          <a:prstGeom prst="rect">
            <a:avLst/>
          </a:prstGeom>
        </p:spPr>
        <p:txBody>
          <a:bodyPr vert="horz" wrap="square" lIns="0" tIns="82550" rIns="0" bIns="0" rtlCol="0">
            <a:spAutoFit/>
          </a:bodyPr>
          <a:lstStyle/>
          <a:p>
            <a:pPr marL="139065">
              <a:lnSpc>
                <a:spcPct val="100000"/>
              </a:lnSpc>
              <a:spcBef>
                <a:spcPts val="650"/>
              </a:spcBef>
            </a:pPr>
            <a:r>
              <a:rPr sz="2700" b="1" spc="-30" dirty="0">
                <a:latin typeface="Calibri"/>
                <a:cs typeface="Calibri"/>
              </a:rPr>
              <a:t>IMPORTANTE!</a:t>
            </a:r>
            <a:endParaRPr sz="2700">
              <a:latin typeface="Calibri"/>
              <a:cs typeface="Calibri"/>
            </a:endParaRPr>
          </a:p>
          <a:p>
            <a:pPr marL="12700" marR="5080" algn="just">
              <a:lnSpc>
                <a:spcPts val="4460"/>
              </a:lnSpc>
            </a:pPr>
            <a:r>
              <a:rPr sz="3100" dirty="0">
                <a:latin typeface="Calibri"/>
                <a:cs typeface="Calibri"/>
              </a:rPr>
              <a:t>O</a:t>
            </a:r>
            <a:r>
              <a:rPr sz="3100" spc="5" dirty="0">
                <a:latin typeface="Calibri"/>
                <a:cs typeface="Calibri"/>
              </a:rPr>
              <a:t> </a:t>
            </a:r>
            <a:r>
              <a:rPr sz="3100" spc="-15" dirty="0">
                <a:latin typeface="Calibri"/>
                <a:cs typeface="Calibri"/>
              </a:rPr>
              <a:t>docente</a:t>
            </a:r>
            <a:r>
              <a:rPr sz="3100" spc="-10" dirty="0">
                <a:latin typeface="Calibri"/>
                <a:cs typeface="Calibri"/>
              </a:rPr>
              <a:t> </a:t>
            </a:r>
            <a:r>
              <a:rPr sz="3100" b="1" u="heavy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não</a:t>
            </a:r>
            <a:r>
              <a:rPr sz="3100" b="1" u="heavy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3100" b="1" u="heavy" spc="-1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poderá</a:t>
            </a:r>
            <a:r>
              <a:rPr sz="3100" b="1" spc="-10" dirty="0">
                <a:latin typeface="Calibri"/>
                <a:cs typeface="Calibri"/>
              </a:rPr>
              <a:t> </a:t>
            </a:r>
            <a:r>
              <a:rPr sz="3100" spc="-5" dirty="0">
                <a:latin typeface="Calibri"/>
                <a:cs typeface="Calibri"/>
              </a:rPr>
              <a:t>declinar</a:t>
            </a:r>
            <a:r>
              <a:rPr sz="3100" dirty="0">
                <a:latin typeface="Calibri"/>
                <a:cs typeface="Calibri"/>
              </a:rPr>
              <a:t> </a:t>
            </a:r>
            <a:r>
              <a:rPr sz="3100" spc="-5" dirty="0">
                <a:latin typeface="Calibri"/>
                <a:cs typeface="Calibri"/>
              </a:rPr>
              <a:t>da</a:t>
            </a:r>
            <a:r>
              <a:rPr sz="3100" dirty="0">
                <a:latin typeface="Calibri"/>
                <a:cs typeface="Calibri"/>
              </a:rPr>
              <a:t> </a:t>
            </a:r>
            <a:r>
              <a:rPr sz="3100" spc="-5" dirty="0">
                <a:latin typeface="Calibri"/>
                <a:cs typeface="Calibri"/>
              </a:rPr>
              <a:t>ampliação</a:t>
            </a:r>
            <a:r>
              <a:rPr sz="3100" dirty="0">
                <a:latin typeface="Calibri"/>
                <a:cs typeface="Calibri"/>
              </a:rPr>
              <a:t> </a:t>
            </a:r>
            <a:r>
              <a:rPr sz="3100" spc="-5" dirty="0">
                <a:latin typeface="Calibri"/>
                <a:cs typeface="Calibri"/>
              </a:rPr>
              <a:t>de </a:t>
            </a:r>
            <a:r>
              <a:rPr sz="3100" dirty="0">
                <a:latin typeface="Calibri"/>
                <a:cs typeface="Calibri"/>
              </a:rPr>
              <a:t> </a:t>
            </a:r>
            <a:r>
              <a:rPr sz="3100" spc="-5" dirty="0">
                <a:latin typeface="Calibri"/>
                <a:cs typeface="Calibri"/>
              </a:rPr>
              <a:t>jornada, </a:t>
            </a:r>
            <a:r>
              <a:rPr sz="3100" spc="-10" dirty="0">
                <a:latin typeface="Calibri"/>
                <a:cs typeface="Calibri"/>
              </a:rPr>
              <a:t>devendo </a:t>
            </a:r>
            <a:r>
              <a:rPr sz="3100" spc="-5" dirty="0">
                <a:latin typeface="Calibri"/>
                <a:cs typeface="Calibri"/>
              </a:rPr>
              <a:t>ser </a:t>
            </a:r>
            <a:r>
              <a:rPr sz="3100" spc="-15" dirty="0">
                <a:latin typeface="Calibri"/>
                <a:cs typeface="Calibri"/>
              </a:rPr>
              <a:t>atendido </a:t>
            </a:r>
            <a:r>
              <a:rPr sz="3100" spc="-5" dirty="0">
                <a:latin typeface="Calibri"/>
                <a:cs typeface="Calibri"/>
              </a:rPr>
              <a:t>no </a:t>
            </a:r>
            <a:r>
              <a:rPr sz="3100" spc="-15" dirty="0">
                <a:latin typeface="Calibri"/>
                <a:cs typeface="Calibri"/>
              </a:rPr>
              <a:t>processo </a:t>
            </a:r>
            <a:r>
              <a:rPr sz="3100" spc="-5" dirty="0">
                <a:latin typeface="Calibri"/>
                <a:cs typeface="Calibri"/>
              </a:rPr>
              <a:t>inicial </a:t>
            </a:r>
            <a:r>
              <a:rPr sz="3100" dirty="0">
                <a:latin typeface="Calibri"/>
                <a:cs typeface="Calibri"/>
              </a:rPr>
              <a:t>e </a:t>
            </a:r>
            <a:r>
              <a:rPr sz="3100" spc="5" dirty="0">
                <a:latin typeface="Calibri"/>
                <a:cs typeface="Calibri"/>
              </a:rPr>
              <a:t> </a:t>
            </a:r>
            <a:r>
              <a:rPr sz="3100" dirty="0">
                <a:latin typeface="Calibri"/>
                <a:cs typeface="Calibri"/>
              </a:rPr>
              <a:t>ao</a:t>
            </a:r>
            <a:r>
              <a:rPr sz="3100" spc="-10" dirty="0">
                <a:latin typeface="Calibri"/>
                <a:cs typeface="Calibri"/>
              </a:rPr>
              <a:t> longo</a:t>
            </a:r>
            <a:r>
              <a:rPr sz="3100" spc="-5" dirty="0">
                <a:latin typeface="Calibri"/>
                <a:cs typeface="Calibri"/>
              </a:rPr>
              <a:t> do </a:t>
            </a:r>
            <a:r>
              <a:rPr sz="3100" spc="-15" dirty="0">
                <a:latin typeface="Calibri"/>
                <a:cs typeface="Calibri"/>
              </a:rPr>
              <a:t>ano,</a:t>
            </a:r>
            <a:r>
              <a:rPr sz="3100" spc="-10" dirty="0">
                <a:latin typeface="Calibri"/>
                <a:cs typeface="Calibri"/>
              </a:rPr>
              <a:t> </a:t>
            </a:r>
            <a:r>
              <a:rPr sz="3100" spc="-5" dirty="0">
                <a:latin typeface="Calibri"/>
                <a:cs typeface="Calibri"/>
              </a:rPr>
              <a:t>em </a:t>
            </a:r>
            <a:r>
              <a:rPr sz="3100" spc="-10" dirty="0">
                <a:latin typeface="Calibri"/>
                <a:cs typeface="Calibri"/>
              </a:rPr>
              <a:t>nível</a:t>
            </a:r>
            <a:r>
              <a:rPr sz="3100" spc="-5" dirty="0">
                <a:latin typeface="Calibri"/>
                <a:cs typeface="Calibri"/>
              </a:rPr>
              <a:t> de</a:t>
            </a:r>
            <a:r>
              <a:rPr sz="3100" spc="-10" dirty="0">
                <a:latin typeface="Calibri"/>
                <a:cs typeface="Calibri"/>
              </a:rPr>
              <a:t> </a:t>
            </a:r>
            <a:r>
              <a:rPr sz="3100" spc="-5" dirty="0">
                <a:latin typeface="Calibri"/>
                <a:cs typeface="Calibri"/>
              </a:rPr>
              <a:t>UE.</a:t>
            </a:r>
            <a:endParaRPr sz="31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64402" y="501090"/>
            <a:ext cx="8615045" cy="34918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435"/>
              </a:lnSpc>
              <a:tabLst>
                <a:tab pos="7811770" algn="l"/>
              </a:tabLst>
            </a:pPr>
            <a:r>
              <a:rPr sz="1500" b="1" spc="-30" dirty="0">
                <a:latin typeface="Calibri"/>
                <a:cs typeface="Calibri"/>
              </a:rPr>
              <a:t>L</a:t>
            </a:r>
            <a:r>
              <a:rPr sz="1500" b="1" spc="-5" dirty="0">
                <a:latin typeface="Calibri"/>
                <a:cs typeface="Calibri"/>
              </a:rPr>
              <a:t>OG</a:t>
            </a:r>
            <a:r>
              <a:rPr sz="1500" b="1" dirty="0">
                <a:latin typeface="Calibri"/>
                <a:cs typeface="Calibri"/>
              </a:rPr>
              <a:t>O</a:t>
            </a:r>
            <a:r>
              <a:rPr sz="1500" b="1" spc="-5" dirty="0">
                <a:latin typeface="Calibri"/>
                <a:cs typeface="Calibri"/>
              </a:rPr>
              <a:t> TV</a:t>
            </a:r>
            <a:r>
              <a:rPr sz="1500" b="1" dirty="0">
                <a:latin typeface="Calibri"/>
                <a:cs typeface="Calibri"/>
              </a:rPr>
              <a:t>2	</a:t>
            </a:r>
            <a:r>
              <a:rPr sz="1500" b="1" spc="-30" dirty="0">
                <a:latin typeface="Calibri"/>
                <a:cs typeface="Calibri"/>
              </a:rPr>
              <a:t>L</a:t>
            </a:r>
            <a:r>
              <a:rPr sz="1500" b="1" spc="-5" dirty="0">
                <a:latin typeface="Calibri"/>
                <a:cs typeface="Calibri"/>
              </a:rPr>
              <a:t>OG</a:t>
            </a:r>
            <a:r>
              <a:rPr sz="1500" b="1" dirty="0">
                <a:latin typeface="Calibri"/>
                <a:cs typeface="Calibri"/>
              </a:rPr>
              <a:t>O</a:t>
            </a:r>
            <a:r>
              <a:rPr sz="1500" b="1" spc="-5" dirty="0">
                <a:latin typeface="Calibri"/>
                <a:cs typeface="Calibri"/>
              </a:rPr>
              <a:t> TV1</a:t>
            </a:r>
            <a:endParaRPr sz="15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5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5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5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5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5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5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5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5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5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5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5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5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800">
              <a:latin typeface="Calibri"/>
              <a:cs typeface="Calibri"/>
            </a:endParaRPr>
          </a:p>
          <a:p>
            <a:pPr marR="72390" algn="r">
              <a:lnSpc>
                <a:spcPct val="100000"/>
              </a:lnSpc>
            </a:pPr>
            <a:r>
              <a:rPr sz="1500" b="1" spc="-5" dirty="0">
                <a:latin typeface="Calibri"/>
                <a:cs typeface="Calibri"/>
              </a:rPr>
              <a:t>INTÉRPRETE</a:t>
            </a:r>
            <a:r>
              <a:rPr sz="1500" b="1" spc="-45" dirty="0">
                <a:latin typeface="Calibri"/>
                <a:cs typeface="Calibri"/>
              </a:rPr>
              <a:t> </a:t>
            </a:r>
            <a:r>
              <a:rPr sz="1500" b="1" spc="-5" dirty="0">
                <a:latin typeface="Calibri"/>
                <a:cs typeface="Calibri"/>
              </a:rPr>
              <a:t>LIBRAS</a:t>
            </a:r>
            <a:endParaRPr sz="1500">
              <a:latin typeface="Calibri"/>
              <a:cs typeface="Calibri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0" y="0"/>
            <a:ext cx="9144000" cy="5143500"/>
            <a:chOff x="0" y="0"/>
            <a:chExt cx="9144000" cy="5143500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9143999" cy="5143499"/>
            </a:xfrm>
            <a:prstGeom prst="rect">
              <a:avLst/>
            </a:prstGeom>
          </p:spPr>
        </p:pic>
        <p:sp>
          <p:nvSpPr>
            <p:cNvPr id="5" name="object 5"/>
            <p:cNvSpPr/>
            <p:nvPr/>
          </p:nvSpPr>
          <p:spPr>
            <a:xfrm>
              <a:off x="7812360" y="6152"/>
              <a:ext cx="1332230" cy="1113155"/>
            </a:xfrm>
            <a:custGeom>
              <a:avLst/>
              <a:gdLst/>
              <a:ahLst/>
              <a:cxnLst/>
              <a:rect l="l" t="t" r="r" b="b"/>
              <a:pathLst>
                <a:path w="1332229" h="1113155">
                  <a:moveTo>
                    <a:pt x="1331639" y="1112737"/>
                  </a:moveTo>
                  <a:lnTo>
                    <a:pt x="0" y="1112737"/>
                  </a:lnTo>
                  <a:lnTo>
                    <a:pt x="0" y="0"/>
                  </a:lnTo>
                  <a:lnTo>
                    <a:pt x="1331639" y="0"/>
                  </a:lnTo>
                  <a:lnTo>
                    <a:pt x="1331639" y="1112737"/>
                  </a:lnTo>
                  <a:close/>
                </a:path>
              </a:pathLst>
            </a:custGeom>
            <a:solidFill>
              <a:srgbClr val="D8D8D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6876257" y="2571749"/>
              <a:ext cx="2268220" cy="2571750"/>
            </a:xfrm>
            <a:custGeom>
              <a:avLst/>
              <a:gdLst/>
              <a:ahLst/>
              <a:cxnLst/>
              <a:rect l="l" t="t" r="r" b="b"/>
              <a:pathLst>
                <a:path w="2268220" h="2571750">
                  <a:moveTo>
                    <a:pt x="2267742" y="2571748"/>
                  </a:moveTo>
                  <a:lnTo>
                    <a:pt x="0" y="2571748"/>
                  </a:lnTo>
                  <a:lnTo>
                    <a:pt x="0" y="0"/>
                  </a:lnTo>
                  <a:lnTo>
                    <a:pt x="2267742" y="0"/>
                  </a:lnTo>
                  <a:lnTo>
                    <a:pt x="2267742" y="2571748"/>
                  </a:lnTo>
                  <a:close/>
                </a:path>
              </a:pathLst>
            </a:custGeom>
            <a:solidFill>
              <a:srgbClr val="BEBEBE">
                <a:alpha val="60783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0" y="6152"/>
              <a:ext cx="1313180" cy="1113155"/>
            </a:xfrm>
            <a:custGeom>
              <a:avLst/>
              <a:gdLst/>
              <a:ahLst/>
              <a:cxnLst/>
              <a:rect l="l" t="t" r="r" b="b"/>
              <a:pathLst>
                <a:path w="1313180" h="1113155">
                  <a:moveTo>
                    <a:pt x="1312663" y="1112737"/>
                  </a:moveTo>
                  <a:lnTo>
                    <a:pt x="0" y="1112737"/>
                  </a:lnTo>
                  <a:lnTo>
                    <a:pt x="0" y="0"/>
                  </a:lnTo>
                  <a:lnTo>
                    <a:pt x="1312663" y="0"/>
                  </a:lnTo>
                  <a:lnTo>
                    <a:pt x="1312663" y="1112737"/>
                  </a:lnTo>
                  <a:close/>
                </a:path>
              </a:pathLst>
            </a:custGeom>
            <a:solidFill>
              <a:srgbClr val="D8D8D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8" name="object 8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3999" cy="5143499"/>
          </a:xfrm>
          <a:prstGeom prst="rect">
            <a:avLst/>
          </a:prstGeom>
        </p:spPr>
      </p:pic>
      <p:sp>
        <p:nvSpPr>
          <p:cNvPr id="9" name="object 9"/>
          <p:cNvSpPr/>
          <p:nvPr/>
        </p:nvSpPr>
        <p:spPr>
          <a:xfrm>
            <a:off x="0" y="0"/>
            <a:ext cx="9144000" cy="5143500"/>
          </a:xfrm>
          <a:custGeom>
            <a:avLst/>
            <a:gdLst/>
            <a:ahLst/>
            <a:cxnLst/>
            <a:rect l="l" t="t" r="r" b="b"/>
            <a:pathLst>
              <a:path w="9144000" h="5143500">
                <a:moveTo>
                  <a:pt x="9143999" y="5143499"/>
                </a:moveTo>
                <a:lnTo>
                  <a:pt x="0" y="5143499"/>
                </a:lnTo>
                <a:lnTo>
                  <a:pt x="0" y="0"/>
                </a:lnTo>
                <a:lnTo>
                  <a:pt x="9143999" y="0"/>
                </a:lnTo>
                <a:lnTo>
                  <a:pt x="9143999" y="5143499"/>
                </a:lnTo>
                <a:close/>
              </a:path>
            </a:pathLst>
          </a:custGeom>
          <a:solidFill>
            <a:srgbClr val="FFFFFF">
              <a:alpha val="4470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xfrm>
            <a:off x="184300" y="196525"/>
            <a:ext cx="7169784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0" dirty="0"/>
              <a:t>Legislação </a:t>
            </a:r>
            <a:r>
              <a:rPr dirty="0"/>
              <a:t>–</a:t>
            </a:r>
            <a:r>
              <a:rPr spc="-5" dirty="0"/>
              <a:t> </a:t>
            </a:r>
            <a:r>
              <a:rPr spc="-15" dirty="0"/>
              <a:t>Resolução</a:t>
            </a:r>
            <a:r>
              <a:rPr spc="-5" dirty="0"/>
              <a:t> Seduc 85, de 07–11–2022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57399" y="1061650"/>
            <a:ext cx="8985885" cy="39293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81965" marR="34925" indent="-457200" algn="just">
              <a:lnSpc>
                <a:spcPct val="120000"/>
              </a:lnSpc>
              <a:spcBef>
                <a:spcPts val="100"/>
              </a:spcBef>
              <a:buSzPct val="85714"/>
              <a:buFont typeface="MS PGothic"/>
              <a:buChar char="➔"/>
              <a:tabLst>
                <a:tab pos="482600" algn="l"/>
              </a:tabLst>
            </a:pPr>
            <a:r>
              <a:rPr sz="2100" spc="-5" dirty="0">
                <a:latin typeface="Calibri"/>
                <a:cs typeface="Calibri"/>
              </a:rPr>
              <a:t>Os </a:t>
            </a:r>
            <a:r>
              <a:rPr sz="2300" spc="-10" dirty="0">
                <a:latin typeface="Calibri"/>
                <a:cs typeface="Calibri"/>
              </a:rPr>
              <a:t>docentes </a:t>
            </a:r>
            <a:r>
              <a:rPr sz="2300" spc="-5" dirty="0">
                <a:latin typeface="Calibri"/>
                <a:cs typeface="Calibri"/>
              </a:rPr>
              <a:t>não </a:t>
            </a:r>
            <a:r>
              <a:rPr sz="2300" spc="-20" dirty="0">
                <a:latin typeface="Calibri"/>
                <a:cs typeface="Calibri"/>
              </a:rPr>
              <a:t>efetivos </a:t>
            </a:r>
            <a:r>
              <a:rPr sz="2300" spc="-15" dirty="0">
                <a:latin typeface="Calibri"/>
                <a:cs typeface="Calibri"/>
              </a:rPr>
              <a:t>serão </a:t>
            </a:r>
            <a:r>
              <a:rPr sz="2300" spc="-10" dirty="0">
                <a:latin typeface="Calibri"/>
                <a:cs typeface="Calibri"/>
              </a:rPr>
              <a:t>atendidos </a:t>
            </a:r>
            <a:r>
              <a:rPr sz="2300" spc="-5" dirty="0">
                <a:latin typeface="Calibri"/>
                <a:cs typeface="Calibri"/>
              </a:rPr>
              <a:t>de </a:t>
            </a:r>
            <a:r>
              <a:rPr sz="2300" spc="-15" dirty="0">
                <a:latin typeface="Calibri"/>
                <a:cs typeface="Calibri"/>
              </a:rPr>
              <a:t>acordo </a:t>
            </a:r>
            <a:r>
              <a:rPr sz="2300" spc="-10" dirty="0">
                <a:latin typeface="Calibri"/>
                <a:cs typeface="Calibri"/>
              </a:rPr>
              <a:t>com </a:t>
            </a:r>
            <a:r>
              <a:rPr sz="2300" dirty="0">
                <a:latin typeface="Calibri"/>
                <a:cs typeface="Calibri"/>
              </a:rPr>
              <a:t>a </a:t>
            </a:r>
            <a:r>
              <a:rPr sz="2300" spc="-5" dirty="0">
                <a:latin typeface="Calibri"/>
                <a:cs typeface="Calibri"/>
              </a:rPr>
              <a:t>jornada </a:t>
            </a:r>
            <a:r>
              <a:rPr sz="2300" spc="-10" dirty="0">
                <a:latin typeface="Calibri"/>
                <a:cs typeface="Calibri"/>
              </a:rPr>
              <a:t>(LC </a:t>
            </a:r>
            <a:r>
              <a:rPr sz="2300" spc="-5" dirty="0">
                <a:latin typeface="Calibri"/>
                <a:cs typeface="Calibri"/>
              </a:rPr>
              <a:t> 1.374/2022)</a:t>
            </a:r>
            <a:r>
              <a:rPr sz="2300" spc="-10" dirty="0">
                <a:latin typeface="Calibri"/>
                <a:cs typeface="Calibri"/>
              </a:rPr>
              <a:t> </a:t>
            </a:r>
            <a:r>
              <a:rPr sz="2300" spc="-5" dirty="0">
                <a:latin typeface="Calibri"/>
                <a:cs typeface="Calibri"/>
              </a:rPr>
              <a:t>ou pela </a:t>
            </a:r>
            <a:r>
              <a:rPr sz="2300" spc="-20" dirty="0">
                <a:latin typeface="Calibri"/>
                <a:cs typeface="Calibri"/>
              </a:rPr>
              <a:t>carga</a:t>
            </a:r>
            <a:r>
              <a:rPr sz="2300" spc="-10" dirty="0">
                <a:latin typeface="Calibri"/>
                <a:cs typeface="Calibri"/>
              </a:rPr>
              <a:t> horária</a:t>
            </a:r>
            <a:r>
              <a:rPr sz="2300" spc="-5" dirty="0">
                <a:latin typeface="Calibri"/>
                <a:cs typeface="Calibri"/>
              </a:rPr>
              <a:t> de </a:t>
            </a:r>
            <a:r>
              <a:rPr sz="2300" spc="-10" dirty="0">
                <a:latin typeface="Calibri"/>
                <a:cs typeface="Calibri"/>
              </a:rPr>
              <a:t>opção (LC</a:t>
            </a:r>
            <a:r>
              <a:rPr sz="2300" spc="-5" dirty="0">
                <a:latin typeface="Calibri"/>
                <a:cs typeface="Calibri"/>
              </a:rPr>
              <a:t> 836/1997).</a:t>
            </a:r>
            <a:endParaRPr sz="23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Char char="➔"/>
            </a:pPr>
            <a:endParaRPr sz="2700" dirty="0">
              <a:latin typeface="Calibri"/>
              <a:cs typeface="Calibri"/>
            </a:endParaRPr>
          </a:p>
          <a:p>
            <a:pPr marL="481965" marR="5080" indent="-469900" algn="just">
              <a:lnSpc>
                <a:spcPct val="119800"/>
              </a:lnSpc>
              <a:buSzPct val="86956"/>
              <a:buFont typeface="MS PGothic"/>
              <a:buChar char="➔"/>
              <a:tabLst>
                <a:tab pos="482600" algn="l"/>
              </a:tabLst>
            </a:pPr>
            <a:r>
              <a:rPr sz="2300" spc="-5" dirty="0">
                <a:latin typeface="Calibri"/>
                <a:cs typeface="Calibri"/>
              </a:rPr>
              <a:t>Os</a:t>
            </a:r>
            <a:r>
              <a:rPr sz="2300" dirty="0">
                <a:latin typeface="Calibri"/>
                <a:cs typeface="Calibri"/>
              </a:rPr>
              <a:t> </a:t>
            </a:r>
            <a:r>
              <a:rPr sz="2300" spc="-10" dirty="0">
                <a:latin typeface="Calibri"/>
                <a:cs typeface="Calibri"/>
              </a:rPr>
              <a:t>docentes</a:t>
            </a:r>
            <a:r>
              <a:rPr sz="2300" spc="-5" dirty="0">
                <a:latin typeface="Calibri"/>
                <a:cs typeface="Calibri"/>
              </a:rPr>
              <a:t> não</a:t>
            </a:r>
            <a:r>
              <a:rPr sz="2300" dirty="0">
                <a:latin typeface="Calibri"/>
                <a:cs typeface="Calibri"/>
              </a:rPr>
              <a:t> </a:t>
            </a:r>
            <a:r>
              <a:rPr sz="2300" spc="-20" dirty="0">
                <a:latin typeface="Calibri"/>
                <a:cs typeface="Calibri"/>
              </a:rPr>
              <a:t>efetivos,</a:t>
            </a:r>
            <a:r>
              <a:rPr sz="2300" spc="-15" dirty="0">
                <a:latin typeface="Calibri"/>
                <a:cs typeface="Calibri"/>
              </a:rPr>
              <a:t> </a:t>
            </a:r>
            <a:r>
              <a:rPr sz="2300" spc="-10" dirty="0">
                <a:latin typeface="Calibri"/>
                <a:cs typeface="Calibri"/>
              </a:rPr>
              <a:t>regidos</a:t>
            </a:r>
            <a:r>
              <a:rPr sz="2300" spc="-5" dirty="0">
                <a:latin typeface="Calibri"/>
                <a:cs typeface="Calibri"/>
              </a:rPr>
              <a:t> pela</a:t>
            </a:r>
            <a:r>
              <a:rPr sz="2300" dirty="0">
                <a:latin typeface="Calibri"/>
                <a:cs typeface="Calibri"/>
              </a:rPr>
              <a:t> </a:t>
            </a:r>
            <a:r>
              <a:rPr sz="2300" spc="-15" dirty="0">
                <a:latin typeface="Calibri"/>
                <a:cs typeface="Calibri"/>
              </a:rPr>
              <a:t>LC</a:t>
            </a:r>
            <a:r>
              <a:rPr sz="2300" spc="-10" dirty="0">
                <a:latin typeface="Calibri"/>
                <a:cs typeface="Calibri"/>
              </a:rPr>
              <a:t> </a:t>
            </a:r>
            <a:r>
              <a:rPr sz="2300" spc="-5" dirty="0">
                <a:latin typeface="Calibri"/>
                <a:cs typeface="Calibri"/>
              </a:rPr>
              <a:t>1.374/2022</a:t>
            </a:r>
            <a:r>
              <a:rPr sz="2300" dirty="0">
                <a:latin typeface="Calibri"/>
                <a:cs typeface="Calibri"/>
              </a:rPr>
              <a:t> </a:t>
            </a:r>
            <a:r>
              <a:rPr sz="2300" spc="-5" dirty="0">
                <a:latin typeface="Calibri"/>
                <a:cs typeface="Calibri"/>
              </a:rPr>
              <a:t>ou</a:t>
            </a:r>
            <a:r>
              <a:rPr sz="2300" dirty="0">
                <a:latin typeface="Calibri"/>
                <a:cs typeface="Calibri"/>
              </a:rPr>
              <a:t> </a:t>
            </a:r>
            <a:r>
              <a:rPr sz="2300" spc="-5" dirty="0">
                <a:latin typeface="Calibri"/>
                <a:cs typeface="Calibri"/>
              </a:rPr>
              <a:t>pela</a:t>
            </a:r>
            <a:r>
              <a:rPr sz="2300" dirty="0">
                <a:latin typeface="Calibri"/>
                <a:cs typeface="Calibri"/>
              </a:rPr>
              <a:t> </a:t>
            </a:r>
            <a:r>
              <a:rPr sz="2300" spc="-15" dirty="0">
                <a:latin typeface="Calibri"/>
                <a:cs typeface="Calibri"/>
              </a:rPr>
              <a:t>LC </a:t>
            </a:r>
            <a:r>
              <a:rPr sz="2300" spc="-10" dirty="0">
                <a:latin typeface="Calibri"/>
                <a:cs typeface="Calibri"/>
              </a:rPr>
              <a:t> </a:t>
            </a:r>
            <a:r>
              <a:rPr sz="2300" spc="-5" dirty="0">
                <a:latin typeface="Calibri"/>
                <a:cs typeface="Calibri"/>
              </a:rPr>
              <a:t>836/1997</a:t>
            </a:r>
            <a:r>
              <a:rPr sz="2300" dirty="0">
                <a:latin typeface="Calibri"/>
                <a:cs typeface="Calibri"/>
              </a:rPr>
              <a:t> </a:t>
            </a:r>
            <a:r>
              <a:rPr sz="2300" spc="-5" dirty="0">
                <a:latin typeface="Calibri"/>
                <a:cs typeface="Calibri"/>
              </a:rPr>
              <a:t>que</a:t>
            </a:r>
            <a:r>
              <a:rPr sz="2300" dirty="0">
                <a:latin typeface="Calibri"/>
                <a:cs typeface="Calibri"/>
              </a:rPr>
              <a:t> </a:t>
            </a:r>
            <a:r>
              <a:rPr sz="2300" spc="-15" dirty="0">
                <a:latin typeface="Calibri"/>
                <a:cs typeface="Calibri"/>
              </a:rPr>
              <a:t>optarem</a:t>
            </a:r>
            <a:r>
              <a:rPr sz="2300" spc="-10" dirty="0">
                <a:latin typeface="Calibri"/>
                <a:cs typeface="Calibri"/>
              </a:rPr>
              <a:t> </a:t>
            </a:r>
            <a:r>
              <a:rPr sz="2300" spc="-5" dirty="0">
                <a:latin typeface="Calibri"/>
                <a:cs typeface="Calibri"/>
              </a:rPr>
              <a:t>por</a:t>
            </a:r>
            <a:r>
              <a:rPr sz="2300" dirty="0">
                <a:latin typeface="Calibri"/>
                <a:cs typeface="Calibri"/>
              </a:rPr>
              <a:t> </a:t>
            </a:r>
            <a:r>
              <a:rPr sz="2300" spc="-20" dirty="0">
                <a:latin typeface="Calibri"/>
                <a:cs typeface="Calibri"/>
              </a:rPr>
              <a:t>transferência</a:t>
            </a:r>
            <a:r>
              <a:rPr sz="2300" spc="-15" dirty="0">
                <a:latin typeface="Calibri"/>
                <a:cs typeface="Calibri"/>
              </a:rPr>
              <a:t> </a:t>
            </a:r>
            <a:r>
              <a:rPr sz="2300" spc="-5" dirty="0">
                <a:latin typeface="Calibri"/>
                <a:cs typeface="Calibri"/>
              </a:rPr>
              <a:t>de</a:t>
            </a:r>
            <a:r>
              <a:rPr sz="2300" dirty="0">
                <a:latin typeface="Calibri"/>
                <a:cs typeface="Calibri"/>
              </a:rPr>
              <a:t> </a:t>
            </a:r>
            <a:r>
              <a:rPr sz="2300" spc="-15" dirty="0">
                <a:latin typeface="Calibri"/>
                <a:cs typeface="Calibri"/>
              </a:rPr>
              <a:t>Diretoria</a:t>
            </a:r>
            <a:r>
              <a:rPr sz="2300" spc="-10" dirty="0">
                <a:latin typeface="Calibri"/>
                <a:cs typeface="Calibri"/>
              </a:rPr>
              <a:t> </a:t>
            </a:r>
            <a:r>
              <a:rPr sz="2300" spc="-5" dirty="0">
                <a:latin typeface="Calibri"/>
                <a:cs typeface="Calibri"/>
              </a:rPr>
              <a:t>de</a:t>
            </a:r>
            <a:r>
              <a:rPr sz="2300" spc="509" dirty="0">
                <a:latin typeface="Calibri"/>
                <a:cs typeface="Calibri"/>
              </a:rPr>
              <a:t> </a:t>
            </a:r>
            <a:r>
              <a:rPr sz="2300" spc="-5" dirty="0">
                <a:latin typeface="Calibri"/>
                <a:cs typeface="Calibri"/>
              </a:rPr>
              <a:t>Ensino </a:t>
            </a:r>
            <a:r>
              <a:rPr sz="2300" dirty="0">
                <a:latin typeface="Calibri"/>
                <a:cs typeface="Calibri"/>
              </a:rPr>
              <a:t> </a:t>
            </a:r>
            <a:r>
              <a:rPr sz="2300" spc="-15" dirty="0">
                <a:latin typeface="Calibri"/>
                <a:cs typeface="Calibri"/>
              </a:rPr>
              <a:t>deverão</a:t>
            </a:r>
            <a:r>
              <a:rPr sz="2300" spc="-10" dirty="0">
                <a:latin typeface="Calibri"/>
                <a:cs typeface="Calibri"/>
              </a:rPr>
              <a:t> </a:t>
            </a:r>
            <a:r>
              <a:rPr sz="2300" spc="-5" dirty="0">
                <a:latin typeface="Calibri"/>
                <a:cs typeface="Calibri"/>
              </a:rPr>
              <a:t>participar</a:t>
            </a:r>
            <a:r>
              <a:rPr sz="2300" dirty="0">
                <a:latin typeface="Calibri"/>
                <a:cs typeface="Calibri"/>
              </a:rPr>
              <a:t> </a:t>
            </a:r>
            <a:r>
              <a:rPr sz="2300" spc="-5" dirty="0">
                <a:latin typeface="Calibri"/>
                <a:cs typeface="Calibri"/>
              </a:rPr>
              <a:t>da</a:t>
            </a:r>
            <a:r>
              <a:rPr sz="2300" dirty="0">
                <a:latin typeface="Calibri"/>
                <a:cs typeface="Calibri"/>
              </a:rPr>
              <a:t> </a:t>
            </a:r>
            <a:r>
              <a:rPr sz="2300" spc="-10" dirty="0">
                <a:latin typeface="Calibri"/>
                <a:cs typeface="Calibri"/>
              </a:rPr>
              <a:t>atribuição</a:t>
            </a:r>
            <a:r>
              <a:rPr sz="2300" spc="-5" dirty="0">
                <a:latin typeface="Calibri"/>
                <a:cs typeface="Calibri"/>
              </a:rPr>
              <a:t> na</a:t>
            </a:r>
            <a:r>
              <a:rPr sz="2300" dirty="0">
                <a:latin typeface="Calibri"/>
                <a:cs typeface="Calibri"/>
              </a:rPr>
              <a:t> </a:t>
            </a:r>
            <a:r>
              <a:rPr sz="2300" spc="-5" dirty="0">
                <a:latin typeface="Calibri"/>
                <a:cs typeface="Calibri"/>
              </a:rPr>
              <a:t>unidade</a:t>
            </a:r>
            <a:r>
              <a:rPr sz="2300" dirty="0">
                <a:latin typeface="Calibri"/>
                <a:cs typeface="Calibri"/>
              </a:rPr>
              <a:t> </a:t>
            </a:r>
            <a:r>
              <a:rPr sz="2300" spc="-5" dirty="0">
                <a:latin typeface="Calibri"/>
                <a:cs typeface="Calibri"/>
              </a:rPr>
              <a:t>de</a:t>
            </a:r>
            <a:r>
              <a:rPr sz="2300" dirty="0">
                <a:latin typeface="Calibri"/>
                <a:cs typeface="Calibri"/>
              </a:rPr>
              <a:t> </a:t>
            </a:r>
            <a:r>
              <a:rPr sz="2300" spc="-10" dirty="0">
                <a:latin typeface="Calibri"/>
                <a:cs typeface="Calibri"/>
              </a:rPr>
              <a:t>origem.</a:t>
            </a:r>
            <a:r>
              <a:rPr sz="2300" spc="-5" dirty="0">
                <a:latin typeface="Calibri"/>
                <a:cs typeface="Calibri"/>
              </a:rPr>
              <a:t> </a:t>
            </a:r>
            <a:r>
              <a:rPr sz="2300" dirty="0">
                <a:latin typeface="Calibri"/>
                <a:cs typeface="Calibri"/>
              </a:rPr>
              <a:t>A</a:t>
            </a:r>
            <a:r>
              <a:rPr sz="2300" spc="5" dirty="0">
                <a:latin typeface="Calibri"/>
                <a:cs typeface="Calibri"/>
              </a:rPr>
              <a:t> </a:t>
            </a:r>
            <a:r>
              <a:rPr sz="2300" spc="-10" dirty="0">
                <a:latin typeface="Calibri"/>
                <a:cs typeface="Calibri"/>
              </a:rPr>
              <a:t>mudança </a:t>
            </a:r>
            <a:r>
              <a:rPr sz="2300" spc="-505" dirty="0">
                <a:latin typeface="Calibri"/>
                <a:cs typeface="Calibri"/>
              </a:rPr>
              <a:t> </a:t>
            </a:r>
            <a:r>
              <a:rPr sz="2300" spc="-15" dirty="0">
                <a:latin typeface="Calibri"/>
                <a:cs typeface="Calibri"/>
              </a:rPr>
              <a:t>somente</a:t>
            </a:r>
            <a:r>
              <a:rPr sz="2300" spc="215" dirty="0">
                <a:latin typeface="Calibri"/>
                <a:cs typeface="Calibri"/>
              </a:rPr>
              <a:t> </a:t>
            </a:r>
            <a:r>
              <a:rPr sz="2300" spc="-15" dirty="0">
                <a:latin typeface="Calibri"/>
                <a:cs typeface="Calibri"/>
              </a:rPr>
              <a:t>será</a:t>
            </a:r>
            <a:r>
              <a:rPr sz="2300" spc="220" dirty="0">
                <a:latin typeface="Calibri"/>
                <a:cs typeface="Calibri"/>
              </a:rPr>
              <a:t> </a:t>
            </a:r>
            <a:r>
              <a:rPr sz="2300" spc="-15" dirty="0">
                <a:latin typeface="Calibri"/>
                <a:cs typeface="Calibri"/>
              </a:rPr>
              <a:t>concretizada</a:t>
            </a:r>
            <a:r>
              <a:rPr sz="2300" spc="220" dirty="0">
                <a:latin typeface="Calibri"/>
                <a:cs typeface="Calibri"/>
              </a:rPr>
              <a:t> </a:t>
            </a:r>
            <a:r>
              <a:rPr sz="2300" spc="-10" dirty="0">
                <a:latin typeface="Calibri"/>
                <a:cs typeface="Calibri"/>
              </a:rPr>
              <a:t>mediante</a:t>
            </a:r>
            <a:r>
              <a:rPr sz="2300" spc="215" dirty="0">
                <a:latin typeface="Calibri"/>
                <a:cs typeface="Calibri"/>
              </a:rPr>
              <a:t> </a:t>
            </a:r>
            <a:r>
              <a:rPr sz="2300" dirty="0">
                <a:latin typeface="Calibri"/>
                <a:cs typeface="Calibri"/>
              </a:rPr>
              <a:t>a</a:t>
            </a:r>
            <a:r>
              <a:rPr sz="2300" spc="220" dirty="0">
                <a:latin typeface="Calibri"/>
                <a:cs typeface="Calibri"/>
              </a:rPr>
              <a:t> </a:t>
            </a:r>
            <a:r>
              <a:rPr sz="2300" spc="-20" dirty="0">
                <a:latin typeface="Calibri"/>
                <a:cs typeface="Calibri"/>
              </a:rPr>
              <a:t>efetiva</a:t>
            </a:r>
            <a:r>
              <a:rPr sz="2300" spc="220" dirty="0">
                <a:latin typeface="Calibri"/>
                <a:cs typeface="Calibri"/>
              </a:rPr>
              <a:t> </a:t>
            </a:r>
            <a:r>
              <a:rPr sz="2300" spc="-15" dirty="0">
                <a:latin typeface="Calibri"/>
                <a:cs typeface="Calibri"/>
              </a:rPr>
              <a:t>atribuição,</a:t>
            </a:r>
            <a:r>
              <a:rPr sz="2300" spc="215" dirty="0">
                <a:latin typeface="Calibri"/>
                <a:cs typeface="Calibri"/>
              </a:rPr>
              <a:t> </a:t>
            </a:r>
            <a:r>
              <a:rPr sz="2300" spc="-5" dirty="0">
                <a:latin typeface="Calibri"/>
                <a:cs typeface="Calibri"/>
              </a:rPr>
              <a:t>na</a:t>
            </a:r>
            <a:r>
              <a:rPr sz="2300" spc="215" dirty="0">
                <a:latin typeface="Calibri"/>
                <a:cs typeface="Calibri"/>
              </a:rPr>
              <a:t> </a:t>
            </a:r>
            <a:r>
              <a:rPr sz="2300" spc="-15" dirty="0">
                <a:latin typeface="Calibri"/>
                <a:cs typeface="Calibri"/>
              </a:rPr>
              <a:t>Diretoria </a:t>
            </a:r>
            <a:r>
              <a:rPr sz="2300" spc="-10" dirty="0">
                <a:latin typeface="Calibri"/>
                <a:cs typeface="Calibri"/>
              </a:rPr>
              <a:t> </a:t>
            </a:r>
            <a:r>
              <a:rPr sz="2300" spc="-5" dirty="0">
                <a:latin typeface="Calibri"/>
                <a:cs typeface="Calibri"/>
              </a:rPr>
              <a:t>de</a:t>
            </a:r>
            <a:r>
              <a:rPr sz="2300" dirty="0">
                <a:latin typeface="Calibri"/>
                <a:cs typeface="Calibri"/>
              </a:rPr>
              <a:t> </a:t>
            </a:r>
            <a:r>
              <a:rPr sz="2300" spc="-5" dirty="0">
                <a:latin typeface="Calibri"/>
                <a:cs typeface="Calibri"/>
              </a:rPr>
              <a:t>Ensino</a:t>
            </a:r>
            <a:r>
              <a:rPr sz="2300" dirty="0">
                <a:latin typeface="Calibri"/>
                <a:cs typeface="Calibri"/>
              </a:rPr>
              <a:t> </a:t>
            </a:r>
            <a:r>
              <a:rPr sz="2300" spc="-5" dirty="0">
                <a:latin typeface="Calibri"/>
                <a:cs typeface="Calibri"/>
              </a:rPr>
              <a:t>indicada,</a:t>
            </a:r>
            <a:r>
              <a:rPr sz="2300" dirty="0">
                <a:latin typeface="Calibri"/>
                <a:cs typeface="Calibri"/>
              </a:rPr>
              <a:t> </a:t>
            </a:r>
            <a:r>
              <a:rPr sz="2300" spc="-5" dirty="0">
                <a:latin typeface="Calibri"/>
                <a:cs typeface="Calibri"/>
              </a:rPr>
              <a:t>em</a:t>
            </a:r>
            <a:r>
              <a:rPr sz="2300" dirty="0">
                <a:latin typeface="Calibri"/>
                <a:cs typeface="Calibri"/>
              </a:rPr>
              <a:t> </a:t>
            </a:r>
            <a:r>
              <a:rPr sz="2300" spc="-10" dirty="0">
                <a:latin typeface="Calibri"/>
                <a:cs typeface="Calibri"/>
              </a:rPr>
              <a:t>quantidade</a:t>
            </a:r>
            <a:r>
              <a:rPr sz="2300" spc="-5" dirty="0">
                <a:latin typeface="Calibri"/>
                <a:cs typeface="Calibri"/>
              </a:rPr>
              <a:t> </a:t>
            </a:r>
            <a:r>
              <a:rPr sz="2300" spc="-15" dirty="0">
                <a:latin typeface="Calibri"/>
                <a:cs typeface="Calibri"/>
              </a:rPr>
              <a:t>correspondente</a:t>
            </a:r>
            <a:r>
              <a:rPr sz="2300" spc="-10" dirty="0">
                <a:latin typeface="Calibri"/>
                <a:cs typeface="Calibri"/>
              </a:rPr>
              <a:t> </a:t>
            </a:r>
            <a:r>
              <a:rPr sz="2300" dirty="0">
                <a:latin typeface="Calibri"/>
                <a:cs typeface="Calibri"/>
              </a:rPr>
              <a:t>à</a:t>
            </a:r>
            <a:r>
              <a:rPr sz="2300" spc="5" dirty="0">
                <a:latin typeface="Calibri"/>
                <a:cs typeface="Calibri"/>
              </a:rPr>
              <a:t> </a:t>
            </a:r>
            <a:r>
              <a:rPr sz="2300" spc="-10" dirty="0">
                <a:latin typeface="Calibri"/>
                <a:cs typeface="Calibri"/>
              </a:rPr>
              <a:t>opção</a:t>
            </a:r>
            <a:r>
              <a:rPr sz="2300" spc="-5" dirty="0">
                <a:latin typeface="Calibri"/>
                <a:cs typeface="Calibri"/>
              </a:rPr>
              <a:t> de </a:t>
            </a:r>
            <a:r>
              <a:rPr sz="2300" spc="-505" dirty="0">
                <a:latin typeface="Calibri"/>
                <a:cs typeface="Calibri"/>
              </a:rPr>
              <a:t> </a:t>
            </a:r>
            <a:r>
              <a:rPr sz="2300" spc="-15" dirty="0">
                <a:latin typeface="Calibri"/>
                <a:cs typeface="Calibri"/>
              </a:rPr>
              <a:t>jornada/carga</a:t>
            </a:r>
            <a:r>
              <a:rPr sz="2300" spc="-10" dirty="0">
                <a:latin typeface="Calibri"/>
                <a:cs typeface="Calibri"/>
              </a:rPr>
              <a:t> horária</a:t>
            </a:r>
            <a:r>
              <a:rPr sz="2300" spc="-5" dirty="0">
                <a:latin typeface="Calibri"/>
                <a:cs typeface="Calibri"/>
              </a:rPr>
              <a:t> de opção</a:t>
            </a:r>
            <a:r>
              <a:rPr sz="3100" spc="-5" dirty="0">
                <a:latin typeface="Calibri"/>
                <a:cs typeface="Calibri"/>
              </a:rPr>
              <a:t>.</a:t>
            </a:r>
            <a:endParaRPr sz="31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64402" y="501090"/>
            <a:ext cx="8615045" cy="34918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435"/>
              </a:lnSpc>
              <a:tabLst>
                <a:tab pos="7811770" algn="l"/>
              </a:tabLst>
            </a:pPr>
            <a:r>
              <a:rPr sz="1500" b="1" spc="-30" dirty="0">
                <a:latin typeface="Calibri"/>
                <a:cs typeface="Calibri"/>
              </a:rPr>
              <a:t>L</a:t>
            </a:r>
            <a:r>
              <a:rPr sz="1500" b="1" spc="-5" dirty="0">
                <a:latin typeface="Calibri"/>
                <a:cs typeface="Calibri"/>
              </a:rPr>
              <a:t>OG</a:t>
            </a:r>
            <a:r>
              <a:rPr sz="1500" b="1" dirty="0">
                <a:latin typeface="Calibri"/>
                <a:cs typeface="Calibri"/>
              </a:rPr>
              <a:t>O</a:t>
            </a:r>
            <a:r>
              <a:rPr sz="1500" b="1" spc="-5" dirty="0">
                <a:latin typeface="Calibri"/>
                <a:cs typeface="Calibri"/>
              </a:rPr>
              <a:t> TV</a:t>
            </a:r>
            <a:r>
              <a:rPr sz="1500" b="1" dirty="0">
                <a:latin typeface="Calibri"/>
                <a:cs typeface="Calibri"/>
              </a:rPr>
              <a:t>2	</a:t>
            </a:r>
            <a:r>
              <a:rPr sz="1500" b="1" spc="-30" dirty="0">
                <a:latin typeface="Calibri"/>
                <a:cs typeface="Calibri"/>
              </a:rPr>
              <a:t>L</a:t>
            </a:r>
            <a:r>
              <a:rPr sz="1500" b="1" spc="-5" dirty="0">
                <a:latin typeface="Calibri"/>
                <a:cs typeface="Calibri"/>
              </a:rPr>
              <a:t>OG</a:t>
            </a:r>
            <a:r>
              <a:rPr sz="1500" b="1" dirty="0">
                <a:latin typeface="Calibri"/>
                <a:cs typeface="Calibri"/>
              </a:rPr>
              <a:t>O</a:t>
            </a:r>
            <a:r>
              <a:rPr sz="1500" b="1" spc="-5" dirty="0">
                <a:latin typeface="Calibri"/>
                <a:cs typeface="Calibri"/>
              </a:rPr>
              <a:t> TV1</a:t>
            </a:r>
            <a:endParaRPr sz="15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5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5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5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5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5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5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5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5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5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5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5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5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800">
              <a:latin typeface="Calibri"/>
              <a:cs typeface="Calibri"/>
            </a:endParaRPr>
          </a:p>
          <a:p>
            <a:pPr marR="72390" algn="r">
              <a:lnSpc>
                <a:spcPct val="100000"/>
              </a:lnSpc>
            </a:pPr>
            <a:r>
              <a:rPr sz="1500" b="1" spc="-5" dirty="0">
                <a:latin typeface="Calibri"/>
                <a:cs typeface="Calibri"/>
              </a:rPr>
              <a:t>INTÉRPRETE</a:t>
            </a:r>
            <a:r>
              <a:rPr sz="1500" b="1" spc="-45" dirty="0">
                <a:latin typeface="Calibri"/>
                <a:cs typeface="Calibri"/>
              </a:rPr>
              <a:t> </a:t>
            </a:r>
            <a:r>
              <a:rPr sz="1500" b="1" spc="-5" dirty="0">
                <a:latin typeface="Calibri"/>
                <a:cs typeface="Calibri"/>
              </a:rPr>
              <a:t>LIBRAS</a:t>
            </a:r>
            <a:endParaRPr sz="1500">
              <a:latin typeface="Calibri"/>
              <a:cs typeface="Calibri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0" y="0"/>
            <a:ext cx="9144000" cy="5143500"/>
            <a:chOff x="0" y="0"/>
            <a:chExt cx="9144000" cy="5143500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9143999" cy="5143499"/>
            </a:xfrm>
            <a:prstGeom prst="rect">
              <a:avLst/>
            </a:prstGeom>
          </p:spPr>
        </p:pic>
        <p:sp>
          <p:nvSpPr>
            <p:cNvPr id="5" name="object 5"/>
            <p:cNvSpPr/>
            <p:nvPr/>
          </p:nvSpPr>
          <p:spPr>
            <a:xfrm>
              <a:off x="7812360" y="6152"/>
              <a:ext cx="1332230" cy="1113155"/>
            </a:xfrm>
            <a:custGeom>
              <a:avLst/>
              <a:gdLst/>
              <a:ahLst/>
              <a:cxnLst/>
              <a:rect l="l" t="t" r="r" b="b"/>
              <a:pathLst>
                <a:path w="1332229" h="1113155">
                  <a:moveTo>
                    <a:pt x="1331639" y="1112737"/>
                  </a:moveTo>
                  <a:lnTo>
                    <a:pt x="0" y="1112737"/>
                  </a:lnTo>
                  <a:lnTo>
                    <a:pt x="0" y="0"/>
                  </a:lnTo>
                  <a:lnTo>
                    <a:pt x="1331639" y="0"/>
                  </a:lnTo>
                  <a:lnTo>
                    <a:pt x="1331639" y="1112737"/>
                  </a:lnTo>
                  <a:close/>
                </a:path>
              </a:pathLst>
            </a:custGeom>
            <a:solidFill>
              <a:srgbClr val="D8D8D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6876257" y="2571749"/>
              <a:ext cx="2268220" cy="2571750"/>
            </a:xfrm>
            <a:custGeom>
              <a:avLst/>
              <a:gdLst/>
              <a:ahLst/>
              <a:cxnLst/>
              <a:rect l="l" t="t" r="r" b="b"/>
              <a:pathLst>
                <a:path w="2268220" h="2571750">
                  <a:moveTo>
                    <a:pt x="2267742" y="2571748"/>
                  </a:moveTo>
                  <a:lnTo>
                    <a:pt x="0" y="2571748"/>
                  </a:lnTo>
                  <a:lnTo>
                    <a:pt x="0" y="0"/>
                  </a:lnTo>
                  <a:lnTo>
                    <a:pt x="2267742" y="0"/>
                  </a:lnTo>
                  <a:lnTo>
                    <a:pt x="2267742" y="2571748"/>
                  </a:lnTo>
                  <a:close/>
                </a:path>
              </a:pathLst>
            </a:custGeom>
            <a:solidFill>
              <a:srgbClr val="BEBEBE">
                <a:alpha val="60783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0" y="6152"/>
              <a:ext cx="1313180" cy="1113155"/>
            </a:xfrm>
            <a:custGeom>
              <a:avLst/>
              <a:gdLst/>
              <a:ahLst/>
              <a:cxnLst/>
              <a:rect l="l" t="t" r="r" b="b"/>
              <a:pathLst>
                <a:path w="1313180" h="1113155">
                  <a:moveTo>
                    <a:pt x="1312663" y="1112737"/>
                  </a:moveTo>
                  <a:lnTo>
                    <a:pt x="0" y="1112737"/>
                  </a:lnTo>
                  <a:lnTo>
                    <a:pt x="0" y="0"/>
                  </a:lnTo>
                  <a:lnTo>
                    <a:pt x="1312663" y="0"/>
                  </a:lnTo>
                  <a:lnTo>
                    <a:pt x="1312663" y="1112737"/>
                  </a:lnTo>
                  <a:close/>
                </a:path>
              </a:pathLst>
            </a:custGeom>
            <a:solidFill>
              <a:srgbClr val="D8D8D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8" name="object 8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3999" cy="5143499"/>
          </a:xfrm>
          <a:prstGeom prst="rect">
            <a:avLst/>
          </a:prstGeom>
        </p:spPr>
      </p:pic>
      <p:sp>
        <p:nvSpPr>
          <p:cNvPr id="9" name="object 9"/>
          <p:cNvSpPr/>
          <p:nvPr/>
        </p:nvSpPr>
        <p:spPr>
          <a:xfrm>
            <a:off x="0" y="0"/>
            <a:ext cx="9144000" cy="5143500"/>
          </a:xfrm>
          <a:custGeom>
            <a:avLst/>
            <a:gdLst/>
            <a:ahLst/>
            <a:cxnLst/>
            <a:rect l="l" t="t" r="r" b="b"/>
            <a:pathLst>
              <a:path w="9144000" h="5143500">
                <a:moveTo>
                  <a:pt x="9143999" y="5143499"/>
                </a:moveTo>
                <a:lnTo>
                  <a:pt x="0" y="5143499"/>
                </a:lnTo>
                <a:lnTo>
                  <a:pt x="0" y="0"/>
                </a:lnTo>
                <a:lnTo>
                  <a:pt x="9143999" y="0"/>
                </a:lnTo>
                <a:lnTo>
                  <a:pt x="9143999" y="5143499"/>
                </a:lnTo>
                <a:close/>
              </a:path>
            </a:pathLst>
          </a:custGeom>
          <a:solidFill>
            <a:srgbClr val="FFFFFF">
              <a:alpha val="4470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xfrm>
            <a:off x="73025" y="196529"/>
            <a:ext cx="7248525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0" dirty="0"/>
              <a:t>Legislação</a:t>
            </a:r>
            <a:r>
              <a:rPr spc="-5" dirty="0"/>
              <a:t> </a:t>
            </a:r>
            <a:r>
              <a:rPr dirty="0"/>
              <a:t>–</a:t>
            </a:r>
            <a:r>
              <a:rPr spc="-5" dirty="0"/>
              <a:t> </a:t>
            </a:r>
            <a:r>
              <a:rPr spc="-15" dirty="0"/>
              <a:t>Resolução</a:t>
            </a:r>
            <a:r>
              <a:rPr spc="-5" dirty="0"/>
              <a:t> Seduc 85, de 07–11– 2022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117524" y="1734753"/>
            <a:ext cx="8916670" cy="17811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24815" marR="5080" indent="-412750" algn="just">
              <a:lnSpc>
                <a:spcPct val="120000"/>
              </a:lnSpc>
              <a:spcBef>
                <a:spcPts val="100"/>
              </a:spcBef>
              <a:buFont typeface="Tahoma"/>
              <a:buChar char="●"/>
              <a:tabLst>
                <a:tab pos="425450" algn="l"/>
              </a:tabLst>
            </a:pPr>
            <a:r>
              <a:rPr sz="2400" spc="-10" dirty="0">
                <a:latin typeface="Calibri"/>
                <a:cs typeface="Calibri"/>
              </a:rPr>
              <a:t>Docentes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afastados,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designados,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nomeados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em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comissão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spc="-20" dirty="0">
                <a:latin typeface="Calibri"/>
                <a:cs typeface="Calibri"/>
              </a:rPr>
              <a:t>terão 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classes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e/ou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aulas</a:t>
            </a:r>
            <a:r>
              <a:rPr sz="2400" spc="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atribuídas</a:t>
            </a:r>
            <a:r>
              <a:rPr sz="2400" spc="-5" dirty="0">
                <a:latin typeface="Calibri"/>
                <a:cs typeface="Calibri"/>
              </a:rPr>
              <a:t> no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processo</a:t>
            </a:r>
            <a:r>
              <a:rPr sz="2400" spc="-5" dirty="0">
                <a:latin typeface="Calibri"/>
                <a:cs typeface="Calibri"/>
              </a:rPr>
              <a:t> de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atribuição</a:t>
            </a:r>
            <a:r>
              <a:rPr sz="2400" spc="-5" dirty="0">
                <a:latin typeface="Calibri"/>
                <a:cs typeface="Calibri"/>
              </a:rPr>
              <a:t> inicial, 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liberando</a:t>
            </a:r>
            <a:r>
              <a:rPr sz="2400" spc="-5" dirty="0">
                <a:latin typeface="Calibri"/>
                <a:cs typeface="Calibri"/>
              </a:rPr>
              <a:t> essas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classes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e/ou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aulas</a:t>
            </a:r>
            <a:r>
              <a:rPr sz="2400" spc="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em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substituição,</a:t>
            </a:r>
            <a:r>
              <a:rPr sz="2400" spc="-10" dirty="0">
                <a:latin typeface="Calibri"/>
                <a:cs typeface="Calibri"/>
              </a:rPr>
              <a:t> enquanto </a:t>
            </a:r>
            <a:r>
              <a:rPr sz="2400" spc="-530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perdurar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o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spc="-20" dirty="0">
                <a:latin typeface="Calibri"/>
                <a:cs typeface="Calibri"/>
              </a:rPr>
              <a:t>afastamento,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designação</a:t>
            </a:r>
            <a:r>
              <a:rPr sz="2400" spc="-5" dirty="0">
                <a:latin typeface="Calibri"/>
                <a:cs typeface="Calibri"/>
              </a:rPr>
              <a:t> ou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nomeação</a:t>
            </a:r>
            <a:r>
              <a:rPr sz="2400" spc="-5" dirty="0">
                <a:latin typeface="Calibri"/>
                <a:cs typeface="Calibri"/>
              </a:rPr>
              <a:t> em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comissão.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64402" y="501090"/>
            <a:ext cx="8615045" cy="34918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435"/>
              </a:lnSpc>
              <a:tabLst>
                <a:tab pos="7811770" algn="l"/>
              </a:tabLst>
            </a:pPr>
            <a:r>
              <a:rPr sz="1500" b="1" spc="-30" dirty="0">
                <a:latin typeface="Calibri"/>
                <a:cs typeface="Calibri"/>
              </a:rPr>
              <a:t>L</a:t>
            </a:r>
            <a:r>
              <a:rPr sz="1500" b="1" spc="-5" dirty="0">
                <a:latin typeface="Calibri"/>
                <a:cs typeface="Calibri"/>
              </a:rPr>
              <a:t>OG</a:t>
            </a:r>
            <a:r>
              <a:rPr sz="1500" b="1" dirty="0">
                <a:latin typeface="Calibri"/>
                <a:cs typeface="Calibri"/>
              </a:rPr>
              <a:t>O</a:t>
            </a:r>
            <a:r>
              <a:rPr sz="1500" b="1" spc="-5" dirty="0">
                <a:latin typeface="Calibri"/>
                <a:cs typeface="Calibri"/>
              </a:rPr>
              <a:t> TV</a:t>
            </a:r>
            <a:r>
              <a:rPr sz="1500" b="1" dirty="0">
                <a:latin typeface="Calibri"/>
                <a:cs typeface="Calibri"/>
              </a:rPr>
              <a:t>2	</a:t>
            </a:r>
            <a:r>
              <a:rPr sz="1500" b="1" spc="-30" dirty="0">
                <a:latin typeface="Calibri"/>
                <a:cs typeface="Calibri"/>
              </a:rPr>
              <a:t>L</a:t>
            </a:r>
            <a:r>
              <a:rPr sz="1500" b="1" spc="-5" dirty="0">
                <a:latin typeface="Calibri"/>
                <a:cs typeface="Calibri"/>
              </a:rPr>
              <a:t>OG</a:t>
            </a:r>
            <a:r>
              <a:rPr sz="1500" b="1" dirty="0">
                <a:latin typeface="Calibri"/>
                <a:cs typeface="Calibri"/>
              </a:rPr>
              <a:t>O</a:t>
            </a:r>
            <a:r>
              <a:rPr sz="1500" b="1" spc="-5" dirty="0">
                <a:latin typeface="Calibri"/>
                <a:cs typeface="Calibri"/>
              </a:rPr>
              <a:t> TV1</a:t>
            </a:r>
            <a:endParaRPr sz="15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5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5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5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5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5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5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5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5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5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5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5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5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800">
              <a:latin typeface="Calibri"/>
              <a:cs typeface="Calibri"/>
            </a:endParaRPr>
          </a:p>
          <a:p>
            <a:pPr marR="72390" algn="r">
              <a:lnSpc>
                <a:spcPct val="100000"/>
              </a:lnSpc>
            </a:pPr>
            <a:r>
              <a:rPr sz="1500" b="1" spc="-5" dirty="0">
                <a:latin typeface="Calibri"/>
                <a:cs typeface="Calibri"/>
              </a:rPr>
              <a:t>INTÉRPRETE</a:t>
            </a:r>
            <a:r>
              <a:rPr sz="1500" b="1" spc="-45" dirty="0">
                <a:latin typeface="Calibri"/>
                <a:cs typeface="Calibri"/>
              </a:rPr>
              <a:t> </a:t>
            </a:r>
            <a:r>
              <a:rPr sz="1500" b="1" spc="-5" dirty="0">
                <a:latin typeface="Calibri"/>
                <a:cs typeface="Calibri"/>
              </a:rPr>
              <a:t>LIBRAS</a:t>
            </a:r>
            <a:endParaRPr sz="1500">
              <a:latin typeface="Calibri"/>
              <a:cs typeface="Calibri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0" y="0"/>
            <a:ext cx="9144000" cy="5143500"/>
            <a:chOff x="0" y="0"/>
            <a:chExt cx="9144000" cy="5143500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9143999" cy="5143499"/>
            </a:xfrm>
            <a:prstGeom prst="rect">
              <a:avLst/>
            </a:prstGeom>
          </p:spPr>
        </p:pic>
        <p:sp>
          <p:nvSpPr>
            <p:cNvPr id="5" name="object 5"/>
            <p:cNvSpPr/>
            <p:nvPr/>
          </p:nvSpPr>
          <p:spPr>
            <a:xfrm>
              <a:off x="7812360" y="6152"/>
              <a:ext cx="1332230" cy="1113155"/>
            </a:xfrm>
            <a:custGeom>
              <a:avLst/>
              <a:gdLst/>
              <a:ahLst/>
              <a:cxnLst/>
              <a:rect l="l" t="t" r="r" b="b"/>
              <a:pathLst>
                <a:path w="1332229" h="1113155">
                  <a:moveTo>
                    <a:pt x="1331639" y="1112737"/>
                  </a:moveTo>
                  <a:lnTo>
                    <a:pt x="0" y="1112737"/>
                  </a:lnTo>
                  <a:lnTo>
                    <a:pt x="0" y="0"/>
                  </a:lnTo>
                  <a:lnTo>
                    <a:pt x="1331639" y="0"/>
                  </a:lnTo>
                  <a:lnTo>
                    <a:pt x="1331639" y="1112737"/>
                  </a:lnTo>
                  <a:close/>
                </a:path>
              </a:pathLst>
            </a:custGeom>
            <a:solidFill>
              <a:srgbClr val="D8D8D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6876257" y="2571749"/>
              <a:ext cx="2268220" cy="2571750"/>
            </a:xfrm>
            <a:custGeom>
              <a:avLst/>
              <a:gdLst/>
              <a:ahLst/>
              <a:cxnLst/>
              <a:rect l="l" t="t" r="r" b="b"/>
              <a:pathLst>
                <a:path w="2268220" h="2571750">
                  <a:moveTo>
                    <a:pt x="2267742" y="2571748"/>
                  </a:moveTo>
                  <a:lnTo>
                    <a:pt x="0" y="2571748"/>
                  </a:lnTo>
                  <a:lnTo>
                    <a:pt x="0" y="0"/>
                  </a:lnTo>
                  <a:lnTo>
                    <a:pt x="2267742" y="0"/>
                  </a:lnTo>
                  <a:lnTo>
                    <a:pt x="2267742" y="2571748"/>
                  </a:lnTo>
                  <a:close/>
                </a:path>
              </a:pathLst>
            </a:custGeom>
            <a:solidFill>
              <a:srgbClr val="BEBEBE">
                <a:alpha val="60783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0" y="6152"/>
              <a:ext cx="1313180" cy="1113155"/>
            </a:xfrm>
            <a:custGeom>
              <a:avLst/>
              <a:gdLst/>
              <a:ahLst/>
              <a:cxnLst/>
              <a:rect l="l" t="t" r="r" b="b"/>
              <a:pathLst>
                <a:path w="1313180" h="1113155">
                  <a:moveTo>
                    <a:pt x="1312663" y="1112737"/>
                  </a:moveTo>
                  <a:lnTo>
                    <a:pt x="0" y="1112737"/>
                  </a:lnTo>
                  <a:lnTo>
                    <a:pt x="0" y="0"/>
                  </a:lnTo>
                  <a:lnTo>
                    <a:pt x="1312663" y="0"/>
                  </a:lnTo>
                  <a:lnTo>
                    <a:pt x="1312663" y="1112737"/>
                  </a:lnTo>
                  <a:close/>
                </a:path>
              </a:pathLst>
            </a:custGeom>
            <a:solidFill>
              <a:srgbClr val="D8D8D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8" name="object 8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3999" cy="5143499"/>
          </a:xfrm>
          <a:prstGeom prst="rect">
            <a:avLst/>
          </a:prstGeom>
        </p:spPr>
      </p:pic>
      <p:sp>
        <p:nvSpPr>
          <p:cNvPr id="9" name="object 9"/>
          <p:cNvSpPr/>
          <p:nvPr/>
        </p:nvSpPr>
        <p:spPr>
          <a:xfrm>
            <a:off x="73025" y="1190599"/>
            <a:ext cx="9070975" cy="4447838"/>
          </a:xfrm>
          <a:custGeom>
            <a:avLst/>
            <a:gdLst/>
            <a:ahLst/>
            <a:cxnLst/>
            <a:rect l="l" t="t" r="r" b="b"/>
            <a:pathLst>
              <a:path w="9144000" h="5143500">
                <a:moveTo>
                  <a:pt x="9143999" y="5143499"/>
                </a:moveTo>
                <a:lnTo>
                  <a:pt x="0" y="5143499"/>
                </a:lnTo>
                <a:lnTo>
                  <a:pt x="0" y="0"/>
                </a:lnTo>
                <a:lnTo>
                  <a:pt x="9143999" y="0"/>
                </a:lnTo>
                <a:lnTo>
                  <a:pt x="9143999" y="5143499"/>
                </a:lnTo>
                <a:close/>
              </a:path>
            </a:pathLst>
          </a:custGeom>
          <a:solidFill>
            <a:srgbClr val="FFFFFF">
              <a:alpha val="4470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xfrm>
            <a:off x="-73026" y="0"/>
            <a:ext cx="8074025" cy="4437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0" dirty="0"/>
              <a:t>Legislação</a:t>
            </a:r>
            <a:r>
              <a:rPr spc="-5" dirty="0"/>
              <a:t> </a:t>
            </a:r>
            <a:r>
              <a:rPr dirty="0"/>
              <a:t>–</a:t>
            </a:r>
            <a:r>
              <a:rPr spc="-5" dirty="0"/>
              <a:t> </a:t>
            </a:r>
            <a:r>
              <a:rPr spc="-15" dirty="0"/>
              <a:t>Resolução</a:t>
            </a:r>
            <a:r>
              <a:rPr spc="-5" dirty="0"/>
              <a:t> Seduc 85, de 07–11–</a:t>
            </a:r>
            <a:r>
              <a:rPr lang="pt-BR" spc="-5" dirty="0"/>
              <a:t>2022</a:t>
            </a:r>
            <a:endParaRPr spc="-5" dirty="0"/>
          </a:p>
        </p:txBody>
      </p:sp>
      <p:sp>
        <p:nvSpPr>
          <p:cNvPr id="11" name="object 11"/>
          <p:cNvSpPr txBox="1"/>
          <p:nvPr/>
        </p:nvSpPr>
        <p:spPr>
          <a:xfrm>
            <a:off x="-73025" y="648648"/>
            <a:ext cx="9070975" cy="624465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Art.4º</a:t>
            </a:r>
            <a:r>
              <a:rPr lang="pt-BR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Vedação de atribuição de aulas aos seguintes afastamentos:</a:t>
            </a:r>
          </a:p>
          <a:p>
            <a:pPr algn="just">
              <a:lnSpc>
                <a:spcPct val="100000"/>
              </a:lnSpc>
              <a:spcAft>
                <a:spcPts val="800"/>
              </a:spcAft>
            </a:pPr>
            <a:r>
              <a:rPr lang="pt-BR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readaptados:</a:t>
            </a:r>
          </a:p>
          <a:p>
            <a:pPr algn="just">
              <a:lnSpc>
                <a:spcPct val="100000"/>
              </a:lnSpc>
              <a:spcAft>
                <a:spcPts val="800"/>
              </a:spcAft>
            </a:pPr>
            <a:r>
              <a:rPr lang="pt-BR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conveniados na Parceria Educacional Estado- Município;</a:t>
            </a:r>
          </a:p>
          <a:p>
            <a:pPr algn="just">
              <a:lnSpc>
                <a:spcPct val="100000"/>
              </a:lnSpc>
              <a:spcAft>
                <a:spcPts val="800"/>
              </a:spcAft>
            </a:pPr>
            <a:r>
              <a:rPr lang="pt-BR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designados no Programa Ensino Integral (PEI);</a:t>
            </a:r>
          </a:p>
          <a:p>
            <a:pPr algn="just">
              <a:lnSpc>
                <a:spcPct val="100000"/>
              </a:lnSpc>
              <a:spcAft>
                <a:spcPts val="800"/>
              </a:spcAft>
            </a:pPr>
            <a:r>
              <a:rPr lang="pt-BR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Afastados pelo Artigo 202 que declararam a continuidade no afastamento;</a:t>
            </a:r>
          </a:p>
          <a:p>
            <a:pPr algn="just">
              <a:lnSpc>
                <a:spcPct val="100000"/>
              </a:lnSpc>
              <a:spcAft>
                <a:spcPts val="800"/>
              </a:spcAft>
            </a:pPr>
            <a:r>
              <a:rPr lang="pt-BR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Afastados nos termos do Parágrafo 22 do artigo 126 da C.; </a:t>
            </a:r>
            <a:r>
              <a:rPr lang="pt-BR" sz="24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(noventa dias)</a:t>
            </a:r>
            <a:endParaRPr lang="pt-B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Aft>
                <a:spcPts val="800"/>
              </a:spcAft>
            </a:pPr>
            <a:r>
              <a:rPr lang="pt-BR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Afastados nos termos do Artigo 70 da Lei 10.261/68; </a:t>
            </a:r>
            <a:r>
              <a:rPr lang="pt-BR" sz="24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 preso ou condenado</a:t>
            </a:r>
            <a:r>
              <a:rPr lang="pt-BR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 marL="424815" marR="5080" indent="-412750" algn="just">
              <a:lnSpc>
                <a:spcPct val="120000"/>
              </a:lnSpc>
              <a:spcBef>
                <a:spcPts val="100"/>
              </a:spcBef>
              <a:buFont typeface="Tahoma"/>
              <a:buChar char="●"/>
              <a:tabLst>
                <a:tab pos="425450" algn="l"/>
              </a:tabLst>
            </a:pPr>
            <a:endParaRPr lang="pt-BR" sz="2400" dirty="0">
              <a:latin typeface="Calibri"/>
              <a:cs typeface="Calibri"/>
            </a:endParaRPr>
          </a:p>
          <a:p>
            <a:pPr marL="424815" marR="5080" indent="-412750" algn="just">
              <a:lnSpc>
                <a:spcPct val="120000"/>
              </a:lnSpc>
              <a:spcBef>
                <a:spcPts val="100"/>
              </a:spcBef>
              <a:buFont typeface="Tahoma"/>
              <a:buChar char="●"/>
              <a:tabLst>
                <a:tab pos="425450" algn="l"/>
              </a:tabLst>
            </a:pPr>
            <a:endParaRPr lang="pt-BR" sz="2400" dirty="0">
              <a:latin typeface="Calibri"/>
              <a:cs typeface="Calibri"/>
            </a:endParaRPr>
          </a:p>
          <a:p>
            <a:pPr marL="424815" marR="5080" indent="-412750" algn="just">
              <a:lnSpc>
                <a:spcPct val="120000"/>
              </a:lnSpc>
              <a:spcBef>
                <a:spcPts val="100"/>
              </a:spcBef>
              <a:buFont typeface="Tahoma"/>
              <a:buChar char="●"/>
              <a:tabLst>
                <a:tab pos="425450" algn="l"/>
              </a:tabLst>
            </a:pPr>
            <a:endParaRPr sz="2400" dirty="0">
              <a:latin typeface="Calibri"/>
              <a:cs typeface="Calibri"/>
            </a:endParaRPr>
          </a:p>
          <a:p>
            <a:pPr marL="424815" marR="5080" indent="-412750" algn="just">
              <a:lnSpc>
                <a:spcPct val="120000"/>
              </a:lnSpc>
              <a:spcBef>
                <a:spcPts val="100"/>
              </a:spcBef>
              <a:buFont typeface="Tahoma"/>
              <a:buChar char="●"/>
              <a:tabLst>
                <a:tab pos="425450" algn="l"/>
              </a:tabLst>
            </a:pPr>
            <a:endParaRPr lang="pt-BR" sz="24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5480810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64402" y="501090"/>
            <a:ext cx="8615045" cy="34918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435"/>
              </a:lnSpc>
              <a:tabLst>
                <a:tab pos="7811770" algn="l"/>
              </a:tabLst>
            </a:pPr>
            <a:r>
              <a:rPr sz="1500" b="1" spc="-30" dirty="0">
                <a:latin typeface="Calibri"/>
                <a:cs typeface="Calibri"/>
              </a:rPr>
              <a:t>L</a:t>
            </a:r>
            <a:r>
              <a:rPr sz="1500" b="1" spc="-5" dirty="0">
                <a:latin typeface="Calibri"/>
                <a:cs typeface="Calibri"/>
              </a:rPr>
              <a:t>OG</a:t>
            </a:r>
            <a:r>
              <a:rPr sz="1500" b="1" dirty="0">
                <a:latin typeface="Calibri"/>
                <a:cs typeface="Calibri"/>
              </a:rPr>
              <a:t>O</a:t>
            </a:r>
            <a:r>
              <a:rPr sz="1500" b="1" spc="-5" dirty="0">
                <a:latin typeface="Calibri"/>
                <a:cs typeface="Calibri"/>
              </a:rPr>
              <a:t> TV</a:t>
            </a:r>
            <a:r>
              <a:rPr sz="1500" b="1" dirty="0">
                <a:latin typeface="Calibri"/>
                <a:cs typeface="Calibri"/>
              </a:rPr>
              <a:t>2	</a:t>
            </a:r>
            <a:r>
              <a:rPr sz="1500" b="1" spc="-30" dirty="0">
                <a:latin typeface="Calibri"/>
                <a:cs typeface="Calibri"/>
              </a:rPr>
              <a:t>L</a:t>
            </a:r>
            <a:r>
              <a:rPr sz="1500" b="1" spc="-5" dirty="0">
                <a:latin typeface="Calibri"/>
                <a:cs typeface="Calibri"/>
              </a:rPr>
              <a:t>OG</a:t>
            </a:r>
            <a:r>
              <a:rPr sz="1500" b="1" dirty="0">
                <a:latin typeface="Calibri"/>
                <a:cs typeface="Calibri"/>
              </a:rPr>
              <a:t>O</a:t>
            </a:r>
            <a:r>
              <a:rPr sz="1500" b="1" spc="-5" dirty="0">
                <a:latin typeface="Calibri"/>
                <a:cs typeface="Calibri"/>
              </a:rPr>
              <a:t> TV1</a:t>
            </a:r>
            <a:endParaRPr sz="15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5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5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5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5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5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5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5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5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5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5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5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5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800">
              <a:latin typeface="Calibri"/>
              <a:cs typeface="Calibri"/>
            </a:endParaRPr>
          </a:p>
          <a:p>
            <a:pPr marR="72390" algn="r">
              <a:lnSpc>
                <a:spcPct val="100000"/>
              </a:lnSpc>
            </a:pPr>
            <a:r>
              <a:rPr sz="1500" b="1" spc="-5" dirty="0">
                <a:latin typeface="Calibri"/>
                <a:cs typeface="Calibri"/>
              </a:rPr>
              <a:t>INTÉRPRETE</a:t>
            </a:r>
            <a:r>
              <a:rPr sz="1500" b="1" spc="-45" dirty="0">
                <a:latin typeface="Calibri"/>
                <a:cs typeface="Calibri"/>
              </a:rPr>
              <a:t> </a:t>
            </a:r>
            <a:r>
              <a:rPr sz="1500" b="1" spc="-5" dirty="0">
                <a:latin typeface="Calibri"/>
                <a:cs typeface="Calibri"/>
              </a:rPr>
              <a:t>LIBRAS</a:t>
            </a:r>
            <a:endParaRPr sz="1500">
              <a:latin typeface="Calibri"/>
              <a:cs typeface="Calibri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0" y="0"/>
            <a:ext cx="9144000" cy="5143500"/>
            <a:chOff x="0" y="0"/>
            <a:chExt cx="9144000" cy="5143500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9143999" cy="5143499"/>
            </a:xfrm>
            <a:prstGeom prst="rect">
              <a:avLst/>
            </a:prstGeom>
          </p:spPr>
        </p:pic>
        <p:sp>
          <p:nvSpPr>
            <p:cNvPr id="5" name="object 5"/>
            <p:cNvSpPr/>
            <p:nvPr/>
          </p:nvSpPr>
          <p:spPr>
            <a:xfrm>
              <a:off x="7812360" y="6152"/>
              <a:ext cx="1332230" cy="1113155"/>
            </a:xfrm>
            <a:custGeom>
              <a:avLst/>
              <a:gdLst/>
              <a:ahLst/>
              <a:cxnLst/>
              <a:rect l="l" t="t" r="r" b="b"/>
              <a:pathLst>
                <a:path w="1332229" h="1113155">
                  <a:moveTo>
                    <a:pt x="1331639" y="1112737"/>
                  </a:moveTo>
                  <a:lnTo>
                    <a:pt x="0" y="1112737"/>
                  </a:lnTo>
                  <a:lnTo>
                    <a:pt x="0" y="0"/>
                  </a:lnTo>
                  <a:lnTo>
                    <a:pt x="1331639" y="0"/>
                  </a:lnTo>
                  <a:lnTo>
                    <a:pt x="1331639" y="1112737"/>
                  </a:lnTo>
                  <a:close/>
                </a:path>
              </a:pathLst>
            </a:custGeom>
            <a:solidFill>
              <a:srgbClr val="D8D8D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6876257" y="2571749"/>
              <a:ext cx="2268220" cy="2571750"/>
            </a:xfrm>
            <a:custGeom>
              <a:avLst/>
              <a:gdLst/>
              <a:ahLst/>
              <a:cxnLst/>
              <a:rect l="l" t="t" r="r" b="b"/>
              <a:pathLst>
                <a:path w="2268220" h="2571750">
                  <a:moveTo>
                    <a:pt x="2267742" y="2571748"/>
                  </a:moveTo>
                  <a:lnTo>
                    <a:pt x="0" y="2571748"/>
                  </a:lnTo>
                  <a:lnTo>
                    <a:pt x="0" y="0"/>
                  </a:lnTo>
                  <a:lnTo>
                    <a:pt x="2267742" y="0"/>
                  </a:lnTo>
                  <a:lnTo>
                    <a:pt x="2267742" y="2571748"/>
                  </a:lnTo>
                  <a:close/>
                </a:path>
              </a:pathLst>
            </a:custGeom>
            <a:solidFill>
              <a:srgbClr val="BEBEBE">
                <a:alpha val="60783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0" y="6152"/>
              <a:ext cx="1313180" cy="1113155"/>
            </a:xfrm>
            <a:custGeom>
              <a:avLst/>
              <a:gdLst/>
              <a:ahLst/>
              <a:cxnLst/>
              <a:rect l="l" t="t" r="r" b="b"/>
              <a:pathLst>
                <a:path w="1313180" h="1113155">
                  <a:moveTo>
                    <a:pt x="1312663" y="1112737"/>
                  </a:moveTo>
                  <a:lnTo>
                    <a:pt x="0" y="1112737"/>
                  </a:lnTo>
                  <a:lnTo>
                    <a:pt x="0" y="0"/>
                  </a:lnTo>
                  <a:lnTo>
                    <a:pt x="1312663" y="0"/>
                  </a:lnTo>
                  <a:lnTo>
                    <a:pt x="1312663" y="1112737"/>
                  </a:lnTo>
                  <a:close/>
                </a:path>
              </a:pathLst>
            </a:custGeom>
            <a:solidFill>
              <a:srgbClr val="D8D8D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8" name="object 8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" y="0"/>
            <a:ext cx="9753599" cy="5638437"/>
          </a:xfrm>
          <a:prstGeom prst="rect">
            <a:avLst/>
          </a:prstGeom>
        </p:spPr>
      </p:pic>
      <p:sp>
        <p:nvSpPr>
          <p:cNvPr id="9" name="object 9"/>
          <p:cNvSpPr/>
          <p:nvPr/>
        </p:nvSpPr>
        <p:spPr>
          <a:xfrm>
            <a:off x="73025" y="1190599"/>
            <a:ext cx="9070975" cy="4447838"/>
          </a:xfrm>
          <a:custGeom>
            <a:avLst/>
            <a:gdLst/>
            <a:ahLst/>
            <a:cxnLst/>
            <a:rect l="l" t="t" r="r" b="b"/>
            <a:pathLst>
              <a:path w="9144000" h="5143500">
                <a:moveTo>
                  <a:pt x="9143999" y="5143499"/>
                </a:moveTo>
                <a:lnTo>
                  <a:pt x="0" y="5143499"/>
                </a:lnTo>
                <a:lnTo>
                  <a:pt x="0" y="0"/>
                </a:lnTo>
                <a:lnTo>
                  <a:pt x="9143999" y="0"/>
                </a:lnTo>
                <a:lnTo>
                  <a:pt x="9143999" y="5143499"/>
                </a:lnTo>
                <a:close/>
              </a:path>
            </a:pathLst>
          </a:custGeom>
          <a:solidFill>
            <a:srgbClr val="FFFFFF">
              <a:alpha val="4470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xfrm>
            <a:off x="0" y="-1"/>
            <a:ext cx="7391399" cy="4437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0" dirty="0"/>
              <a:t>Legislação</a:t>
            </a:r>
            <a:r>
              <a:rPr spc="-5" dirty="0"/>
              <a:t> </a:t>
            </a:r>
            <a:r>
              <a:rPr dirty="0"/>
              <a:t>–</a:t>
            </a:r>
            <a:r>
              <a:rPr spc="-5" dirty="0"/>
              <a:t> </a:t>
            </a:r>
            <a:r>
              <a:rPr spc="-15" dirty="0"/>
              <a:t>Resolução</a:t>
            </a:r>
            <a:r>
              <a:rPr spc="-5" dirty="0"/>
              <a:t> Seduc 85, de 07–11– 2022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-591" y="648646"/>
            <a:ext cx="8998541" cy="184909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pt-BR" sz="2400" dirty="0">
              <a:latin typeface="Calibri"/>
              <a:cs typeface="Calibri"/>
            </a:endParaRPr>
          </a:p>
          <a:p>
            <a:pPr marL="424815" marR="5080" indent="-412750" algn="just">
              <a:lnSpc>
                <a:spcPct val="120000"/>
              </a:lnSpc>
              <a:spcBef>
                <a:spcPts val="100"/>
              </a:spcBef>
              <a:buFont typeface="Tahoma"/>
              <a:buChar char="●"/>
              <a:tabLst>
                <a:tab pos="425450" algn="l"/>
              </a:tabLst>
            </a:pPr>
            <a:endParaRPr lang="pt-BR" sz="2400" dirty="0">
              <a:latin typeface="Calibri"/>
              <a:cs typeface="Calibri"/>
            </a:endParaRPr>
          </a:p>
          <a:p>
            <a:pPr marL="424815" marR="5080" indent="-412750" algn="just">
              <a:lnSpc>
                <a:spcPct val="120000"/>
              </a:lnSpc>
              <a:spcBef>
                <a:spcPts val="100"/>
              </a:spcBef>
              <a:buFont typeface="Tahoma"/>
              <a:buChar char="●"/>
              <a:tabLst>
                <a:tab pos="425450" algn="l"/>
              </a:tabLst>
            </a:pPr>
            <a:endParaRPr lang="pt-BR" sz="2400" dirty="0">
              <a:latin typeface="Calibri"/>
              <a:cs typeface="Calibri"/>
            </a:endParaRPr>
          </a:p>
          <a:p>
            <a:pPr marL="424815" marR="5080" indent="-412750" algn="just">
              <a:lnSpc>
                <a:spcPct val="120000"/>
              </a:lnSpc>
              <a:spcBef>
                <a:spcPts val="100"/>
              </a:spcBef>
              <a:buFont typeface="Tahoma"/>
              <a:buChar char="●"/>
              <a:tabLst>
                <a:tab pos="425450" algn="l"/>
              </a:tabLst>
            </a:pPr>
            <a:endParaRPr sz="2400" dirty="0">
              <a:latin typeface="Calibri"/>
              <a:cs typeface="Calibri"/>
            </a:endParaRP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DD8E32FB-6F8D-C283-56D2-AA1042075DB1}"/>
              </a:ext>
            </a:extLst>
          </p:cNvPr>
          <p:cNvSpPr txBox="1"/>
          <p:nvPr/>
        </p:nvSpPr>
        <p:spPr>
          <a:xfrm>
            <a:off x="72434" y="827499"/>
            <a:ext cx="9071566" cy="37978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0000"/>
              </a:lnSpc>
              <a:spcAft>
                <a:spcPts val="800"/>
              </a:spcAft>
            </a:pPr>
            <a:r>
              <a:rPr lang="pt-BR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Afastados para exercer atividades burocráticas até decisão final do P.A.D. ( Artigo 266 da Lei 10261/68)</a:t>
            </a:r>
          </a:p>
          <a:p>
            <a:pPr algn="just">
              <a:lnSpc>
                <a:spcPct val="100000"/>
              </a:lnSpc>
              <a:spcAft>
                <a:spcPts val="800"/>
              </a:spcAft>
            </a:pPr>
            <a:r>
              <a:rPr lang="pt-BR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Afastados pela L. C. 1256 /2015  ( Estágio Probatório);</a:t>
            </a:r>
          </a:p>
          <a:p>
            <a:pPr marL="285750" indent="-285750" algn="just">
              <a:lnSpc>
                <a:spcPct val="100000"/>
              </a:lnSpc>
              <a:spcAft>
                <a:spcPts val="800"/>
              </a:spcAft>
              <a:buFontTx/>
              <a:buChar char="-"/>
            </a:pPr>
            <a:r>
              <a:rPr lang="pt-BR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Não se encontrar em exercício, no mínimo (1 ano) em processo de inassiduidade há um ano , com instauração de P.A.D. desde que não compareça no processo de atribuição de aulas.</a:t>
            </a:r>
          </a:p>
          <a:p>
            <a:pPr marL="285750" indent="-285750" algn="just">
              <a:lnSpc>
                <a:spcPct val="100000"/>
              </a:lnSpc>
              <a:spcAft>
                <a:spcPts val="800"/>
              </a:spcAft>
              <a:buFontTx/>
              <a:buChar char="-"/>
            </a:pPr>
            <a:endParaRPr lang="pt-BR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Aft>
                <a:spcPts val="800"/>
              </a:spcAft>
            </a:pPr>
            <a:r>
              <a:rPr lang="pt-BR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*Docente com aulas atribuídas em 2023, que venha a ser designado terá suas aulas declaradas “livres”, exceto em período fechado que serão atribuídas como “substituição”.</a:t>
            </a:r>
          </a:p>
          <a:p>
            <a:pPr marL="424815" marR="5080" indent="-412750" algn="just">
              <a:lnSpc>
                <a:spcPct val="120000"/>
              </a:lnSpc>
              <a:spcBef>
                <a:spcPts val="100"/>
              </a:spcBef>
              <a:buFont typeface="Tahoma"/>
              <a:buChar char="●"/>
              <a:tabLst>
                <a:tab pos="425450" algn="l"/>
              </a:tabLst>
            </a:pPr>
            <a:endParaRPr lang="pt-BR" sz="1600" dirty="0">
              <a:latin typeface="Calibri"/>
              <a:cs typeface="Calibri"/>
            </a:endParaRPr>
          </a:p>
          <a:p>
            <a:pPr marL="424815" marR="5080" indent="-412750" algn="just">
              <a:lnSpc>
                <a:spcPct val="120000"/>
              </a:lnSpc>
              <a:spcBef>
                <a:spcPts val="100"/>
              </a:spcBef>
              <a:buFont typeface="Tahoma"/>
              <a:buChar char="●"/>
              <a:tabLst>
                <a:tab pos="425450" algn="l"/>
              </a:tabLst>
            </a:pPr>
            <a:endParaRPr lang="pt-BR" sz="1800" dirty="0">
              <a:latin typeface="Calibri"/>
              <a:cs typeface="Calibri"/>
            </a:endParaRPr>
          </a:p>
          <a:p>
            <a:pPr marL="424815" marR="5080" indent="-412750" algn="just">
              <a:lnSpc>
                <a:spcPct val="120000"/>
              </a:lnSpc>
              <a:spcBef>
                <a:spcPts val="100"/>
              </a:spcBef>
              <a:buFont typeface="Tahoma"/>
              <a:buChar char="●"/>
              <a:tabLst>
                <a:tab pos="425450" algn="l"/>
              </a:tabLst>
            </a:pPr>
            <a:endParaRPr lang="pt-BR" sz="18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471342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64402" y="501090"/>
            <a:ext cx="8615045" cy="34918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435"/>
              </a:lnSpc>
              <a:tabLst>
                <a:tab pos="7811770" algn="l"/>
              </a:tabLst>
            </a:pPr>
            <a:r>
              <a:rPr sz="1500" b="1" spc="-30" dirty="0">
                <a:latin typeface="Calibri"/>
                <a:cs typeface="Calibri"/>
              </a:rPr>
              <a:t>L</a:t>
            </a:r>
            <a:r>
              <a:rPr sz="1500" b="1" spc="-5" dirty="0">
                <a:latin typeface="Calibri"/>
                <a:cs typeface="Calibri"/>
              </a:rPr>
              <a:t>OG</a:t>
            </a:r>
            <a:r>
              <a:rPr sz="1500" b="1" dirty="0">
                <a:latin typeface="Calibri"/>
                <a:cs typeface="Calibri"/>
              </a:rPr>
              <a:t>O</a:t>
            </a:r>
            <a:r>
              <a:rPr sz="1500" b="1" spc="-5" dirty="0">
                <a:latin typeface="Calibri"/>
                <a:cs typeface="Calibri"/>
              </a:rPr>
              <a:t> TV</a:t>
            </a:r>
            <a:r>
              <a:rPr sz="1500" b="1" dirty="0">
                <a:latin typeface="Calibri"/>
                <a:cs typeface="Calibri"/>
              </a:rPr>
              <a:t>2	</a:t>
            </a:r>
            <a:r>
              <a:rPr sz="1500" b="1" spc="-30" dirty="0">
                <a:latin typeface="Calibri"/>
                <a:cs typeface="Calibri"/>
              </a:rPr>
              <a:t>L</a:t>
            </a:r>
            <a:r>
              <a:rPr sz="1500" b="1" spc="-5" dirty="0">
                <a:latin typeface="Calibri"/>
                <a:cs typeface="Calibri"/>
              </a:rPr>
              <a:t>OG</a:t>
            </a:r>
            <a:r>
              <a:rPr sz="1500" b="1" dirty="0">
                <a:latin typeface="Calibri"/>
                <a:cs typeface="Calibri"/>
              </a:rPr>
              <a:t>O</a:t>
            </a:r>
            <a:r>
              <a:rPr sz="1500" b="1" spc="-5" dirty="0">
                <a:latin typeface="Calibri"/>
                <a:cs typeface="Calibri"/>
              </a:rPr>
              <a:t> TV1</a:t>
            </a:r>
            <a:endParaRPr sz="15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5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5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5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5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5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5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5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5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5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5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5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5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800">
              <a:latin typeface="Calibri"/>
              <a:cs typeface="Calibri"/>
            </a:endParaRPr>
          </a:p>
          <a:p>
            <a:pPr marR="72390" algn="r">
              <a:lnSpc>
                <a:spcPct val="100000"/>
              </a:lnSpc>
            </a:pPr>
            <a:r>
              <a:rPr sz="1500" b="1" spc="-5" dirty="0">
                <a:latin typeface="Calibri"/>
                <a:cs typeface="Calibri"/>
              </a:rPr>
              <a:t>INTÉRPRETE</a:t>
            </a:r>
            <a:r>
              <a:rPr sz="1500" b="1" spc="-45" dirty="0">
                <a:latin typeface="Calibri"/>
                <a:cs typeface="Calibri"/>
              </a:rPr>
              <a:t> </a:t>
            </a:r>
            <a:r>
              <a:rPr sz="1500" b="1" spc="-5" dirty="0">
                <a:latin typeface="Calibri"/>
                <a:cs typeface="Calibri"/>
              </a:rPr>
              <a:t>LIBRAS</a:t>
            </a:r>
            <a:endParaRPr sz="1500">
              <a:latin typeface="Calibri"/>
              <a:cs typeface="Calibri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0" y="0"/>
            <a:ext cx="9144000" cy="5143500"/>
            <a:chOff x="0" y="0"/>
            <a:chExt cx="9144000" cy="5143500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9143999" cy="5143499"/>
            </a:xfrm>
            <a:prstGeom prst="rect">
              <a:avLst/>
            </a:prstGeom>
          </p:spPr>
        </p:pic>
        <p:sp>
          <p:nvSpPr>
            <p:cNvPr id="5" name="object 5"/>
            <p:cNvSpPr/>
            <p:nvPr/>
          </p:nvSpPr>
          <p:spPr>
            <a:xfrm>
              <a:off x="7812360" y="6152"/>
              <a:ext cx="1332230" cy="1113155"/>
            </a:xfrm>
            <a:custGeom>
              <a:avLst/>
              <a:gdLst/>
              <a:ahLst/>
              <a:cxnLst/>
              <a:rect l="l" t="t" r="r" b="b"/>
              <a:pathLst>
                <a:path w="1332229" h="1113155">
                  <a:moveTo>
                    <a:pt x="1331639" y="1112737"/>
                  </a:moveTo>
                  <a:lnTo>
                    <a:pt x="0" y="1112737"/>
                  </a:lnTo>
                  <a:lnTo>
                    <a:pt x="0" y="0"/>
                  </a:lnTo>
                  <a:lnTo>
                    <a:pt x="1331639" y="0"/>
                  </a:lnTo>
                  <a:lnTo>
                    <a:pt x="1331639" y="1112737"/>
                  </a:lnTo>
                  <a:close/>
                </a:path>
              </a:pathLst>
            </a:custGeom>
            <a:solidFill>
              <a:srgbClr val="D8D8D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6876257" y="2571749"/>
              <a:ext cx="2268220" cy="2571750"/>
            </a:xfrm>
            <a:custGeom>
              <a:avLst/>
              <a:gdLst/>
              <a:ahLst/>
              <a:cxnLst/>
              <a:rect l="l" t="t" r="r" b="b"/>
              <a:pathLst>
                <a:path w="2268220" h="2571750">
                  <a:moveTo>
                    <a:pt x="2267742" y="2571748"/>
                  </a:moveTo>
                  <a:lnTo>
                    <a:pt x="0" y="2571748"/>
                  </a:lnTo>
                  <a:lnTo>
                    <a:pt x="0" y="0"/>
                  </a:lnTo>
                  <a:lnTo>
                    <a:pt x="2267742" y="0"/>
                  </a:lnTo>
                  <a:lnTo>
                    <a:pt x="2267742" y="2571748"/>
                  </a:lnTo>
                  <a:close/>
                </a:path>
              </a:pathLst>
            </a:custGeom>
            <a:solidFill>
              <a:srgbClr val="BEBEBE">
                <a:alpha val="60783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0" y="6152"/>
              <a:ext cx="1313180" cy="1113155"/>
            </a:xfrm>
            <a:custGeom>
              <a:avLst/>
              <a:gdLst/>
              <a:ahLst/>
              <a:cxnLst/>
              <a:rect l="l" t="t" r="r" b="b"/>
              <a:pathLst>
                <a:path w="1313180" h="1113155">
                  <a:moveTo>
                    <a:pt x="1312663" y="1112737"/>
                  </a:moveTo>
                  <a:lnTo>
                    <a:pt x="0" y="1112737"/>
                  </a:lnTo>
                  <a:lnTo>
                    <a:pt x="0" y="0"/>
                  </a:lnTo>
                  <a:lnTo>
                    <a:pt x="1312663" y="0"/>
                  </a:lnTo>
                  <a:lnTo>
                    <a:pt x="1312663" y="1112737"/>
                  </a:lnTo>
                  <a:close/>
                </a:path>
              </a:pathLst>
            </a:custGeom>
            <a:solidFill>
              <a:srgbClr val="D8D8D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8" name="object 8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3999" cy="5143499"/>
          </a:xfrm>
          <a:prstGeom prst="rect">
            <a:avLst/>
          </a:prstGeom>
        </p:spPr>
      </p:pic>
      <p:sp>
        <p:nvSpPr>
          <p:cNvPr id="9" name="object 9"/>
          <p:cNvSpPr/>
          <p:nvPr/>
        </p:nvSpPr>
        <p:spPr>
          <a:xfrm>
            <a:off x="0" y="0"/>
            <a:ext cx="9144000" cy="5143500"/>
          </a:xfrm>
          <a:custGeom>
            <a:avLst/>
            <a:gdLst/>
            <a:ahLst/>
            <a:cxnLst/>
            <a:rect l="l" t="t" r="r" b="b"/>
            <a:pathLst>
              <a:path w="9144000" h="5143500">
                <a:moveTo>
                  <a:pt x="9143999" y="5143499"/>
                </a:moveTo>
                <a:lnTo>
                  <a:pt x="0" y="5143499"/>
                </a:lnTo>
                <a:lnTo>
                  <a:pt x="0" y="0"/>
                </a:lnTo>
                <a:lnTo>
                  <a:pt x="9143999" y="0"/>
                </a:lnTo>
                <a:lnTo>
                  <a:pt x="9143999" y="5143499"/>
                </a:lnTo>
                <a:close/>
              </a:path>
            </a:pathLst>
          </a:custGeom>
          <a:solidFill>
            <a:srgbClr val="FFFFFF">
              <a:alpha val="44709"/>
            </a:srgbClr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xfrm>
            <a:off x="457200" y="0"/>
            <a:ext cx="8951201" cy="83794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349500" marR="5080" indent="-2337435" algn="l">
              <a:lnSpc>
                <a:spcPct val="120000"/>
              </a:lnSpc>
              <a:spcBef>
                <a:spcPts val="100"/>
              </a:spcBef>
            </a:pPr>
            <a:r>
              <a:rPr lang="pt-BR" spc="-35" dirty="0"/>
              <a:t>                          Diretoria de Ensino Região de Osasco</a:t>
            </a:r>
            <a:br>
              <a:rPr lang="pt-BR" spc="-35" dirty="0"/>
            </a:br>
            <a:br>
              <a:rPr lang="pt-BR" spc="-35" dirty="0"/>
            </a:br>
            <a:r>
              <a:rPr lang="pt-BR" spc="-35" dirty="0"/>
              <a:t>Dirigente  Regional  William Ruotti</a:t>
            </a:r>
            <a:br>
              <a:rPr lang="pt-BR" spc="-35" dirty="0"/>
            </a:br>
            <a:br>
              <a:rPr lang="pt-BR" spc="-35" dirty="0"/>
            </a:br>
            <a:r>
              <a:rPr lang="pt-BR" spc="-35" dirty="0"/>
              <a:t>Comissão de Atribuição de Aulas:</a:t>
            </a:r>
            <a:br>
              <a:rPr lang="pt-BR" spc="-35" dirty="0"/>
            </a:br>
            <a:r>
              <a:rPr lang="pt-BR" spc="-35" dirty="0"/>
              <a:t>Nilda Medines (CRH)</a:t>
            </a:r>
            <a:br>
              <a:rPr lang="pt-BR" spc="-35" dirty="0"/>
            </a:br>
            <a:r>
              <a:rPr lang="pt-BR" spc="-35" dirty="0"/>
              <a:t>Ari Guinther (ESE)</a:t>
            </a:r>
            <a:br>
              <a:rPr lang="pt-BR" spc="-35" dirty="0"/>
            </a:br>
            <a:r>
              <a:rPr lang="pt-BR" spc="-35" dirty="0"/>
              <a:t>Fabiana Peca (ESE)</a:t>
            </a:r>
            <a:br>
              <a:rPr lang="pt-BR" spc="-35" dirty="0"/>
            </a:br>
            <a:r>
              <a:rPr lang="pt-BR" spc="-35" dirty="0"/>
              <a:t>Maria de Fátima Francisco (ESE)</a:t>
            </a:r>
            <a:br>
              <a:rPr lang="pt-BR" spc="-35" dirty="0"/>
            </a:br>
            <a:r>
              <a:rPr lang="pt-BR" spc="-35" dirty="0"/>
              <a:t>Ricardo Romanetti (ESE)</a:t>
            </a:r>
            <a:br>
              <a:rPr lang="pt-BR" sz="3200" spc="-35" dirty="0"/>
            </a:br>
            <a:br>
              <a:rPr lang="pt-BR" sz="4400" spc="-35" dirty="0"/>
            </a:br>
            <a:br>
              <a:rPr lang="pt-BR" sz="4400" spc="-35" dirty="0"/>
            </a:br>
            <a:br>
              <a:rPr lang="pt-BR" sz="4400" spc="-35" dirty="0"/>
            </a:br>
            <a:endParaRPr sz="44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64402" y="501090"/>
            <a:ext cx="8615045" cy="34918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435"/>
              </a:lnSpc>
              <a:tabLst>
                <a:tab pos="7811770" algn="l"/>
              </a:tabLst>
            </a:pPr>
            <a:r>
              <a:rPr sz="1500" b="1" spc="-30" dirty="0">
                <a:latin typeface="Calibri"/>
                <a:cs typeface="Calibri"/>
              </a:rPr>
              <a:t>L</a:t>
            </a:r>
            <a:r>
              <a:rPr sz="1500" b="1" spc="-5" dirty="0">
                <a:latin typeface="Calibri"/>
                <a:cs typeface="Calibri"/>
              </a:rPr>
              <a:t>OG</a:t>
            </a:r>
            <a:r>
              <a:rPr sz="1500" b="1" dirty="0">
                <a:latin typeface="Calibri"/>
                <a:cs typeface="Calibri"/>
              </a:rPr>
              <a:t>O</a:t>
            </a:r>
            <a:r>
              <a:rPr sz="1500" b="1" spc="-5" dirty="0">
                <a:latin typeface="Calibri"/>
                <a:cs typeface="Calibri"/>
              </a:rPr>
              <a:t> TV</a:t>
            </a:r>
            <a:r>
              <a:rPr sz="1500" b="1" dirty="0">
                <a:latin typeface="Calibri"/>
                <a:cs typeface="Calibri"/>
              </a:rPr>
              <a:t>2	</a:t>
            </a:r>
            <a:r>
              <a:rPr sz="1500" b="1" spc="-30" dirty="0">
                <a:latin typeface="Calibri"/>
                <a:cs typeface="Calibri"/>
              </a:rPr>
              <a:t>L</a:t>
            </a:r>
            <a:r>
              <a:rPr sz="1500" b="1" spc="-5" dirty="0">
                <a:latin typeface="Calibri"/>
                <a:cs typeface="Calibri"/>
              </a:rPr>
              <a:t>OG</a:t>
            </a:r>
            <a:r>
              <a:rPr sz="1500" b="1" dirty="0">
                <a:latin typeface="Calibri"/>
                <a:cs typeface="Calibri"/>
              </a:rPr>
              <a:t>O</a:t>
            </a:r>
            <a:r>
              <a:rPr sz="1500" b="1" spc="-5" dirty="0">
                <a:latin typeface="Calibri"/>
                <a:cs typeface="Calibri"/>
              </a:rPr>
              <a:t> TV1</a:t>
            </a:r>
            <a:endParaRPr sz="15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5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5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5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5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5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5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5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5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5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5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5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5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800">
              <a:latin typeface="Calibri"/>
              <a:cs typeface="Calibri"/>
            </a:endParaRPr>
          </a:p>
          <a:p>
            <a:pPr marR="72390" algn="r">
              <a:lnSpc>
                <a:spcPct val="100000"/>
              </a:lnSpc>
            </a:pPr>
            <a:r>
              <a:rPr sz="1500" b="1" spc="-5" dirty="0">
                <a:latin typeface="Calibri"/>
                <a:cs typeface="Calibri"/>
              </a:rPr>
              <a:t>INTÉRPRETE</a:t>
            </a:r>
            <a:r>
              <a:rPr sz="1500" b="1" spc="-45" dirty="0">
                <a:latin typeface="Calibri"/>
                <a:cs typeface="Calibri"/>
              </a:rPr>
              <a:t> </a:t>
            </a:r>
            <a:r>
              <a:rPr sz="1500" b="1" spc="-5" dirty="0">
                <a:latin typeface="Calibri"/>
                <a:cs typeface="Calibri"/>
              </a:rPr>
              <a:t>LIBRAS</a:t>
            </a:r>
            <a:endParaRPr sz="1500">
              <a:latin typeface="Calibri"/>
              <a:cs typeface="Calibri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0" y="0"/>
            <a:ext cx="9144000" cy="5143500"/>
            <a:chOff x="0" y="0"/>
            <a:chExt cx="9144000" cy="5143500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9143999" cy="5143499"/>
            </a:xfrm>
            <a:prstGeom prst="rect">
              <a:avLst/>
            </a:prstGeom>
          </p:spPr>
        </p:pic>
        <p:sp>
          <p:nvSpPr>
            <p:cNvPr id="5" name="object 5"/>
            <p:cNvSpPr/>
            <p:nvPr/>
          </p:nvSpPr>
          <p:spPr>
            <a:xfrm>
              <a:off x="7812360" y="6152"/>
              <a:ext cx="1332230" cy="1113155"/>
            </a:xfrm>
            <a:custGeom>
              <a:avLst/>
              <a:gdLst/>
              <a:ahLst/>
              <a:cxnLst/>
              <a:rect l="l" t="t" r="r" b="b"/>
              <a:pathLst>
                <a:path w="1332229" h="1113155">
                  <a:moveTo>
                    <a:pt x="1331639" y="1112737"/>
                  </a:moveTo>
                  <a:lnTo>
                    <a:pt x="0" y="1112737"/>
                  </a:lnTo>
                  <a:lnTo>
                    <a:pt x="0" y="0"/>
                  </a:lnTo>
                  <a:lnTo>
                    <a:pt x="1331639" y="0"/>
                  </a:lnTo>
                  <a:lnTo>
                    <a:pt x="1331639" y="1112737"/>
                  </a:lnTo>
                  <a:close/>
                </a:path>
              </a:pathLst>
            </a:custGeom>
            <a:solidFill>
              <a:srgbClr val="D8D8D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6876257" y="2571749"/>
              <a:ext cx="2268220" cy="2571750"/>
            </a:xfrm>
            <a:custGeom>
              <a:avLst/>
              <a:gdLst/>
              <a:ahLst/>
              <a:cxnLst/>
              <a:rect l="l" t="t" r="r" b="b"/>
              <a:pathLst>
                <a:path w="2268220" h="2571750">
                  <a:moveTo>
                    <a:pt x="2267742" y="2571748"/>
                  </a:moveTo>
                  <a:lnTo>
                    <a:pt x="0" y="2571748"/>
                  </a:lnTo>
                  <a:lnTo>
                    <a:pt x="0" y="0"/>
                  </a:lnTo>
                  <a:lnTo>
                    <a:pt x="2267742" y="0"/>
                  </a:lnTo>
                  <a:lnTo>
                    <a:pt x="2267742" y="2571748"/>
                  </a:lnTo>
                  <a:close/>
                </a:path>
              </a:pathLst>
            </a:custGeom>
            <a:solidFill>
              <a:srgbClr val="BEBEBE">
                <a:alpha val="60783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0" y="6152"/>
              <a:ext cx="1313180" cy="1113155"/>
            </a:xfrm>
            <a:custGeom>
              <a:avLst/>
              <a:gdLst/>
              <a:ahLst/>
              <a:cxnLst/>
              <a:rect l="l" t="t" r="r" b="b"/>
              <a:pathLst>
                <a:path w="1313180" h="1113155">
                  <a:moveTo>
                    <a:pt x="1312663" y="1112737"/>
                  </a:moveTo>
                  <a:lnTo>
                    <a:pt x="0" y="1112737"/>
                  </a:lnTo>
                  <a:lnTo>
                    <a:pt x="0" y="0"/>
                  </a:lnTo>
                  <a:lnTo>
                    <a:pt x="1312663" y="0"/>
                  </a:lnTo>
                  <a:lnTo>
                    <a:pt x="1312663" y="1112737"/>
                  </a:lnTo>
                  <a:close/>
                </a:path>
              </a:pathLst>
            </a:custGeom>
            <a:solidFill>
              <a:srgbClr val="D8D8D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8" name="object 8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3999" cy="5143499"/>
          </a:xfrm>
          <a:prstGeom prst="rect">
            <a:avLst/>
          </a:prstGeom>
        </p:spPr>
      </p:pic>
      <p:sp>
        <p:nvSpPr>
          <p:cNvPr id="9" name="object 9"/>
          <p:cNvSpPr/>
          <p:nvPr/>
        </p:nvSpPr>
        <p:spPr>
          <a:xfrm>
            <a:off x="0" y="0"/>
            <a:ext cx="9144000" cy="5143500"/>
          </a:xfrm>
          <a:custGeom>
            <a:avLst/>
            <a:gdLst/>
            <a:ahLst/>
            <a:cxnLst/>
            <a:rect l="l" t="t" r="r" b="b"/>
            <a:pathLst>
              <a:path w="9144000" h="5143500">
                <a:moveTo>
                  <a:pt x="9143999" y="5143499"/>
                </a:moveTo>
                <a:lnTo>
                  <a:pt x="0" y="5143499"/>
                </a:lnTo>
                <a:lnTo>
                  <a:pt x="0" y="0"/>
                </a:lnTo>
                <a:lnTo>
                  <a:pt x="9143999" y="0"/>
                </a:lnTo>
                <a:lnTo>
                  <a:pt x="9143999" y="5143499"/>
                </a:lnTo>
                <a:close/>
              </a:path>
            </a:pathLst>
          </a:custGeom>
          <a:solidFill>
            <a:srgbClr val="FFFFFF">
              <a:alpha val="4470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xfrm>
            <a:off x="73025" y="196529"/>
            <a:ext cx="7248525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0" dirty="0"/>
              <a:t>Legislação</a:t>
            </a:r>
            <a:r>
              <a:rPr spc="-5" dirty="0"/>
              <a:t> </a:t>
            </a:r>
            <a:r>
              <a:rPr dirty="0"/>
              <a:t>–</a:t>
            </a:r>
            <a:r>
              <a:rPr spc="-5" dirty="0"/>
              <a:t> </a:t>
            </a:r>
            <a:r>
              <a:rPr spc="-15" dirty="0"/>
              <a:t>Resolução</a:t>
            </a:r>
            <a:r>
              <a:rPr spc="-5" dirty="0"/>
              <a:t> Seduc 85, de 07–11– 2022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-3174" y="1149537"/>
            <a:ext cx="8903335" cy="30981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46100" marR="822960" indent="-533400">
              <a:lnSpc>
                <a:spcPct val="120000"/>
              </a:lnSpc>
              <a:spcBef>
                <a:spcPts val="100"/>
              </a:spcBef>
              <a:buFont typeface="MS PGothic"/>
              <a:buChar char="➔"/>
              <a:tabLst>
                <a:tab pos="545465" algn="l"/>
                <a:tab pos="546100" algn="l"/>
              </a:tabLst>
            </a:pPr>
            <a:r>
              <a:rPr sz="2400" spc="-10" dirty="0">
                <a:latin typeface="Calibri"/>
                <a:cs typeface="Calibri"/>
              </a:rPr>
              <a:t>Houve </a:t>
            </a:r>
            <a:r>
              <a:rPr sz="2400" dirty="0">
                <a:latin typeface="Calibri"/>
                <a:cs typeface="Calibri"/>
              </a:rPr>
              <a:t>a </a:t>
            </a:r>
            <a:r>
              <a:rPr sz="2400" spc="-5" dirty="0">
                <a:latin typeface="Calibri"/>
                <a:cs typeface="Calibri"/>
              </a:rPr>
              <a:t>inclusão de uma </a:t>
            </a:r>
            <a:r>
              <a:rPr sz="2400" spc="-15" dirty="0">
                <a:latin typeface="Calibri"/>
                <a:cs typeface="Calibri"/>
              </a:rPr>
              <a:t>nova </a:t>
            </a:r>
            <a:r>
              <a:rPr sz="2400" spc="-20" dirty="0">
                <a:latin typeface="Calibri"/>
                <a:cs typeface="Calibri"/>
              </a:rPr>
              <a:t>Fase </a:t>
            </a:r>
            <a:r>
              <a:rPr sz="2400" spc="-5" dirty="0">
                <a:latin typeface="Calibri"/>
                <a:cs typeface="Calibri"/>
              </a:rPr>
              <a:t>na </a:t>
            </a:r>
            <a:r>
              <a:rPr sz="2400" spc="-15" dirty="0">
                <a:latin typeface="Calibri"/>
                <a:cs typeface="Calibri"/>
              </a:rPr>
              <a:t>Etapa </a:t>
            </a:r>
            <a:r>
              <a:rPr sz="2400" dirty="0">
                <a:latin typeface="Calibri"/>
                <a:cs typeface="Calibri"/>
              </a:rPr>
              <a:t>1 </a:t>
            </a:r>
            <a:r>
              <a:rPr sz="2400" spc="-5" dirty="0">
                <a:latin typeface="Calibri"/>
                <a:cs typeface="Calibri"/>
              </a:rPr>
              <a:t>de </a:t>
            </a:r>
            <a:r>
              <a:rPr sz="2400" spc="-15" dirty="0">
                <a:latin typeface="Calibri"/>
                <a:cs typeface="Calibri"/>
              </a:rPr>
              <a:t>Atribuição, </a:t>
            </a:r>
            <a:r>
              <a:rPr sz="2400" spc="-530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conforme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segue:</a:t>
            </a:r>
            <a:endParaRPr sz="2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Font typeface="MS PGothic"/>
              <a:buChar char="➔"/>
            </a:pPr>
            <a:endParaRPr sz="2800">
              <a:latin typeface="Calibri"/>
              <a:cs typeface="Calibri"/>
            </a:endParaRPr>
          </a:p>
          <a:p>
            <a:pPr marL="889000" marR="361950" lvl="1" indent="-297815">
              <a:lnSpc>
                <a:spcPct val="120000"/>
              </a:lnSpc>
              <a:buFont typeface="Tahoma"/>
              <a:buChar char="•"/>
              <a:tabLst>
                <a:tab pos="888365" algn="l"/>
                <a:tab pos="889000" algn="l"/>
              </a:tabLst>
            </a:pPr>
            <a:r>
              <a:rPr sz="2400" spc="-15" dirty="0">
                <a:latin typeface="Calibri"/>
                <a:cs typeface="Calibri"/>
              </a:rPr>
              <a:t>Etapa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I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-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-20" dirty="0">
                <a:latin typeface="Calibri"/>
                <a:cs typeface="Calibri"/>
              </a:rPr>
              <a:t>Fase</a:t>
            </a:r>
            <a:r>
              <a:rPr sz="2400" spc="-5" dirty="0">
                <a:latin typeface="Calibri"/>
                <a:cs typeface="Calibri"/>
              </a:rPr>
              <a:t> 5: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Etapa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para</a:t>
            </a:r>
            <a:r>
              <a:rPr sz="2400" spc="10" dirty="0">
                <a:latin typeface="Calibri"/>
                <a:cs typeface="Calibri"/>
              </a:rPr>
              <a:t> </a:t>
            </a:r>
            <a:r>
              <a:rPr sz="2400" b="1" spc="-10" dirty="0">
                <a:latin typeface="Calibri"/>
                <a:cs typeface="Calibri"/>
              </a:rPr>
              <a:t>constituição/composição</a:t>
            </a:r>
            <a:r>
              <a:rPr sz="2400" b="1" spc="1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da </a:t>
            </a:r>
            <a:r>
              <a:rPr sz="2400" spc="-25" dirty="0">
                <a:latin typeface="Calibri"/>
                <a:cs typeface="Calibri"/>
              </a:rPr>
              <a:t>carga </a:t>
            </a:r>
            <a:r>
              <a:rPr sz="2400" spc="-53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horária </a:t>
            </a:r>
            <a:r>
              <a:rPr sz="2400" spc="-5" dirty="0">
                <a:latin typeface="Calibri"/>
                <a:cs typeface="Calibri"/>
              </a:rPr>
              <a:t>dos </a:t>
            </a:r>
            <a:r>
              <a:rPr sz="2400" spc="-10" dirty="0">
                <a:latin typeface="Calibri"/>
                <a:cs typeface="Calibri"/>
              </a:rPr>
              <a:t>docentes</a:t>
            </a:r>
            <a:r>
              <a:rPr sz="2400" spc="-5" dirty="0">
                <a:latin typeface="Calibri"/>
                <a:cs typeface="Calibri"/>
              </a:rPr>
              <a:t> não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-20" dirty="0">
                <a:latin typeface="Calibri"/>
                <a:cs typeface="Calibri"/>
              </a:rPr>
              <a:t>efetivos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-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nível</a:t>
            </a:r>
            <a:r>
              <a:rPr sz="2400" spc="-5" dirty="0">
                <a:latin typeface="Calibri"/>
                <a:cs typeface="Calibri"/>
              </a:rPr>
              <a:t> DE.</a:t>
            </a:r>
            <a:endParaRPr sz="2400">
              <a:latin typeface="Calibri"/>
              <a:cs typeface="Calibri"/>
            </a:endParaRPr>
          </a:p>
          <a:p>
            <a:pPr marL="889000" marR="5080" lvl="1" indent="-297815">
              <a:lnSpc>
                <a:spcPct val="120000"/>
              </a:lnSpc>
              <a:buFont typeface="Tahoma"/>
              <a:buChar char="•"/>
              <a:tabLst>
                <a:tab pos="888365" algn="l"/>
                <a:tab pos="889000" algn="l"/>
              </a:tabLst>
            </a:pPr>
            <a:r>
              <a:rPr sz="2400" spc="-15" dirty="0">
                <a:latin typeface="Calibri"/>
                <a:cs typeface="Calibri"/>
              </a:rPr>
              <a:t>Etapa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I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-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spc="-20" dirty="0">
                <a:latin typeface="Calibri"/>
                <a:cs typeface="Calibri"/>
              </a:rPr>
              <a:t>Fase</a:t>
            </a:r>
            <a:r>
              <a:rPr sz="2400" spc="-5" dirty="0">
                <a:latin typeface="Calibri"/>
                <a:cs typeface="Calibri"/>
              </a:rPr>
              <a:t> 6: </a:t>
            </a:r>
            <a:r>
              <a:rPr sz="2400" spc="-15" dirty="0">
                <a:latin typeface="Calibri"/>
                <a:cs typeface="Calibri"/>
              </a:rPr>
              <a:t>Etapa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para</a:t>
            </a:r>
            <a:r>
              <a:rPr sz="2400" spc="10" dirty="0">
                <a:latin typeface="Calibri"/>
                <a:cs typeface="Calibri"/>
              </a:rPr>
              <a:t> </a:t>
            </a:r>
            <a:r>
              <a:rPr sz="2400" b="1" spc="-15" dirty="0">
                <a:latin typeface="Calibri"/>
                <a:cs typeface="Calibri"/>
              </a:rPr>
              <a:t>transferência</a:t>
            </a:r>
            <a:r>
              <a:rPr sz="2400" b="1" spc="-5" dirty="0">
                <a:latin typeface="Calibri"/>
                <a:cs typeface="Calibri"/>
              </a:rPr>
              <a:t> de DE</a:t>
            </a:r>
            <a:r>
              <a:rPr sz="2400" b="1" spc="20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para</a:t>
            </a:r>
            <a:r>
              <a:rPr sz="2400" spc="-5" dirty="0">
                <a:latin typeface="Calibri"/>
                <a:cs typeface="Calibri"/>
              </a:rPr>
              <a:t> os </a:t>
            </a:r>
            <a:r>
              <a:rPr sz="2400" spc="-15" dirty="0">
                <a:latin typeface="Calibri"/>
                <a:cs typeface="Calibri"/>
              </a:rPr>
              <a:t>docentes </a:t>
            </a:r>
            <a:r>
              <a:rPr sz="2400" spc="-53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não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-20" dirty="0">
                <a:latin typeface="Calibri"/>
                <a:cs typeface="Calibri"/>
              </a:rPr>
              <a:t>efetivos</a:t>
            </a:r>
            <a:r>
              <a:rPr sz="2400" spc="-5" dirty="0">
                <a:latin typeface="Calibri"/>
                <a:cs typeface="Calibri"/>
              </a:rPr>
              <a:t> que </a:t>
            </a:r>
            <a:r>
              <a:rPr sz="2400" spc="-15" dirty="0">
                <a:latin typeface="Calibri"/>
                <a:cs typeface="Calibri"/>
              </a:rPr>
              <a:t>optaram</a:t>
            </a:r>
            <a:r>
              <a:rPr sz="2400" spc="-5" dirty="0">
                <a:latin typeface="Calibri"/>
                <a:cs typeface="Calibri"/>
              </a:rPr>
              <a:t> por </a:t>
            </a:r>
            <a:r>
              <a:rPr sz="2400" spc="-20" dirty="0">
                <a:latin typeface="Calibri"/>
                <a:cs typeface="Calibri"/>
              </a:rPr>
              <a:t>esta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movimentação</a:t>
            </a:r>
            <a:r>
              <a:rPr sz="2400" spc="-5" dirty="0">
                <a:latin typeface="Calibri"/>
                <a:cs typeface="Calibri"/>
              </a:rPr>
              <a:t> na </a:t>
            </a:r>
            <a:r>
              <a:rPr sz="2400" spc="-10" dirty="0">
                <a:latin typeface="Calibri"/>
                <a:cs typeface="Calibri"/>
              </a:rPr>
              <a:t>inscrição.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64402" y="501090"/>
            <a:ext cx="8615045" cy="34918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435"/>
              </a:lnSpc>
              <a:tabLst>
                <a:tab pos="7811770" algn="l"/>
              </a:tabLst>
            </a:pPr>
            <a:r>
              <a:rPr sz="1500" b="1" spc="-30" dirty="0">
                <a:latin typeface="Calibri"/>
                <a:cs typeface="Calibri"/>
              </a:rPr>
              <a:t>L</a:t>
            </a:r>
            <a:r>
              <a:rPr sz="1500" b="1" spc="-5" dirty="0">
                <a:latin typeface="Calibri"/>
                <a:cs typeface="Calibri"/>
              </a:rPr>
              <a:t>OG</a:t>
            </a:r>
            <a:r>
              <a:rPr sz="1500" b="1" dirty="0">
                <a:latin typeface="Calibri"/>
                <a:cs typeface="Calibri"/>
              </a:rPr>
              <a:t>O</a:t>
            </a:r>
            <a:r>
              <a:rPr sz="1500" b="1" spc="-5" dirty="0">
                <a:latin typeface="Calibri"/>
                <a:cs typeface="Calibri"/>
              </a:rPr>
              <a:t> TV</a:t>
            </a:r>
            <a:r>
              <a:rPr sz="1500" b="1" dirty="0">
                <a:latin typeface="Calibri"/>
                <a:cs typeface="Calibri"/>
              </a:rPr>
              <a:t>2	</a:t>
            </a:r>
            <a:r>
              <a:rPr sz="1500" b="1" spc="-30" dirty="0">
                <a:latin typeface="Calibri"/>
                <a:cs typeface="Calibri"/>
              </a:rPr>
              <a:t>L</a:t>
            </a:r>
            <a:r>
              <a:rPr sz="1500" b="1" spc="-5" dirty="0">
                <a:latin typeface="Calibri"/>
                <a:cs typeface="Calibri"/>
              </a:rPr>
              <a:t>OG</a:t>
            </a:r>
            <a:r>
              <a:rPr sz="1500" b="1" dirty="0">
                <a:latin typeface="Calibri"/>
                <a:cs typeface="Calibri"/>
              </a:rPr>
              <a:t>O</a:t>
            </a:r>
            <a:r>
              <a:rPr sz="1500" b="1" spc="-5" dirty="0">
                <a:latin typeface="Calibri"/>
                <a:cs typeface="Calibri"/>
              </a:rPr>
              <a:t> TV1</a:t>
            </a:r>
            <a:endParaRPr sz="15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5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5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5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5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5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5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5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5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5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5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5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5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800">
              <a:latin typeface="Calibri"/>
              <a:cs typeface="Calibri"/>
            </a:endParaRPr>
          </a:p>
          <a:p>
            <a:pPr marR="72390" algn="r">
              <a:lnSpc>
                <a:spcPct val="100000"/>
              </a:lnSpc>
            </a:pPr>
            <a:r>
              <a:rPr sz="1500" b="1" spc="-5" dirty="0">
                <a:latin typeface="Calibri"/>
                <a:cs typeface="Calibri"/>
              </a:rPr>
              <a:t>INTÉRPRETE</a:t>
            </a:r>
            <a:r>
              <a:rPr sz="1500" b="1" spc="-45" dirty="0">
                <a:latin typeface="Calibri"/>
                <a:cs typeface="Calibri"/>
              </a:rPr>
              <a:t> </a:t>
            </a:r>
            <a:r>
              <a:rPr sz="1500" b="1" spc="-5" dirty="0">
                <a:latin typeface="Calibri"/>
                <a:cs typeface="Calibri"/>
              </a:rPr>
              <a:t>LIBRAS</a:t>
            </a:r>
            <a:endParaRPr sz="1500">
              <a:latin typeface="Calibri"/>
              <a:cs typeface="Calibri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0" y="0"/>
            <a:ext cx="9144000" cy="5143500"/>
            <a:chOff x="0" y="0"/>
            <a:chExt cx="9144000" cy="5143500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9143999" cy="5143499"/>
            </a:xfrm>
            <a:prstGeom prst="rect">
              <a:avLst/>
            </a:prstGeom>
          </p:spPr>
        </p:pic>
        <p:sp>
          <p:nvSpPr>
            <p:cNvPr id="5" name="object 5"/>
            <p:cNvSpPr/>
            <p:nvPr/>
          </p:nvSpPr>
          <p:spPr>
            <a:xfrm>
              <a:off x="7812360" y="6152"/>
              <a:ext cx="1332230" cy="1113155"/>
            </a:xfrm>
            <a:custGeom>
              <a:avLst/>
              <a:gdLst/>
              <a:ahLst/>
              <a:cxnLst/>
              <a:rect l="l" t="t" r="r" b="b"/>
              <a:pathLst>
                <a:path w="1332229" h="1113155">
                  <a:moveTo>
                    <a:pt x="1331639" y="1112737"/>
                  </a:moveTo>
                  <a:lnTo>
                    <a:pt x="0" y="1112737"/>
                  </a:lnTo>
                  <a:lnTo>
                    <a:pt x="0" y="0"/>
                  </a:lnTo>
                  <a:lnTo>
                    <a:pt x="1331639" y="0"/>
                  </a:lnTo>
                  <a:lnTo>
                    <a:pt x="1331639" y="1112737"/>
                  </a:lnTo>
                  <a:close/>
                </a:path>
              </a:pathLst>
            </a:custGeom>
            <a:solidFill>
              <a:srgbClr val="D8D8D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6876257" y="2571749"/>
              <a:ext cx="2268220" cy="2571750"/>
            </a:xfrm>
            <a:custGeom>
              <a:avLst/>
              <a:gdLst/>
              <a:ahLst/>
              <a:cxnLst/>
              <a:rect l="l" t="t" r="r" b="b"/>
              <a:pathLst>
                <a:path w="2268220" h="2571750">
                  <a:moveTo>
                    <a:pt x="2267742" y="2571748"/>
                  </a:moveTo>
                  <a:lnTo>
                    <a:pt x="0" y="2571748"/>
                  </a:lnTo>
                  <a:lnTo>
                    <a:pt x="0" y="0"/>
                  </a:lnTo>
                  <a:lnTo>
                    <a:pt x="2267742" y="0"/>
                  </a:lnTo>
                  <a:lnTo>
                    <a:pt x="2267742" y="2571748"/>
                  </a:lnTo>
                  <a:close/>
                </a:path>
              </a:pathLst>
            </a:custGeom>
            <a:solidFill>
              <a:srgbClr val="BEBEBE">
                <a:alpha val="60783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0" y="6152"/>
              <a:ext cx="1313180" cy="1113155"/>
            </a:xfrm>
            <a:custGeom>
              <a:avLst/>
              <a:gdLst/>
              <a:ahLst/>
              <a:cxnLst/>
              <a:rect l="l" t="t" r="r" b="b"/>
              <a:pathLst>
                <a:path w="1313180" h="1113155">
                  <a:moveTo>
                    <a:pt x="1312663" y="1112737"/>
                  </a:moveTo>
                  <a:lnTo>
                    <a:pt x="0" y="1112737"/>
                  </a:lnTo>
                  <a:lnTo>
                    <a:pt x="0" y="0"/>
                  </a:lnTo>
                  <a:lnTo>
                    <a:pt x="1312663" y="0"/>
                  </a:lnTo>
                  <a:lnTo>
                    <a:pt x="1312663" y="1112737"/>
                  </a:lnTo>
                  <a:close/>
                </a:path>
              </a:pathLst>
            </a:custGeom>
            <a:solidFill>
              <a:srgbClr val="D8D8D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8" name="object 8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3999" cy="5143499"/>
          </a:xfrm>
          <a:prstGeom prst="rect">
            <a:avLst/>
          </a:prstGeom>
        </p:spPr>
      </p:pic>
      <p:sp>
        <p:nvSpPr>
          <p:cNvPr id="9" name="object 9"/>
          <p:cNvSpPr/>
          <p:nvPr/>
        </p:nvSpPr>
        <p:spPr>
          <a:xfrm>
            <a:off x="84100" y="0"/>
            <a:ext cx="9060180" cy="5143500"/>
          </a:xfrm>
          <a:custGeom>
            <a:avLst/>
            <a:gdLst/>
            <a:ahLst/>
            <a:cxnLst/>
            <a:rect l="l" t="t" r="r" b="b"/>
            <a:pathLst>
              <a:path w="9060180" h="5143500">
                <a:moveTo>
                  <a:pt x="0" y="0"/>
                </a:moveTo>
                <a:lnTo>
                  <a:pt x="9059899" y="0"/>
                </a:lnTo>
                <a:lnTo>
                  <a:pt x="9059899" y="5143499"/>
                </a:lnTo>
                <a:lnTo>
                  <a:pt x="0" y="5143499"/>
                </a:lnTo>
                <a:lnTo>
                  <a:pt x="0" y="0"/>
                </a:lnTo>
                <a:close/>
              </a:path>
            </a:pathLst>
          </a:custGeom>
          <a:solidFill>
            <a:srgbClr val="FFFFFF">
              <a:alpha val="4470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xfrm>
            <a:off x="73025" y="196529"/>
            <a:ext cx="7169784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0" dirty="0"/>
              <a:t>Legislação </a:t>
            </a:r>
            <a:r>
              <a:rPr dirty="0"/>
              <a:t>–</a:t>
            </a:r>
            <a:r>
              <a:rPr spc="-5" dirty="0"/>
              <a:t> </a:t>
            </a:r>
            <a:r>
              <a:rPr spc="-15" dirty="0"/>
              <a:t>Resolução</a:t>
            </a:r>
            <a:r>
              <a:rPr spc="-5" dirty="0"/>
              <a:t> Seduc 85, de 07–11–2022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-3174" y="1515296"/>
            <a:ext cx="9051925" cy="2219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31800" marR="5080" indent="-297815">
              <a:lnSpc>
                <a:spcPct val="120000"/>
              </a:lnSpc>
              <a:spcBef>
                <a:spcPts val="100"/>
              </a:spcBef>
              <a:buFont typeface="Tahoma"/>
              <a:buChar char="•"/>
              <a:tabLst>
                <a:tab pos="431165" algn="l"/>
                <a:tab pos="431800" algn="l"/>
              </a:tabLst>
            </a:pPr>
            <a:r>
              <a:rPr sz="2400" dirty="0">
                <a:latin typeface="Calibri"/>
                <a:cs typeface="Calibri"/>
              </a:rPr>
              <a:t>A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atribuição</a:t>
            </a:r>
            <a:r>
              <a:rPr sz="2400" dirty="0">
                <a:latin typeface="Calibri"/>
                <a:cs typeface="Calibri"/>
              </a:rPr>
              <a:t> aos </a:t>
            </a:r>
            <a:r>
              <a:rPr sz="2400" spc="-10" dirty="0">
                <a:latin typeface="Calibri"/>
                <a:cs typeface="Calibri"/>
              </a:rPr>
              <a:t>docentes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spc="-20" dirty="0">
                <a:latin typeface="Calibri"/>
                <a:cs typeface="Calibri"/>
              </a:rPr>
              <a:t>contratados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será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realizada</a:t>
            </a:r>
            <a:r>
              <a:rPr sz="2400" spc="-5" dirty="0">
                <a:latin typeface="Calibri"/>
                <a:cs typeface="Calibri"/>
              </a:rPr>
              <a:t> de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acordo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com</a:t>
            </a:r>
            <a:r>
              <a:rPr sz="2400" spc="5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 </a:t>
            </a:r>
            <a:r>
              <a:rPr sz="2400" spc="-52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opção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realizada</a:t>
            </a:r>
            <a:r>
              <a:rPr sz="2400" spc="-5" dirty="0">
                <a:latin typeface="Calibri"/>
                <a:cs typeface="Calibri"/>
              </a:rPr>
              <a:t> no </a:t>
            </a:r>
            <a:r>
              <a:rPr sz="2400" spc="-10" dirty="0">
                <a:latin typeface="Calibri"/>
                <a:cs typeface="Calibri"/>
              </a:rPr>
              <a:t>momento</a:t>
            </a:r>
            <a:r>
              <a:rPr sz="2400" spc="-5" dirty="0">
                <a:latin typeface="Calibri"/>
                <a:cs typeface="Calibri"/>
              </a:rPr>
              <a:t> da </a:t>
            </a:r>
            <a:r>
              <a:rPr sz="2400" spc="-10" dirty="0">
                <a:latin typeface="Calibri"/>
                <a:cs typeface="Calibri"/>
              </a:rPr>
              <a:t>inscrição:</a:t>
            </a:r>
            <a:endParaRPr sz="24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3300">
              <a:latin typeface="Calibri"/>
              <a:cs typeface="Calibri"/>
            </a:endParaRPr>
          </a:p>
          <a:p>
            <a:pPr marL="546100" indent="-533400">
              <a:lnSpc>
                <a:spcPct val="100000"/>
              </a:lnSpc>
              <a:buFont typeface="MS PGothic"/>
              <a:buChar char="➔"/>
              <a:tabLst>
                <a:tab pos="545465" algn="l"/>
                <a:tab pos="546100" algn="l"/>
              </a:tabLst>
            </a:pPr>
            <a:r>
              <a:rPr sz="2400" spc="-5" dirty="0">
                <a:latin typeface="Calibri"/>
                <a:cs typeface="Calibri"/>
              </a:rPr>
              <a:t>20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aulas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-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25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horas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semanais;</a:t>
            </a:r>
            <a:endParaRPr sz="2400">
              <a:latin typeface="Calibri"/>
              <a:cs typeface="Calibri"/>
            </a:endParaRPr>
          </a:p>
          <a:p>
            <a:pPr marL="546100" indent="-533400">
              <a:lnSpc>
                <a:spcPct val="100000"/>
              </a:lnSpc>
              <a:spcBef>
                <a:spcPts val="580"/>
              </a:spcBef>
              <a:buFont typeface="MS PGothic"/>
              <a:buChar char="➔"/>
              <a:tabLst>
                <a:tab pos="545465" algn="l"/>
                <a:tab pos="546100" algn="l"/>
              </a:tabLst>
            </a:pPr>
            <a:r>
              <a:rPr sz="2400" spc="-5" dirty="0">
                <a:latin typeface="Calibri"/>
                <a:cs typeface="Calibri"/>
              </a:rPr>
              <a:t>32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aulas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-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40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horas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semanais.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64402" y="501090"/>
            <a:ext cx="8615045" cy="34918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435"/>
              </a:lnSpc>
              <a:tabLst>
                <a:tab pos="7811770" algn="l"/>
              </a:tabLst>
            </a:pPr>
            <a:r>
              <a:rPr sz="1500" b="1" spc="-30" dirty="0">
                <a:latin typeface="Calibri"/>
                <a:cs typeface="Calibri"/>
              </a:rPr>
              <a:t>L</a:t>
            </a:r>
            <a:r>
              <a:rPr sz="1500" b="1" spc="-5" dirty="0">
                <a:latin typeface="Calibri"/>
                <a:cs typeface="Calibri"/>
              </a:rPr>
              <a:t>OG</a:t>
            </a:r>
            <a:r>
              <a:rPr sz="1500" b="1" dirty="0">
                <a:latin typeface="Calibri"/>
                <a:cs typeface="Calibri"/>
              </a:rPr>
              <a:t>O</a:t>
            </a:r>
            <a:r>
              <a:rPr sz="1500" b="1" spc="-5" dirty="0">
                <a:latin typeface="Calibri"/>
                <a:cs typeface="Calibri"/>
              </a:rPr>
              <a:t> TV</a:t>
            </a:r>
            <a:r>
              <a:rPr sz="1500" b="1" dirty="0">
                <a:latin typeface="Calibri"/>
                <a:cs typeface="Calibri"/>
              </a:rPr>
              <a:t>2	</a:t>
            </a:r>
            <a:r>
              <a:rPr sz="1500" b="1" spc="-30" dirty="0">
                <a:latin typeface="Calibri"/>
                <a:cs typeface="Calibri"/>
              </a:rPr>
              <a:t>L</a:t>
            </a:r>
            <a:r>
              <a:rPr sz="1500" b="1" spc="-5" dirty="0">
                <a:latin typeface="Calibri"/>
                <a:cs typeface="Calibri"/>
              </a:rPr>
              <a:t>OG</a:t>
            </a:r>
            <a:r>
              <a:rPr sz="1500" b="1" dirty="0">
                <a:latin typeface="Calibri"/>
                <a:cs typeface="Calibri"/>
              </a:rPr>
              <a:t>O</a:t>
            </a:r>
            <a:r>
              <a:rPr sz="1500" b="1" spc="-5" dirty="0">
                <a:latin typeface="Calibri"/>
                <a:cs typeface="Calibri"/>
              </a:rPr>
              <a:t> TV1</a:t>
            </a:r>
            <a:endParaRPr sz="15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5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5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5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5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5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5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5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5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5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5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5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5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800">
              <a:latin typeface="Calibri"/>
              <a:cs typeface="Calibri"/>
            </a:endParaRPr>
          </a:p>
          <a:p>
            <a:pPr marR="72390" algn="r">
              <a:lnSpc>
                <a:spcPct val="100000"/>
              </a:lnSpc>
            </a:pPr>
            <a:r>
              <a:rPr sz="1500" b="1" spc="-5" dirty="0">
                <a:latin typeface="Calibri"/>
                <a:cs typeface="Calibri"/>
              </a:rPr>
              <a:t>INTÉRPRETE</a:t>
            </a:r>
            <a:r>
              <a:rPr sz="1500" b="1" spc="-45" dirty="0">
                <a:latin typeface="Calibri"/>
                <a:cs typeface="Calibri"/>
              </a:rPr>
              <a:t> </a:t>
            </a:r>
            <a:r>
              <a:rPr sz="1500" b="1" spc="-5" dirty="0">
                <a:latin typeface="Calibri"/>
                <a:cs typeface="Calibri"/>
              </a:rPr>
              <a:t>LIBRAS</a:t>
            </a:r>
            <a:endParaRPr sz="1500">
              <a:latin typeface="Calibri"/>
              <a:cs typeface="Calibri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0" y="0"/>
            <a:ext cx="9144000" cy="5143500"/>
            <a:chOff x="0" y="0"/>
            <a:chExt cx="9144000" cy="5143500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9143999" cy="5143499"/>
            </a:xfrm>
            <a:prstGeom prst="rect">
              <a:avLst/>
            </a:prstGeom>
          </p:spPr>
        </p:pic>
        <p:sp>
          <p:nvSpPr>
            <p:cNvPr id="5" name="object 5"/>
            <p:cNvSpPr/>
            <p:nvPr/>
          </p:nvSpPr>
          <p:spPr>
            <a:xfrm>
              <a:off x="7812360" y="6152"/>
              <a:ext cx="1332230" cy="1113155"/>
            </a:xfrm>
            <a:custGeom>
              <a:avLst/>
              <a:gdLst/>
              <a:ahLst/>
              <a:cxnLst/>
              <a:rect l="l" t="t" r="r" b="b"/>
              <a:pathLst>
                <a:path w="1332229" h="1113155">
                  <a:moveTo>
                    <a:pt x="1331639" y="1112737"/>
                  </a:moveTo>
                  <a:lnTo>
                    <a:pt x="0" y="1112737"/>
                  </a:lnTo>
                  <a:lnTo>
                    <a:pt x="0" y="0"/>
                  </a:lnTo>
                  <a:lnTo>
                    <a:pt x="1331639" y="0"/>
                  </a:lnTo>
                  <a:lnTo>
                    <a:pt x="1331639" y="1112737"/>
                  </a:lnTo>
                  <a:close/>
                </a:path>
              </a:pathLst>
            </a:custGeom>
            <a:solidFill>
              <a:srgbClr val="D8D8D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6876257" y="2571749"/>
              <a:ext cx="2268220" cy="2571750"/>
            </a:xfrm>
            <a:custGeom>
              <a:avLst/>
              <a:gdLst/>
              <a:ahLst/>
              <a:cxnLst/>
              <a:rect l="l" t="t" r="r" b="b"/>
              <a:pathLst>
                <a:path w="2268220" h="2571750">
                  <a:moveTo>
                    <a:pt x="2267742" y="2571748"/>
                  </a:moveTo>
                  <a:lnTo>
                    <a:pt x="0" y="2571748"/>
                  </a:lnTo>
                  <a:lnTo>
                    <a:pt x="0" y="0"/>
                  </a:lnTo>
                  <a:lnTo>
                    <a:pt x="2267742" y="0"/>
                  </a:lnTo>
                  <a:lnTo>
                    <a:pt x="2267742" y="2571748"/>
                  </a:lnTo>
                  <a:close/>
                </a:path>
              </a:pathLst>
            </a:custGeom>
            <a:solidFill>
              <a:srgbClr val="BEBEBE">
                <a:alpha val="60783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0" y="6152"/>
              <a:ext cx="1313180" cy="1113155"/>
            </a:xfrm>
            <a:custGeom>
              <a:avLst/>
              <a:gdLst/>
              <a:ahLst/>
              <a:cxnLst/>
              <a:rect l="l" t="t" r="r" b="b"/>
              <a:pathLst>
                <a:path w="1313180" h="1113155">
                  <a:moveTo>
                    <a:pt x="1312663" y="1112737"/>
                  </a:moveTo>
                  <a:lnTo>
                    <a:pt x="0" y="1112737"/>
                  </a:lnTo>
                  <a:lnTo>
                    <a:pt x="0" y="0"/>
                  </a:lnTo>
                  <a:lnTo>
                    <a:pt x="1312663" y="0"/>
                  </a:lnTo>
                  <a:lnTo>
                    <a:pt x="1312663" y="1112737"/>
                  </a:lnTo>
                  <a:close/>
                </a:path>
              </a:pathLst>
            </a:custGeom>
            <a:solidFill>
              <a:srgbClr val="D8D8D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8" name="object 8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3999" cy="5143499"/>
          </a:xfrm>
          <a:prstGeom prst="rect">
            <a:avLst/>
          </a:prstGeom>
        </p:spPr>
      </p:pic>
      <p:sp>
        <p:nvSpPr>
          <p:cNvPr id="9" name="object 9"/>
          <p:cNvSpPr/>
          <p:nvPr/>
        </p:nvSpPr>
        <p:spPr>
          <a:xfrm>
            <a:off x="0" y="0"/>
            <a:ext cx="9144000" cy="5143500"/>
          </a:xfrm>
          <a:custGeom>
            <a:avLst/>
            <a:gdLst/>
            <a:ahLst/>
            <a:cxnLst/>
            <a:rect l="l" t="t" r="r" b="b"/>
            <a:pathLst>
              <a:path w="9144000" h="5143500">
                <a:moveTo>
                  <a:pt x="9143999" y="5143499"/>
                </a:moveTo>
                <a:lnTo>
                  <a:pt x="0" y="5143499"/>
                </a:lnTo>
                <a:lnTo>
                  <a:pt x="0" y="0"/>
                </a:lnTo>
                <a:lnTo>
                  <a:pt x="9143999" y="0"/>
                </a:lnTo>
                <a:lnTo>
                  <a:pt x="9143999" y="5143499"/>
                </a:lnTo>
                <a:close/>
              </a:path>
            </a:pathLst>
          </a:custGeom>
          <a:solidFill>
            <a:srgbClr val="FFFFFF">
              <a:alpha val="4470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xfrm>
            <a:off x="159575" y="196525"/>
            <a:ext cx="7169784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0" dirty="0"/>
              <a:t>Legislação </a:t>
            </a:r>
            <a:r>
              <a:rPr dirty="0"/>
              <a:t>–</a:t>
            </a:r>
            <a:r>
              <a:rPr spc="-5" dirty="0"/>
              <a:t> </a:t>
            </a:r>
            <a:r>
              <a:rPr spc="-15" dirty="0"/>
              <a:t>Resolução</a:t>
            </a:r>
            <a:r>
              <a:rPr spc="-5" dirty="0"/>
              <a:t> Seduc 85, de 07–11–2022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7175" y="1442141"/>
            <a:ext cx="9029700" cy="30981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08000" marR="5080" indent="-495300" algn="just">
              <a:lnSpc>
                <a:spcPct val="120000"/>
              </a:lnSpc>
              <a:spcBef>
                <a:spcPts val="100"/>
              </a:spcBef>
              <a:buFont typeface="MS PGothic"/>
              <a:buChar char="➔"/>
              <a:tabLst>
                <a:tab pos="508000" algn="l"/>
              </a:tabLst>
            </a:pPr>
            <a:r>
              <a:rPr sz="2400" spc="-10" dirty="0">
                <a:latin typeface="Calibri"/>
                <a:cs typeface="Calibri"/>
              </a:rPr>
              <a:t>Docentes com </a:t>
            </a:r>
            <a:r>
              <a:rPr sz="2400" spc="-25" dirty="0" err="1">
                <a:latin typeface="Calibri"/>
                <a:cs typeface="Calibri"/>
              </a:rPr>
              <a:t>contrato</a:t>
            </a:r>
            <a:r>
              <a:rPr lang="pt-BR" sz="2400" spc="-25" dirty="0">
                <a:latin typeface="Calibri"/>
                <a:cs typeface="Calibri"/>
              </a:rPr>
              <a:t>s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spc="-10" dirty="0" err="1">
                <a:latin typeface="Calibri"/>
                <a:cs typeface="Calibri"/>
              </a:rPr>
              <a:t>celebrado</a:t>
            </a:r>
            <a:r>
              <a:rPr lang="pt-BR" sz="2400" spc="-10">
                <a:latin typeface="Calibri"/>
                <a:cs typeface="Calibri"/>
              </a:rPr>
              <a:t>s</a:t>
            </a:r>
            <a:r>
              <a:rPr sz="2400" spc="-1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em 2018 </a:t>
            </a:r>
            <a:r>
              <a:rPr sz="2400" dirty="0">
                <a:latin typeface="Calibri"/>
                <a:cs typeface="Calibri"/>
              </a:rPr>
              <a:t>e </a:t>
            </a:r>
            <a:r>
              <a:rPr sz="2400" spc="-5" dirty="0">
                <a:latin typeface="Calibri"/>
                <a:cs typeface="Calibri"/>
              </a:rPr>
              <a:t>2019 participam do 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processo </a:t>
            </a:r>
            <a:r>
              <a:rPr sz="2400" spc="-5" dirty="0">
                <a:latin typeface="Calibri"/>
                <a:cs typeface="Calibri"/>
              </a:rPr>
              <a:t>de </a:t>
            </a:r>
            <a:r>
              <a:rPr sz="2400" spc="-10" dirty="0">
                <a:latin typeface="Calibri"/>
                <a:cs typeface="Calibri"/>
              </a:rPr>
              <a:t>atribuição </a:t>
            </a:r>
            <a:r>
              <a:rPr sz="2400" spc="-5" dirty="0">
                <a:latin typeface="Calibri"/>
                <a:cs typeface="Calibri"/>
              </a:rPr>
              <a:t>inicial de classes </a:t>
            </a:r>
            <a:r>
              <a:rPr sz="2400" dirty="0">
                <a:latin typeface="Calibri"/>
                <a:cs typeface="Calibri"/>
              </a:rPr>
              <a:t>e aulas </a:t>
            </a:r>
            <a:r>
              <a:rPr sz="2400" spc="-15" dirty="0">
                <a:latin typeface="Calibri"/>
                <a:cs typeface="Calibri"/>
              </a:rPr>
              <a:t>para </a:t>
            </a:r>
            <a:r>
              <a:rPr sz="2400" spc="-5" dirty="0">
                <a:latin typeface="Calibri"/>
                <a:cs typeface="Calibri"/>
              </a:rPr>
              <a:t>2023, ficando 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com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as</a:t>
            </a:r>
            <a:r>
              <a:rPr sz="2400" spc="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classes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e/ou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aulas</a:t>
            </a:r>
            <a:r>
              <a:rPr sz="2400" spc="5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garantidas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para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2023</a:t>
            </a:r>
            <a:r>
              <a:rPr sz="2400" dirty="0">
                <a:latin typeface="Calibri"/>
                <a:cs typeface="Calibri"/>
              </a:rPr>
              <a:t> e</a:t>
            </a:r>
            <a:r>
              <a:rPr sz="2400" spc="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após</a:t>
            </a:r>
            <a:r>
              <a:rPr sz="2400" spc="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o </a:t>
            </a:r>
            <a:r>
              <a:rPr sz="2400" spc="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cumprimento </a:t>
            </a:r>
            <a:r>
              <a:rPr sz="2400" spc="-5" dirty="0">
                <a:latin typeface="Calibri"/>
                <a:cs typeface="Calibri"/>
              </a:rPr>
              <a:t>da </a:t>
            </a:r>
            <a:r>
              <a:rPr sz="2400" spc="-15" dirty="0">
                <a:latin typeface="Calibri"/>
                <a:cs typeface="Calibri"/>
              </a:rPr>
              <a:t>quarentena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abrem</a:t>
            </a:r>
            <a:r>
              <a:rPr sz="2400" spc="-5" dirty="0">
                <a:latin typeface="Calibri"/>
                <a:cs typeface="Calibri"/>
              </a:rPr>
              <a:t> um </a:t>
            </a:r>
            <a:r>
              <a:rPr sz="2400" spc="-15" dirty="0">
                <a:latin typeface="Calibri"/>
                <a:cs typeface="Calibri"/>
              </a:rPr>
              <a:t>novo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spc="-20" dirty="0">
                <a:latin typeface="Calibri"/>
                <a:cs typeface="Calibri"/>
              </a:rPr>
              <a:t>contrato.</a:t>
            </a:r>
            <a:endParaRPr sz="24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Font typeface="MS PGothic"/>
              <a:buChar char="➔"/>
            </a:pPr>
            <a:endParaRPr sz="2800" dirty="0">
              <a:latin typeface="Calibri"/>
              <a:cs typeface="Calibri"/>
            </a:endParaRPr>
          </a:p>
          <a:p>
            <a:pPr marL="508000" marR="41910" indent="-495300" algn="just">
              <a:lnSpc>
                <a:spcPct val="120000"/>
              </a:lnSpc>
              <a:buFont typeface="MS PGothic"/>
              <a:buChar char="➔"/>
              <a:tabLst>
                <a:tab pos="508000" algn="l"/>
              </a:tabLst>
            </a:pPr>
            <a:r>
              <a:rPr sz="2400" spc="-15" dirty="0">
                <a:latin typeface="Calibri"/>
                <a:cs typeface="Calibri"/>
              </a:rPr>
              <a:t>Concorrerão </a:t>
            </a:r>
            <a:r>
              <a:rPr sz="2400" spc="-10" dirty="0">
                <a:latin typeface="Calibri"/>
                <a:cs typeface="Calibri"/>
              </a:rPr>
              <a:t>com </a:t>
            </a:r>
            <a:r>
              <a:rPr sz="2400" dirty="0">
                <a:latin typeface="Calibri"/>
                <a:cs typeface="Calibri"/>
              </a:rPr>
              <a:t>a </a:t>
            </a:r>
            <a:r>
              <a:rPr sz="2400" spc="-10" dirty="0">
                <a:latin typeface="Calibri"/>
                <a:cs typeface="Calibri"/>
              </a:rPr>
              <a:t>pontuação atualizada </a:t>
            </a:r>
            <a:r>
              <a:rPr sz="2400" spc="-25" dirty="0">
                <a:latin typeface="Calibri"/>
                <a:cs typeface="Calibri"/>
              </a:rPr>
              <a:t>através </a:t>
            </a:r>
            <a:r>
              <a:rPr sz="2400" spc="-5" dirty="0">
                <a:latin typeface="Calibri"/>
                <a:cs typeface="Calibri"/>
              </a:rPr>
              <a:t>do </a:t>
            </a:r>
            <a:r>
              <a:rPr sz="2400" spc="-30" dirty="0">
                <a:latin typeface="Calibri"/>
                <a:cs typeface="Calibri"/>
              </a:rPr>
              <a:t>BT </a:t>
            </a:r>
            <a:r>
              <a:rPr sz="2400" spc="-5" dirty="0">
                <a:latin typeface="Calibri"/>
                <a:cs typeface="Calibri"/>
              </a:rPr>
              <a:t>2023, </a:t>
            </a:r>
            <a:r>
              <a:rPr sz="2400" dirty="0">
                <a:latin typeface="Calibri"/>
                <a:cs typeface="Calibri"/>
              </a:rPr>
              <a:t>e </a:t>
            </a:r>
            <a:r>
              <a:rPr sz="2400" b="1" spc="-5" dirty="0">
                <a:latin typeface="Calibri"/>
                <a:cs typeface="Calibri"/>
              </a:rPr>
              <a:t>as </a:t>
            </a:r>
            <a:r>
              <a:rPr sz="2400" b="1" dirty="0">
                <a:latin typeface="Calibri"/>
                <a:cs typeface="Calibri"/>
              </a:rPr>
              <a:t> </a:t>
            </a:r>
            <a:r>
              <a:rPr sz="2400" b="1" spc="-5" dirty="0">
                <a:latin typeface="Calibri"/>
                <a:cs typeface="Calibri"/>
              </a:rPr>
              <a:t>aulas</a:t>
            </a:r>
            <a:r>
              <a:rPr sz="2400" b="1" spc="-10" dirty="0">
                <a:latin typeface="Calibri"/>
                <a:cs typeface="Calibri"/>
              </a:rPr>
              <a:t> permanecerão</a:t>
            </a:r>
            <a:r>
              <a:rPr sz="2400" b="1" spc="-5" dirty="0">
                <a:latin typeface="Calibri"/>
                <a:cs typeface="Calibri"/>
              </a:rPr>
              <a:t> em </a:t>
            </a:r>
            <a:r>
              <a:rPr sz="2400" b="1" spc="-10" dirty="0">
                <a:latin typeface="Calibri"/>
                <a:cs typeface="Calibri"/>
              </a:rPr>
              <a:t>reserva</a:t>
            </a:r>
            <a:r>
              <a:rPr sz="2400" b="1" spc="40" dirty="0">
                <a:latin typeface="Calibri"/>
                <a:cs typeface="Calibri"/>
              </a:rPr>
              <a:t> </a:t>
            </a:r>
            <a:r>
              <a:rPr sz="2400" spc="-20" dirty="0">
                <a:latin typeface="Calibri"/>
                <a:cs typeface="Calibri"/>
              </a:rPr>
              <a:t>até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abertura</a:t>
            </a:r>
            <a:r>
              <a:rPr sz="2400" spc="-5" dirty="0">
                <a:latin typeface="Calibri"/>
                <a:cs typeface="Calibri"/>
              </a:rPr>
              <a:t> do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novo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spc="-20" dirty="0">
                <a:latin typeface="Calibri"/>
                <a:cs typeface="Calibri"/>
              </a:rPr>
              <a:t>contrato.</a:t>
            </a:r>
            <a:endParaRPr sz="24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64402" y="501090"/>
            <a:ext cx="8615045" cy="34918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435"/>
              </a:lnSpc>
              <a:tabLst>
                <a:tab pos="7811770" algn="l"/>
              </a:tabLst>
            </a:pPr>
            <a:r>
              <a:rPr sz="1500" b="1" spc="-30" dirty="0">
                <a:latin typeface="Calibri"/>
                <a:cs typeface="Calibri"/>
              </a:rPr>
              <a:t>L</a:t>
            </a:r>
            <a:r>
              <a:rPr sz="1500" b="1" spc="-5" dirty="0">
                <a:latin typeface="Calibri"/>
                <a:cs typeface="Calibri"/>
              </a:rPr>
              <a:t>OG</a:t>
            </a:r>
            <a:r>
              <a:rPr sz="1500" b="1" dirty="0">
                <a:latin typeface="Calibri"/>
                <a:cs typeface="Calibri"/>
              </a:rPr>
              <a:t>O</a:t>
            </a:r>
            <a:r>
              <a:rPr sz="1500" b="1" spc="-5" dirty="0">
                <a:latin typeface="Calibri"/>
                <a:cs typeface="Calibri"/>
              </a:rPr>
              <a:t> TV</a:t>
            </a:r>
            <a:r>
              <a:rPr sz="1500" b="1" dirty="0">
                <a:latin typeface="Calibri"/>
                <a:cs typeface="Calibri"/>
              </a:rPr>
              <a:t>2	</a:t>
            </a:r>
            <a:r>
              <a:rPr sz="1500" b="1" spc="-30" dirty="0">
                <a:latin typeface="Calibri"/>
                <a:cs typeface="Calibri"/>
              </a:rPr>
              <a:t>L</a:t>
            </a:r>
            <a:r>
              <a:rPr sz="1500" b="1" spc="-5" dirty="0">
                <a:latin typeface="Calibri"/>
                <a:cs typeface="Calibri"/>
              </a:rPr>
              <a:t>OG</a:t>
            </a:r>
            <a:r>
              <a:rPr sz="1500" b="1" dirty="0">
                <a:latin typeface="Calibri"/>
                <a:cs typeface="Calibri"/>
              </a:rPr>
              <a:t>O</a:t>
            </a:r>
            <a:r>
              <a:rPr sz="1500" b="1" spc="-5" dirty="0">
                <a:latin typeface="Calibri"/>
                <a:cs typeface="Calibri"/>
              </a:rPr>
              <a:t> TV1</a:t>
            </a:r>
            <a:endParaRPr sz="15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5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5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5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5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5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5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5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5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5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5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5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5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800">
              <a:latin typeface="Calibri"/>
              <a:cs typeface="Calibri"/>
            </a:endParaRPr>
          </a:p>
          <a:p>
            <a:pPr marR="72390" algn="r">
              <a:lnSpc>
                <a:spcPct val="100000"/>
              </a:lnSpc>
            </a:pPr>
            <a:r>
              <a:rPr sz="1500" b="1" spc="-5" dirty="0">
                <a:latin typeface="Calibri"/>
                <a:cs typeface="Calibri"/>
              </a:rPr>
              <a:t>INTÉRPRETE</a:t>
            </a:r>
            <a:r>
              <a:rPr sz="1500" b="1" spc="-45" dirty="0">
                <a:latin typeface="Calibri"/>
                <a:cs typeface="Calibri"/>
              </a:rPr>
              <a:t> </a:t>
            </a:r>
            <a:r>
              <a:rPr sz="1500" b="1" spc="-5" dirty="0">
                <a:latin typeface="Calibri"/>
                <a:cs typeface="Calibri"/>
              </a:rPr>
              <a:t>LIBRAS</a:t>
            </a:r>
            <a:endParaRPr sz="1500">
              <a:latin typeface="Calibri"/>
              <a:cs typeface="Calibri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0" y="0"/>
            <a:ext cx="9144000" cy="5143500"/>
            <a:chOff x="0" y="0"/>
            <a:chExt cx="9144000" cy="5143500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9143999" cy="5143499"/>
            </a:xfrm>
            <a:prstGeom prst="rect">
              <a:avLst/>
            </a:prstGeom>
          </p:spPr>
        </p:pic>
        <p:sp>
          <p:nvSpPr>
            <p:cNvPr id="5" name="object 5"/>
            <p:cNvSpPr/>
            <p:nvPr/>
          </p:nvSpPr>
          <p:spPr>
            <a:xfrm>
              <a:off x="7812360" y="6152"/>
              <a:ext cx="1332230" cy="1113155"/>
            </a:xfrm>
            <a:custGeom>
              <a:avLst/>
              <a:gdLst/>
              <a:ahLst/>
              <a:cxnLst/>
              <a:rect l="l" t="t" r="r" b="b"/>
              <a:pathLst>
                <a:path w="1332229" h="1113155">
                  <a:moveTo>
                    <a:pt x="1331639" y="1112737"/>
                  </a:moveTo>
                  <a:lnTo>
                    <a:pt x="0" y="1112737"/>
                  </a:lnTo>
                  <a:lnTo>
                    <a:pt x="0" y="0"/>
                  </a:lnTo>
                  <a:lnTo>
                    <a:pt x="1331639" y="0"/>
                  </a:lnTo>
                  <a:lnTo>
                    <a:pt x="1331639" y="1112737"/>
                  </a:lnTo>
                  <a:close/>
                </a:path>
              </a:pathLst>
            </a:custGeom>
            <a:solidFill>
              <a:srgbClr val="D8D8D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6876257" y="2571749"/>
              <a:ext cx="2268220" cy="2571750"/>
            </a:xfrm>
            <a:custGeom>
              <a:avLst/>
              <a:gdLst/>
              <a:ahLst/>
              <a:cxnLst/>
              <a:rect l="l" t="t" r="r" b="b"/>
              <a:pathLst>
                <a:path w="2268220" h="2571750">
                  <a:moveTo>
                    <a:pt x="2267742" y="2571748"/>
                  </a:moveTo>
                  <a:lnTo>
                    <a:pt x="0" y="2571748"/>
                  </a:lnTo>
                  <a:lnTo>
                    <a:pt x="0" y="0"/>
                  </a:lnTo>
                  <a:lnTo>
                    <a:pt x="2267742" y="0"/>
                  </a:lnTo>
                  <a:lnTo>
                    <a:pt x="2267742" y="2571748"/>
                  </a:lnTo>
                  <a:close/>
                </a:path>
              </a:pathLst>
            </a:custGeom>
            <a:solidFill>
              <a:srgbClr val="BEBEBE">
                <a:alpha val="60783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0" y="6152"/>
              <a:ext cx="1313180" cy="1113155"/>
            </a:xfrm>
            <a:custGeom>
              <a:avLst/>
              <a:gdLst/>
              <a:ahLst/>
              <a:cxnLst/>
              <a:rect l="l" t="t" r="r" b="b"/>
              <a:pathLst>
                <a:path w="1313180" h="1113155">
                  <a:moveTo>
                    <a:pt x="1312663" y="1112737"/>
                  </a:moveTo>
                  <a:lnTo>
                    <a:pt x="0" y="1112737"/>
                  </a:lnTo>
                  <a:lnTo>
                    <a:pt x="0" y="0"/>
                  </a:lnTo>
                  <a:lnTo>
                    <a:pt x="1312663" y="0"/>
                  </a:lnTo>
                  <a:lnTo>
                    <a:pt x="1312663" y="1112737"/>
                  </a:lnTo>
                  <a:close/>
                </a:path>
              </a:pathLst>
            </a:custGeom>
            <a:solidFill>
              <a:srgbClr val="D8D8D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8" name="object 8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3999" cy="5143499"/>
          </a:xfrm>
          <a:prstGeom prst="rect">
            <a:avLst/>
          </a:prstGeom>
        </p:spPr>
      </p:pic>
      <p:sp>
        <p:nvSpPr>
          <p:cNvPr id="9" name="object 9"/>
          <p:cNvSpPr/>
          <p:nvPr/>
        </p:nvSpPr>
        <p:spPr>
          <a:xfrm>
            <a:off x="0" y="0"/>
            <a:ext cx="9144000" cy="5143500"/>
          </a:xfrm>
          <a:custGeom>
            <a:avLst/>
            <a:gdLst/>
            <a:ahLst/>
            <a:cxnLst/>
            <a:rect l="l" t="t" r="r" b="b"/>
            <a:pathLst>
              <a:path w="9144000" h="5143500">
                <a:moveTo>
                  <a:pt x="9143999" y="5143499"/>
                </a:moveTo>
                <a:lnTo>
                  <a:pt x="0" y="5143499"/>
                </a:lnTo>
                <a:lnTo>
                  <a:pt x="0" y="0"/>
                </a:lnTo>
                <a:lnTo>
                  <a:pt x="9143999" y="0"/>
                </a:lnTo>
                <a:lnTo>
                  <a:pt x="9143999" y="5143499"/>
                </a:lnTo>
                <a:close/>
              </a:path>
            </a:pathLst>
          </a:custGeom>
          <a:solidFill>
            <a:srgbClr val="FFFFFF">
              <a:alpha val="4470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xfrm>
            <a:off x="2877360" y="1194258"/>
            <a:ext cx="2871470" cy="1076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900" spc="-5" dirty="0"/>
              <a:t>Si</a:t>
            </a:r>
            <a:r>
              <a:rPr sz="6900" spc="-85" dirty="0"/>
              <a:t>s</a:t>
            </a:r>
            <a:r>
              <a:rPr sz="6900" spc="-90" dirty="0"/>
              <a:t>t</a:t>
            </a:r>
            <a:r>
              <a:rPr sz="6900" spc="-5" dirty="0"/>
              <a:t>ema</a:t>
            </a:r>
            <a:endParaRPr sz="690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64402" y="501090"/>
            <a:ext cx="8615045" cy="34918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435"/>
              </a:lnSpc>
              <a:tabLst>
                <a:tab pos="7811770" algn="l"/>
              </a:tabLst>
            </a:pPr>
            <a:r>
              <a:rPr sz="1500" b="1" spc="-30" dirty="0">
                <a:latin typeface="Calibri"/>
                <a:cs typeface="Calibri"/>
              </a:rPr>
              <a:t>L</a:t>
            </a:r>
            <a:r>
              <a:rPr sz="1500" b="1" spc="-5" dirty="0">
                <a:latin typeface="Calibri"/>
                <a:cs typeface="Calibri"/>
              </a:rPr>
              <a:t>OG</a:t>
            </a:r>
            <a:r>
              <a:rPr sz="1500" b="1" dirty="0">
                <a:latin typeface="Calibri"/>
                <a:cs typeface="Calibri"/>
              </a:rPr>
              <a:t>O</a:t>
            </a:r>
            <a:r>
              <a:rPr sz="1500" b="1" spc="-5" dirty="0">
                <a:latin typeface="Calibri"/>
                <a:cs typeface="Calibri"/>
              </a:rPr>
              <a:t> TV</a:t>
            </a:r>
            <a:r>
              <a:rPr sz="1500" b="1" dirty="0">
                <a:latin typeface="Calibri"/>
                <a:cs typeface="Calibri"/>
              </a:rPr>
              <a:t>2	</a:t>
            </a:r>
            <a:r>
              <a:rPr sz="1500" b="1" spc="-30" dirty="0">
                <a:latin typeface="Calibri"/>
                <a:cs typeface="Calibri"/>
              </a:rPr>
              <a:t>L</a:t>
            </a:r>
            <a:r>
              <a:rPr sz="1500" b="1" spc="-5" dirty="0">
                <a:latin typeface="Calibri"/>
                <a:cs typeface="Calibri"/>
              </a:rPr>
              <a:t>OG</a:t>
            </a:r>
            <a:r>
              <a:rPr sz="1500" b="1" dirty="0">
                <a:latin typeface="Calibri"/>
                <a:cs typeface="Calibri"/>
              </a:rPr>
              <a:t>O</a:t>
            </a:r>
            <a:r>
              <a:rPr sz="1500" b="1" spc="-5" dirty="0">
                <a:latin typeface="Calibri"/>
                <a:cs typeface="Calibri"/>
              </a:rPr>
              <a:t> TV1</a:t>
            </a:r>
            <a:endParaRPr sz="15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5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5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5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5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5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5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5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5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5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5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5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5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800">
              <a:latin typeface="Calibri"/>
              <a:cs typeface="Calibri"/>
            </a:endParaRPr>
          </a:p>
          <a:p>
            <a:pPr marR="72390" algn="r">
              <a:lnSpc>
                <a:spcPct val="100000"/>
              </a:lnSpc>
            </a:pPr>
            <a:r>
              <a:rPr sz="1500" b="1" spc="-5" dirty="0">
                <a:latin typeface="Calibri"/>
                <a:cs typeface="Calibri"/>
              </a:rPr>
              <a:t>INTÉRPRETE</a:t>
            </a:r>
            <a:r>
              <a:rPr sz="1500" b="1" spc="-45" dirty="0">
                <a:latin typeface="Calibri"/>
                <a:cs typeface="Calibri"/>
              </a:rPr>
              <a:t> </a:t>
            </a:r>
            <a:r>
              <a:rPr sz="1500" b="1" spc="-5" dirty="0">
                <a:latin typeface="Calibri"/>
                <a:cs typeface="Calibri"/>
              </a:rPr>
              <a:t>LIBRAS</a:t>
            </a:r>
            <a:endParaRPr sz="1500">
              <a:latin typeface="Calibri"/>
              <a:cs typeface="Calibri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0" y="0"/>
            <a:ext cx="9144000" cy="5143500"/>
            <a:chOff x="0" y="0"/>
            <a:chExt cx="9144000" cy="5143500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9143999" cy="5143499"/>
            </a:xfrm>
            <a:prstGeom prst="rect">
              <a:avLst/>
            </a:prstGeom>
          </p:spPr>
        </p:pic>
        <p:sp>
          <p:nvSpPr>
            <p:cNvPr id="5" name="object 5"/>
            <p:cNvSpPr/>
            <p:nvPr/>
          </p:nvSpPr>
          <p:spPr>
            <a:xfrm>
              <a:off x="7812360" y="6152"/>
              <a:ext cx="1332230" cy="1113155"/>
            </a:xfrm>
            <a:custGeom>
              <a:avLst/>
              <a:gdLst/>
              <a:ahLst/>
              <a:cxnLst/>
              <a:rect l="l" t="t" r="r" b="b"/>
              <a:pathLst>
                <a:path w="1332229" h="1113155">
                  <a:moveTo>
                    <a:pt x="1331639" y="1112737"/>
                  </a:moveTo>
                  <a:lnTo>
                    <a:pt x="0" y="1112737"/>
                  </a:lnTo>
                  <a:lnTo>
                    <a:pt x="0" y="0"/>
                  </a:lnTo>
                  <a:lnTo>
                    <a:pt x="1331639" y="0"/>
                  </a:lnTo>
                  <a:lnTo>
                    <a:pt x="1331639" y="1112737"/>
                  </a:lnTo>
                  <a:close/>
                </a:path>
              </a:pathLst>
            </a:custGeom>
            <a:solidFill>
              <a:srgbClr val="D8D8D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6876257" y="2571749"/>
              <a:ext cx="2268220" cy="2571750"/>
            </a:xfrm>
            <a:custGeom>
              <a:avLst/>
              <a:gdLst/>
              <a:ahLst/>
              <a:cxnLst/>
              <a:rect l="l" t="t" r="r" b="b"/>
              <a:pathLst>
                <a:path w="2268220" h="2571750">
                  <a:moveTo>
                    <a:pt x="2267742" y="2571748"/>
                  </a:moveTo>
                  <a:lnTo>
                    <a:pt x="0" y="2571748"/>
                  </a:lnTo>
                  <a:lnTo>
                    <a:pt x="0" y="0"/>
                  </a:lnTo>
                  <a:lnTo>
                    <a:pt x="2267742" y="0"/>
                  </a:lnTo>
                  <a:lnTo>
                    <a:pt x="2267742" y="2571748"/>
                  </a:lnTo>
                  <a:close/>
                </a:path>
              </a:pathLst>
            </a:custGeom>
            <a:solidFill>
              <a:srgbClr val="BEBEBE">
                <a:alpha val="60783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0" y="6152"/>
              <a:ext cx="1313180" cy="1113155"/>
            </a:xfrm>
            <a:custGeom>
              <a:avLst/>
              <a:gdLst/>
              <a:ahLst/>
              <a:cxnLst/>
              <a:rect l="l" t="t" r="r" b="b"/>
              <a:pathLst>
                <a:path w="1313180" h="1113155">
                  <a:moveTo>
                    <a:pt x="1312663" y="1112737"/>
                  </a:moveTo>
                  <a:lnTo>
                    <a:pt x="0" y="1112737"/>
                  </a:lnTo>
                  <a:lnTo>
                    <a:pt x="0" y="0"/>
                  </a:lnTo>
                  <a:lnTo>
                    <a:pt x="1312663" y="0"/>
                  </a:lnTo>
                  <a:lnTo>
                    <a:pt x="1312663" y="1112737"/>
                  </a:lnTo>
                  <a:close/>
                </a:path>
              </a:pathLst>
            </a:custGeom>
            <a:solidFill>
              <a:srgbClr val="D8D8D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8" name="object 8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3999" cy="5143499"/>
          </a:xfrm>
          <a:prstGeom prst="rect">
            <a:avLst/>
          </a:prstGeom>
        </p:spPr>
      </p:pic>
      <p:grpSp>
        <p:nvGrpSpPr>
          <p:cNvPr id="9" name="object 9"/>
          <p:cNvGrpSpPr/>
          <p:nvPr/>
        </p:nvGrpSpPr>
        <p:grpSpPr>
          <a:xfrm>
            <a:off x="0" y="0"/>
            <a:ext cx="9144000" cy="5143500"/>
            <a:chOff x="0" y="0"/>
            <a:chExt cx="9144000" cy="5143500"/>
          </a:xfrm>
        </p:grpSpPr>
        <p:sp>
          <p:nvSpPr>
            <p:cNvPr id="10" name="object 10"/>
            <p:cNvSpPr/>
            <p:nvPr/>
          </p:nvSpPr>
          <p:spPr>
            <a:xfrm>
              <a:off x="0" y="0"/>
              <a:ext cx="9144000" cy="5143500"/>
            </a:xfrm>
            <a:custGeom>
              <a:avLst/>
              <a:gdLst/>
              <a:ahLst/>
              <a:cxnLst/>
              <a:rect l="l" t="t" r="r" b="b"/>
              <a:pathLst>
                <a:path w="9144000" h="5143500">
                  <a:moveTo>
                    <a:pt x="9143999" y="5143499"/>
                  </a:moveTo>
                  <a:lnTo>
                    <a:pt x="0" y="5143499"/>
                  </a:lnTo>
                  <a:lnTo>
                    <a:pt x="0" y="0"/>
                  </a:lnTo>
                  <a:lnTo>
                    <a:pt x="9143999" y="0"/>
                  </a:lnTo>
                  <a:lnTo>
                    <a:pt x="9143999" y="5143499"/>
                  </a:lnTo>
                  <a:close/>
                </a:path>
              </a:pathLst>
            </a:custGeom>
            <a:solidFill>
              <a:srgbClr val="FFFFFF">
                <a:alpha val="4470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1" name="object 11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65362" y="1091323"/>
              <a:ext cx="7830074" cy="3717650"/>
            </a:xfrm>
            <a:prstGeom prst="rect">
              <a:avLst/>
            </a:prstGeom>
          </p:spPr>
        </p:pic>
      </p:grpSp>
      <p:sp>
        <p:nvSpPr>
          <p:cNvPr id="12" name="object 12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Si</a:t>
            </a:r>
            <a:r>
              <a:rPr spc="-30" dirty="0"/>
              <a:t>s</a:t>
            </a:r>
            <a:r>
              <a:rPr spc="-35" dirty="0"/>
              <a:t>t</a:t>
            </a:r>
            <a:r>
              <a:rPr spc="-5" dirty="0"/>
              <a:t>ema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741833" y="779221"/>
            <a:ext cx="7139940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b="1" spc="-35" dirty="0">
                <a:latin typeface="Arial"/>
                <a:cs typeface="Arial"/>
              </a:rPr>
              <a:t>Tela</a:t>
            </a:r>
            <a:r>
              <a:rPr sz="1600" b="1" spc="-15" dirty="0">
                <a:latin typeface="Arial"/>
                <a:cs typeface="Arial"/>
              </a:rPr>
              <a:t> </a:t>
            </a:r>
            <a:r>
              <a:rPr sz="1600" b="1" spc="-5" dirty="0">
                <a:latin typeface="Arial"/>
                <a:cs typeface="Arial"/>
              </a:rPr>
              <a:t>de</a:t>
            </a:r>
            <a:r>
              <a:rPr sz="1600" b="1" spc="-10" dirty="0">
                <a:latin typeface="Arial"/>
                <a:cs typeface="Arial"/>
              </a:rPr>
              <a:t> </a:t>
            </a:r>
            <a:r>
              <a:rPr sz="1600" b="1" dirty="0">
                <a:latin typeface="Arial"/>
                <a:cs typeface="Arial"/>
              </a:rPr>
              <a:t>Manifestação</a:t>
            </a:r>
            <a:r>
              <a:rPr sz="1600" b="1" spc="-15" dirty="0">
                <a:latin typeface="Arial"/>
                <a:cs typeface="Arial"/>
              </a:rPr>
              <a:t> </a:t>
            </a:r>
            <a:r>
              <a:rPr sz="1600" b="1" spc="-5" dirty="0">
                <a:latin typeface="Arial"/>
                <a:cs typeface="Arial"/>
              </a:rPr>
              <a:t>de</a:t>
            </a:r>
            <a:r>
              <a:rPr sz="1600" b="1" spc="-10" dirty="0">
                <a:latin typeface="Arial"/>
                <a:cs typeface="Arial"/>
              </a:rPr>
              <a:t> </a:t>
            </a:r>
            <a:r>
              <a:rPr sz="1600" b="1" spc="-5" dirty="0">
                <a:latin typeface="Arial"/>
                <a:cs typeface="Arial"/>
              </a:rPr>
              <a:t>Interesse</a:t>
            </a:r>
            <a:r>
              <a:rPr sz="1600" b="1" spc="-15" dirty="0">
                <a:latin typeface="Arial"/>
                <a:cs typeface="Arial"/>
              </a:rPr>
              <a:t> </a:t>
            </a:r>
            <a:r>
              <a:rPr sz="1600" b="1" dirty="0">
                <a:latin typeface="Arial"/>
                <a:cs typeface="Arial"/>
              </a:rPr>
              <a:t>(Docentes</a:t>
            </a:r>
            <a:r>
              <a:rPr sz="1600" b="1" spc="-10" dirty="0">
                <a:latin typeface="Arial"/>
                <a:cs typeface="Arial"/>
              </a:rPr>
              <a:t> </a:t>
            </a:r>
            <a:r>
              <a:rPr sz="1600" b="1" dirty="0">
                <a:latin typeface="Arial"/>
                <a:cs typeface="Arial"/>
              </a:rPr>
              <a:t>e</a:t>
            </a:r>
            <a:r>
              <a:rPr sz="1600" b="1" spc="-15" dirty="0">
                <a:latin typeface="Arial"/>
                <a:cs typeface="Arial"/>
              </a:rPr>
              <a:t> </a:t>
            </a:r>
            <a:r>
              <a:rPr sz="1600" b="1" spc="-5" dirty="0">
                <a:latin typeface="Arial"/>
                <a:cs typeface="Arial"/>
              </a:rPr>
              <a:t>Candidatos</a:t>
            </a:r>
            <a:r>
              <a:rPr sz="1600" b="1" spc="-10" dirty="0">
                <a:latin typeface="Arial"/>
                <a:cs typeface="Arial"/>
              </a:rPr>
              <a:t> </a:t>
            </a:r>
            <a:r>
              <a:rPr sz="1600" b="1" dirty="0">
                <a:latin typeface="Arial"/>
                <a:cs typeface="Arial"/>
              </a:rPr>
              <a:t>à</a:t>
            </a:r>
            <a:r>
              <a:rPr sz="1600" b="1" spc="-15" dirty="0">
                <a:latin typeface="Arial"/>
                <a:cs typeface="Arial"/>
              </a:rPr>
              <a:t> </a:t>
            </a:r>
            <a:r>
              <a:rPr sz="1600" b="1" spc="-5" dirty="0">
                <a:latin typeface="Arial"/>
                <a:cs typeface="Arial"/>
              </a:rPr>
              <a:t>Contratação)</a:t>
            </a:r>
            <a:endParaRPr sz="1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64402" y="501090"/>
            <a:ext cx="8615045" cy="34918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435"/>
              </a:lnSpc>
              <a:tabLst>
                <a:tab pos="7811770" algn="l"/>
              </a:tabLst>
            </a:pPr>
            <a:r>
              <a:rPr sz="1500" b="1" spc="-30" dirty="0">
                <a:latin typeface="Calibri"/>
                <a:cs typeface="Calibri"/>
              </a:rPr>
              <a:t>L</a:t>
            </a:r>
            <a:r>
              <a:rPr sz="1500" b="1" spc="-5" dirty="0">
                <a:latin typeface="Calibri"/>
                <a:cs typeface="Calibri"/>
              </a:rPr>
              <a:t>OG</a:t>
            </a:r>
            <a:r>
              <a:rPr sz="1500" b="1" dirty="0">
                <a:latin typeface="Calibri"/>
                <a:cs typeface="Calibri"/>
              </a:rPr>
              <a:t>O</a:t>
            </a:r>
            <a:r>
              <a:rPr sz="1500" b="1" spc="-5" dirty="0">
                <a:latin typeface="Calibri"/>
                <a:cs typeface="Calibri"/>
              </a:rPr>
              <a:t> TV</a:t>
            </a:r>
            <a:r>
              <a:rPr sz="1500" b="1" dirty="0">
                <a:latin typeface="Calibri"/>
                <a:cs typeface="Calibri"/>
              </a:rPr>
              <a:t>2	</a:t>
            </a:r>
            <a:r>
              <a:rPr sz="1500" b="1" spc="-30" dirty="0">
                <a:latin typeface="Calibri"/>
                <a:cs typeface="Calibri"/>
              </a:rPr>
              <a:t>L</a:t>
            </a:r>
            <a:r>
              <a:rPr sz="1500" b="1" spc="-5" dirty="0">
                <a:latin typeface="Calibri"/>
                <a:cs typeface="Calibri"/>
              </a:rPr>
              <a:t>OG</a:t>
            </a:r>
            <a:r>
              <a:rPr sz="1500" b="1" dirty="0">
                <a:latin typeface="Calibri"/>
                <a:cs typeface="Calibri"/>
              </a:rPr>
              <a:t>O</a:t>
            </a:r>
            <a:r>
              <a:rPr sz="1500" b="1" spc="-5" dirty="0">
                <a:latin typeface="Calibri"/>
                <a:cs typeface="Calibri"/>
              </a:rPr>
              <a:t> TV1</a:t>
            </a:r>
            <a:endParaRPr sz="15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5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5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5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5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5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5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5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5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5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5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5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5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800">
              <a:latin typeface="Calibri"/>
              <a:cs typeface="Calibri"/>
            </a:endParaRPr>
          </a:p>
          <a:p>
            <a:pPr marR="72390" algn="r">
              <a:lnSpc>
                <a:spcPct val="100000"/>
              </a:lnSpc>
            </a:pPr>
            <a:r>
              <a:rPr sz="1500" b="1" spc="-5" dirty="0">
                <a:latin typeface="Calibri"/>
                <a:cs typeface="Calibri"/>
              </a:rPr>
              <a:t>INTÉRPRETE</a:t>
            </a:r>
            <a:r>
              <a:rPr sz="1500" b="1" spc="-45" dirty="0">
                <a:latin typeface="Calibri"/>
                <a:cs typeface="Calibri"/>
              </a:rPr>
              <a:t> </a:t>
            </a:r>
            <a:r>
              <a:rPr sz="1500" b="1" spc="-5" dirty="0">
                <a:latin typeface="Calibri"/>
                <a:cs typeface="Calibri"/>
              </a:rPr>
              <a:t>LIBRAS</a:t>
            </a:r>
            <a:endParaRPr sz="1500">
              <a:latin typeface="Calibri"/>
              <a:cs typeface="Calibri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0" y="0"/>
            <a:ext cx="9144000" cy="5143500"/>
            <a:chOff x="0" y="0"/>
            <a:chExt cx="9144000" cy="5143500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9143999" cy="5143499"/>
            </a:xfrm>
            <a:prstGeom prst="rect">
              <a:avLst/>
            </a:prstGeom>
          </p:spPr>
        </p:pic>
        <p:sp>
          <p:nvSpPr>
            <p:cNvPr id="5" name="object 5"/>
            <p:cNvSpPr/>
            <p:nvPr/>
          </p:nvSpPr>
          <p:spPr>
            <a:xfrm>
              <a:off x="7812360" y="6152"/>
              <a:ext cx="1332230" cy="1113155"/>
            </a:xfrm>
            <a:custGeom>
              <a:avLst/>
              <a:gdLst/>
              <a:ahLst/>
              <a:cxnLst/>
              <a:rect l="l" t="t" r="r" b="b"/>
              <a:pathLst>
                <a:path w="1332229" h="1113155">
                  <a:moveTo>
                    <a:pt x="1331639" y="1112737"/>
                  </a:moveTo>
                  <a:lnTo>
                    <a:pt x="0" y="1112737"/>
                  </a:lnTo>
                  <a:lnTo>
                    <a:pt x="0" y="0"/>
                  </a:lnTo>
                  <a:lnTo>
                    <a:pt x="1331639" y="0"/>
                  </a:lnTo>
                  <a:lnTo>
                    <a:pt x="1331639" y="1112737"/>
                  </a:lnTo>
                  <a:close/>
                </a:path>
              </a:pathLst>
            </a:custGeom>
            <a:solidFill>
              <a:srgbClr val="D8D8D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6876257" y="2571749"/>
              <a:ext cx="2268220" cy="2571750"/>
            </a:xfrm>
            <a:custGeom>
              <a:avLst/>
              <a:gdLst/>
              <a:ahLst/>
              <a:cxnLst/>
              <a:rect l="l" t="t" r="r" b="b"/>
              <a:pathLst>
                <a:path w="2268220" h="2571750">
                  <a:moveTo>
                    <a:pt x="2267742" y="2571748"/>
                  </a:moveTo>
                  <a:lnTo>
                    <a:pt x="0" y="2571748"/>
                  </a:lnTo>
                  <a:lnTo>
                    <a:pt x="0" y="0"/>
                  </a:lnTo>
                  <a:lnTo>
                    <a:pt x="2267742" y="0"/>
                  </a:lnTo>
                  <a:lnTo>
                    <a:pt x="2267742" y="2571748"/>
                  </a:lnTo>
                  <a:close/>
                </a:path>
              </a:pathLst>
            </a:custGeom>
            <a:solidFill>
              <a:srgbClr val="BEBEBE">
                <a:alpha val="60783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0" y="6152"/>
              <a:ext cx="1313180" cy="1113155"/>
            </a:xfrm>
            <a:custGeom>
              <a:avLst/>
              <a:gdLst/>
              <a:ahLst/>
              <a:cxnLst/>
              <a:rect l="l" t="t" r="r" b="b"/>
              <a:pathLst>
                <a:path w="1313180" h="1113155">
                  <a:moveTo>
                    <a:pt x="1312663" y="1112737"/>
                  </a:moveTo>
                  <a:lnTo>
                    <a:pt x="0" y="1112737"/>
                  </a:lnTo>
                  <a:lnTo>
                    <a:pt x="0" y="0"/>
                  </a:lnTo>
                  <a:lnTo>
                    <a:pt x="1312663" y="0"/>
                  </a:lnTo>
                  <a:lnTo>
                    <a:pt x="1312663" y="1112737"/>
                  </a:lnTo>
                  <a:close/>
                </a:path>
              </a:pathLst>
            </a:custGeom>
            <a:solidFill>
              <a:srgbClr val="D8D8D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8" name="object 8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3999" cy="5143499"/>
          </a:xfrm>
          <a:prstGeom prst="rect">
            <a:avLst/>
          </a:prstGeom>
        </p:spPr>
      </p:pic>
      <p:grpSp>
        <p:nvGrpSpPr>
          <p:cNvPr id="9" name="object 9"/>
          <p:cNvGrpSpPr/>
          <p:nvPr/>
        </p:nvGrpSpPr>
        <p:grpSpPr>
          <a:xfrm>
            <a:off x="0" y="0"/>
            <a:ext cx="9144000" cy="5143500"/>
            <a:chOff x="0" y="0"/>
            <a:chExt cx="9144000" cy="5143500"/>
          </a:xfrm>
        </p:grpSpPr>
        <p:sp>
          <p:nvSpPr>
            <p:cNvPr id="10" name="object 10"/>
            <p:cNvSpPr/>
            <p:nvPr/>
          </p:nvSpPr>
          <p:spPr>
            <a:xfrm>
              <a:off x="0" y="0"/>
              <a:ext cx="9144000" cy="5143500"/>
            </a:xfrm>
            <a:custGeom>
              <a:avLst/>
              <a:gdLst/>
              <a:ahLst/>
              <a:cxnLst/>
              <a:rect l="l" t="t" r="r" b="b"/>
              <a:pathLst>
                <a:path w="9144000" h="5143500">
                  <a:moveTo>
                    <a:pt x="9143999" y="5143499"/>
                  </a:moveTo>
                  <a:lnTo>
                    <a:pt x="0" y="5143499"/>
                  </a:lnTo>
                  <a:lnTo>
                    <a:pt x="0" y="0"/>
                  </a:lnTo>
                  <a:lnTo>
                    <a:pt x="9143999" y="0"/>
                  </a:lnTo>
                  <a:lnTo>
                    <a:pt x="9143999" y="5143499"/>
                  </a:lnTo>
                  <a:close/>
                </a:path>
              </a:pathLst>
            </a:custGeom>
            <a:solidFill>
              <a:srgbClr val="FFFFFF">
                <a:alpha val="4470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1" name="object 11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88950" y="1475799"/>
              <a:ext cx="8366099" cy="2768297"/>
            </a:xfrm>
            <a:prstGeom prst="rect">
              <a:avLst/>
            </a:prstGeom>
          </p:spPr>
        </p:pic>
      </p:grpSp>
      <p:sp>
        <p:nvSpPr>
          <p:cNvPr id="12" name="object 12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Si</a:t>
            </a:r>
            <a:r>
              <a:rPr spc="-30" dirty="0"/>
              <a:t>s</a:t>
            </a:r>
            <a:r>
              <a:rPr spc="-35" dirty="0"/>
              <a:t>t</a:t>
            </a:r>
            <a:r>
              <a:rPr spc="-5" dirty="0"/>
              <a:t>ema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1420920" y="779221"/>
            <a:ext cx="5780405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b="1" spc="-35" dirty="0">
                <a:latin typeface="Arial"/>
                <a:cs typeface="Arial"/>
              </a:rPr>
              <a:t>Tela</a:t>
            </a:r>
            <a:r>
              <a:rPr sz="1600" b="1" spc="-10" dirty="0">
                <a:latin typeface="Arial"/>
                <a:cs typeface="Arial"/>
              </a:rPr>
              <a:t> </a:t>
            </a:r>
            <a:r>
              <a:rPr sz="1600" b="1" spc="-5" dirty="0">
                <a:latin typeface="Arial"/>
                <a:cs typeface="Arial"/>
              </a:rPr>
              <a:t>de</a:t>
            </a:r>
            <a:r>
              <a:rPr sz="1600" b="1" spc="-70" dirty="0">
                <a:latin typeface="Arial"/>
                <a:cs typeface="Arial"/>
              </a:rPr>
              <a:t> </a:t>
            </a:r>
            <a:r>
              <a:rPr sz="1600" b="1" spc="-5" dirty="0">
                <a:latin typeface="Arial"/>
                <a:cs typeface="Arial"/>
              </a:rPr>
              <a:t>Atribuição de</a:t>
            </a:r>
            <a:r>
              <a:rPr sz="1600" b="1" spc="-10" dirty="0">
                <a:latin typeface="Arial"/>
                <a:cs typeface="Arial"/>
              </a:rPr>
              <a:t> </a:t>
            </a:r>
            <a:r>
              <a:rPr sz="1600" b="1" spc="-5" dirty="0">
                <a:latin typeface="Arial"/>
                <a:cs typeface="Arial"/>
              </a:rPr>
              <a:t>Aulas</a:t>
            </a:r>
            <a:r>
              <a:rPr sz="1600" b="1" spc="-10" dirty="0">
                <a:latin typeface="Arial"/>
                <a:cs typeface="Arial"/>
              </a:rPr>
              <a:t> </a:t>
            </a:r>
            <a:r>
              <a:rPr sz="1600" b="1" dirty="0">
                <a:latin typeface="Arial"/>
                <a:cs typeface="Arial"/>
              </a:rPr>
              <a:t>-</a:t>
            </a:r>
            <a:r>
              <a:rPr sz="1600" b="1" spc="-10" dirty="0">
                <a:latin typeface="Arial"/>
                <a:cs typeface="Arial"/>
              </a:rPr>
              <a:t> </a:t>
            </a:r>
            <a:r>
              <a:rPr sz="1600" b="1" spc="-5" dirty="0">
                <a:latin typeface="Arial"/>
                <a:cs typeface="Arial"/>
              </a:rPr>
              <a:t>em nível</a:t>
            </a:r>
            <a:r>
              <a:rPr sz="1600" b="1" spc="-10" dirty="0">
                <a:latin typeface="Arial"/>
                <a:cs typeface="Arial"/>
              </a:rPr>
              <a:t> </a:t>
            </a:r>
            <a:r>
              <a:rPr sz="1600" b="1" spc="-5" dirty="0">
                <a:latin typeface="Arial"/>
                <a:cs typeface="Arial"/>
              </a:rPr>
              <a:t>de</a:t>
            </a:r>
            <a:r>
              <a:rPr sz="1600" b="1" spc="-10" dirty="0">
                <a:latin typeface="Arial"/>
                <a:cs typeface="Arial"/>
              </a:rPr>
              <a:t> </a:t>
            </a:r>
            <a:r>
              <a:rPr sz="1600" b="1" spc="-5" dirty="0">
                <a:latin typeface="Arial"/>
                <a:cs typeface="Arial"/>
              </a:rPr>
              <a:t>UE </a:t>
            </a:r>
            <a:r>
              <a:rPr sz="1600" b="1" dirty="0">
                <a:latin typeface="Arial"/>
                <a:cs typeface="Arial"/>
              </a:rPr>
              <a:t>e</a:t>
            </a:r>
            <a:r>
              <a:rPr sz="1600" b="1" spc="-10" dirty="0">
                <a:latin typeface="Arial"/>
                <a:cs typeface="Arial"/>
              </a:rPr>
              <a:t> </a:t>
            </a:r>
            <a:r>
              <a:rPr sz="1600" b="1" spc="-5" dirty="0">
                <a:latin typeface="Arial"/>
                <a:cs typeface="Arial"/>
              </a:rPr>
              <a:t>DE</a:t>
            </a:r>
            <a:endParaRPr sz="16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64402" y="501090"/>
            <a:ext cx="8615045" cy="34918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435"/>
              </a:lnSpc>
              <a:tabLst>
                <a:tab pos="7811770" algn="l"/>
              </a:tabLst>
            </a:pPr>
            <a:r>
              <a:rPr sz="1500" b="1" spc="-30" dirty="0">
                <a:latin typeface="Calibri"/>
                <a:cs typeface="Calibri"/>
              </a:rPr>
              <a:t>L</a:t>
            </a:r>
            <a:r>
              <a:rPr sz="1500" b="1" spc="-5" dirty="0">
                <a:latin typeface="Calibri"/>
                <a:cs typeface="Calibri"/>
              </a:rPr>
              <a:t>OG</a:t>
            </a:r>
            <a:r>
              <a:rPr sz="1500" b="1" dirty="0">
                <a:latin typeface="Calibri"/>
                <a:cs typeface="Calibri"/>
              </a:rPr>
              <a:t>O</a:t>
            </a:r>
            <a:r>
              <a:rPr sz="1500" b="1" spc="-5" dirty="0">
                <a:latin typeface="Calibri"/>
                <a:cs typeface="Calibri"/>
              </a:rPr>
              <a:t> TV</a:t>
            </a:r>
            <a:r>
              <a:rPr sz="1500" b="1" dirty="0">
                <a:latin typeface="Calibri"/>
                <a:cs typeface="Calibri"/>
              </a:rPr>
              <a:t>2	</a:t>
            </a:r>
            <a:r>
              <a:rPr sz="1500" b="1" spc="-30" dirty="0">
                <a:latin typeface="Calibri"/>
                <a:cs typeface="Calibri"/>
              </a:rPr>
              <a:t>L</a:t>
            </a:r>
            <a:r>
              <a:rPr sz="1500" b="1" spc="-5" dirty="0">
                <a:latin typeface="Calibri"/>
                <a:cs typeface="Calibri"/>
              </a:rPr>
              <a:t>OG</a:t>
            </a:r>
            <a:r>
              <a:rPr sz="1500" b="1" dirty="0">
                <a:latin typeface="Calibri"/>
                <a:cs typeface="Calibri"/>
              </a:rPr>
              <a:t>O</a:t>
            </a:r>
            <a:r>
              <a:rPr sz="1500" b="1" spc="-5" dirty="0">
                <a:latin typeface="Calibri"/>
                <a:cs typeface="Calibri"/>
              </a:rPr>
              <a:t> TV1</a:t>
            </a:r>
            <a:endParaRPr sz="15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5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5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5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5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5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5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5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5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5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5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5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5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800">
              <a:latin typeface="Calibri"/>
              <a:cs typeface="Calibri"/>
            </a:endParaRPr>
          </a:p>
          <a:p>
            <a:pPr marR="72390" algn="r">
              <a:lnSpc>
                <a:spcPct val="100000"/>
              </a:lnSpc>
            </a:pPr>
            <a:r>
              <a:rPr sz="1500" b="1" spc="-5" dirty="0">
                <a:latin typeface="Calibri"/>
                <a:cs typeface="Calibri"/>
              </a:rPr>
              <a:t>INTÉRPRETE</a:t>
            </a:r>
            <a:r>
              <a:rPr sz="1500" b="1" spc="-45" dirty="0">
                <a:latin typeface="Calibri"/>
                <a:cs typeface="Calibri"/>
              </a:rPr>
              <a:t> </a:t>
            </a:r>
            <a:r>
              <a:rPr sz="1500" b="1" spc="-5" dirty="0">
                <a:latin typeface="Calibri"/>
                <a:cs typeface="Calibri"/>
              </a:rPr>
              <a:t>LIBRAS</a:t>
            </a:r>
            <a:endParaRPr sz="1500">
              <a:latin typeface="Calibri"/>
              <a:cs typeface="Calibri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0" y="0"/>
            <a:ext cx="9144000" cy="5143500"/>
            <a:chOff x="0" y="0"/>
            <a:chExt cx="9144000" cy="5143500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9143999" cy="5143499"/>
            </a:xfrm>
            <a:prstGeom prst="rect">
              <a:avLst/>
            </a:prstGeom>
          </p:spPr>
        </p:pic>
        <p:sp>
          <p:nvSpPr>
            <p:cNvPr id="5" name="object 5"/>
            <p:cNvSpPr/>
            <p:nvPr/>
          </p:nvSpPr>
          <p:spPr>
            <a:xfrm>
              <a:off x="7812360" y="6152"/>
              <a:ext cx="1332230" cy="1113155"/>
            </a:xfrm>
            <a:custGeom>
              <a:avLst/>
              <a:gdLst/>
              <a:ahLst/>
              <a:cxnLst/>
              <a:rect l="l" t="t" r="r" b="b"/>
              <a:pathLst>
                <a:path w="1332229" h="1113155">
                  <a:moveTo>
                    <a:pt x="1331639" y="1112737"/>
                  </a:moveTo>
                  <a:lnTo>
                    <a:pt x="0" y="1112737"/>
                  </a:lnTo>
                  <a:lnTo>
                    <a:pt x="0" y="0"/>
                  </a:lnTo>
                  <a:lnTo>
                    <a:pt x="1331639" y="0"/>
                  </a:lnTo>
                  <a:lnTo>
                    <a:pt x="1331639" y="1112737"/>
                  </a:lnTo>
                  <a:close/>
                </a:path>
              </a:pathLst>
            </a:custGeom>
            <a:solidFill>
              <a:srgbClr val="D8D8D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6876257" y="2571749"/>
              <a:ext cx="2268220" cy="2571750"/>
            </a:xfrm>
            <a:custGeom>
              <a:avLst/>
              <a:gdLst/>
              <a:ahLst/>
              <a:cxnLst/>
              <a:rect l="l" t="t" r="r" b="b"/>
              <a:pathLst>
                <a:path w="2268220" h="2571750">
                  <a:moveTo>
                    <a:pt x="2267742" y="2571748"/>
                  </a:moveTo>
                  <a:lnTo>
                    <a:pt x="0" y="2571748"/>
                  </a:lnTo>
                  <a:lnTo>
                    <a:pt x="0" y="0"/>
                  </a:lnTo>
                  <a:lnTo>
                    <a:pt x="2267742" y="0"/>
                  </a:lnTo>
                  <a:lnTo>
                    <a:pt x="2267742" y="2571748"/>
                  </a:lnTo>
                  <a:close/>
                </a:path>
              </a:pathLst>
            </a:custGeom>
            <a:solidFill>
              <a:srgbClr val="BEBEBE">
                <a:alpha val="60783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0" y="6152"/>
              <a:ext cx="1313180" cy="1113155"/>
            </a:xfrm>
            <a:custGeom>
              <a:avLst/>
              <a:gdLst/>
              <a:ahLst/>
              <a:cxnLst/>
              <a:rect l="l" t="t" r="r" b="b"/>
              <a:pathLst>
                <a:path w="1313180" h="1113155">
                  <a:moveTo>
                    <a:pt x="1312663" y="1112737"/>
                  </a:moveTo>
                  <a:lnTo>
                    <a:pt x="0" y="1112737"/>
                  </a:lnTo>
                  <a:lnTo>
                    <a:pt x="0" y="0"/>
                  </a:lnTo>
                  <a:lnTo>
                    <a:pt x="1312663" y="0"/>
                  </a:lnTo>
                  <a:lnTo>
                    <a:pt x="1312663" y="1112737"/>
                  </a:lnTo>
                  <a:close/>
                </a:path>
              </a:pathLst>
            </a:custGeom>
            <a:solidFill>
              <a:srgbClr val="D8D8D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8" name="object 8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3999" cy="5143499"/>
          </a:xfrm>
          <a:prstGeom prst="rect">
            <a:avLst/>
          </a:prstGeom>
        </p:spPr>
      </p:pic>
      <p:grpSp>
        <p:nvGrpSpPr>
          <p:cNvPr id="9" name="object 9"/>
          <p:cNvGrpSpPr/>
          <p:nvPr/>
        </p:nvGrpSpPr>
        <p:grpSpPr>
          <a:xfrm>
            <a:off x="0" y="0"/>
            <a:ext cx="9144000" cy="5143500"/>
            <a:chOff x="0" y="0"/>
            <a:chExt cx="9144000" cy="5143500"/>
          </a:xfrm>
        </p:grpSpPr>
        <p:sp>
          <p:nvSpPr>
            <p:cNvPr id="10" name="object 10"/>
            <p:cNvSpPr/>
            <p:nvPr/>
          </p:nvSpPr>
          <p:spPr>
            <a:xfrm>
              <a:off x="0" y="0"/>
              <a:ext cx="9144000" cy="5143500"/>
            </a:xfrm>
            <a:custGeom>
              <a:avLst/>
              <a:gdLst/>
              <a:ahLst/>
              <a:cxnLst/>
              <a:rect l="l" t="t" r="r" b="b"/>
              <a:pathLst>
                <a:path w="9144000" h="5143500">
                  <a:moveTo>
                    <a:pt x="9143999" y="5143499"/>
                  </a:moveTo>
                  <a:lnTo>
                    <a:pt x="0" y="5143499"/>
                  </a:lnTo>
                  <a:lnTo>
                    <a:pt x="0" y="0"/>
                  </a:lnTo>
                  <a:lnTo>
                    <a:pt x="9143999" y="0"/>
                  </a:lnTo>
                  <a:lnTo>
                    <a:pt x="9143999" y="5143499"/>
                  </a:lnTo>
                  <a:close/>
                </a:path>
              </a:pathLst>
            </a:custGeom>
            <a:solidFill>
              <a:srgbClr val="FFFFFF">
                <a:alpha val="4470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1" name="object 11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807425" y="1468437"/>
              <a:ext cx="1328175" cy="3405624"/>
            </a:xfrm>
            <a:prstGeom prst="rect">
              <a:avLst/>
            </a:prstGeom>
          </p:spPr>
        </p:pic>
        <p:pic>
          <p:nvPicPr>
            <p:cNvPr id="12" name="object 12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730524" y="1468447"/>
              <a:ext cx="5413549" cy="3560749"/>
            </a:xfrm>
            <a:prstGeom prst="rect">
              <a:avLst/>
            </a:prstGeom>
          </p:spPr>
        </p:pic>
      </p:grpSp>
      <p:sp>
        <p:nvSpPr>
          <p:cNvPr id="13" name="object 13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Si</a:t>
            </a:r>
            <a:r>
              <a:rPr spc="-30" dirty="0"/>
              <a:t>s</a:t>
            </a:r>
            <a:r>
              <a:rPr spc="-35" dirty="0"/>
              <a:t>t</a:t>
            </a:r>
            <a:r>
              <a:rPr spc="-5" dirty="0"/>
              <a:t>ema</a:t>
            </a:r>
          </a:p>
        </p:txBody>
      </p:sp>
      <p:sp>
        <p:nvSpPr>
          <p:cNvPr id="14" name="object 14"/>
          <p:cNvSpPr txBox="1"/>
          <p:nvPr/>
        </p:nvSpPr>
        <p:spPr>
          <a:xfrm>
            <a:off x="1420920" y="779221"/>
            <a:ext cx="5780405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b="1" spc="-35" dirty="0">
                <a:latin typeface="Arial"/>
                <a:cs typeface="Arial"/>
              </a:rPr>
              <a:t>Tela</a:t>
            </a:r>
            <a:r>
              <a:rPr sz="1600" b="1" spc="-10" dirty="0">
                <a:latin typeface="Arial"/>
                <a:cs typeface="Arial"/>
              </a:rPr>
              <a:t> </a:t>
            </a:r>
            <a:r>
              <a:rPr sz="1600" b="1" spc="-5" dirty="0">
                <a:latin typeface="Arial"/>
                <a:cs typeface="Arial"/>
              </a:rPr>
              <a:t>de</a:t>
            </a:r>
            <a:r>
              <a:rPr sz="1600" b="1" spc="-70" dirty="0">
                <a:latin typeface="Arial"/>
                <a:cs typeface="Arial"/>
              </a:rPr>
              <a:t> </a:t>
            </a:r>
            <a:r>
              <a:rPr sz="1600" b="1" spc="-5" dirty="0">
                <a:latin typeface="Arial"/>
                <a:cs typeface="Arial"/>
              </a:rPr>
              <a:t>Atribuição de</a:t>
            </a:r>
            <a:r>
              <a:rPr sz="1600" b="1" spc="-10" dirty="0">
                <a:latin typeface="Arial"/>
                <a:cs typeface="Arial"/>
              </a:rPr>
              <a:t> </a:t>
            </a:r>
            <a:r>
              <a:rPr sz="1600" b="1" spc="-5" dirty="0">
                <a:latin typeface="Arial"/>
                <a:cs typeface="Arial"/>
              </a:rPr>
              <a:t>Aulas</a:t>
            </a:r>
            <a:r>
              <a:rPr sz="1600" b="1" spc="-10" dirty="0">
                <a:latin typeface="Arial"/>
                <a:cs typeface="Arial"/>
              </a:rPr>
              <a:t> </a:t>
            </a:r>
            <a:r>
              <a:rPr sz="1600" b="1" dirty="0">
                <a:latin typeface="Arial"/>
                <a:cs typeface="Arial"/>
              </a:rPr>
              <a:t>-</a:t>
            </a:r>
            <a:r>
              <a:rPr sz="1600" b="1" spc="-10" dirty="0">
                <a:latin typeface="Arial"/>
                <a:cs typeface="Arial"/>
              </a:rPr>
              <a:t> </a:t>
            </a:r>
            <a:r>
              <a:rPr sz="1600" b="1" spc="-5" dirty="0">
                <a:latin typeface="Arial"/>
                <a:cs typeface="Arial"/>
              </a:rPr>
              <a:t>em nível</a:t>
            </a:r>
            <a:r>
              <a:rPr sz="1600" b="1" spc="-10" dirty="0">
                <a:latin typeface="Arial"/>
                <a:cs typeface="Arial"/>
              </a:rPr>
              <a:t> </a:t>
            </a:r>
            <a:r>
              <a:rPr sz="1600" b="1" spc="-5" dirty="0">
                <a:latin typeface="Arial"/>
                <a:cs typeface="Arial"/>
              </a:rPr>
              <a:t>de</a:t>
            </a:r>
            <a:r>
              <a:rPr sz="1600" b="1" spc="-10" dirty="0">
                <a:latin typeface="Arial"/>
                <a:cs typeface="Arial"/>
              </a:rPr>
              <a:t> </a:t>
            </a:r>
            <a:r>
              <a:rPr sz="1600" b="1" spc="-5" dirty="0">
                <a:latin typeface="Arial"/>
                <a:cs typeface="Arial"/>
              </a:rPr>
              <a:t>UE </a:t>
            </a:r>
            <a:r>
              <a:rPr sz="1600" b="1" dirty="0">
                <a:latin typeface="Arial"/>
                <a:cs typeface="Arial"/>
              </a:rPr>
              <a:t>e</a:t>
            </a:r>
            <a:r>
              <a:rPr sz="1600" b="1" spc="-10" dirty="0">
                <a:latin typeface="Arial"/>
                <a:cs typeface="Arial"/>
              </a:rPr>
              <a:t> </a:t>
            </a:r>
            <a:r>
              <a:rPr sz="1600" b="1" spc="-5" dirty="0">
                <a:latin typeface="Arial"/>
                <a:cs typeface="Arial"/>
              </a:rPr>
              <a:t>DE</a:t>
            </a:r>
            <a:endParaRPr sz="16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64402" y="501090"/>
            <a:ext cx="8615045" cy="34918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435"/>
              </a:lnSpc>
              <a:tabLst>
                <a:tab pos="7811770" algn="l"/>
              </a:tabLst>
            </a:pPr>
            <a:r>
              <a:rPr sz="1500" b="1" spc="-30" dirty="0">
                <a:latin typeface="Calibri"/>
                <a:cs typeface="Calibri"/>
              </a:rPr>
              <a:t>L</a:t>
            </a:r>
            <a:r>
              <a:rPr sz="1500" b="1" spc="-5" dirty="0">
                <a:latin typeface="Calibri"/>
                <a:cs typeface="Calibri"/>
              </a:rPr>
              <a:t>OG</a:t>
            </a:r>
            <a:r>
              <a:rPr sz="1500" b="1" dirty="0">
                <a:latin typeface="Calibri"/>
                <a:cs typeface="Calibri"/>
              </a:rPr>
              <a:t>O</a:t>
            </a:r>
            <a:r>
              <a:rPr sz="1500" b="1" spc="-5" dirty="0">
                <a:latin typeface="Calibri"/>
                <a:cs typeface="Calibri"/>
              </a:rPr>
              <a:t> TV</a:t>
            </a:r>
            <a:r>
              <a:rPr sz="1500" b="1" dirty="0">
                <a:latin typeface="Calibri"/>
                <a:cs typeface="Calibri"/>
              </a:rPr>
              <a:t>2	</a:t>
            </a:r>
            <a:r>
              <a:rPr sz="1500" b="1" spc="-30" dirty="0">
                <a:latin typeface="Calibri"/>
                <a:cs typeface="Calibri"/>
              </a:rPr>
              <a:t>L</a:t>
            </a:r>
            <a:r>
              <a:rPr sz="1500" b="1" spc="-5" dirty="0">
                <a:latin typeface="Calibri"/>
                <a:cs typeface="Calibri"/>
              </a:rPr>
              <a:t>OG</a:t>
            </a:r>
            <a:r>
              <a:rPr sz="1500" b="1" dirty="0">
                <a:latin typeface="Calibri"/>
                <a:cs typeface="Calibri"/>
              </a:rPr>
              <a:t>O</a:t>
            </a:r>
            <a:r>
              <a:rPr sz="1500" b="1" spc="-5" dirty="0">
                <a:latin typeface="Calibri"/>
                <a:cs typeface="Calibri"/>
              </a:rPr>
              <a:t> TV1</a:t>
            </a:r>
            <a:endParaRPr sz="15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5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5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5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5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5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5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5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5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5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5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5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5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800">
              <a:latin typeface="Calibri"/>
              <a:cs typeface="Calibri"/>
            </a:endParaRPr>
          </a:p>
          <a:p>
            <a:pPr marR="72390" algn="r">
              <a:lnSpc>
                <a:spcPct val="100000"/>
              </a:lnSpc>
            </a:pPr>
            <a:r>
              <a:rPr sz="1500" b="1" spc="-5" dirty="0">
                <a:latin typeface="Calibri"/>
                <a:cs typeface="Calibri"/>
              </a:rPr>
              <a:t>INTÉRPRETE</a:t>
            </a:r>
            <a:r>
              <a:rPr sz="1500" b="1" spc="-45" dirty="0">
                <a:latin typeface="Calibri"/>
                <a:cs typeface="Calibri"/>
              </a:rPr>
              <a:t> </a:t>
            </a:r>
            <a:r>
              <a:rPr sz="1500" b="1" spc="-5" dirty="0">
                <a:latin typeface="Calibri"/>
                <a:cs typeface="Calibri"/>
              </a:rPr>
              <a:t>LIBRAS</a:t>
            </a:r>
            <a:endParaRPr sz="1500">
              <a:latin typeface="Calibri"/>
              <a:cs typeface="Calibri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0" y="0"/>
            <a:ext cx="9144000" cy="5143500"/>
            <a:chOff x="0" y="0"/>
            <a:chExt cx="9144000" cy="5143500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9143999" cy="5143499"/>
            </a:xfrm>
            <a:prstGeom prst="rect">
              <a:avLst/>
            </a:prstGeom>
          </p:spPr>
        </p:pic>
        <p:sp>
          <p:nvSpPr>
            <p:cNvPr id="5" name="object 5"/>
            <p:cNvSpPr/>
            <p:nvPr/>
          </p:nvSpPr>
          <p:spPr>
            <a:xfrm>
              <a:off x="7812360" y="6152"/>
              <a:ext cx="1332230" cy="1113155"/>
            </a:xfrm>
            <a:custGeom>
              <a:avLst/>
              <a:gdLst/>
              <a:ahLst/>
              <a:cxnLst/>
              <a:rect l="l" t="t" r="r" b="b"/>
              <a:pathLst>
                <a:path w="1332229" h="1113155">
                  <a:moveTo>
                    <a:pt x="1331639" y="1112737"/>
                  </a:moveTo>
                  <a:lnTo>
                    <a:pt x="0" y="1112737"/>
                  </a:lnTo>
                  <a:lnTo>
                    <a:pt x="0" y="0"/>
                  </a:lnTo>
                  <a:lnTo>
                    <a:pt x="1331639" y="0"/>
                  </a:lnTo>
                  <a:lnTo>
                    <a:pt x="1331639" y="1112737"/>
                  </a:lnTo>
                  <a:close/>
                </a:path>
              </a:pathLst>
            </a:custGeom>
            <a:solidFill>
              <a:srgbClr val="D8D8D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6876257" y="2571749"/>
              <a:ext cx="2268220" cy="2571750"/>
            </a:xfrm>
            <a:custGeom>
              <a:avLst/>
              <a:gdLst/>
              <a:ahLst/>
              <a:cxnLst/>
              <a:rect l="l" t="t" r="r" b="b"/>
              <a:pathLst>
                <a:path w="2268220" h="2571750">
                  <a:moveTo>
                    <a:pt x="2267742" y="2571748"/>
                  </a:moveTo>
                  <a:lnTo>
                    <a:pt x="0" y="2571748"/>
                  </a:lnTo>
                  <a:lnTo>
                    <a:pt x="0" y="0"/>
                  </a:lnTo>
                  <a:lnTo>
                    <a:pt x="2267742" y="0"/>
                  </a:lnTo>
                  <a:lnTo>
                    <a:pt x="2267742" y="2571748"/>
                  </a:lnTo>
                  <a:close/>
                </a:path>
              </a:pathLst>
            </a:custGeom>
            <a:solidFill>
              <a:srgbClr val="BEBEBE">
                <a:alpha val="60783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0" y="6152"/>
              <a:ext cx="1313180" cy="1113155"/>
            </a:xfrm>
            <a:custGeom>
              <a:avLst/>
              <a:gdLst/>
              <a:ahLst/>
              <a:cxnLst/>
              <a:rect l="l" t="t" r="r" b="b"/>
              <a:pathLst>
                <a:path w="1313180" h="1113155">
                  <a:moveTo>
                    <a:pt x="1312663" y="1112737"/>
                  </a:moveTo>
                  <a:lnTo>
                    <a:pt x="0" y="1112737"/>
                  </a:lnTo>
                  <a:lnTo>
                    <a:pt x="0" y="0"/>
                  </a:lnTo>
                  <a:lnTo>
                    <a:pt x="1312663" y="0"/>
                  </a:lnTo>
                  <a:lnTo>
                    <a:pt x="1312663" y="1112737"/>
                  </a:lnTo>
                  <a:close/>
                </a:path>
              </a:pathLst>
            </a:custGeom>
            <a:solidFill>
              <a:srgbClr val="D8D8D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8" name="object 8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3999" cy="5143499"/>
          </a:xfrm>
          <a:prstGeom prst="rect">
            <a:avLst/>
          </a:prstGeom>
        </p:spPr>
      </p:pic>
      <p:grpSp>
        <p:nvGrpSpPr>
          <p:cNvPr id="9" name="object 9"/>
          <p:cNvGrpSpPr/>
          <p:nvPr/>
        </p:nvGrpSpPr>
        <p:grpSpPr>
          <a:xfrm>
            <a:off x="0" y="0"/>
            <a:ext cx="9144000" cy="5143500"/>
            <a:chOff x="0" y="0"/>
            <a:chExt cx="9144000" cy="5143500"/>
          </a:xfrm>
        </p:grpSpPr>
        <p:sp>
          <p:nvSpPr>
            <p:cNvPr id="10" name="object 10"/>
            <p:cNvSpPr/>
            <p:nvPr/>
          </p:nvSpPr>
          <p:spPr>
            <a:xfrm>
              <a:off x="0" y="0"/>
              <a:ext cx="9144000" cy="5143500"/>
            </a:xfrm>
            <a:custGeom>
              <a:avLst/>
              <a:gdLst/>
              <a:ahLst/>
              <a:cxnLst/>
              <a:rect l="l" t="t" r="r" b="b"/>
              <a:pathLst>
                <a:path w="9144000" h="5143500">
                  <a:moveTo>
                    <a:pt x="9143999" y="5143499"/>
                  </a:moveTo>
                  <a:lnTo>
                    <a:pt x="0" y="5143499"/>
                  </a:lnTo>
                  <a:lnTo>
                    <a:pt x="0" y="0"/>
                  </a:lnTo>
                  <a:lnTo>
                    <a:pt x="9143999" y="0"/>
                  </a:lnTo>
                  <a:lnTo>
                    <a:pt x="9143999" y="5143499"/>
                  </a:lnTo>
                  <a:close/>
                </a:path>
              </a:pathLst>
            </a:custGeom>
            <a:solidFill>
              <a:srgbClr val="FFFFFF">
                <a:alpha val="4470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1" name="object 11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81275" y="1261350"/>
              <a:ext cx="1261774" cy="3353300"/>
            </a:xfrm>
            <a:prstGeom prst="rect">
              <a:avLst/>
            </a:prstGeom>
          </p:spPr>
        </p:pic>
        <p:pic>
          <p:nvPicPr>
            <p:cNvPr id="12" name="object 12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525621" y="1261350"/>
              <a:ext cx="5842824" cy="3447524"/>
            </a:xfrm>
            <a:prstGeom prst="rect">
              <a:avLst/>
            </a:prstGeom>
          </p:spPr>
        </p:pic>
      </p:grpSp>
      <p:sp>
        <p:nvSpPr>
          <p:cNvPr id="13" name="object 13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Si</a:t>
            </a:r>
            <a:r>
              <a:rPr spc="-30" dirty="0"/>
              <a:t>s</a:t>
            </a:r>
            <a:r>
              <a:rPr spc="-35" dirty="0"/>
              <a:t>t</a:t>
            </a:r>
            <a:r>
              <a:rPr spc="-5" dirty="0"/>
              <a:t>ema</a:t>
            </a:r>
          </a:p>
        </p:txBody>
      </p:sp>
      <p:sp>
        <p:nvSpPr>
          <p:cNvPr id="14" name="object 14"/>
          <p:cNvSpPr txBox="1"/>
          <p:nvPr/>
        </p:nvSpPr>
        <p:spPr>
          <a:xfrm>
            <a:off x="1420920" y="779221"/>
            <a:ext cx="5780405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b="1" spc="-35" dirty="0">
                <a:latin typeface="Arial"/>
                <a:cs typeface="Arial"/>
              </a:rPr>
              <a:t>Tela</a:t>
            </a:r>
            <a:r>
              <a:rPr sz="1600" b="1" spc="-10" dirty="0">
                <a:latin typeface="Arial"/>
                <a:cs typeface="Arial"/>
              </a:rPr>
              <a:t> </a:t>
            </a:r>
            <a:r>
              <a:rPr sz="1600" b="1" spc="-5" dirty="0">
                <a:latin typeface="Arial"/>
                <a:cs typeface="Arial"/>
              </a:rPr>
              <a:t>de</a:t>
            </a:r>
            <a:r>
              <a:rPr sz="1600" b="1" spc="-70" dirty="0">
                <a:latin typeface="Arial"/>
                <a:cs typeface="Arial"/>
              </a:rPr>
              <a:t> </a:t>
            </a:r>
            <a:r>
              <a:rPr sz="1600" b="1" spc="-5" dirty="0">
                <a:latin typeface="Arial"/>
                <a:cs typeface="Arial"/>
              </a:rPr>
              <a:t>Atribuição de</a:t>
            </a:r>
            <a:r>
              <a:rPr sz="1600" b="1" spc="-10" dirty="0">
                <a:latin typeface="Arial"/>
                <a:cs typeface="Arial"/>
              </a:rPr>
              <a:t> </a:t>
            </a:r>
            <a:r>
              <a:rPr sz="1600" b="1" spc="-5" dirty="0">
                <a:latin typeface="Arial"/>
                <a:cs typeface="Arial"/>
              </a:rPr>
              <a:t>Aulas</a:t>
            </a:r>
            <a:r>
              <a:rPr sz="1600" b="1" spc="-10" dirty="0">
                <a:latin typeface="Arial"/>
                <a:cs typeface="Arial"/>
              </a:rPr>
              <a:t> </a:t>
            </a:r>
            <a:r>
              <a:rPr sz="1600" b="1" dirty="0">
                <a:latin typeface="Arial"/>
                <a:cs typeface="Arial"/>
              </a:rPr>
              <a:t>-</a:t>
            </a:r>
            <a:r>
              <a:rPr sz="1600" b="1" spc="-10" dirty="0">
                <a:latin typeface="Arial"/>
                <a:cs typeface="Arial"/>
              </a:rPr>
              <a:t> </a:t>
            </a:r>
            <a:r>
              <a:rPr sz="1600" b="1" spc="-5" dirty="0">
                <a:latin typeface="Arial"/>
                <a:cs typeface="Arial"/>
              </a:rPr>
              <a:t>em nível</a:t>
            </a:r>
            <a:r>
              <a:rPr sz="1600" b="1" spc="-10" dirty="0">
                <a:latin typeface="Arial"/>
                <a:cs typeface="Arial"/>
              </a:rPr>
              <a:t> </a:t>
            </a:r>
            <a:r>
              <a:rPr sz="1600" b="1" spc="-5" dirty="0">
                <a:latin typeface="Arial"/>
                <a:cs typeface="Arial"/>
              </a:rPr>
              <a:t>de</a:t>
            </a:r>
            <a:r>
              <a:rPr sz="1600" b="1" spc="-10" dirty="0">
                <a:latin typeface="Arial"/>
                <a:cs typeface="Arial"/>
              </a:rPr>
              <a:t> </a:t>
            </a:r>
            <a:r>
              <a:rPr sz="1600" b="1" spc="-5" dirty="0">
                <a:latin typeface="Arial"/>
                <a:cs typeface="Arial"/>
              </a:rPr>
              <a:t>UE </a:t>
            </a:r>
            <a:r>
              <a:rPr sz="1600" b="1" dirty="0">
                <a:latin typeface="Arial"/>
                <a:cs typeface="Arial"/>
              </a:rPr>
              <a:t>e</a:t>
            </a:r>
            <a:r>
              <a:rPr sz="1600" b="1" spc="-10" dirty="0">
                <a:latin typeface="Arial"/>
                <a:cs typeface="Arial"/>
              </a:rPr>
              <a:t> </a:t>
            </a:r>
            <a:r>
              <a:rPr sz="1600" b="1" spc="-5" dirty="0">
                <a:latin typeface="Arial"/>
                <a:cs typeface="Arial"/>
              </a:rPr>
              <a:t>DE</a:t>
            </a:r>
            <a:endParaRPr sz="16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64402" y="501090"/>
            <a:ext cx="8615045" cy="34918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435"/>
              </a:lnSpc>
              <a:tabLst>
                <a:tab pos="7811770" algn="l"/>
              </a:tabLst>
            </a:pPr>
            <a:r>
              <a:rPr sz="1500" b="1" spc="-30" dirty="0">
                <a:latin typeface="Calibri"/>
                <a:cs typeface="Calibri"/>
              </a:rPr>
              <a:t>L</a:t>
            </a:r>
            <a:r>
              <a:rPr sz="1500" b="1" spc="-5" dirty="0">
                <a:latin typeface="Calibri"/>
                <a:cs typeface="Calibri"/>
              </a:rPr>
              <a:t>OG</a:t>
            </a:r>
            <a:r>
              <a:rPr sz="1500" b="1" dirty="0">
                <a:latin typeface="Calibri"/>
                <a:cs typeface="Calibri"/>
              </a:rPr>
              <a:t>O</a:t>
            </a:r>
            <a:r>
              <a:rPr sz="1500" b="1" spc="-5" dirty="0">
                <a:latin typeface="Calibri"/>
                <a:cs typeface="Calibri"/>
              </a:rPr>
              <a:t> TV</a:t>
            </a:r>
            <a:r>
              <a:rPr sz="1500" b="1" dirty="0">
                <a:latin typeface="Calibri"/>
                <a:cs typeface="Calibri"/>
              </a:rPr>
              <a:t>2	</a:t>
            </a:r>
            <a:r>
              <a:rPr sz="1500" b="1" spc="-30" dirty="0">
                <a:latin typeface="Calibri"/>
                <a:cs typeface="Calibri"/>
              </a:rPr>
              <a:t>L</a:t>
            </a:r>
            <a:r>
              <a:rPr sz="1500" b="1" spc="-5" dirty="0">
                <a:latin typeface="Calibri"/>
                <a:cs typeface="Calibri"/>
              </a:rPr>
              <a:t>OG</a:t>
            </a:r>
            <a:r>
              <a:rPr sz="1500" b="1" dirty="0">
                <a:latin typeface="Calibri"/>
                <a:cs typeface="Calibri"/>
              </a:rPr>
              <a:t>O</a:t>
            </a:r>
            <a:r>
              <a:rPr sz="1500" b="1" spc="-5" dirty="0">
                <a:latin typeface="Calibri"/>
                <a:cs typeface="Calibri"/>
              </a:rPr>
              <a:t> TV1</a:t>
            </a:r>
            <a:endParaRPr sz="15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5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5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5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5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5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5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5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5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5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5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5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5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800">
              <a:latin typeface="Calibri"/>
              <a:cs typeface="Calibri"/>
            </a:endParaRPr>
          </a:p>
          <a:p>
            <a:pPr marR="72390" algn="r">
              <a:lnSpc>
                <a:spcPct val="100000"/>
              </a:lnSpc>
            </a:pPr>
            <a:r>
              <a:rPr sz="1500" b="1" spc="-5" dirty="0">
                <a:latin typeface="Calibri"/>
                <a:cs typeface="Calibri"/>
              </a:rPr>
              <a:t>INTÉRPRETE</a:t>
            </a:r>
            <a:r>
              <a:rPr sz="1500" b="1" spc="-45" dirty="0">
                <a:latin typeface="Calibri"/>
                <a:cs typeface="Calibri"/>
              </a:rPr>
              <a:t> </a:t>
            </a:r>
            <a:r>
              <a:rPr sz="1500" b="1" spc="-5" dirty="0">
                <a:latin typeface="Calibri"/>
                <a:cs typeface="Calibri"/>
              </a:rPr>
              <a:t>LIBRAS</a:t>
            </a:r>
            <a:endParaRPr sz="1500">
              <a:latin typeface="Calibri"/>
              <a:cs typeface="Calibri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0" y="0"/>
            <a:ext cx="9144000" cy="5143500"/>
            <a:chOff x="0" y="0"/>
            <a:chExt cx="9144000" cy="5143500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9143999" cy="5143499"/>
            </a:xfrm>
            <a:prstGeom prst="rect">
              <a:avLst/>
            </a:prstGeom>
          </p:spPr>
        </p:pic>
        <p:sp>
          <p:nvSpPr>
            <p:cNvPr id="5" name="object 5"/>
            <p:cNvSpPr/>
            <p:nvPr/>
          </p:nvSpPr>
          <p:spPr>
            <a:xfrm>
              <a:off x="7812360" y="6152"/>
              <a:ext cx="1332230" cy="1113155"/>
            </a:xfrm>
            <a:custGeom>
              <a:avLst/>
              <a:gdLst/>
              <a:ahLst/>
              <a:cxnLst/>
              <a:rect l="l" t="t" r="r" b="b"/>
              <a:pathLst>
                <a:path w="1332229" h="1113155">
                  <a:moveTo>
                    <a:pt x="1331639" y="1112737"/>
                  </a:moveTo>
                  <a:lnTo>
                    <a:pt x="0" y="1112737"/>
                  </a:lnTo>
                  <a:lnTo>
                    <a:pt x="0" y="0"/>
                  </a:lnTo>
                  <a:lnTo>
                    <a:pt x="1331639" y="0"/>
                  </a:lnTo>
                  <a:lnTo>
                    <a:pt x="1331639" y="1112737"/>
                  </a:lnTo>
                  <a:close/>
                </a:path>
              </a:pathLst>
            </a:custGeom>
            <a:solidFill>
              <a:srgbClr val="D8D8D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6876257" y="2571749"/>
              <a:ext cx="2268220" cy="2571750"/>
            </a:xfrm>
            <a:custGeom>
              <a:avLst/>
              <a:gdLst/>
              <a:ahLst/>
              <a:cxnLst/>
              <a:rect l="l" t="t" r="r" b="b"/>
              <a:pathLst>
                <a:path w="2268220" h="2571750">
                  <a:moveTo>
                    <a:pt x="2267742" y="2571748"/>
                  </a:moveTo>
                  <a:lnTo>
                    <a:pt x="0" y="2571748"/>
                  </a:lnTo>
                  <a:lnTo>
                    <a:pt x="0" y="0"/>
                  </a:lnTo>
                  <a:lnTo>
                    <a:pt x="2267742" y="0"/>
                  </a:lnTo>
                  <a:lnTo>
                    <a:pt x="2267742" y="2571748"/>
                  </a:lnTo>
                  <a:close/>
                </a:path>
              </a:pathLst>
            </a:custGeom>
            <a:solidFill>
              <a:srgbClr val="BEBEBE">
                <a:alpha val="60783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0" y="6152"/>
              <a:ext cx="1313180" cy="1113155"/>
            </a:xfrm>
            <a:custGeom>
              <a:avLst/>
              <a:gdLst/>
              <a:ahLst/>
              <a:cxnLst/>
              <a:rect l="l" t="t" r="r" b="b"/>
              <a:pathLst>
                <a:path w="1313180" h="1113155">
                  <a:moveTo>
                    <a:pt x="1312663" y="1112737"/>
                  </a:moveTo>
                  <a:lnTo>
                    <a:pt x="0" y="1112737"/>
                  </a:lnTo>
                  <a:lnTo>
                    <a:pt x="0" y="0"/>
                  </a:lnTo>
                  <a:lnTo>
                    <a:pt x="1312663" y="0"/>
                  </a:lnTo>
                  <a:lnTo>
                    <a:pt x="1312663" y="1112737"/>
                  </a:lnTo>
                  <a:close/>
                </a:path>
              </a:pathLst>
            </a:custGeom>
            <a:solidFill>
              <a:srgbClr val="D8D8D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8" name="object 8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3999" cy="5143499"/>
          </a:xfrm>
          <a:prstGeom prst="rect">
            <a:avLst/>
          </a:prstGeom>
        </p:spPr>
      </p:pic>
      <p:grpSp>
        <p:nvGrpSpPr>
          <p:cNvPr id="9" name="object 9"/>
          <p:cNvGrpSpPr/>
          <p:nvPr/>
        </p:nvGrpSpPr>
        <p:grpSpPr>
          <a:xfrm>
            <a:off x="0" y="0"/>
            <a:ext cx="9144000" cy="5143500"/>
            <a:chOff x="0" y="0"/>
            <a:chExt cx="9144000" cy="5143500"/>
          </a:xfrm>
        </p:grpSpPr>
        <p:sp>
          <p:nvSpPr>
            <p:cNvPr id="10" name="object 10"/>
            <p:cNvSpPr/>
            <p:nvPr/>
          </p:nvSpPr>
          <p:spPr>
            <a:xfrm>
              <a:off x="0" y="0"/>
              <a:ext cx="9144000" cy="5143500"/>
            </a:xfrm>
            <a:custGeom>
              <a:avLst/>
              <a:gdLst/>
              <a:ahLst/>
              <a:cxnLst/>
              <a:rect l="l" t="t" r="r" b="b"/>
              <a:pathLst>
                <a:path w="9144000" h="5143500">
                  <a:moveTo>
                    <a:pt x="9143999" y="5143499"/>
                  </a:moveTo>
                  <a:lnTo>
                    <a:pt x="0" y="5143499"/>
                  </a:lnTo>
                  <a:lnTo>
                    <a:pt x="0" y="0"/>
                  </a:lnTo>
                  <a:lnTo>
                    <a:pt x="9143999" y="0"/>
                  </a:lnTo>
                  <a:lnTo>
                    <a:pt x="9143999" y="5143499"/>
                  </a:lnTo>
                  <a:close/>
                </a:path>
              </a:pathLst>
            </a:custGeom>
            <a:solidFill>
              <a:srgbClr val="FFFFFF">
                <a:alpha val="4470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1" name="object 11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863525" y="1362725"/>
              <a:ext cx="1265349" cy="3360424"/>
            </a:xfrm>
            <a:prstGeom prst="rect">
              <a:avLst/>
            </a:prstGeom>
          </p:spPr>
        </p:pic>
        <p:pic>
          <p:nvPicPr>
            <p:cNvPr id="12" name="object 12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772574" y="1362712"/>
              <a:ext cx="5005724" cy="3469999"/>
            </a:xfrm>
            <a:prstGeom prst="rect">
              <a:avLst/>
            </a:prstGeom>
          </p:spPr>
        </p:pic>
      </p:grpSp>
      <p:sp>
        <p:nvSpPr>
          <p:cNvPr id="13" name="object 13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Si</a:t>
            </a:r>
            <a:r>
              <a:rPr spc="-30" dirty="0"/>
              <a:t>s</a:t>
            </a:r>
            <a:r>
              <a:rPr spc="-35" dirty="0"/>
              <a:t>t</a:t>
            </a:r>
            <a:r>
              <a:rPr spc="-5" dirty="0"/>
              <a:t>ema</a:t>
            </a:r>
          </a:p>
        </p:txBody>
      </p:sp>
      <p:sp>
        <p:nvSpPr>
          <p:cNvPr id="14" name="object 14"/>
          <p:cNvSpPr txBox="1"/>
          <p:nvPr/>
        </p:nvSpPr>
        <p:spPr>
          <a:xfrm>
            <a:off x="1420920" y="779221"/>
            <a:ext cx="5780405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b="1" spc="-35" dirty="0">
                <a:latin typeface="Arial"/>
                <a:cs typeface="Arial"/>
              </a:rPr>
              <a:t>Tela</a:t>
            </a:r>
            <a:r>
              <a:rPr sz="1600" b="1" spc="-10" dirty="0">
                <a:latin typeface="Arial"/>
                <a:cs typeface="Arial"/>
              </a:rPr>
              <a:t> </a:t>
            </a:r>
            <a:r>
              <a:rPr sz="1600" b="1" spc="-5" dirty="0">
                <a:latin typeface="Arial"/>
                <a:cs typeface="Arial"/>
              </a:rPr>
              <a:t>de</a:t>
            </a:r>
            <a:r>
              <a:rPr sz="1600" b="1" spc="-70" dirty="0">
                <a:latin typeface="Arial"/>
                <a:cs typeface="Arial"/>
              </a:rPr>
              <a:t> </a:t>
            </a:r>
            <a:r>
              <a:rPr sz="1600" b="1" spc="-5" dirty="0">
                <a:latin typeface="Arial"/>
                <a:cs typeface="Arial"/>
              </a:rPr>
              <a:t>Atribuição de</a:t>
            </a:r>
            <a:r>
              <a:rPr sz="1600" b="1" spc="-10" dirty="0">
                <a:latin typeface="Arial"/>
                <a:cs typeface="Arial"/>
              </a:rPr>
              <a:t> </a:t>
            </a:r>
            <a:r>
              <a:rPr sz="1600" b="1" spc="-5" dirty="0">
                <a:latin typeface="Arial"/>
                <a:cs typeface="Arial"/>
              </a:rPr>
              <a:t>Aulas</a:t>
            </a:r>
            <a:r>
              <a:rPr sz="1600" b="1" spc="-10" dirty="0">
                <a:latin typeface="Arial"/>
                <a:cs typeface="Arial"/>
              </a:rPr>
              <a:t> </a:t>
            </a:r>
            <a:r>
              <a:rPr sz="1600" b="1" dirty="0">
                <a:latin typeface="Arial"/>
                <a:cs typeface="Arial"/>
              </a:rPr>
              <a:t>-</a:t>
            </a:r>
            <a:r>
              <a:rPr sz="1600" b="1" spc="-10" dirty="0">
                <a:latin typeface="Arial"/>
                <a:cs typeface="Arial"/>
              </a:rPr>
              <a:t> </a:t>
            </a:r>
            <a:r>
              <a:rPr sz="1600" b="1" spc="-5" dirty="0">
                <a:latin typeface="Arial"/>
                <a:cs typeface="Arial"/>
              </a:rPr>
              <a:t>em nível</a:t>
            </a:r>
            <a:r>
              <a:rPr sz="1600" b="1" spc="-10" dirty="0">
                <a:latin typeface="Arial"/>
                <a:cs typeface="Arial"/>
              </a:rPr>
              <a:t> </a:t>
            </a:r>
            <a:r>
              <a:rPr sz="1600" b="1" spc="-5" dirty="0">
                <a:latin typeface="Arial"/>
                <a:cs typeface="Arial"/>
              </a:rPr>
              <a:t>de</a:t>
            </a:r>
            <a:r>
              <a:rPr sz="1600" b="1" spc="-10" dirty="0">
                <a:latin typeface="Arial"/>
                <a:cs typeface="Arial"/>
              </a:rPr>
              <a:t> </a:t>
            </a:r>
            <a:r>
              <a:rPr sz="1600" b="1" spc="-5" dirty="0">
                <a:latin typeface="Arial"/>
                <a:cs typeface="Arial"/>
              </a:rPr>
              <a:t>UE </a:t>
            </a:r>
            <a:r>
              <a:rPr sz="1600" b="1" dirty="0">
                <a:latin typeface="Arial"/>
                <a:cs typeface="Arial"/>
              </a:rPr>
              <a:t>e</a:t>
            </a:r>
            <a:r>
              <a:rPr sz="1600" b="1" spc="-10" dirty="0">
                <a:latin typeface="Arial"/>
                <a:cs typeface="Arial"/>
              </a:rPr>
              <a:t> </a:t>
            </a:r>
            <a:r>
              <a:rPr sz="1600" b="1" spc="-5" dirty="0">
                <a:latin typeface="Arial"/>
                <a:cs typeface="Arial"/>
              </a:rPr>
              <a:t>DE</a:t>
            </a:r>
            <a:endParaRPr sz="16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64402" y="501090"/>
            <a:ext cx="8615045" cy="34918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435"/>
              </a:lnSpc>
              <a:tabLst>
                <a:tab pos="7811770" algn="l"/>
              </a:tabLst>
            </a:pPr>
            <a:r>
              <a:rPr sz="1500" b="1" spc="-30" dirty="0">
                <a:latin typeface="Calibri"/>
                <a:cs typeface="Calibri"/>
              </a:rPr>
              <a:t>L</a:t>
            </a:r>
            <a:r>
              <a:rPr sz="1500" b="1" spc="-5" dirty="0">
                <a:latin typeface="Calibri"/>
                <a:cs typeface="Calibri"/>
              </a:rPr>
              <a:t>OG</a:t>
            </a:r>
            <a:r>
              <a:rPr sz="1500" b="1" dirty="0">
                <a:latin typeface="Calibri"/>
                <a:cs typeface="Calibri"/>
              </a:rPr>
              <a:t>O</a:t>
            </a:r>
            <a:r>
              <a:rPr sz="1500" b="1" spc="-5" dirty="0">
                <a:latin typeface="Calibri"/>
                <a:cs typeface="Calibri"/>
              </a:rPr>
              <a:t> TV</a:t>
            </a:r>
            <a:r>
              <a:rPr sz="1500" b="1" dirty="0">
                <a:latin typeface="Calibri"/>
                <a:cs typeface="Calibri"/>
              </a:rPr>
              <a:t>2	</a:t>
            </a:r>
            <a:r>
              <a:rPr sz="1500" b="1" spc="-30" dirty="0">
                <a:latin typeface="Calibri"/>
                <a:cs typeface="Calibri"/>
              </a:rPr>
              <a:t>L</a:t>
            </a:r>
            <a:r>
              <a:rPr sz="1500" b="1" spc="-5" dirty="0">
                <a:latin typeface="Calibri"/>
                <a:cs typeface="Calibri"/>
              </a:rPr>
              <a:t>OG</a:t>
            </a:r>
            <a:r>
              <a:rPr sz="1500" b="1" dirty="0">
                <a:latin typeface="Calibri"/>
                <a:cs typeface="Calibri"/>
              </a:rPr>
              <a:t>O</a:t>
            </a:r>
            <a:r>
              <a:rPr sz="1500" b="1" spc="-5" dirty="0">
                <a:latin typeface="Calibri"/>
                <a:cs typeface="Calibri"/>
              </a:rPr>
              <a:t> TV1</a:t>
            </a:r>
            <a:endParaRPr sz="15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5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5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5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5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5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5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5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5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5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5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5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5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800">
              <a:latin typeface="Calibri"/>
              <a:cs typeface="Calibri"/>
            </a:endParaRPr>
          </a:p>
          <a:p>
            <a:pPr marR="72390" algn="r">
              <a:lnSpc>
                <a:spcPct val="100000"/>
              </a:lnSpc>
            </a:pPr>
            <a:r>
              <a:rPr sz="1500" b="1" spc="-5" dirty="0">
                <a:latin typeface="Calibri"/>
                <a:cs typeface="Calibri"/>
              </a:rPr>
              <a:t>INTÉRPRETE</a:t>
            </a:r>
            <a:r>
              <a:rPr sz="1500" b="1" spc="-45" dirty="0">
                <a:latin typeface="Calibri"/>
                <a:cs typeface="Calibri"/>
              </a:rPr>
              <a:t> </a:t>
            </a:r>
            <a:r>
              <a:rPr sz="1500" b="1" spc="-5" dirty="0">
                <a:latin typeface="Calibri"/>
                <a:cs typeface="Calibri"/>
              </a:rPr>
              <a:t>LIBRAS</a:t>
            </a:r>
            <a:endParaRPr sz="1500">
              <a:latin typeface="Calibri"/>
              <a:cs typeface="Calibri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0" y="0"/>
            <a:ext cx="9144000" cy="5143500"/>
            <a:chOff x="0" y="0"/>
            <a:chExt cx="9144000" cy="5143500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9143999" cy="5143499"/>
            </a:xfrm>
            <a:prstGeom prst="rect">
              <a:avLst/>
            </a:prstGeom>
          </p:spPr>
        </p:pic>
        <p:sp>
          <p:nvSpPr>
            <p:cNvPr id="5" name="object 5"/>
            <p:cNvSpPr/>
            <p:nvPr/>
          </p:nvSpPr>
          <p:spPr>
            <a:xfrm>
              <a:off x="7812360" y="6152"/>
              <a:ext cx="1332230" cy="1113155"/>
            </a:xfrm>
            <a:custGeom>
              <a:avLst/>
              <a:gdLst/>
              <a:ahLst/>
              <a:cxnLst/>
              <a:rect l="l" t="t" r="r" b="b"/>
              <a:pathLst>
                <a:path w="1332229" h="1113155">
                  <a:moveTo>
                    <a:pt x="1331639" y="1112737"/>
                  </a:moveTo>
                  <a:lnTo>
                    <a:pt x="0" y="1112737"/>
                  </a:lnTo>
                  <a:lnTo>
                    <a:pt x="0" y="0"/>
                  </a:lnTo>
                  <a:lnTo>
                    <a:pt x="1331639" y="0"/>
                  </a:lnTo>
                  <a:lnTo>
                    <a:pt x="1331639" y="1112737"/>
                  </a:lnTo>
                  <a:close/>
                </a:path>
              </a:pathLst>
            </a:custGeom>
            <a:solidFill>
              <a:srgbClr val="D8D8D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6876257" y="2571749"/>
              <a:ext cx="2268220" cy="2571750"/>
            </a:xfrm>
            <a:custGeom>
              <a:avLst/>
              <a:gdLst/>
              <a:ahLst/>
              <a:cxnLst/>
              <a:rect l="l" t="t" r="r" b="b"/>
              <a:pathLst>
                <a:path w="2268220" h="2571750">
                  <a:moveTo>
                    <a:pt x="2267742" y="2571748"/>
                  </a:moveTo>
                  <a:lnTo>
                    <a:pt x="0" y="2571748"/>
                  </a:lnTo>
                  <a:lnTo>
                    <a:pt x="0" y="0"/>
                  </a:lnTo>
                  <a:lnTo>
                    <a:pt x="2267742" y="0"/>
                  </a:lnTo>
                  <a:lnTo>
                    <a:pt x="2267742" y="2571748"/>
                  </a:lnTo>
                  <a:close/>
                </a:path>
              </a:pathLst>
            </a:custGeom>
            <a:solidFill>
              <a:srgbClr val="BEBEBE">
                <a:alpha val="60783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0" y="6152"/>
              <a:ext cx="1313180" cy="1113155"/>
            </a:xfrm>
            <a:custGeom>
              <a:avLst/>
              <a:gdLst/>
              <a:ahLst/>
              <a:cxnLst/>
              <a:rect l="l" t="t" r="r" b="b"/>
              <a:pathLst>
                <a:path w="1313180" h="1113155">
                  <a:moveTo>
                    <a:pt x="1312663" y="1112737"/>
                  </a:moveTo>
                  <a:lnTo>
                    <a:pt x="0" y="1112737"/>
                  </a:lnTo>
                  <a:lnTo>
                    <a:pt x="0" y="0"/>
                  </a:lnTo>
                  <a:lnTo>
                    <a:pt x="1312663" y="0"/>
                  </a:lnTo>
                  <a:lnTo>
                    <a:pt x="1312663" y="1112737"/>
                  </a:lnTo>
                  <a:close/>
                </a:path>
              </a:pathLst>
            </a:custGeom>
            <a:solidFill>
              <a:srgbClr val="D8D8D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8" name="object 8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3999" cy="5143499"/>
          </a:xfrm>
          <a:prstGeom prst="rect">
            <a:avLst/>
          </a:prstGeom>
        </p:spPr>
      </p:pic>
      <p:sp>
        <p:nvSpPr>
          <p:cNvPr id="9" name="object 9"/>
          <p:cNvSpPr/>
          <p:nvPr/>
        </p:nvSpPr>
        <p:spPr>
          <a:xfrm>
            <a:off x="0" y="0"/>
            <a:ext cx="9144000" cy="5143500"/>
          </a:xfrm>
          <a:custGeom>
            <a:avLst/>
            <a:gdLst/>
            <a:ahLst/>
            <a:cxnLst/>
            <a:rect l="l" t="t" r="r" b="b"/>
            <a:pathLst>
              <a:path w="9144000" h="5143500">
                <a:moveTo>
                  <a:pt x="9143999" y="5143499"/>
                </a:moveTo>
                <a:lnTo>
                  <a:pt x="0" y="5143499"/>
                </a:lnTo>
                <a:lnTo>
                  <a:pt x="0" y="0"/>
                </a:lnTo>
                <a:lnTo>
                  <a:pt x="9143999" y="0"/>
                </a:lnTo>
                <a:lnTo>
                  <a:pt x="9143999" y="5143499"/>
                </a:lnTo>
                <a:close/>
              </a:path>
            </a:pathLst>
          </a:custGeom>
          <a:solidFill>
            <a:srgbClr val="FFFFFF">
              <a:alpha val="4470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Si</a:t>
            </a:r>
            <a:r>
              <a:rPr spc="-30" dirty="0"/>
              <a:t>s</a:t>
            </a:r>
            <a:r>
              <a:rPr spc="-35" dirty="0"/>
              <a:t>t</a:t>
            </a:r>
            <a:r>
              <a:rPr spc="-5" dirty="0"/>
              <a:t>ema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1420920" y="779221"/>
            <a:ext cx="5780405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b="1" spc="-35" dirty="0">
                <a:latin typeface="Arial"/>
                <a:cs typeface="Arial"/>
              </a:rPr>
              <a:t>Tela</a:t>
            </a:r>
            <a:r>
              <a:rPr sz="1600" b="1" spc="-10" dirty="0">
                <a:latin typeface="Arial"/>
                <a:cs typeface="Arial"/>
              </a:rPr>
              <a:t> </a:t>
            </a:r>
            <a:r>
              <a:rPr sz="1600" b="1" spc="-5" dirty="0">
                <a:latin typeface="Arial"/>
                <a:cs typeface="Arial"/>
              </a:rPr>
              <a:t>de</a:t>
            </a:r>
            <a:r>
              <a:rPr sz="1600" b="1" spc="-70" dirty="0">
                <a:latin typeface="Arial"/>
                <a:cs typeface="Arial"/>
              </a:rPr>
              <a:t> </a:t>
            </a:r>
            <a:r>
              <a:rPr sz="1600" b="1" spc="-5" dirty="0">
                <a:latin typeface="Arial"/>
                <a:cs typeface="Arial"/>
              </a:rPr>
              <a:t>Atribuição de</a:t>
            </a:r>
            <a:r>
              <a:rPr sz="1600" b="1" spc="-10" dirty="0">
                <a:latin typeface="Arial"/>
                <a:cs typeface="Arial"/>
              </a:rPr>
              <a:t> </a:t>
            </a:r>
            <a:r>
              <a:rPr sz="1600" b="1" spc="-5" dirty="0">
                <a:latin typeface="Arial"/>
                <a:cs typeface="Arial"/>
              </a:rPr>
              <a:t>Aulas</a:t>
            </a:r>
            <a:r>
              <a:rPr sz="1600" b="1" spc="-10" dirty="0">
                <a:latin typeface="Arial"/>
                <a:cs typeface="Arial"/>
              </a:rPr>
              <a:t> </a:t>
            </a:r>
            <a:r>
              <a:rPr sz="1600" b="1" dirty="0">
                <a:latin typeface="Arial"/>
                <a:cs typeface="Arial"/>
              </a:rPr>
              <a:t>-</a:t>
            </a:r>
            <a:r>
              <a:rPr sz="1600" b="1" spc="-10" dirty="0">
                <a:latin typeface="Arial"/>
                <a:cs typeface="Arial"/>
              </a:rPr>
              <a:t> </a:t>
            </a:r>
            <a:r>
              <a:rPr sz="1600" b="1" spc="-5" dirty="0">
                <a:latin typeface="Arial"/>
                <a:cs typeface="Arial"/>
              </a:rPr>
              <a:t>em nível</a:t>
            </a:r>
            <a:r>
              <a:rPr sz="1600" b="1" spc="-10" dirty="0">
                <a:latin typeface="Arial"/>
                <a:cs typeface="Arial"/>
              </a:rPr>
              <a:t> </a:t>
            </a:r>
            <a:r>
              <a:rPr sz="1600" b="1" spc="-5" dirty="0">
                <a:latin typeface="Arial"/>
                <a:cs typeface="Arial"/>
              </a:rPr>
              <a:t>de</a:t>
            </a:r>
            <a:r>
              <a:rPr sz="1600" b="1" spc="-10" dirty="0">
                <a:latin typeface="Arial"/>
                <a:cs typeface="Arial"/>
              </a:rPr>
              <a:t> </a:t>
            </a:r>
            <a:r>
              <a:rPr sz="1600" b="1" spc="-5" dirty="0">
                <a:latin typeface="Arial"/>
                <a:cs typeface="Arial"/>
              </a:rPr>
              <a:t>UE </a:t>
            </a:r>
            <a:r>
              <a:rPr sz="1600" b="1" dirty="0">
                <a:latin typeface="Arial"/>
                <a:cs typeface="Arial"/>
              </a:rPr>
              <a:t>e</a:t>
            </a:r>
            <a:r>
              <a:rPr sz="1600" b="1" spc="-10" dirty="0">
                <a:latin typeface="Arial"/>
                <a:cs typeface="Arial"/>
              </a:rPr>
              <a:t> </a:t>
            </a:r>
            <a:r>
              <a:rPr sz="1600" b="1" spc="-5" dirty="0">
                <a:latin typeface="Arial"/>
                <a:cs typeface="Arial"/>
              </a:rPr>
              <a:t>DE</a:t>
            </a:r>
            <a:endParaRPr sz="1600" dirty="0">
              <a:latin typeface="Arial"/>
              <a:cs typeface="Arial"/>
            </a:endParaRPr>
          </a:p>
        </p:txBody>
      </p:sp>
      <p:pic>
        <p:nvPicPr>
          <p:cNvPr id="12" name="object 12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818074" y="1351349"/>
            <a:ext cx="1063124" cy="3374849"/>
          </a:xfrm>
          <a:prstGeom prst="rect">
            <a:avLst/>
          </a:prstGeom>
        </p:spPr>
      </p:pic>
      <p:pic>
        <p:nvPicPr>
          <p:cNvPr id="13" name="object 13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2609775" y="1388537"/>
            <a:ext cx="4754074" cy="3300474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64402" y="501090"/>
            <a:ext cx="8615045" cy="34918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435"/>
              </a:lnSpc>
              <a:tabLst>
                <a:tab pos="7811770" algn="l"/>
              </a:tabLst>
            </a:pPr>
            <a:r>
              <a:rPr sz="1500" b="1" spc="-30" dirty="0">
                <a:latin typeface="Calibri"/>
                <a:cs typeface="Calibri"/>
              </a:rPr>
              <a:t>L</a:t>
            </a:r>
            <a:r>
              <a:rPr sz="1500" b="1" spc="-5" dirty="0">
                <a:latin typeface="Calibri"/>
                <a:cs typeface="Calibri"/>
              </a:rPr>
              <a:t>OG</a:t>
            </a:r>
            <a:r>
              <a:rPr sz="1500" b="1" dirty="0">
                <a:latin typeface="Calibri"/>
                <a:cs typeface="Calibri"/>
              </a:rPr>
              <a:t>O</a:t>
            </a:r>
            <a:r>
              <a:rPr sz="1500" b="1" spc="-5" dirty="0">
                <a:latin typeface="Calibri"/>
                <a:cs typeface="Calibri"/>
              </a:rPr>
              <a:t> TV</a:t>
            </a:r>
            <a:r>
              <a:rPr sz="1500" b="1" dirty="0">
                <a:latin typeface="Calibri"/>
                <a:cs typeface="Calibri"/>
              </a:rPr>
              <a:t>2	</a:t>
            </a:r>
            <a:r>
              <a:rPr sz="1500" b="1" spc="-30" dirty="0">
                <a:latin typeface="Calibri"/>
                <a:cs typeface="Calibri"/>
              </a:rPr>
              <a:t>L</a:t>
            </a:r>
            <a:r>
              <a:rPr sz="1500" b="1" spc="-5" dirty="0">
                <a:latin typeface="Calibri"/>
                <a:cs typeface="Calibri"/>
              </a:rPr>
              <a:t>OG</a:t>
            </a:r>
            <a:r>
              <a:rPr sz="1500" b="1" dirty="0">
                <a:latin typeface="Calibri"/>
                <a:cs typeface="Calibri"/>
              </a:rPr>
              <a:t>O</a:t>
            </a:r>
            <a:r>
              <a:rPr sz="1500" b="1" spc="-5" dirty="0">
                <a:latin typeface="Calibri"/>
                <a:cs typeface="Calibri"/>
              </a:rPr>
              <a:t> TV1</a:t>
            </a:r>
            <a:endParaRPr sz="15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5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5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5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5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5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5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5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5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5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5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5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5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800">
              <a:latin typeface="Calibri"/>
              <a:cs typeface="Calibri"/>
            </a:endParaRPr>
          </a:p>
          <a:p>
            <a:pPr marR="72390" algn="r">
              <a:lnSpc>
                <a:spcPct val="100000"/>
              </a:lnSpc>
            </a:pPr>
            <a:r>
              <a:rPr sz="1500" b="1" spc="-5" dirty="0">
                <a:latin typeface="Calibri"/>
                <a:cs typeface="Calibri"/>
              </a:rPr>
              <a:t>INTÉRPRETE</a:t>
            </a:r>
            <a:r>
              <a:rPr sz="1500" b="1" spc="-45" dirty="0">
                <a:latin typeface="Calibri"/>
                <a:cs typeface="Calibri"/>
              </a:rPr>
              <a:t> </a:t>
            </a:r>
            <a:r>
              <a:rPr sz="1500" b="1" spc="-5" dirty="0">
                <a:latin typeface="Calibri"/>
                <a:cs typeface="Calibri"/>
              </a:rPr>
              <a:t>LIBRAS</a:t>
            </a:r>
            <a:endParaRPr sz="1500">
              <a:latin typeface="Calibri"/>
              <a:cs typeface="Calibri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0" y="0"/>
            <a:ext cx="9144000" cy="5143500"/>
            <a:chOff x="0" y="0"/>
            <a:chExt cx="9144000" cy="5143500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9143999" cy="5143499"/>
            </a:xfrm>
            <a:prstGeom prst="rect">
              <a:avLst/>
            </a:prstGeom>
          </p:spPr>
        </p:pic>
        <p:sp>
          <p:nvSpPr>
            <p:cNvPr id="5" name="object 5"/>
            <p:cNvSpPr/>
            <p:nvPr/>
          </p:nvSpPr>
          <p:spPr>
            <a:xfrm>
              <a:off x="7812360" y="6152"/>
              <a:ext cx="1332230" cy="1113155"/>
            </a:xfrm>
            <a:custGeom>
              <a:avLst/>
              <a:gdLst/>
              <a:ahLst/>
              <a:cxnLst/>
              <a:rect l="l" t="t" r="r" b="b"/>
              <a:pathLst>
                <a:path w="1332229" h="1113155">
                  <a:moveTo>
                    <a:pt x="1331639" y="1112737"/>
                  </a:moveTo>
                  <a:lnTo>
                    <a:pt x="0" y="1112737"/>
                  </a:lnTo>
                  <a:lnTo>
                    <a:pt x="0" y="0"/>
                  </a:lnTo>
                  <a:lnTo>
                    <a:pt x="1331639" y="0"/>
                  </a:lnTo>
                  <a:lnTo>
                    <a:pt x="1331639" y="1112737"/>
                  </a:lnTo>
                  <a:close/>
                </a:path>
              </a:pathLst>
            </a:custGeom>
            <a:solidFill>
              <a:srgbClr val="D8D8D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6876257" y="2571749"/>
              <a:ext cx="2268220" cy="2571750"/>
            </a:xfrm>
            <a:custGeom>
              <a:avLst/>
              <a:gdLst/>
              <a:ahLst/>
              <a:cxnLst/>
              <a:rect l="l" t="t" r="r" b="b"/>
              <a:pathLst>
                <a:path w="2268220" h="2571750">
                  <a:moveTo>
                    <a:pt x="2267742" y="2571748"/>
                  </a:moveTo>
                  <a:lnTo>
                    <a:pt x="0" y="2571748"/>
                  </a:lnTo>
                  <a:lnTo>
                    <a:pt x="0" y="0"/>
                  </a:lnTo>
                  <a:lnTo>
                    <a:pt x="2267742" y="0"/>
                  </a:lnTo>
                  <a:lnTo>
                    <a:pt x="2267742" y="2571748"/>
                  </a:lnTo>
                  <a:close/>
                </a:path>
              </a:pathLst>
            </a:custGeom>
            <a:solidFill>
              <a:srgbClr val="BEBEBE">
                <a:alpha val="60783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0" y="6152"/>
              <a:ext cx="1313180" cy="1113155"/>
            </a:xfrm>
            <a:custGeom>
              <a:avLst/>
              <a:gdLst/>
              <a:ahLst/>
              <a:cxnLst/>
              <a:rect l="l" t="t" r="r" b="b"/>
              <a:pathLst>
                <a:path w="1313180" h="1113155">
                  <a:moveTo>
                    <a:pt x="1312663" y="1112737"/>
                  </a:moveTo>
                  <a:lnTo>
                    <a:pt x="0" y="1112737"/>
                  </a:lnTo>
                  <a:lnTo>
                    <a:pt x="0" y="0"/>
                  </a:lnTo>
                  <a:lnTo>
                    <a:pt x="1312663" y="0"/>
                  </a:lnTo>
                  <a:lnTo>
                    <a:pt x="1312663" y="1112737"/>
                  </a:lnTo>
                  <a:close/>
                </a:path>
              </a:pathLst>
            </a:custGeom>
            <a:solidFill>
              <a:srgbClr val="D8D8D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8" name="object 8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3999" cy="5143499"/>
          </a:xfrm>
          <a:prstGeom prst="rect">
            <a:avLst/>
          </a:prstGeom>
        </p:spPr>
      </p:pic>
      <p:sp>
        <p:nvSpPr>
          <p:cNvPr id="9" name="object 9"/>
          <p:cNvSpPr/>
          <p:nvPr/>
        </p:nvSpPr>
        <p:spPr>
          <a:xfrm>
            <a:off x="0" y="0"/>
            <a:ext cx="9144000" cy="5143500"/>
          </a:xfrm>
          <a:custGeom>
            <a:avLst/>
            <a:gdLst/>
            <a:ahLst/>
            <a:cxnLst/>
            <a:rect l="l" t="t" r="r" b="b"/>
            <a:pathLst>
              <a:path w="9144000" h="5143500">
                <a:moveTo>
                  <a:pt x="9143999" y="5143499"/>
                </a:moveTo>
                <a:lnTo>
                  <a:pt x="0" y="5143499"/>
                </a:lnTo>
                <a:lnTo>
                  <a:pt x="0" y="0"/>
                </a:lnTo>
                <a:lnTo>
                  <a:pt x="9143999" y="0"/>
                </a:lnTo>
                <a:lnTo>
                  <a:pt x="9143999" y="5143499"/>
                </a:lnTo>
                <a:close/>
              </a:path>
            </a:pathLst>
          </a:custGeom>
          <a:solidFill>
            <a:srgbClr val="FFFFFF">
              <a:alpha val="4470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xfrm>
            <a:off x="73025" y="196529"/>
            <a:ext cx="4473575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5" dirty="0"/>
              <a:t>Programas</a:t>
            </a:r>
            <a:r>
              <a:rPr spc="-25" dirty="0"/>
              <a:t> </a:t>
            </a:r>
            <a:r>
              <a:rPr dirty="0"/>
              <a:t>e</a:t>
            </a:r>
            <a:r>
              <a:rPr spc="-25" dirty="0"/>
              <a:t> </a:t>
            </a:r>
            <a:r>
              <a:rPr spc="-15" dirty="0"/>
              <a:t>Projetos</a:t>
            </a:r>
            <a:r>
              <a:rPr spc="-20" dirty="0"/>
              <a:t> </a:t>
            </a:r>
            <a:r>
              <a:rPr spc="-5" dirty="0"/>
              <a:t>da</a:t>
            </a:r>
            <a:r>
              <a:rPr spc="-25" dirty="0"/>
              <a:t> Pasta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73025" y="708592"/>
            <a:ext cx="8133080" cy="31115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61950" algn="l"/>
              </a:tabLst>
            </a:pPr>
            <a:r>
              <a:rPr sz="2800" b="1" spc="-5" dirty="0">
                <a:latin typeface="Calibri"/>
                <a:cs typeface="Calibri"/>
              </a:rPr>
              <a:t>I.	</a:t>
            </a:r>
            <a:r>
              <a:rPr sz="2800" b="1" spc="-15" dirty="0">
                <a:latin typeface="Calibri"/>
                <a:cs typeface="Calibri"/>
              </a:rPr>
              <a:t>Programas/Projetos</a:t>
            </a:r>
            <a:r>
              <a:rPr sz="2800" b="1" spc="-20" dirty="0">
                <a:latin typeface="Calibri"/>
                <a:cs typeface="Calibri"/>
              </a:rPr>
              <a:t> </a:t>
            </a:r>
            <a:r>
              <a:rPr sz="2800" b="1" spc="-5" dirty="0">
                <a:latin typeface="Calibri"/>
                <a:cs typeface="Calibri"/>
              </a:rPr>
              <a:t>em</a:t>
            </a:r>
            <a:r>
              <a:rPr sz="2800" b="1" spc="-15" dirty="0">
                <a:latin typeface="Calibri"/>
                <a:cs typeface="Calibri"/>
              </a:rPr>
              <a:t> </a:t>
            </a:r>
            <a:r>
              <a:rPr sz="2800" b="1" spc="-5" dirty="0">
                <a:latin typeface="Calibri"/>
                <a:cs typeface="Calibri"/>
              </a:rPr>
              <a:t>que</a:t>
            </a:r>
            <a:r>
              <a:rPr sz="2800" b="1" spc="25" dirty="0">
                <a:latin typeface="Calibri"/>
                <a:cs typeface="Calibri"/>
              </a:rPr>
              <a:t> </a:t>
            </a:r>
            <a:r>
              <a:rPr sz="2800" b="1" u="heavy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não</a:t>
            </a:r>
            <a:r>
              <a:rPr sz="2800" b="1" spc="-10" dirty="0">
                <a:latin typeface="Calibri"/>
                <a:cs typeface="Calibri"/>
              </a:rPr>
              <a:t> </a:t>
            </a:r>
            <a:r>
              <a:rPr sz="2800" b="1" u="heavy" spc="-2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haverá</a:t>
            </a:r>
            <a:r>
              <a:rPr sz="2800" b="1" spc="-15" dirty="0">
                <a:latin typeface="Calibri"/>
                <a:cs typeface="Calibri"/>
              </a:rPr>
              <a:t> </a:t>
            </a:r>
            <a:r>
              <a:rPr sz="2800" b="1" spc="-10" dirty="0">
                <a:latin typeface="Calibri"/>
                <a:cs typeface="Calibri"/>
              </a:rPr>
              <a:t>recondução:</a:t>
            </a:r>
            <a:endParaRPr sz="2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3850">
              <a:latin typeface="Calibri"/>
              <a:cs typeface="Calibri"/>
            </a:endParaRPr>
          </a:p>
          <a:p>
            <a:pPr marL="469900" indent="-441325">
              <a:lnSpc>
                <a:spcPct val="100000"/>
              </a:lnSpc>
              <a:buAutoNum type="alphaUcPeriod"/>
              <a:tabLst>
                <a:tab pos="469265" algn="l"/>
                <a:tab pos="469900" algn="l"/>
              </a:tabLst>
            </a:pPr>
            <a:r>
              <a:rPr sz="2000" spc="-35" dirty="0">
                <a:latin typeface="Calibri"/>
                <a:cs typeface="Calibri"/>
              </a:rPr>
              <a:t>PROATEC;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(exceção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spc="-45" dirty="0">
                <a:latin typeface="Calibri"/>
                <a:cs typeface="Calibri"/>
              </a:rPr>
              <a:t>CIEBP,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1</a:t>
            </a:r>
            <a:r>
              <a:rPr sz="2000" spc="-5" dirty="0">
                <a:latin typeface="Calibri"/>
                <a:cs typeface="Calibri"/>
              </a:rPr>
              <a:t> por</a:t>
            </a:r>
            <a:r>
              <a:rPr sz="2000" spc="-10" dirty="0">
                <a:latin typeface="Calibri"/>
                <a:cs typeface="Calibri"/>
              </a:rPr>
              <a:t> escola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será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reconduzido)</a:t>
            </a:r>
            <a:endParaRPr sz="2000">
              <a:latin typeface="Calibri"/>
              <a:cs typeface="Calibri"/>
            </a:endParaRPr>
          </a:p>
          <a:p>
            <a:pPr marL="469900" indent="-431165">
              <a:lnSpc>
                <a:spcPct val="100000"/>
              </a:lnSpc>
              <a:spcBef>
                <a:spcPts val="360"/>
              </a:spcBef>
              <a:buAutoNum type="alphaUcPeriod"/>
              <a:tabLst>
                <a:tab pos="469265" algn="l"/>
                <a:tab pos="469900" algn="l"/>
              </a:tabLst>
            </a:pPr>
            <a:r>
              <a:rPr sz="2000" spc="-45" dirty="0">
                <a:latin typeface="Calibri"/>
                <a:cs typeface="Calibri"/>
              </a:rPr>
              <a:t>PAC;</a:t>
            </a:r>
            <a:endParaRPr sz="2000">
              <a:latin typeface="Calibri"/>
              <a:cs typeface="Calibri"/>
            </a:endParaRPr>
          </a:p>
          <a:p>
            <a:pPr marL="469900" indent="-428625">
              <a:lnSpc>
                <a:spcPct val="100000"/>
              </a:lnSpc>
              <a:spcBef>
                <a:spcPts val="360"/>
              </a:spcBef>
              <a:buAutoNum type="alphaUcPeriod"/>
              <a:tabLst>
                <a:tab pos="469265" algn="l"/>
                <a:tab pos="469900" algn="l"/>
              </a:tabLst>
            </a:pPr>
            <a:r>
              <a:rPr sz="2000" spc="-5" dirty="0">
                <a:latin typeface="Calibri"/>
                <a:cs typeface="Calibri"/>
              </a:rPr>
              <a:t>PRR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e</a:t>
            </a:r>
            <a:r>
              <a:rPr sz="2000" spc="-10" dirty="0">
                <a:latin typeface="Calibri"/>
                <a:cs typeface="Calibri"/>
              </a:rPr>
              <a:t> Monitoria </a:t>
            </a:r>
            <a:r>
              <a:rPr sz="2000" spc="-5" dirty="0">
                <a:latin typeface="Calibri"/>
                <a:cs typeface="Calibri"/>
              </a:rPr>
              <a:t>de</a:t>
            </a:r>
            <a:r>
              <a:rPr sz="2000" spc="-10" dirty="0">
                <a:latin typeface="Calibri"/>
                <a:cs typeface="Calibri"/>
              </a:rPr>
              <a:t> Estudos </a:t>
            </a:r>
            <a:r>
              <a:rPr sz="2000" dirty="0">
                <a:latin typeface="Calibri"/>
                <a:cs typeface="Calibri"/>
              </a:rPr>
              <a:t>-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PME;</a:t>
            </a:r>
            <a:endParaRPr sz="2000">
              <a:latin typeface="Calibri"/>
              <a:cs typeface="Calibri"/>
            </a:endParaRPr>
          </a:p>
          <a:p>
            <a:pPr marL="469900" indent="-443230">
              <a:lnSpc>
                <a:spcPct val="100000"/>
              </a:lnSpc>
              <a:spcBef>
                <a:spcPts val="360"/>
              </a:spcBef>
              <a:buAutoNum type="alphaUcPeriod"/>
              <a:tabLst>
                <a:tab pos="469265" algn="l"/>
                <a:tab pos="469900" algn="l"/>
              </a:tabLst>
            </a:pPr>
            <a:r>
              <a:rPr sz="2000" spc="-5" dirty="0">
                <a:latin typeface="Calibri"/>
                <a:cs typeface="Calibri"/>
              </a:rPr>
              <a:t>Ensino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Colaborativo;</a:t>
            </a:r>
            <a:endParaRPr sz="2000">
              <a:latin typeface="Calibri"/>
              <a:cs typeface="Calibri"/>
            </a:endParaRPr>
          </a:p>
          <a:p>
            <a:pPr marL="469900" indent="-417195">
              <a:lnSpc>
                <a:spcPct val="100000"/>
              </a:lnSpc>
              <a:spcBef>
                <a:spcPts val="360"/>
              </a:spcBef>
              <a:buAutoNum type="alphaUcPeriod"/>
              <a:tabLst>
                <a:tab pos="469265" algn="l"/>
                <a:tab pos="469900" algn="l"/>
              </a:tabLst>
            </a:pPr>
            <a:r>
              <a:rPr sz="2000" spc="-15" dirty="0">
                <a:latin typeface="Calibri"/>
                <a:cs typeface="Calibri"/>
              </a:rPr>
              <a:t>Programa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presença;</a:t>
            </a:r>
            <a:endParaRPr sz="2000">
              <a:latin typeface="Calibri"/>
              <a:cs typeface="Calibri"/>
            </a:endParaRPr>
          </a:p>
          <a:p>
            <a:pPr marL="469900" indent="-385445">
              <a:lnSpc>
                <a:spcPct val="100000"/>
              </a:lnSpc>
              <a:spcBef>
                <a:spcPts val="360"/>
              </a:spcBef>
              <a:buAutoNum type="alphaUcPeriod"/>
              <a:tabLst>
                <a:tab pos="469265" algn="l"/>
                <a:tab pos="469900" algn="l"/>
              </a:tabLst>
            </a:pPr>
            <a:r>
              <a:rPr sz="2000" spc="-40" dirty="0">
                <a:latin typeface="Calibri"/>
                <a:cs typeface="Calibri"/>
              </a:rPr>
              <a:t>CGPAE </a:t>
            </a:r>
            <a:r>
              <a:rPr sz="2000" spc="-5" dirty="0">
                <a:latin typeface="Calibri"/>
                <a:cs typeface="Calibri"/>
              </a:rPr>
              <a:t>(PCAE).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64402" y="501090"/>
            <a:ext cx="8615045" cy="34918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435"/>
              </a:lnSpc>
              <a:tabLst>
                <a:tab pos="7811770" algn="l"/>
              </a:tabLst>
            </a:pPr>
            <a:r>
              <a:rPr sz="1500" b="1" spc="-30" dirty="0">
                <a:latin typeface="Calibri"/>
                <a:cs typeface="Calibri"/>
              </a:rPr>
              <a:t>L</a:t>
            </a:r>
            <a:r>
              <a:rPr sz="1500" b="1" spc="-5" dirty="0">
                <a:latin typeface="Calibri"/>
                <a:cs typeface="Calibri"/>
              </a:rPr>
              <a:t>OG</a:t>
            </a:r>
            <a:r>
              <a:rPr sz="1500" b="1" dirty="0">
                <a:latin typeface="Calibri"/>
                <a:cs typeface="Calibri"/>
              </a:rPr>
              <a:t>O</a:t>
            </a:r>
            <a:r>
              <a:rPr sz="1500" b="1" spc="-5" dirty="0">
                <a:latin typeface="Calibri"/>
                <a:cs typeface="Calibri"/>
              </a:rPr>
              <a:t> TV</a:t>
            </a:r>
            <a:r>
              <a:rPr sz="1500" b="1" dirty="0">
                <a:latin typeface="Calibri"/>
                <a:cs typeface="Calibri"/>
              </a:rPr>
              <a:t>2	</a:t>
            </a:r>
            <a:r>
              <a:rPr sz="1500" b="1" spc="-30" dirty="0">
                <a:latin typeface="Calibri"/>
                <a:cs typeface="Calibri"/>
              </a:rPr>
              <a:t>L</a:t>
            </a:r>
            <a:r>
              <a:rPr sz="1500" b="1" spc="-5" dirty="0">
                <a:latin typeface="Calibri"/>
                <a:cs typeface="Calibri"/>
              </a:rPr>
              <a:t>OG</a:t>
            </a:r>
            <a:r>
              <a:rPr sz="1500" b="1" dirty="0">
                <a:latin typeface="Calibri"/>
                <a:cs typeface="Calibri"/>
              </a:rPr>
              <a:t>O</a:t>
            </a:r>
            <a:r>
              <a:rPr sz="1500" b="1" spc="-5" dirty="0">
                <a:latin typeface="Calibri"/>
                <a:cs typeface="Calibri"/>
              </a:rPr>
              <a:t> TV1</a:t>
            </a:r>
            <a:endParaRPr sz="15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5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5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5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5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5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5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5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5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5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5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5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5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800">
              <a:latin typeface="Calibri"/>
              <a:cs typeface="Calibri"/>
            </a:endParaRPr>
          </a:p>
          <a:p>
            <a:pPr marR="72390" algn="r">
              <a:lnSpc>
                <a:spcPct val="100000"/>
              </a:lnSpc>
            </a:pPr>
            <a:r>
              <a:rPr sz="1500" b="1" spc="-5" dirty="0">
                <a:latin typeface="Calibri"/>
                <a:cs typeface="Calibri"/>
              </a:rPr>
              <a:t>INTÉRPRETE</a:t>
            </a:r>
            <a:r>
              <a:rPr sz="1500" b="1" spc="-45" dirty="0">
                <a:latin typeface="Calibri"/>
                <a:cs typeface="Calibri"/>
              </a:rPr>
              <a:t> </a:t>
            </a:r>
            <a:r>
              <a:rPr sz="1500" b="1" spc="-5" dirty="0">
                <a:latin typeface="Calibri"/>
                <a:cs typeface="Calibri"/>
              </a:rPr>
              <a:t>LIBRAS</a:t>
            </a:r>
            <a:endParaRPr sz="1500">
              <a:latin typeface="Calibri"/>
              <a:cs typeface="Calibri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0" y="0"/>
            <a:ext cx="9144000" cy="5143500"/>
            <a:chOff x="0" y="0"/>
            <a:chExt cx="9144000" cy="5143500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9143999" cy="5143499"/>
            </a:xfrm>
            <a:prstGeom prst="rect">
              <a:avLst/>
            </a:prstGeom>
          </p:spPr>
        </p:pic>
        <p:sp>
          <p:nvSpPr>
            <p:cNvPr id="5" name="object 5"/>
            <p:cNvSpPr/>
            <p:nvPr/>
          </p:nvSpPr>
          <p:spPr>
            <a:xfrm>
              <a:off x="7812360" y="6152"/>
              <a:ext cx="1332230" cy="1113155"/>
            </a:xfrm>
            <a:custGeom>
              <a:avLst/>
              <a:gdLst/>
              <a:ahLst/>
              <a:cxnLst/>
              <a:rect l="l" t="t" r="r" b="b"/>
              <a:pathLst>
                <a:path w="1332229" h="1113155">
                  <a:moveTo>
                    <a:pt x="1331639" y="1112737"/>
                  </a:moveTo>
                  <a:lnTo>
                    <a:pt x="0" y="1112737"/>
                  </a:lnTo>
                  <a:lnTo>
                    <a:pt x="0" y="0"/>
                  </a:lnTo>
                  <a:lnTo>
                    <a:pt x="1331639" y="0"/>
                  </a:lnTo>
                  <a:lnTo>
                    <a:pt x="1331639" y="1112737"/>
                  </a:lnTo>
                  <a:close/>
                </a:path>
              </a:pathLst>
            </a:custGeom>
            <a:solidFill>
              <a:srgbClr val="D8D8D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6876257" y="2571749"/>
              <a:ext cx="2268220" cy="2571750"/>
            </a:xfrm>
            <a:custGeom>
              <a:avLst/>
              <a:gdLst/>
              <a:ahLst/>
              <a:cxnLst/>
              <a:rect l="l" t="t" r="r" b="b"/>
              <a:pathLst>
                <a:path w="2268220" h="2571750">
                  <a:moveTo>
                    <a:pt x="2267742" y="2571748"/>
                  </a:moveTo>
                  <a:lnTo>
                    <a:pt x="0" y="2571748"/>
                  </a:lnTo>
                  <a:lnTo>
                    <a:pt x="0" y="0"/>
                  </a:lnTo>
                  <a:lnTo>
                    <a:pt x="2267742" y="0"/>
                  </a:lnTo>
                  <a:lnTo>
                    <a:pt x="2267742" y="2571748"/>
                  </a:lnTo>
                  <a:close/>
                </a:path>
              </a:pathLst>
            </a:custGeom>
            <a:solidFill>
              <a:srgbClr val="BEBEBE">
                <a:alpha val="60783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0" y="6152"/>
              <a:ext cx="1313180" cy="1113155"/>
            </a:xfrm>
            <a:custGeom>
              <a:avLst/>
              <a:gdLst/>
              <a:ahLst/>
              <a:cxnLst/>
              <a:rect l="l" t="t" r="r" b="b"/>
              <a:pathLst>
                <a:path w="1313180" h="1113155">
                  <a:moveTo>
                    <a:pt x="1312663" y="1112737"/>
                  </a:moveTo>
                  <a:lnTo>
                    <a:pt x="0" y="1112737"/>
                  </a:lnTo>
                  <a:lnTo>
                    <a:pt x="0" y="0"/>
                  </a:lnTo>
                  <a:lnTo>
                    <a:pt x="1312663" y="0"/>
                  </a:lnTo>
                  <a:lnTo>
                    <a:pt x="1312663" y="1112737"/>
                  </a:lnTo>
                  <a:close/>
                </a:path>
              </a:pathLst>
            </a:custGeom>
            <a:solidFill>
              <a:srgbClr val="D8D8D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8" name="object 8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3999" cy="5143499"/>
          </a:xfrm>
          <a:prstGeom prst="rect">
            <a:avLst/>
          </a:prstGeom>
        </p:spPr>
      </p:pic>
      <p:sp>
        <p:nvSpPr>
          <p:cNvPr id="9" name="object 9"/>
          <p:cNvSpPr/>
          <p:nvPr/>
        </p:nvSpPr>
        <p:spPr>
          <a:xfrm>
            <a:off x="0" y="0"/>
            <a:ext cx="9144000" cy="5143500"/>
          </a:xfrm>
          <a:custGeom>
            <a:avLst/>
            <a:gdLst/>
            <a:ahLst/>
            <a:cxnLst/>
            <a:rect l="l" t="t" r="r" b="b"/>
            <a:pathLst>
              <a:path w="9144000" h="5143500">
                <a:moveTo>
                  <a:pt x="9143999" y="5143499"/>
                </a:moveTo>
                <a:lnTo>
                  <a:pt x="0" y="5143499"/>
                </a:lnTo>
                <a:lnTo>
                  <a:pt x="0" y="0"/>
                </a:lnTo>
                <a:lnTo>
                  <a:pt x="9143999" y="0"/>
                </a:lnTo>
                <a:lnTo>
                  <a:pt x="9143999" y="5143499"/>
                </a:lnTo>
                <a:close/>
              </a:path>
            </a:pathLst>
          </a:custGeom>
          <a:solidFill>
            <a:srgbClr val="FFFFFF">
              <a:alpha val="4470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73025" y="1086639"/>
            <a:ext cx="8957310" cy="2463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100"/>
              </a:spcBef>
            </a:pPr>
            <a:r>
              <a:rPr sz="2000" b="1" spc="-20" dirty="0">
                <a:solidFill>
                  <a:srgbClr val="FF0000"/>
                </a:solidFill>
                <a:latin typeface="Calibri"/>
                <a:cs typeface="Calibri"/>
              </a:rPr>
              <a:t>Ponto </a:t>
            </a:r>
            <a:r>
              <a:rPr sz="2000" b="1" spc="-5" dirty="0">
                <a:solidFill>
                  <a:srgbClr val="FF0000"/>
                </a:solidFill>
                <a:latin typeface="Calibri"/>
                <a:cs typeface="Calibri"/>
              </a:rPr>
              <a:t>de</a:t>
            </a:r>
            <a:r>
              <a:rPr sz="2000" b="1" spc="-20" dirty="0">
                <a:solidFill>
                  <a:srgbClr val="FF0000"/>
                </a:solidFill>
                <a:latin typeface="Calibri"/>
                <a:cs typeface="Calibri"/>
              </a:rPr>
              <a:t> Atenção!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900">
              <a:latin typeface="Calibri"/>
              <a:cs typeface="Calibri"/>
            </a:endParaRPr>
          </a:p>
          <a:p>
            <a:pPr marL="12700" marR="5080" algn="just">
              <a:lnSpc>
                <a:spcPct val="100000"/>
              </a:lnSpc>
              <a:spcBef>
                <a:spcPts val="5"/>
              </a:spcBef>
            </a:pPr>
            <a:r>
              <a:rPr sz="2000" spc="-10" dirty="0">
                <a:latin typeface="Calibri"/>
                <a:cs typeface="Calibri"/>
              </a:rPr>
              <a:t>Docentes titulares </a:t>
            </a:r>
            <a:r>
              <a:rPr sz="2000" spc="-5" dirty="0">
                <a:latin typeface="Calibri"/>
                <a:cs typeface="Calibri"/>
              </a:rPr>
              <a:t>de </a:t>
            </a:r>
            <a:r>
              <a:rPr sz="2000" spc="-15" dirty="0">
                <a:latin typeface="Calibri"/>
                <a:cs typeface="Calibri"/>
              </a:rPr>
              <a:t>cargo </a:t>
            </a:r>
            <a:r>
              <a:rPr sz="2000" dirty="0">
                <a:latin typeface="Calibri"/>
                <a:cs typeface="Calibri"/>
              </a:rPr>
              <a:t>e </a:t>
            </a:r>
            <a:r>
              <a:rPr sz="2000" spc="-5" dirty="0">
                <a:latin typeface="Calibri"/>
                <a:cs typeface="Calibri"/>
              </a:rPr>
              <a:t>não </a:t>
            </a:r>
            <a:r>
              <a:rPr sz="2000" spc="-15" dirty="0">
                <a:latin typeface="Calibri"/>
                <a:cs typeface="Calibri"/>
              </a:rPr>
              <a:t>efetivos, </a:t>
            </a:r>
            <a:r>
              <a:rPr sz="2000" spc="-5" dirty="0">
                <a:latin typeface="Calibri"/>
                <a:cs typeface="Calibri"/>
              </a:rPr>
              <a:t>que não </a:t>
            </a:r>
            <a:r>
              <a:rPr sz="2000" spc="-15" dirty="0">
                <a:latin typeface="Calibri"/>
                <a:cs typeface="Calibri"/>
              </a:rPr>
              <a:t>manifestarem interesse dentro </a:t>
            </a:r>
            <a:r>
              <a:rPr sz="2000" spc="-5" dirty="0">
                <a:latin typeface="Calibri"/>
                <a:cs typeface="Calibri"/>
              </a:rPr>
              <a:t>do 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período </a:t>
            </a:r>
            <a:r>
              <a:rPr sz="2000" spc="-15" dirty="0">
                <a:latin typeface="Calibri"/>
                <a:cs typeface="Calibri"/>
              </a:rPr>
              <a:t>previsto </a:t>
            </a:r>
            <a:r>
              <a:rPr sz="2000" spc="-5" dirty="0">
                <a:latin typeface="Calibri"/>
                <a:cs typeface="Calibri"/>
              </a:rPr>
              <a:t>em </a:t>
            </a:r>
            <a:r>
              <a:rPr sz="2000" spc="-10" dirty="0">
                <a:latin typeface="Calibri"/>
                <a:cs typeface="Calibri"/>
              </a:rPr>
              <a:t>Portaria </a:t>
            </a:r>
            <a:r>
              <a:rPr sz="2000" dirty="0">
                <a:latin typeface="Calibri"/>
                <a:cs typeface="Calibri"/>
              </a:rPr>
              <a:t>a </a:t>
            </a:r>
            <a:r>
              <a:rPr sz="2000" spc="-5" dirty="0">
                <a:latin typeface="Calibri"/>
                <a:cs typeface="Calibri"/>
              </a:rPr>
              <a:t>ser publicada pela </a:t>
            </a:r>
            <a:r>
              <a:rPr sz="2000" spc="-10" dirty="0">
                <a:latin typeface="Calibri"/>
                <a:cs typeface="Calibri"/>
              </a:rPr>
              <a:t>CGRH, </a:t>
            </a:r>
            <a:r>
              <a:rPr sz="2000" spc="-15" dirty="0">
                <a:latin typeface="Calibri"/>
                <a:cs typeface="Calibri"/>
              </a:rPr>
              <a:t>deverão </a:t>
            </a:r>
            <a:r>
              <a:rPr sz="2000" spc="-10" dirty="0">
                <a:latin typeface="Calibri"/>
                <a:cs typeface="Calibri"/>
              </a:rPr>
              <a:t>ter </a:t>
            </a:r>
            <a:r>
              <a:rPr sz="2000" dirty="0">
                <a:latin typeface="Calibri"/>
                <a:cs typeface="Calibri"/>
              </a:rPr>
              <a:t>aulas </a:t>
            </a:r>
            <a:r>
              <a:rPr sz="2000" spc="-10" dirty="0">
                <a:latin typeface="Calibri"/>
                <a:cs typeface="Calibri"/>
              </a:rPr>
              <a:t>atribuídas 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b="1" u="heavy" spc="-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compulsoriamente</a:t>
            </a:r>
            <a:r>
              <a:rPr sz="2000" b="1" spc="-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pelas unidades </a:t>
            </a:r>
            <a:r>
              <a:rPr sz="2000" spc="-10" dirty="0">
                <a:latin typeface="Calibri"/>
                <a:cs typeface="Calibri"/>
              </a:rPr>
              <a:t>escolares </a:t>
            </a:r>
            <a:r>
              <a:rPr sz="2000" spc="-15" dirty="0">
                <a:latin typeface="Calibri"/>
                <a:cs typeface="Calibri"/>
              </a:rPr>
              <a:t>e/ou </a:t>
            </a:r>
            <a:r>
              <a:rPr sz="2000" spc="-10" dirty="0">
                <a:latin typeface="Calibri"/>
                <a:cs typeface="Calibri"/>
              </a:rPr>
              <a:t>Diretorias </a:t>
            </a:r>
            <a:r>
              <a:rPr sz="2000" spc="-5" dirty="0">
                <a:latin typeface="Calibri"/>
                <a:cs typeface="Calibri"/>
              </a:rPr>
              <a:t>de </a:t>
            </a:r>
            <a:r>
              <a:rPr sz="2000" spc="-10" dirty="0">
                <a:latin typeface="Calibri"/>
                <a:cs typeface="Calibri"/>
              </a:rPr>
              <a:t>Ensino, </a:t>
            </a:r>
            <a:r>
              <a:rPr sz="2000" dirty="0">
                <a:latin typeface="Calibri"/>
                <a:cs typeface="Calibri"/>
              </a:rPr>
              <a:t>a </a:t>
            </a:r>
            <a:r>
              <a:rPr sz="2000" spc="-5" dirty="0">
                <a:latin typeface="Calibri"/>
                <a:cs typeface="Calibri"/>
              </a:rPr>
              <a:t>depender da 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Etapa/Fase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do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processo,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para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atendimento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da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jornada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do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titular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de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cargo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e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da 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jornada/carga</a:t>
            </a:r>
            <a:r>
              <a:rPr sz="2000" spc="-10" dirty="0">
                <a:latin typeface="Calibri"/>
                <a:cs typeface="Calibri"/>
              </a:rPr>
              <a:t> horária</a:t>
            </a:r>
            <a:r>
              <a:rPr sz="2000" spc="-5" dirty="0">
                <a:latin typeface="Calibri"/>
                <a:cs typeface="Calibri"/>
              </a:rPr>
              <a:t> dos não </a:t>
            </a:r>
            <a:r>
              <a:rPr sz="2000" spc="-15" dirty="0">
                <a:latin typeface="Calibri"/>
                <a:cs typeface="Calibri"/>
              </a:rPr>
              <a:t>efetivos.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64402" y="501090"/>
            <a:ext cx="8615045" cy="34918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435"/>
              </a:lnSpc>
              <a:tabLst>
                <a:tab pos="7811770" algn="l"/>
              </a:tabLst>
            </a:pPr>
            <a:r>
              <a:rPr sz="1500" b="1" spc="-30" dirty="0">
                <a:latin typeface="Calibri"/>
                <a:cs typeface="Calibri"/>
              </a:rPr>
              <a:t>L</a:t>
            </a:r>
            <a:r>
              <a:rPr sz="1500" b="1" spc="-5" dirty="0">
                <a:latin typeface="Calibri"/>
                <a:cs typeface="Calibri"/>
              </a:rPr>
              <a:t>OG</a:t>
            </a:r>
            <a:r>
              <a:rPr sz="1500" b="1" dirty="0">
                <a:latin typeface="Calibri"/>
                <a:cs typeface="Calibri"/>
              </a:rPr>
              <a:t>O</a:t>
            </a:r>
            <a:r>
              <a:rPr sz="1500" b="1" spc="-5" dirty="0">
                <a:latin typeface="Calibri"/>
                <a:cs typeface="Calibri"/>
              </a:rPr>
              <a:t> TV</a:t>
            </a:r>
            <a:r>
              <a:rPr sz="1500" b="1" dirty="0">
                <a:latin typeface="Calibri"/>
                <a:cs typeface="Calibri"/>
              </a:rPr>
              <a:t>2	</a:t>
            </a:r>
            <a:r>
              <a:rPr sz="1500" b="1" spc="-30" dirty="0">
                <a:latin typeface="Calibri"/>
                <a:cs typeface="Calibri"/>
              </a:rPr>
              <a:t>L</a:t>
            </a:r>
            <a:r>
              <a:rPr sz="1500" b="1" spc="-5" dirty="0">
                <a:latin typeface="Calibri"/>
                <a:cs typeface="Calibri"/>
              </a:rPr>
              <a:t>OG</a:t>
            </a:r>
            <a:r>
              <a:rPr sz="1500" b="1" dirty="0">
                <a:latin typeface="Calibri"/>
                <a:cs typeface="Calibri"/>
              </a:rPr>
              <a:t>O</a:t>
            </a:r>
            <a:r>
              <a:rPr sz="1500" b="1" spc="-5" dirty="0">
                <a:latin typeface="Calibri"/>
                <a:cs typeface="Calibri"/>
              </a:rPr>
              <a:t> TV1</a:t>
            </a:r>
            <a:endParaRPr sz="15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5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5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5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5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5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5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5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5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5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5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5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5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800">
              <a:latin typeface="Calibri"/>
              <a:cs typeface="Calibri"/>
            </a:endParaRPr>
          </a:p>
          <a:p>
            <a:pPr marR="72390" algn="r">
              <a:lnSpc>
                <a:spcPct val="100000"/>
              </a:lnSpc>
            </a:pPr>
            <a:r>
              <a:rPr sz="1500" b="1" spc="-5" dirty="0">
                <a:latin typeface="Calibri"/>
                <a:cs typeface="Calibri"/>
              </a:rPr>
              <a:t>INTÉRPRETE</a:t>
            </a:r>
            <a:r>
              <a:rPr sz="1500" b="1" spc="-45" dirty="0">
                <a:latin typeface="Calibri"/>
                <a:cs typeface="Calibri"/>
              </a:rPr>
              <a:t> </a:t>
            </a:r>
            <a:r>
              <a:rPr sz="1500" b="1" spc="-5" dirty="0">
                <a:latin typeface="Calibri"/>
                <a:cs typeface="Calibri"/>
              </a:rPr>
              <a:t>LIBRAS</a:t>
            </a:r>
            <a:endParaRPr sz="1500">
              <a:latin typeface="Calibri"/>
              <a:cs typeface="Calibri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0" y="0"/>
            <a:ext cx="9144000" cy="5143500"/>
            <a:chOff x="0" y="0"/>
            <a:chExt cx="9144000" cy="5143500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9143999" cy="5143499"/>
            </a:xfrm>
            <a:prstGeom prst="rect">
              <a:avLst/>
            </a:prstGeom>
          </p:spPr>
        </p:pic>
        <p:sp>
          <p:nvSpPr>
            <p:cNvPr id="5" name="object 5"/>
            <p:cNvSpPr/>
            <p:nvPr/>
          </p:nvSpPr>
          <p:spPr>
            <a:xfrm>
              <a:off x="7812360" y="6152"/>
              <a:ext cx="1332230" cy="1113155"/>
            </a:xfrm>
            <a:custGeom>
              <a:avLst/>
              <a:gdLst/>
              <a:ahLst/>
              <a:cxnLst/>
              <a:rect l="l" t="t" r="r" b="b"/>
              <a:pathLst>
                <a:path w="1332229" h="1113155">
                  <a:moveTo>
                    <a:pt x="1331639" y="1112737"/>
                  </a:moveTo>
                  <a:lnTo>
                    <a:pt x="0" y="1112737"/>
                  </a:lnTo>
                  <a:lnTo>
                    <a:pt x="0" y="0"/>
                  </a:lnTo>
                  <a:lnTo>
                    <a:pt x="1331639" y="0"/>
                  </a:lnTo>
                  <a:lnTo>
                    <a:pt x="1331639" y="1112737"/>
                  </a:lnTo>
                  <a:close/>
                </a:path>
              </a:pathLst>
            </a:custGeom>
            <a:solidFill>
              <a:srgbClr val="D8D8D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6876257" y="2571749"/>
              <a:ext cx="2268220" cy="2571750"/>
            </a:xfrm>
            <a:custGeom>
              <a:avLst/>
              <a:gdLst/>
              <a:ahLst/>
              <a:cxnLst/>
              <a:rect l="l" t="t" r="r" b="b"/>
              <a:pathLst>
                <a:path w="2268220" h="2571750">
                  <a:moveTo>
                    <a:pt x="2267742" y="2571748"/>
                  </a:moveTo>
                  <a:lnTo>
                    <a:pt x="0" y="2571748"/>
                  </a:lnTo>
                  <a:lnTo>
                    <a:pt x="0" y="0"/>
                  </a:lnTo>
                  <a:lnTo>
                    <a:pt x="2267742" y="0"/>
                  </a:lnTo>
                  <a:lnTo>
                    <a:pt x="2267742" y="2571748"/>
                  </a:lnTo>
                  <a:close/>
                </a:path>
              </a:pathLst>
            </a:custGeom>
            <a:solidFill>
              <a:srgbClr val="BEBEBE">
                <a:alpha val="60783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0" y="6152"/>
              <a:ext cx="1313180" cy="1113155"/>
            </a:xfrm>
            <a:custGeom>
              <a:avLst/>
              <a:gdLst/>
              <a:ahLst/>
              <a:cxnLst/>
              <a:rect l="l" t="t" r="r" b="b"/>
              <a:pathLst>
                <a:path w="1313180" h="1113155">
                  <a:moveTo>
                    <a:pt x="1312663" y="1112737"/>
                  </a:moveTo>
                  <a:lnTo>
                    <a:pt x="0" y="1112737"/>
                  </a:lnTo>
                  <a:lnTo>
                    <a:pt x="0" y="0"/>
                  </a:lnTo>
                  <a:lnTo>
                    <a:pt x="1312663" y="0"/>
                  </a:lnTo>
                  <a:lnTo>
                    <a:pt x="1312663" y="1112737"/>
                  </a:lnTo>
                  <a:close/>
                </a:path>
              </a:pathLst>
            </a:custGeom>
            <a:solidFill>
              <a:srgbClr val="D8D8D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8" name="object 8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3999" cy="5143499"/>
          </a:xfrm>
          <a:prstGeom prst="rect">
            <a:avLst/>
          </a:prstGeom>
        </p:spPr>
      </p:pic>
      <p:sp>
        <p:nvSpPr>
          <p:cNvPr id="9" name="object 9"/>
          <p:cNvSpPr/>
          <p:nvPr/>
        </p:nvSpPr>
        <p:spPr>
          <a:xfrm>
            <a:off x="0" y="0"/>
            <a:ext cx="9144000" cy="5143500"/>
          </a:xfrm>
          <a:custGeom>
            <a:avLst/>
            <a:gdLst/>
            <a:ahLst/>
            <a:cxnLst/>
            <a:rect l="l" t="t" r="r" b="b"/>
            <a:pathLst>
              <a:path w="9144000" h="5143500">
                <a:moveTo>
                  <a:pt x="9143999" y="5143499"/>
                </a:moveTo>
                <a:lnTo>
                  <a:pt x="0" y="5143499"/>
                </a:lnTo>
                <a:lnTo>
                  <a:pt x="0" y="0"/>
                </a:lnTo>
                <a:lnTo>
                  <a:pt x="9143999" y="0"/>
                </a:lnTo>
                <a:lnTo>
                  <a:pt x="9143999" y="5143499"/>
                </a:lnTo>
                <a:close/>
              </a:path>
            </a:pathLst>
          </a:custGeom>
          <a:solidFill>
            <a:srgbClr val="FFFFFF">
              <a:alpha val="4470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239193" y="70733"/>
            <a:ext cx="865187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spc="-15" dirty="0">
                <a:latin typeface="Calibri"/>
                <a:cs typeface="Calibri"/>
              </a:rPr>
              <a:t>C</a:t>
            </a:r>
            <a:r>
              <a:rPr sz="2400" b="1" spc="-15" dirty="0">
                <a:latin typeface="Calibri"/>
                <a:cs typeface="Calibri"/>
              </a:rPr>
              <a:t>ronograma</a:t>
            </a:r>
            <a:r>
              <a:rPr sz="2400" b="1" spc="-10" dirty="0">
                <a:latin typeface="Calibri"/>
                <a:cs typeface="Calibri"/>
              </a:rPr>
              <a:t> </a:t>
            </a:r>
            <a:r>
              <a:rPr sz="2400" b="1" spc="-15" dirty="0">
                <a:latin typeface="Calibri"/>
                <a:cs typeface="Calibri"/>
              </a:rPr>
              <a:t>previsto</a:t>
            </a:r>
            <a:r>
              <a:rPr sz="2400" b="1" spc="-5" dirty="0">
                <a:latin typeface="Calibri"/>
                <a:cs typeface="Calibri"/>
              </a:rPr>
              <a:t> </a:t>
            </a:r>
            <a:r>
              <a:rPr sz="2400" b="1" spc="-20" dirty="0">
                <a:latin typeface="Calibri"/>
                <a:cs typeface="Calibri"/>
              </a:rPr>
              <a:t>para</a:t>
            </a:r>
            <a:r>
              <a:rPr sz="2400" b="1" spc="-5" dirty="0">
                <a:latin typeface="Calibri"/>
                <a:cs typeface="Calibri"/>
              </a:rPr>
              <a:t> </a:t>
            </a:r>
            <a:r>
              <a:rPr sz="2400" b="1" spc="-15" dirty="0">
                <a:latin typeface="Calibri"/>
                <a:cs typeface="Calibri"/>
              </a:rPr>
              <a:t>Atribuição</a:t>
            </a:r>
            <a:r>
              <a:rPr sz="2400" b="1" spc="-5" dirty="0">
                <a:latin typeface="Calibri"/>
                <a:cs typeface="Calibri"/>
              </a:rPr>
              <a:t> Inicial de Aulas </a:t>
            </a:r>
            <a:r>
              <a:rPr sz="2400" b="1" dirty="0">
                <a:latin typeface="Calibri"/>
                <a:cs typeface="Calibri"/>
              </a:rPr>
              <a:t>-</a:t>
            </a:r>
            <a:r>
              <a:rPr sz="2400" b="1" spc="-5" dirty="0">
                <a:latin typeface="Calibri"/>
                <a:cs typeface="Calibri"/>
              </a:rPr>
              <a:t> 2023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920154" y="590925"/>
            <a:ext cx="130238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spc="-55" dirty="0">
                <a:latin typeface="Calibri"/>
                <a:cs typeface="Calibri"/>
              </a:rPr>
              <a:t>ETAPAS</a:t>
            </a:r>
            <a:r>
              <a:rPr sz="2000" b="1" spc="-35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I</a:t>
            </a:r>
            <a:r>
              <a:rPr sz="2000" b="1" spc="-30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e</a:t>
            </a:r>
            <a:r>
              <a:rPr sz="2000" b="1" spc="-30" dirty="0">
                <a:latin typeface="Calibri"/>
                <a:cs typeface="Calibri"/>
              </a:rPr>
              <a:t> </a:t>
            </a:r>
            <a:r>
              <a:rPr sz="2000" b="1" spc="-5" dirty="0">
                <a:latin typeface="Calibri"/>
                <a:cs typeface="Calibri"/>
              </a:rPr>
              <a:t>II</a:t>
            </a:r>
            <a:endParaRPr sz="2000">
              <a:latin typeface="Calibri"/>
              <a:cs typeface="Calibri"/>
            </a:endParaRPr>
          </a:p>
        </p:txBody>
      </p:sp>
      <p:pic>
        <p:nvPicPr>
          <p:cNvPr id="12" name="object 12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2057400" y="1305617"/>
            <a:ext cx="6001350" cy="3328949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64402" y="501090"/>
            <a:ext cx="8615045" cy="34918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435"/>
              </a:lnSpc>
              <a:tabLst>
                <a:tab pos="7811770" algn="l"/>
              </a:tabLst>
            </a:pPr>
            <a:r>
              <a:rPr sz="1500" b="1" spc="-30" dirty="0">
                <a:latin typeface="Calibri"/>
                <a:cs typeface="Calibri"/>
              </a:rPr>
              <a:t>L</a:t>
            </a:r>
            <a:r>
              <a:rPr sz="1500" b="1" spc="-5" dirty="0">
                <a:latin typeface="Calibri"/>
                <a:cs typeface="Calibri"/>
              </a:rPr>
              <a:t>OG</a:t>
            </a:r>
            <a:r>
              <a:rPr sz="1500" b="1" dirty="0">
                <a:latin typeface="Calibri"/>
                <a:cs typeface="Calibri"/>
              </a:rPr>
              <a:t>O</a:t>
            </a:r>
            <a:r>
              <a:rPr sz="1500" b="1" spc="-5" dirty="0">
                <a:latin typeface="Calibri"/>
                <a:cs typeface="Calibri"/>
              </a:rPr>
              <a:t> TV</a:t>
            </a:r>
            <a:r>
              <a:rPr sz="1500" b="1" dirty="0">
                <a:latin typeface="Calibri"/>
                <a:cs typeface="Calibri"/>
              </a:rPr>
              <a:t>2	</a:t>
            </a:r>
            <a:r>
              <a:rPr sz="1500" b="1" spc="-30" dirty="0">
                <a:latin typeface="Calibri"/>
                <a:cs typeface="Calibri"/>
              </a:rPr>
              <a:t>L</a:t>
            </a:r>
            <a:r>
              <a:rPr sz="1500" b="1" spc="-5" dirty="0">
                <a:latin typeface="Calibri"/>
                <a:cs typeface="Calibri"/>
              </a:rPr>
              <a:t>OG</a:t>
            </a:r>
            <a:r>
              <a:rPr sz="1500" b="1" dirty="0">
                <a:latin typeface="Calibri"/>
                <a:cs typeface="Calibri"/>
              </a:rPr>
              <a:t>O</a:t>
            </a:r>
            <a:r>
              <a:rPr sz="1500" b="1" spc="-5" dirty="0">
                <a:latin typeface="Calibri"/>
                <a:cs typeface="Calibri"/>
              </a:rPr>
              <a:t> TV1</a:t>
            </a:r>
            <a:endParaRPr sz="15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5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5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5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5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5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5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5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5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5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5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5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5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800">
              <a:latin typeface="Calibri"/>
              <a:cs typeface="Calibri"/>
            </a:endParaRPr>
          </a:p>
          <a:p>
            <a:pPr marR="72390" algn="r">
              <a:lnSpc>
                <a:spcPct val="100000"/>
              </a:lnSpc>
            </a:pPr>
            <a:r>
              <a:rPr sz="1500" b="1" spc="-5" dirty="0">
                <a:latin typeface="Calibri"/>
                <a:cs typeface="Calibri"/>
              </a:rPr>
              <a:t>INTÉRPRETE</a:t>
            </a:r>
            <a:r>
              <a:rPr sz="1500" b="1" spc="-45" dirty="0">
                <a:latin typeface="Calibri"/>
                <a:cs typeface="Calibri"/>
              </a:rPr>
              <a:t> </a:t>
            </a:r>
            <a:r>
              <a:rPr sz="1500" b="1" spc="-5" dirty="0">
                <a:latin typeface="Calibri"/>
                <a:cs typeface="Calibri"/>
              </a:rPr>
              <a:t>LIBRAS</a:t>
            </a:r>
            <a:endParaRPr sz="1500">
              <a:latin typeface="Calibri"/>
              <a:cs typeface="Calibri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0" y="0"/>
            <a:ext cx="9144000" cy="5143500"/>
            <a:chOff x="0" y="0"/>
            <a:chExt cx="9144000" cy="5143500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9143999" cy="5143499"/>
            </a:xfrm>
            <a:prstGeom prst="rect">
              <a:avLst/>
            </a:prstGeom>
          </p:spPr>
        </p:pic>
        <p:sp>
          <p:nvSpPr>
            <p:cNvPr id="5" name="object 5"/>
            <p:cNvSpPr/>
            <p:nvPr/>
          </p:nvSpPr>
          <p:spPr>
            <a:xfrm>
              <a:off x="7812360" y="6152"/>
              <a:ext cx="1332230" cy="1113155"/>
            </a:xfrm>
            <a:custGeom>
              <a:avLst/>
              <a:gdLst/>
              <a:ahLst/>
              <a:cxnLst/>
              <a:rect l="l" t="t" r="r" b="b"/>
              <a:pathLst>
                <a:path w="1332229" h="1113155">
                  <a:moveTo>
                    <a:pt x="1331639" y="1112737"/>
                  </a:moveTo>
                  <a:lnTo>
                    <a:pt x="0" y="1112737"/>
                  </a:lnTo>
                  <a:lnTo>
                    <a:pt x="0" y="0"/>
                  </a:lnTo>
                  <a:lnTo>
                    <a:pt x="1331639" y="0"/>
                  </a:lnTo>
                  <a:lnTo>
                    <a:pt x="1331639" y="1112737"/>
                  </a:lnTo>
                  <a:close/>
                </a:path>
              </a:pathLst>
            </a:custGeom>
            <a:solidFill>
              <a:srgbClr val="D8D8D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6876257" y="2571749"/>
              <a:ext cx="2268220" cy="2571750"/>
            </a:xfrm>
            <a:custGeom>
              <a:avLst/>
              <a:gdLst/>
              <a:ahLst/>
              <a:cxnLst/>
              <a:rect l="l" t="t" r="r" b="b"/>
              <a:pathLst>
                <a:path w="2268220" h="2571750">
                  <a:moveTo>
                    <a:pt x="2267742" y="2571748"/>
                  </a:moveTo>
                  <a:lnTo>
                    <a:pt x="0" y="2571748"/>
                  </a:lnTo>
                  <a:lnTo>
                    <a:pt x="0" y="0"/>
                  </a:lnTo>
                  <a:lnTo>
                    <a:pt x="2267742" y="0"/>
                  </a:lnTo>
                  <a:lnTo>
                    <a:pt x="2267742" y="2571748"/>
                  </a:lnTo>
                  <a:close/>
                </a:path>
              </a:pathLst>
            </a:custGeom>
            <a:solidFill>
              <a:srgbClr val="BEBEBE">
                <a:alpha val="60783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0" y="6152"/>
              <a:ext cx="1313180" cy="1113155"/>
            </a:xfrm>
            <a:custGeom>
              <a:avLst/>
              <a:gdLst/>
              <a:ahLst/>
              <a:cxnLst/>
              <a:rect l="l" t="t" r="r" b="b"/>
              <a:pathLst>
                <a:path w="1313180" h="1113155">
                  <a:moveTo>
                    <a:pt x="1312663" y="1112737"/>
                  </a:moveTo>
                  <a:lnTo>
                    <a:pt x="0" y="1112737"/>
                  </a:lnTo>
                  <a:lnTo>
                    <a:pt x="0" y="0"/>
                  </a:lnTo>
                  <a:lnTo>
                    <a:pt x="1312663" y="0"/>
                  </a:lnTo>
                  <a:lnTo>
                    <a:pt x="1312663" y="1112737"/>
                  </a:lnTo>
                  <a:close/>
                </a:path>
              </a:pathLst>
            </a:custGeom>
            <a:solidFill>
              <a:srgbClr val="D8D8D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8" name="object 8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3999" cy="5143499"/>
          </a:xfrm>
          <a:prstGeom prst="rect">
            <a:avLst/>
          </a:prstGeom>
        </p:spPr>
      </p:pic>
      <p:sp>
        <p:nvSpPr>
          <p:cNvPr id="9" name="object 9"/>
          <p:cNvSpPr/>
          <p:nvPr/>
        </p:nvSpPr>
        <p:spPr>
          <a:xfrm>
            <a:off x="0" y="0"/>
            <a:ext cx="9144000" cy="5143500"/>
          </a:xfrm>
          <a:custGeom>
            <a:avLst/>
            <a:gdLst/>
            <a:ahLst/>
            <a:cxnLst/>
            <a:rect l="l" t="t" r="r" b="b"/>
            <a:pathLst>
              <a:path w="9144000" h="5143500">
                <a:moveTo>
                  <a:pt x="9143999" y="5143499"/>
                </a:moveTo>
                <a:lnTo>
                  <a:pt x="0" y="5143499"/>
                </a:lnTo>
                <a:lnTo>
                  <a:pt x="0" y="0"/>
                </a:lnTo>
                <a:lnTo>
                  <a:pt x="9143999" y="0"/>
                </a:lnTo>
                <a:lnTo>
                  <a:pt x="9143999" y="5143499"/>
                </a:lnTo>
                <a:close/>
              </a:path>
            </a:pathLst>
          </a:custGeom>
          <a:solidFill>
            <a:srgbClr val="FFFFFF">
              <a:alpha val="4470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xfrm>
            <a:off x="73025" y="196529"/>
            <a:ext cx="4473575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5" dirty="0"/>
              <a:t>Programas</a:t>
            </a:r>
            <a:r>
              <a:rPr spc="-25" dirty="0"/>
              <a:t> </a:t>
            </a:r>
            <a:r>
              <a:rPr dirty="0"/>
              <a:t>e</a:t>
            </a:r>
            <a:r>
              <a:rPr spc="-25" dirty="0"/>
              <a:t> </a:t>
            </a:r>
            <a:r>
              <a:rPr spc="-15" dirty="0"/>
              <a:t>Projetos</a:t>
            </a:r>
            <a:r>
              <a:rPr spc="-20" dirty="0"/>
              <a:t> </a:t>
            </a:r>
            <a:r>
              <a:rPr spc="-5" dirty="0"/>
              <a:t>da</a:t>
            </a:r>
            <a:r>
              <a:rPr spc="-25" dirty="0"/>
              <a:t> Pasta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73025" y="708592"/>
            <a:ext cx="7508875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b="1" spc="-5" dirty="0">
                <a:latin typeface="Calibri"/>
                <a:cs typeface="Calibri"/>
              </a:rPr>
              <a:t>II.</a:t>
            </a:r>
            <a:r>
              <a:rPr sz="2800" b="1" spc="-20" dirty="0">
                <a:latin typeface="Calibri"/>
                <a:cs typeface="Calibri"/>
              </a:rPr>
              <a:t> </a:t>
            </a:r>
            <a:r>
              <a:rPr sz="2800" b="1" spc="-15" dirty="0">
                <a:latin typeface="Calibri"/>
                <a:cs typeface="Calibri"/>
              </a:rPr>
              <a:t>Programas/Projetos </a:t>
            </a:r>
            <a:r>
              <a:rPr sz="2800" b="1" spc="-5" dirty="0">
                <a:latin typeface="Calibri"/>
                <a:cs typeface="Calibri"/>
              </a:rPr>
              <a:t>em</a:t>
            </a:r>
            <a:r>
              <a:rPr sz="2800" b="1" spc="-15" dirty="0">
                <a:latin typeface="Calibri"/>
                <a:cs typeface="Calibri"/>
              </a:rPr>
              <a:t> </a:t>
            </a:r>
            <a:r>
              <a:rPr sz="2800" b="1" spc="-5" dirty="0">
                <a:latin typeface="Calibri"/>
                <a:cs typeface="Calibri"/>
              </a:rPr>
              <a:t>que</a:t>
            </a:r>
            <a:r>
              <a:rPr sz="2800" b="1" spc="30" dirty="0">
                <a:latin typeface="Calibri"/>
                <a:cs typeface="Calibri"/>
              </a:rPr>
              <a:t> </a:t>
            </a:r>
            <a:r>
              <a:rPr sz="2800" b="1" u="heavy" spc="-2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haverá</a:t>
            </a:r>
            <a:r>
              <a:rPr sz="2800" b="1" spc="-15" dirty="0">
                <a:latin typeface="Calibri"/>
                <a:cs typeface="Calibri"/>
              </a:rPr>
              <a:t> </a:t>
            </a:r>
            <a:r>
              <a:rPr sz="2800" b="1" spc="-10" dirty="0">
                <a:latin typeface="Calibri"/>
                <a:cs typeface="Calibri"/>
              </a:rPr>
              <a:t>recondução: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99702" y="1902392"/>
            <a:ext cx="6148705" cy="2576830"/>
          </a:xfrm>
          <a:prstGeom prst="rect">
            <a:avLst/>
          </a:prstGeom>
        </p:spPr>
        <p:txBody>
          <a:bodyPr vert="horz" wrap="square" lIns="0" tIns="67310" rIns="0" bIns="0" rtlCol="0">
            <a:spAutoFit/>
          </a:bodyPr>
          <a:lstStyle/>
          <a:p>
            <a:pPr marL="442595" indent="-420370">
              <a:lnSpc>
                <a:spcPct val="100000"/>
              </a:lnSpc>
              <a:spcBef>
                <a:spcPts val="530"/>
              </a:spcBef>
              <a:buAutoNum type="alphaUcPeriod"/>
              <a:tabLst>
                <a:tab pos="442595" algn="l"/>
                <a:tab pos="443230" algn="l"/>
              </a:tabLst>
            </a:pPr>
            <a:r>
              <a:rPr sz="1800" spc="-10" dirty="0">
                <a:latin typeface="Calibri"/>
                <a:cs typeface="Calibri"/>
              </a:rPr>
              <a:t>Fundação</a:t>
            </a:r>
            <a:r>
              <a:rPr sz="1800" spc="-3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Casa;</a:t>
            </a:r>
            <a:endParaRPr sz="1800">
              <a:latin typeface="Calibri"/>
              <a:cs typeface="Calibri"/>
            </a:endParaRPr>
          </a:p>
          <a:p>
            <a:pPr marL="442595" indent="-410845">
              <a:lnSpc>
                <a:spcPct val="100000"/>
              </a:lnSpc>
              <a:spcBef>
                <a:spcPts val="430"/>
              </a:spcBef>
              <a:buAutoNum type="alphaUcPeriod"/>
              <a:tabLst>
                <a:tab pos="442595" algn="l"/>
                <a:tab pos="443230" algn="l"/>
              </a:tabLst>
            </a:pPr>
            <a:r>
              <a:rPr sz="1800" spc="-5" dirty="0">
                <a:latin typeface="Calibri"/>
                <a:cs typeface="Calibri"/>
              </a:rPr>
              <a:t>Prisional;</a:t>
            </a:r>
            <a:endParaRPr sz="1800">
              <a:latin typeface="Calibri"/>
              <a:cs typeface="Calibri"/>
            </a:endParaRPr>
          </a:p>
          <a:p>
            <a:pPr marL="442595" indent="-408305">
              <a:lnSpc>
                <a:spcPct val="100000"/>
              </a:lnSpc>
              <a:spcBef>
                <a:spcPts val="325"/>
              </a:spcBef>
              <a:buAutoNum type="alphaUcPeriod"/>
              <a:tabLst>
                <a:tab pos="442595" algn="l"/>
                <a:tab pos="443230" algn="l"/>
              </a:tabLst>
            </a:pPr>
            <a:r>
              <a:rPr sz="1800" spc="-15" dirty="0">
                <a:latin typeface="Calibri"/>
                <a:cs typeface="Calibri"/>
              </a:rPr>
              <a:t>Centro </a:t>
            </a:r>
            <a:r>
              <a:rPr sz="1800" spc="-5" dirty="0">
                <a:latin typeface="Calibri"/>
                <a:cs typeface="Calibri"/>
              </a:rPr>
              <a:t>de</a:t>
            </a:r>
            <a:r>
              <a:rPr sz="1800" spc="-10" dirty="0">
                <a:latin typeface="Calibri"/>
                <a:cs typeface="Calibri"/>
              </a:rPr>
              <a:t> Estudos </a:t>
            </a:r>
            <a:r>
              <a:rPr sz="1800" spc="-5" dirty="0">
                <a:latin typeface="Calibri"/>
                <a:cs typeface="Calibri"/>
              </a:rPr>
              <a:t>de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Línguas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-</a:t>
            </a:r>
            <a:r>
              <a:rPr sz="1800" spc="-1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CEL;</a:t>
            </a:r>
            <a:endParaRPr sz="1800">
              <a:latin typeface="Calibri"/>
              <a:cs typeface="Calibri"/>
            </a:endParaRPr>
          </a:p>
          <a:p>
            <a:pPr marL="442595" indent="-421640">
              <a:lnSpc>
                <a:spcPct val="100000"/>
              </a:lnSpc>
              <a:spcBef>
                <a:spcPts val="325"/>
              </a:spcBef>
              <a:buAutoNum type="alphaUcPeriod"/>
              <a:tabLst>
                <a:tab pos="442595" algn="l"/>
                <a:tab pos="443230" algn="l"/>
              </a:tabLst>
            </a:pPr>
            <a:r>
              <a:rPr sz="1800" spc="-15" dirty="0">
                <a:latin typeface="Calibri"/>
                <a:cs typeface="Calibri"/>
              </a:rPr>
              <a:t>Centros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Estaduais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de </a:t>
            </a:r>
            <a:r>
              <a:rPr sz="1800" spc="-10" dirty="0">
                <a:latin typeface="Calibri"/>
                <a:cs typeface="Calibri"/>
              </a:rPr>
              <a:t>Educação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para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Jovens</a:t>
            </a:r>
            <a:r>
              <a:rPr sz="1800" dirty="0">
                <a:latin typeface="Calibri"/>
                <a:cs typeface="Calibri"/>
              </a:rPr>
              <a:t> e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Adultos</a:t>
            </a:r>
            <a:r>
              <a:rPr sz="1800" dirty="0">
                <a:latin typeface="Calibri"/>
                <a:cs typeface="Calibri"/>
              </a:rPr>
              <a:t> -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CEEJA;</a:t>
            </a:r>
            <a:endParaRPr sz="1800">
              <a:latin typeface="Calibri"/>
              <a:cs typeface="Calibri"/>
            </a:endParaRPr>
          </a:p>
          <a:p>
            <a:pPr marL="442595" indent="-398145">
              <a:lnSpc>
                <a:spcPct val="100000"/>
              </a:lnSpc>
              <a:spcBef>
                <a:spcPts val="325"/>
              </a:spcBef>
              <a:buAutoNum type="alphaUcPeriod"/>
              <a:tabLst>
                <a:tab pos="442595" algn="l"/>
                <a:tab pos="443230" algn="l"/>
              </a:tabLst>
            </a:pPr>
            <a:r>
              <a:rPr sz="1800" spc="-5" dirty="0">
                <a:latin typeface="Calibri"/>
                <a:cs typeface="Calibri"/>
              </a:rPr>
              <a:t>Classe</a:t>
            </a:r>
            <a:r>
              <a:rPr sz="1800" spc="-4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Hospitalar;</a:t>
            </a:r>
            <a:endParaRPr sz="1800">
              <a:latin typeface="Calibri"/>
              <a:cs typeface="Calibri"/>
            </a:endParaRPr>
          </a:p>
          <a:p>
            <a:pPr marL="442595" indent="-370205">
              <a:lnSpc>
                <a:spcPct val="100000"/>
              </a:lnSpc>
              <a:spcBef>
                <a:spcPts val="325"/>
              </a:spcBef>
              <a:buAutoNum type="alphaUcPeriod"/>
              <a:tabLst>
                <a:tab pos="442595" algn="l"/>
                <a:tab pos="443230" algn="l"/>
              </a:tabLst>
            </a:pPr>
            <a:r>
              <a:rPr sz="1800" spc="-15" dirty="0">
                <a:latin typeface="Calibri"/>
                <a:cs typeface="Calibri"/>
              </a:rPr>
              <a:t>Atendimento</a:t>
            </a:r>
            <a:r>
              <a:rPr sz="1800" spc="-4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Domiciliar;</a:t>
            </a:r>
            <a:endParaRPr sz="1800">
              <a:latin typeface="Calibri"/>
              <a:cs typeface="Calibri"/>
            </a:endParaRPr>
          </a:p>
          <a:p>
            <a:pPr marL="442595" indent="-430530">
              <a:lnSpc>
                <a:spcPct val="100000"/>
              </a:lnSpc>
              <a:spcBef>
                <a:spcPts val="320"/>
              </a:spcBef>
              <a:buAutoNum type="alphaUcPeriod"/>
              <a:tabLst>
                <a:tab pos="442595" algn="l"/>
                <a:tab pos="443230" algn="l"/>
              </a:tabLst>
            </a:pPr>
            <a:r>
              <a:rPr sz="1800" spc="-5" dirty="0">
                <a:latin typeface="Calibri"/>
                <a:cs typeface="Calibri"/>
              </a:rPr>
              <a:t>POC</a:t>
            </a:r>
            <a:endParaRPr sz="1800">
              <a:latin typeface="Calibri"/>
              <a:cs typeface="Calibri"/>
            </a:endParaRPr>
          </a:p>
          <a:p>
            <a:pPr marL="442595" indent="-429259">
              <a:lnSpc>
                <a:spcPct val="100000"/>
              </a:lnSpc>
              <a:spcBef>
                <a:spcPts val="325"/>
              </a:spcBef>
              <a:buAutoNum type="alphaUcPeriod"/>
              <a:tabLst>
                <a:tab pos="442595" algn="l"/>
                <a:tab pos="443230" algn="l"/>
              </a:tabLst>
            </a:pPr>
            <a:r>
              <a:rPr sz="1800" spc="-5" dirty="0">
                <a:latin typeface="Calibri"/>
                <a:cs typeface="Calibri"/>
              </a:rPr>
              <a:t>Sala</a:t>
            </a:r>
            <a:r>
              <a:rPr sz="1800" spc="-3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de</a:t>
            </a:r>
            <a:r>
              <a:rPr sz="1800" spc="-3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Leitura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64402" y="501090"/>
            <a:ext cx="8615045" cy="34918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435"/>
              </a:lnSpc>
              <a:tabLst>
                <a:tab pos="7811770" algn="l"/>
              </a:tabLst>
            </a:pPr>
            <a:r>
              <a:rPr sz="1500" b="1" spc="-30" dirty="0">
                <a:latin typeface="Calibri"/>
                <a:cs typeface="Calibri"/>
              </a:rPr>
              <a:t>L</a:t>
            </a:r>
            <a:r>
              <a:rPr sz="1500" b="1" spc="-5" dirty="0">
                <a:latin typeface="Calibri"/>
                <a:cs typeface="Calibri"/>
              </a:rPr>
              <a:t>OG</a:t>
            </a:r>
            <a:r>
              <a:rPr sz="1500" b="1" dirty="0">
                <a:latin typeface="Calibri"/>
                <a:cs typeface="Calibri"/>
              </a:rPr>
              <a:t>O</a:t>
            </a:r>
            <a:r>
              <a:rPr sz="1500" b="1" spc="-5" dirty="0">
                <a:latin typeface="Calibri"/>
                <a:cs typeface="Calibri"/>
              </a:rPr>
              <a:t> TV</a:t>
            </a:r>
            <a:r>
              <a:rPr sz="1500" b="1" dirty="0">
                <a:latin typeface="Calibri"/>
                <a:cs typeface="Calibri"/>
              </a:rPr>
              <a:t>2	</a:t>
            </a:r>
            <a:r>
              <a:rPr sz="1500" b="1" spc="-30" dirty="0">
                <a:latin typeface="Calibri"/>
                <a:cs typeface="Calibri"/>
              </a:rPr>
              <a:t>L</a:t>
            </a:r>
            <a:r>
              <a:rPr sz="1500" b="1" spc="-5" dirty="0">
                <a:latin typeface="Calibri"/>
                <a:cs typeface="Calibri"/>
              </a:rPr>
              <a:t>OG</a:t>
            </a:r>
            <a:r>
              <a:rPr sz="1500" b="1" dirty="0">
                <a:latin typeface="Calibri"/>
                <a:cs typeface="Calibri"/>
              </a:rPr>
              <a:t>O</a:t>
            </a:r>
            <a:r>
              <a:rPr sz="1500" b="1" spc="-5" dirty="0">
                <a:latin typeface="Calibri"/>
                <a:cs typeface="Calibri"/>
              </a:rPr>
              <a:t> TV1</a:t>
            </a:r>
            <a:endParaRPr sz="15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5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5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5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5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5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5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5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5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5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5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5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5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800">
              <a:latin typeface="Calibri"/>
              <a:cs typeface="Calibri"/>
            </a:endParaRPr>
          </a:p>
          <a:p>
            <a:pPr marR="72390" algn="r">
              <a:lnSpc>
                <a:spcPct val="100000"/>
              </a:lnSpc>
            </a:pPr>
            <a:r>
              <a:rPr sz="1500" b="1" spc="-5" dirty="0">
                <a:latin typeface="Calibri"/>
                <a:cs typeface="Calibri"/>
              </a:rPr>
              <a:t>INTÉRPRETE</a:t>
            </a:r>
            <a:r>
              <a:rPr sz="1500" b="1" spc="-45" dirty="0">
                <a:latin typeface="Calibri"/>
                <a:cs typeface="Calibri"/>
              </a:rPr>
              <a:t> </a:t>
            </a:r>
            <a:r>
              <a:rPr sz="1500" b="1" spc="-5" dirty="0">
                <a:latin typeface="Calibri"/>
                <a:cs typeface="Calibri"/>
              </a:rPr>
              <a:t>LIBRAS</a:t>
            </a:r>
            <a:endParaRPr sz="1500">
              <a:latin typeface="Calibri"/>
              <a:cs typeface="Calibri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0" y="0"/>
            <a:ext cx="9144000" cy="5143500"/>
            <a:chOff x="0" y="0"/>
            <a:chExt cx="9144000" cy="5143500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9143999" cy="5143499"/>
            </a:xfrm>
            <a:prstGeom prst="rect">
              <a:avLst/>
            </a:prstGeom>
          </p:spPr>
        </p:pic>
        <p:sp>
          <p:nvSpPr>
            <p:cNvPr id="5" name="object 5"/>
            <p:cNvSpPr/>
            <p:nvPr/>
          </p:nvSpPr>
          <p:spPr>
            <a:xfrm>
              <a:off x="7812360" y="6152"/>
              <a:ext cx="1332230" cy="1113155"/>
            </a:xfrm>
            <a:custGeom>
              <a:avLst/>
              <a:gdLst/>
              <a:ahLst/>
              <a:cxnLst/>
              <a:rect l="l" t="t" r="r" b="b"/>
              <a:pathLst>
                <a:path w="1332229" h="1113155">
                  <a:moveTo>
                    <a:pt x="1331639" y="1112737"/>
                  </a:moveTo>
                  <a:lnTo>
                    <a:pt x="0" y="1112737"/>
                  </a:lnTo>
                  <a:lnTo>
                    <a:pt x="0" y="0"/>
                  </a:lnTo>
                  <a:lnTo>
                    <a:pt x="1331639" y="0"/>
                  </a:lnTo>
                  <a:lnTo>
                    <a:pt x="1331639" y="1112737"/>
                  </a:lnTo>
                  <a:close/>
                </a:path>
              </a:pathLst>
            </a:custGeom>
            <a:solidFill>
              <a:srgbClr val="D8D8D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6876257" y="2571749"/>
              <a:ext cx="2268220" cy="2571750"/>
            </a:xfrm>
            <a:custGeom>
              <a:avLst/>
              <a:gdLst/>
              <a:ahLst/>
              <a:cxnLst/>
              <a:rect l="l" t="t" r="r" b="b"/>
              <a:pathLst>
                <a:path w="2268220" h="2571750">
                  <a:moveTo>
                    <a:pt x="2267742" y="2571748"/>
                  </a:moveTo>
                  <a:lnTo>
                    <a:pt x="0" y="2571748"/>
                  </a:lnTo>
                  <a:lnTo>
                    <a:pt x="0" y="0"/>
                  </a:lnTo>
                  <a:lnTo>
                    <a:pt x="2267742" y="0"/>
                  </a:lnTo>
                  <a:lnTo>
                    <a:pt x="2267742" y="2571748"/>
                  </a:lnTo>
                  <a:close/>
                </a:path>
              </a:pathLst>
            </a:custGeom>
            <a:solidFill>
              <a:srgbClr val="BEBEBE">
                <a:alpha val="60783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0" y="6152"/>
              <a:ext cx="1313180" cy="1113155"/>
            </a:xfrm>
            <a:custGeom>
              <a:avLst/>
              <a:gdLst/>
              <a:ahLst/>
              <a:cxnLst/>
              <a:rect l="l" t="t" r="r" b="b"/>
              <a:pathLst>
                <a:path w="1313180" h="1113155">
                  <a:moveTo>
                    <a:pt x="1312663" y="1112737"/>
                  </a:moveTo>
                  <a:lnTo>
                    <a:pt x="0" y="1112737"/>
                  </a:lnTo>
                  <a:lnTo>
                    <a:pt x="0" y="0"/>
                  </a:lnTo>
                  <a:lnTo>
                    <a:pt x="1312663" y="0"/>
                  </a:lnTo>
                  <a:lnTo>
                    <a:pt x="1312663" y="1112737"/>
                  </a:lnTo>
                  <a:close/>
                </a:path>
              </a:pathLst>
            </a:custGeom>
            <a:solidFill>
              <a:srgbClr val="D8D8D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8" name="object 8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3999" cy="5143499"/>
          </a:xfrm>
          <a:prstGeom prst="rect">
            <a:avLst/>
          </a:prstGeom>
        </p:spPr>
      </p:pic>
      <p:sp>
        <p:nvSpPr>
          <p:cNvPr id="9" name="object 9"/>
          <p:cNvSpPr/>
          <p:nvPr/>
        </p:nvSpPr>
        <p:spPr>
          <a:xfrm>
            <a:off x="0" y="0"/>
            <a:ext cx="9144000" cy="5143500"/>
          </a:xfrm>
          <a:custGeom>
            <a:avLst/>
            <a:gdLst/>
            <a:ahLst/>
            <a:cxnLst/>
            <a:rect l="l" t="t" r="r" b="b"/>
            <a:pathLst>
              <a:path w="9144000" h="5143500">
                <a:moveTo>
                  <a:pt x="9143999" y="5143499"/>
                </a:moveTo>
                <a:lnTo>
                  <a:pt x="0" y="5143499"/>
                </a:lnTo>
                <a:lnTo>
                  <a:pt x="0" y="0"/>
                </a:lnTo>
                <a:lnTo>
                  <a:pt x="9143999" y="0"/>
                </a:lnTo>
                <a:lnTo>
                  <a:pt x="9143999" y="5143499"/>
                </a:lnTo>
                <a:close/>
              </a:path>
            </a:pathLst>
          </a:custGeom>
          <a:solidFill>
            <a:srgbClr val="FFFFFF">
              <a:alpha val="4470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126082" y="1094673"/>
            <a:ext cx="8875395" cy="2219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2821940">
              <a:lnSpc>
                <a:spcPct val="120000"/>
              </a:lnSpc>
              <a:spcBef>
                <a:spcPts val="100"/>
              </a:spcBef>
            </a:pPr>
            <a:r>
              <a:rPr sz="6000" b="1" spc="-15" dirty="0">
                <a:latin typeface="Calibri"/>
                <a:cs typeface="Calibri"/>
              </a:rPr>
              <a:t>Legislação </a:t>
            </a:r>
            <a:r>
              <a:rPr sz="6000" b="1" spc="-10" dirty="0">
                <a:latin typeface="Calibri"/>
                <a:cs typeface="Calibri"/>
              </a:rPr>
              <a:t> </a:t>
            </a:r>
            <a:r>
              <a:rPr sz="6000" b="1" spc="-20" dirty="0">
                <a:latin typeface="Calibri"/>
                <a:cs typeface="Calibri"/>
              </a:rPr>
              <a:t>Resolução</a:t>
            </a:r>
            <a:r>
              <a:rPr sz="6000" b="1" spc="-25" dirty="0">
                <a:latin typeface="Calibri"/>
                <a:cs typeface="Calibri"/>
              </a:rPr>
              <a:t> </a:t>
            </a:r>
            <a:r>
              <a:rPr sz="6000" b="1" spc="-10" dirty="0">
                <a:latin typeface="Calibri"/>
                <a:cs typeface="Calibri"/>
              </a:rPr>
              <a:t>Seduc</a:t>
            </a:r>
            <a:r>
              <a:rPr sz="6000" b="1" spc="-20" dirty="0">
                <a:latin typeface="Calibri"/>
                <a:cs typeface="Calibri"/>
              </a:rPr>
              <a:t> </a:t>
            </a:r>
            <a:r>
              <a:rPr sz="6000" b="1" spc="-10" dirty="0">
                <a:latin typeface="Calibri"/>
                <a:cs typeface="Calibri"/>
              </a:rPr>
              <a:t>85,</a:t>
            </a:r>
            <a:r>
              <a:rPr sz="6000" b="1" spc="-30" dirty="0">
                <a:latin typeface="Calibri"/>
                <a:cs typeface="Calibri"/>
              </a:rPr>
              <a:t> </a:t>
            </a:r>
            <a:r>
              <a:rPr sz="6000" b="1" spc="-5" dirty="0">
                <a:latin typeface="Calibri"/>
                <a:cs typeface="Calibri"/>
              </a:rPr>
              <a:t>de</a:t>
            </a:r>
            <a:r>
              <a:rPr sz="6000" b="1" spc="-20" dirty="0">
                <a:latin typeface="Calibri"/>
                <a:cs typeface="Calibri"/>
              </a:rPr>
              <a:t> </a:t>
            </a:r>
            <a:r>
              <a:rPr sz="6000" b="1" spc="-5" dirty="0">
                <a:latin typeface="Calibri"/>
                <a:cs typeface="Calibri"/>
              </a:rPr>
              <a:t>07</a:t>
            </a:r>
            <a:r>
              <a:rPr sz="6000" b="1" spc="-25" dirty="0">
                <a:latin typeface="Calibri"/>
                <a:cs typeface="Calibri"/>
              </a:rPr>
              <a:t> </a:t>
            </a:r>
            <a:r>
              <a:rPr sz="6000" b="1" dirty="0">
                <a:latin typeface="Calibri"/>
                <a:cs typeface="Calibri"/>
              </a:rPr>
              <a:t>–</a:t>
            </a:r>
            <a:endParaRPr sz="6000">
              <a:latin typeface="Calibri"/>
              <a:cs typeface="Calibri"/>
            </a:endParaRPr>
          </a:p>
        </p:txBody>
      </p:sp>
      <p:sp>
        <p:nvSpPr>
          <p:cNvPr id="11" name="object 11"/>
          <p:cNvSpPr txBox="1">
            <a:spLocks noGrp="1"/>
          </p:cNvSpPr>
          <p:nvPr>
            <p:ph type="subTitle" idx="4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11</a:t>
            </a:r>
            <a:r>
              <a:rPr spc="-65" dirty="0"/>
              <a:t> </a:t>
            </a:r>
            <a:r>
              <a:rPr dirty="0"/>
              <a:t>–</a:t>
            </a:r>
            <a:r>
              <a:rPr spc="-55" dirty="0"/>
              <a:t> </a:t>
            </a:r>
            <a:r>
              <a:rPr spc="-5" dirty="0"/>
              <a:t>2022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64402" y="501090"/>
            <a:ext cx="8615045" cy="34918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435"/>
              </a:lnSpc>
              <a:tabLst>
                <a:tab pos="7811770" algn="l"/>
              </a:tabLst>
            </a:pPr>
            <a:r>
              <a:rPr sz="1500" b="1" spc="-30" dirty="0">
                <a:latin typeface="Calibri"/>
                <a:cs typeface="Calibri"/>
              </a:rPr>
              <a:t>L</a:t>
            </a:r>
            <a:r>
              <a:rPr sz="1500" b="1" spc="-5" dirty="0">
                <a:latin typeface="Calibri"/>
                <a:cs typeface="Calibri"/>
              </a:rPr>
              <a:t>OG</a:t>
            </a:r>
            <a:r>
              <a:rPr sz="1500" b="1" dirty="0">
                <a:latin typeface="Calibri"/>
                <a:cs typeface="Calibri"/>
              </a:rPr>
              <a:t>O</a:t>
            </a:r>
            <a:r>
              <a:rPr sz="1500" b="1" spc="-5" dirty="0">
                <a:latin typeface="Calibri"/>
                <a:cs typeface="Calibri"/>
              </a:rPr>
              <a:t> TV</a:t>
            </a:r>
            <a:r>
              <a:rPr sz="1500" b="1" dirty="0">
                <a:latin typeface="Calibri"/>
                <a:cs typeface="Calibri"/>
              </a:rPr>
              <a:t>2	</a:t>
            </a:r>
            <a:r>
              <a:rPr sz="1500" b="1" spc="-30" dirty="0">
                <a:latin typeface="Calibri"/>
                <a:cs typeface="Calibri"/>
              </a:rPr>
              <a:t>L</a:t>
            </a:r>
            <a:r>
              <a:rPr sz="1500" b="1" spc="-5" dirty="0">
                <a:latin typeface="Calibri"/>
                <a:cs typeface="Calibri"/>
              </a:rPr>
              <a:t>OG</a:t>
            </a:r>
            <a:r>
              <a:rPr sz="1500" b="1" dirty="0">
                <a:latin typeface="Calibri"/>
                <a:cs typeface="Calibri"/>
              </a:rPr>
              <a:t>O</a:t>
            </a:r>
            <a:r>
              <a:rPr sz="1500" b="1" spc="-5" dirty="0">
                <a:latin typeface="Calibri"/>
                <a:cs typeface="Calibri"/>
              </a:rPr>
              <a:t> TV1</a:t>
            </a:r>
            <a:endParaRPr sz="15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5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5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5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5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5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5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5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5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5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5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5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5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800">
              <a:latin typeface="Calibri"/>
              <a:cs typeface="Calibri"/>
            </a:endParaRPr>
          </a:p>
          <a:p>
            <a:pPr marR="72390" algn="r">
              <a:lnSpc>
                <a:spcPct val="100000"/>
              </a:lnSpc>
            </a:pPr>
            <a:r>
              <a:rPr sz="1500" b="1" spc="-5" dirty="0">
                <a:latin typeface="Calibri"/>
                <a:cs typeface="Calibri"/>
              </a:rPr>
              <a:t>INTÉRPRETE</a:t>
            </a:r>
            <a:r>
              <a:rPr sz="1500" b="1" spc="-45" dirty="0">
                <a:latin typeface="Calibri"/>
                <a:cs typeface="Calibri"/>
              </a:rPr>
              <a:t> </a:t>
            </a:r>
            <a:r>
              <a:rPr sz="1500" b="1" spc="-5" dirty="0">
                <a:latin typeface="Calibri"/>
                <a:cs typeface="Calibri"/>
              </a:rPr>
              <a:t>LIBRAS</a:t>
            </a:r>
            <a:endParaRPr sz="1500">
              <a:latin typeface="Calibri"/>
              <a:cs typeface="Calibri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0" y="0"/>
            <a:ext cx="9144000" cy="5143500"/>
            <a:chOff x="0" y="0"/>
            <a:chExt cx="9144000" cy="5143500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9143999" cy="5143499"/>
            </a:xfrm>
            <a:prstGeom prst="rect">
              <a:avLst/>
            </a:prstGeom>
          </p:spPr>
        </p:pic>
        <p:sp>
          <p:nvSpPr>
            <p:cNvPr id="5" name="object 5"/>
            <p:cNvSpPr/>
            <p:nvPr/>
          </p:nvSpPr>
          <p:spPr>
            <a:xfrm>
              <a:off x="7812360" y="6152"/>
              <a:ext cx="1332230" cy="1113155"/>
            </a:xfrm>
            <a:custGeom>
              <a:avLst/>
              <a:gdLst/>
              <a:ahLst/>
              <a:cxnLst/>
              <a:rect l="l" t="t" r="r" b="b"/>
              <a:pathLst>
                <a:path w="1332229" h="1113155">
                  <a:moveTo>
                    <a:pt x="1331639" y="1112737"/>
                  </a:moveTo>
                  <a:lnTo>
                    <a:pt x="0" y="1112737"/>
                  </a:lnTo>
                  <a:lnTo>
                    <a:pt x="0" y="0"/>
                  </a:lnTo>
                  <a:lnTo>
                    <a:pt x="1331639" y="0"/>
                  </a:lnTo>
                  <a:lnTo>
                    <a:pt x="1331639" y="1112737"/>
                  </a:lnTo>
                  <a:close/>
                </a:path>
              </a:pathLst>
            </a:custGeom>
            <a:solidFill>
              <a:srgbClr val="D8D8D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6876257" y="2571749"/>
              <a:ext cx="2268220" cy="2571750"/>
            </a:xfrm>
            <a:custGeom>
              <a:avLst/>
              <a:gdLst/>
              <a:ahLst/>
              <a:cxnLst/>
              <a:rect l="l" t="t" r="r" b="b"/>
              <a:pathLst>
                <a:path w="2268220" h="2571750">
                  <a:moveTo>
                    <a:pt x="2267742" y="2571748"/>
                  </a:moveTo>
                  <a:lnTo>
                    <a:pt x="0" y="2571748"/>
                  </a:lnTo>
                  <a:lnTo>
                    <a:pt x="0" y="0"/>
                  </a:lnTo>
                  <a:lnTo>
                    <a:pt x="2267742" y="0"/>
                  </a:lnTo>
                  <a:lnTo>
                    <a:pt x="2267742" y="2571748"/>
                  </a:lnTo>
                  <a:close/>
                </a:path>
              </a:pathLst>
            </a:custGeom>
            <a:solidFill>
              <a:srgbClr val="BEBEBE">
                <a:alpha val="60783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0" y="6152"/>
              <a:ext cx="1313180" cy="1113155"/>
            </a:xfrm>
            <a:custGeom>
              <a:avLst/>
              <a:gdLst/>
              <a:ahLst/>
              <a:cxnLst/>
              <a:rect l="l" t="t" r="r" b="b"/>
              <a:pathLst>
                <a:path w="1313180" h="1113155">
                  <a:moveTo>
                    <a:pt x="1312663" y="1112737"/>
                  </a:moveTo>
                  <a:lnTo>
                    <a:pt x="0" y="1112737"/>
                  </a:lnTo>
                  <a:lnTo>
                    <a:pt x="0" y="0"/>
                  </a:lnTo>
                  <a:lnTo>
                    <a:pt x="1312663" y="0"/>
                  </a:lnTo>
                  <a:lnTo>
                    <a:pt x="1312663" y="1112737"/>
                  </a:lnTo>
                  <a:close/>
                </a:path>
              </a:pathLst>
            </a:custGeom>
            <a:solidFill>
              <a:srgbClr val="D8D8D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8" name="object 8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3999" cy="5143499"/>
          </a:xfrm>
          <a:prstGeom prst="rect">
            <a:avLst/>
          </a:prstGeom>
        </p:spPr>
      </p:pic>
      <p:sp>
        <p:nvSpPr>
          <p:cNvPr id="9" name="object 9"/>
          <p:cNvSpPr/>
          <p:nvPr/>
        </p:nvSpPr>
        <p:spPr>
          <a:xfrm>
            <a:off x="0" y="0"/>
            <a:ext cx="9144000" cy="5143500"/>
          </a:xfrm>
          <a:custGeom>
            <a:avLst/>
            <a:gdLst/>
            <a:ahLst/>
            <a:cxnLst/>
            <a:rect l="l" t="t" r="r" b="b"/>
            <a:pathLst>
              <a:path w="9144000" h="5143500">
                <a:moveTo>
                  <a:pt x="9143999" y="5143499"/>
                </a:moveTo>
                <a:lnTo>
                  <a:pt x="0" y="5143499"/>
                </a:lnTo>
                <a:lnTo>
                  <a:pt x="0" y="0"/>
                </a:lnTo>
                <a:lnTo>
                  <a:pt x="9143999" y="0"/>
                </a:lnTo>
                <a:lnTo>
                  <a:pt x="9143999" y="5143499"/>
                </a:lnTo>
                <a:close/>
              </a:path>
            </a:pathLst>
          </a:custGeom>
          <a:solidFill>
            <a:srgbClr val="FFFFFF">
              <a:alpha val="4470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xfrm>
            <a:off x="73025" y="196529"/>
            <a:ext cx="7491095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0" dirty="0"/>
              <a:t>Legislação</a:t>
            </a:r>
            <a:r>
              <a:rPr spc="-5" dirty="0"/>
              <a:t> </a:t>
            </a:r>
            <a:r>
              <a:rPr dirty="0"/>
              <a:t>–</a:t>
            </a:r>
            <a:r>
              <a:rPr spc="-5" dirty="0"/>
              <a:t> </a:t>
            </a:r>
            <a:r>
              <a:rPr spc="-15" dirty="0"/>
              <a:t>Resolução</a:t>
            </a:r>
            <a:r>
              <a:rPr spc="-5" dirty="0"/>
              <a:t> Seduc 85, de 07 </a:t>
            </a:r>
            <a:r>
              <a:rPr dirty="0"/>
              <a:t>–</a:t>
            </a:r>
            <a:r>
              <a:rPr spc="-5" dirty="0"/>
              <a:t> 11 </a:t>
            </a:r>
            <a:r>
              <a:rPr dirty="0"/>
              <a:t>–</a:t>
            </a:r>
            <a:r>
              <a:rPr spc="-5" dirty="0"/>
              <a:t> 2022</a:t>
            </a:r>
          </a:p>
        </p:txBody>
      </p:sp>
      <p:sp>
        <p:nvSpPr>
          <p:cNvPr id="11" name="object 11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457200" algn="just">
              <a:lnSpc>
                <a:spcPct val="120000"/>
              </a:lnSpc>
              <a:spcBef>
                <a:spcPts val="100"/>
              </a:spcBef>
            </a:pPr>
            <a:r>
              <a:rPr spc="-10" dirty="0"/>
              <a:t>Classificação</a:t>
            </a:r>
            <a:r>
              <a:rPr spc="-5" dirty="0"/>
              <a:t> </a:t>
            </a:r>
            <a:r>
              <a:rPr dirty="0"/>
              <a:t>-</a:t>
            </a:r>
            <a:r>
              <a:rPr spc="-5" dirty="0"/>
              <a:t> </a:t>
            </a:r>
            <a:r>
              <a:rPr dirty="0"/>
              <a:t>A </a:t>
            </a:r>
            <a:r>
              <a:rPr spc="-10" dirty="0"/>
              <a:t>ordem</a:t>
            </a:r>
            <a:r>
              <a:rPr spc="-5" dirty="0"/>
              <a:t> de</a:t>
            </a:r>
            <a:r>
              <a:rPr dirty="0"/>
              <a:t> </a:t>
            </a:r>
            <a:r>
              <a:rPr spc="-5" dirty="0"/>
              <a:t>prioridade </a:t>
            </a:r>
            <a:r>
              <a:rPr spc="-15" dirty="0"/>
              <a:t>quanto</a:t>
            </a:r>
            <a:r>
              <a:rPr spc="-5" dirty="0"/>
              <a:t> </a:t>
            </a:r>
            <a:r>
              <a:rPr dirty="0"/>
              <a:t>à </a:t>
            </a:r>
            <a:r>
              <a:rPr b="1" spc="-10" dirty="0"/>
              <a:t>situação</a:t>
            </a:r>
            <a:r>
              <a:rPr b="1" spc="-5" dirty="0"/>
              <a:t> funcional </a:t>
            </a:r>
            <a:r>
              <a:rPr b="1" spc="-525" dirty="0"/>
              <a:t> </a:t>
            </a:r>
            <a:r>
              <a:rPr spc="-15" dirty="0"/>
              <a:t>para</a:t>
            </a:r>
            <a:r>
              <a:rPr spc="-10" dirty="0"/>
              <a:t> atribuição</a:t>
            </a:r>
            <a:r>
              <a:rPr spc="-5" dirty="0"/>
              <a:t> </a:t>
            </a:r>
            <a:r>
              <a:rPr spc="-15" dirty="0"/>
              <a:t>será</a:t>
            </a:r>
            <a:r>
              <a:rPr spc="-5" dirty="0"/>
              <a:t> </a:t>
            </a:r>
            <a:r>
              <a:rPr spc="-10" dirty="0"/>
              <a:t>mantida.</a:t>
            </a:r>
          </a:p>
          <a:p>
            <a:pPr>
              <a:lnSpc>
                <a:spcPct val="100000"/>
              </a:lnSpc>
            </a:pPr>
            <a:endParaRPr sz="3300" dirty="0"/>
          </a:p>
          <a:p>
            <a:pPr marL="244475" indent="-232410">
              <a:lnSpc>
                <a:spcPct val="100000"/>
              </a:lnSpc>
              <a:buSzPct val="95833"/>
              <a:buAutoNum type="arabicPeriod"/>
              <a:tabLst>
                <a:tab pos="245110" algn="l"/>
              </a:tabLst>
            </a:pPr>
            <a:r>
              <a:rPr spc="-10" dirty="0"/>
              <a:t>Docentes</a:t>
            </a:r>
            <a:r>
              <a:rPr spc="-35" dirty="0"/>
              <a:t> </a:t>
            </a:r>
            <a:r>
              <a:rPr spc="-20" dirty="0"/>
              <a:t>efetivos;</a:t>
            </a:r>
          </a:p>
          <a:p>
            <a:pPr marL="12700" marR="531495">
              <a:lnSpc>
                <a:spcPct val="120000"/>
              </a:lnSpc>
              <a:buSzPct val="95833"/>
              <a:buAutoNum type="arabicPeriod"/>
              <a:tabLst>
                <a:tab pos="245110" algn="l"/>
              </a:tabLst>
            </a:pPr>
            <a:r>
              <a:rPr spc="-10" dirty="0"/>
              <a:t>Docentes </a:t>
            </a:r>
            <a:r>
              <a:rPr spc="-20" dirty="0"/>
              <a:t>estáveis</a:t>
            </a:r>
            <a:r>
              <a:rPr spc="-10" dirty="0"/>
              <a:t> </a:t>
            </a:r>
            <a:r>
              <a:rPr spc="-5" dirty="0"/>
              <a:t>nos</a:t>
            </a:r>
            <a:r>
              <a:rPr spc="-10" dirty="0"/>
              <a:t> termos</a:t>
            </a:r>
            <a:r>
              <a:rPr spc="-5" dirty="0"/>
              <a:t> da</a:t>
            </a:r>
            <a:r>
              <a:rPr spc="-10" dirty="0"/>
              <a:t> Constituição </a:t>
            </a:r>
            <a:r>
              <a:rPr spc="-15" dirty="0"/>
              <a:t>Federal</a:t>
            </a:r>
            <a:r>
              <a:rPr spc="-10" dirty="0"/>
              <a:t> </a:t>
            </a:r>
            <a:r>
              <a:rPr spc="-5" dirty="0"/>
              <a:t>de 1988; </a:t>
            </a:r>
            <a:r>
              <a:rPr spc="-530" dirty="0"/>
              <a:t> </a:t>
            </a:r>
            <a:r>
              <a:rPr spc="-10" dirty="0"/>
              <a:t>3.Docentes celetistas;</a:t>
            </a:r>
          </a:p>
          <a:p>
            <a:pPr marL="12700" marR="2143125">
              <a:lnSpc>
                <a:spcPct val="120000"/>
              </a:lnSpc>
            </a:pPr>
            <a:r>
              <a:rPr spc="-10" dirty="0"/>
              <a:t>4.Docentes ocupantes</a:t>
            </a:r>
            <a:r>
              <a:rPr spc="-5" dirty="0"/>
              <a:t> de </a:t>
            </a:r>
            <a:r>
              <a:rPr spc="-10" dirty="0"/>
              <a:t>função-atividade; </a:t>
            </a:r>
            <a:r>
              <a:rPr spc="-5" dirty="0"/>
              <a:t> </a:t>
            </a:r>
            <a:r>
              <a:rPr spc="-10" dirty="0"/>
              <a:t>5.Docentes</a:t>
            </a:r>
            <a:r>
              <a:rPr spc="-5" dirty="0"/>
              <a:t> </a:t>
            </a:r>
            <a:r>
              <a:rPr spc="-20" dirty="0"/>
              <a:t>contratados</a:t>
            </a:r>
            <a:r>
              <a:rPr dirty="0"/>
              <a:t> e </a:t>
            </a:r>
            <a:r>
              <a:rPr spc="-10" dirty="0"/>
              <a:t>candidatos</a:t>
            </a:r>
            <a:r>
              <a:rPr dirty="0"/>
              <a:t> à</a:t>
            </a:r>
            <a:r>
              <a:rPr spc="-5" dirty="0"/>
              <a:t> </a:t>
            </a:r>
            <a:r>
              <a:rPr spc="-20" dirty="0"/>
              <a:t>contratação.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64402" y="501090"/>
            <a:ext cx="8615045" cy="34918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435"/>
              </a:lnSpc>
              <a:tabLst>
                <a:tab pos="7811770" algn="l"/>
              </a:tabLst>
            </a:pPr>
            <a:r>
              <a:rPr sz="1500" b="1" spc="-30" dirty="0">
                <a:latin typeface="Calibri"/>
                <a:cs typeface="Calibri"/>
              </a:rPr>
              <a:t>L</a:t>
            </a:r>
            <a:r>
              <a:rPr sz="1500" b="1" spc="-5" dirty="0">
                <a:latin typeface="Calibri"/>
                <a:cs typeface="Calibri"/>
              </a:rPr>
              <a:t>OG</a:t>
            </a:r>
            <a:r>
              <a:rPr sz="1500" b="1" dirty="0">
                <a:latin typeface="Calibri"/>
                <a:cs typeface="Calibri"/>
              </a:rPr>
              <a:t>O</a:t>
            </a:r>
            <a:r>
              <a:rPr sz="1500" b="1" spc="-5" dirty="0">
                <a:latin typeface="Calibri"/>
                <a:cs typeface="Calibri"/>
              </a:rPr>
              <a:t> TV</a:t>
            </a:r>
            <a:r>
              <a:rPr sz="1500" b="1" dirty="0">
                <a:latin typeface="Calibri"/>
                <a:cs typeface="Calibri"/>
              </a:rPr>
              <a:t>2	</a:t>
            </a:r>
            <a:r>
              <a:rPr sz="1500" b="1" spc="-30" dirty="0">
                <a:latin typeface="Calibri"/>
                <a:cs typeface="Calibri"/>
              </a:rPr>
              <a:t>L</a:t>
            </a:r>
            <a:r>
              <a:rPr sz="1500" b="1" spc="-5" dirty="0">
                <a:latin typeface="Calibri"/>
                <a:cs typeface="Calibri"/>
              </a:rPr>
              <a:t>OG</a:t>
            </a:r>
            <a:r>
              <a:rPr sz="1500" b="1" dirty="0">
                <a:latin typeface="Calibri"/>
                <a:cs typeface="Calibri"/>
              </a:rPr>
              <a:t>O</a:t>
            </a:r>
            <a:r>
              <a:rPr sz="1500" b="1" spc="-5" dirty="0">
                <a:latin typeface="Calibri"/>
                <a:cs typeface="Calibri"/>
              </a:rPr>
              <a:t> TV1</a:t>
            </a:r>
            <a:endParaRPr sz="15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5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5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5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5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5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5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5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5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5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5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5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5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800">
              <a:latin typeface="Calibri"/>
              <a:cs typeface="Calibri"/>
            </a:endParaRPr>
          </a:p>
          <a:p>
            <a:pPr marR="72390" algn="r">
              <a:lnSpc>
                <a:spcPct val="100000"/>
              </a:lnSpc>
            </a:pPr>
            <a:r>
              <a:rPr sz="1500" b="1" spc="-5" dirty="0">
                <a:latin typeface="Calibri"/>
                <a:cs typeface="Calibri"/>
              </a:rPr>
              <a:t>INTÉRPRETE</a:t>
            </a:r>
            <a:r>
              <a:rPr sz="1500" b="1" spc="-45" dirty="0">
                <a:latin typeface="Calibri"/>
                <a:cs typeface="Calibri"/>
              </a:rPr>
              <a:t> </a:t>
            </a:r>
            <a:r>
              <a:rPr sz="1500" b="1" spc="-5" dirty="0">
                <a:latin typeface="Calibri"/>
                <a:cs typeface="Calibri"/>
              </a:rPr>
              <a:t>LIBRAS</a:t>
            </a:r>
            <a:endParaRPr sz="1500">
              <a:latin typeface="Calibri"/>
              <a:cs typeface="Calibri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0" y="0"/>
            <a:ext cx="9144000" cy="5143500"/>
            <a:chOff x="0" y="0"/>
            <a:chExt cx="9144000" cy="5143500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9143999" cy="5143499"/>
            </a:xfrm>
            <a:prstGeom prst="rect">
              <a:avLst/>
            </a:prstGeom>
          </p:spPr>
        </p:pic>
        <p:sp>
          <p:nvSpPr>
            <p:cNvPr id="5" name="object 5"/>
            <p:cNvSpPr/>
            <p:nvPr/>
          </p:nvSpPr>
          <p:spPr>
            <a:xfrm>
              <a:off x="7812360" y="6152"/>
              <a:ext cx="1332230" cy="1113155"/>
            </a:xfrm>
            <a:custGeom>
              <a:avLst/>
              <a:gdLst/>
              <a:ahLst/>
              <a:cxnLst/>
              <a:rect l="l" t="t" r="r" b="b"/>
              <a:pathLst>
                <a:path w="1332229" h="1113155">
                  <a:moveTo>
                    <a:pt x="1331639" y="1112737"/>
                  </a:moveTo>
                  <a:lnTo>
                    <a:pt x="0" y="1112737"/>
                  </a:lnTo>
                  <a:lnTo>
                    <a:pt x="0" y="0"/>
                  </a:lnTo>
                  <a:lnTo>
                    <a:pt x="1331639" y="0"/>
                  </a:lnTo>
                  <a:lnTo>
                    <a:pt x="1331639" y="1112737"/>
                  </a:lnTo>
                  <a:close/>
                </a:path>
              </a:pathLst>
            </a:custGeom>
            <a:solidFill>
              <a:srgbClr val="D8D8D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6876257" y="2571749"/>
              <a:ext cx="2268220" cy="2571750"/>
            </a:xfrm>
            <a:custGeom>
              <a:avLst/>
              <a:gdLst/>
              <a:ahLst/>
              <a:cxnLst/>
              <a:rect l="l" t="t" r="r" b="b"/>
              <a:pathLst>
                <a:path w="2268220" h="2571750">
                  <a:moveTo>
                    <a:pt x="2267742" y="2571748"/>
                  </a:moveTo>
                  <a:lnTo>
                    <a:pt x="0" y="2571748"/>
                  </a:lnTo>
                  <a:lnTo>
                    <a:pt x="0" y="0"/>
                  </a:lnTo>
                  <a:lnTo>
                    <a:pt x="2267742" y="0"/>
                  </a:lnTo>
                  <a:lnTo>
                    <a:pt x="2267742" y="2571748"/>
                  </a:lnTo>
                  <a:close/>
                </a:path>
              </a:pathLst>
            </a:custGeom>
            <a:solidFill>
              <a:srgbClr val="BEBEBE">
                <a:alpha val="60783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0" y="6152"/>
              <a:ext cx="1313180" cy="1113155"/>
            </a:xfrm>
            <a:custGeom>
              <a:avLst/>
              <a:gdLst/>
              <a:ahLst/>
              <a:cxnLst/>
              <a:rect l="l" t="t" r="r" b="b"/>
              <a:pathLst>
                <a:path w="1313180" h="1113155">
                  <a:moveTo>
                    <a:pt x="1312663" y="1112737"/>
                  </a:moveTo>
                  <a:lnTo>
                    <a:pt x="0" y="1112737"/>
                  </a:lnTo>
                  <a:lnTo>
                    <a:pt x="0" y="0"/>
                  </a:lnTo>
                  <a:lnTo>
                    <a:pt x="1312663" y="0"/>
                  </a:lnTo>
                  <a:lnTo>
                    <a:pt x="1312663" y="1112737"/>
                  </a:lnTo>
                  <a:close/>
                </a:path>
              </a:pathLst>
            </a:custGeom>
            <a:solidFill>
              <a:srgbClr val="D8D8D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8" name="object 8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3999" cy="5143499"/>
          </a:xfrm>
          <a:prstGeom prst="rect">
            <a:avLst/>
          </a:prstGeom>
        </p:spPr>
      </p:pic>
      <p:sp>
        <p:nvSpPr>
          <p:cNvPr id="9" name="object 9"/>
          <p:cNvSpPr/>
          <p:nvPr/>
        </p:nvSpPr>
        <p:spPr>
          <a:xfrm>
            <a:off x="0" y="0"/>
            <a:ext cx="9144000" cy="5143500"/>
          </a:xfrm>
          <a:custGeom>
            <a:avLst/>
            <a:gdLst/>
            <a:ahLst/>
            <a:cxnLst/>
            <a:rect l="l" t="t" r="r" b="b"/>
            <a:pathLst>
              <a:path w="9144000" h="5143500">
                <a:moveTo>
                  <a:pt x="9143999" y="5143499"/>
                </a:moveTo>
                <a:lnTo>
                  <a:pt x="0" y="5143499"/>
                </a:lnTo>
                <a:lnTo>
                  <a:pt x="0" y="0"/>
                </a:lnTo>
                <a:lnTo>
                  <a:pt x="9143999" y="0"/>
                </a:lnTo>
                <a:lnTo>
                  <a:pt x="9143999" y="5143499"/>
                </a:lnTo>
                <a:close/>
              </a:path>
            </a:pathLst>
          </a:custGeom>
          <a:solidFill>
            <a:srgbClr val="FFFFFF">
              <a:alpha val="4470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xfrm>
            <a:off x="73025" y="196529"/>
            <a:ext cx="7491095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0" dirty="0"/>
              <a:t>Legislação</a:t>
            </a:r>
            <a:r>
              <a:rPr spc="-5" dirty="0"/>
              <a:t> </a:t>
            </a:r>
            <a:r>
              <a:rPr dirty="0"/>
              <a:t>–</a:t>
            </a:r>
            <a:r>
              <a:rPr spc="-5" dirty="0"/>
              <a:t> </a:t>
            </a:r>
            <a:r>
              <a:rPr spc="-15" dirty="0"/>
              <a:t>Resolução</a:t>
            </a:r>
            <a:r>
              <a:rPr spc="-5" dirty="0"/>
              <a:t> Seduc 85, de 07 </a:t>
            </a:r>
            <a:r>
              <a:rPr dirty="0"/>
              <a:t>–</a:t>
            </a:r>
            <a:r>
              <a:rPr spc="-5" dirty="0"/>
              <a:t> 11 </a:t>
            </a:r>
            <a:r>
              <a:rPr dirty="0"/>
              <a:t>–</a:t>
            </a:r>
            <a:r>
              <a:rPr spc="-5" dirty="0"/>
              <a:t> 2022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118715" y="1076384"/>
            <a:ext cx="6756952" cy="30444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2418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Calibri"/>
                <a:cs typeface="Calibri"/>
              </a:rPr>
              <a:t>A</a:t>
            </a:r>
            <a:r>
              <a:rPr sz="2400" spc="-10" dirty="0">
                <a:latin typeface="Calibri"/>
                <a:cs typeface="Calibri"/>
              </a:rPr>
              <a:t> classificação </a:t>
            </a:r>
            <a:r>
              <a:rPr sz="2400" spc="-15" dirty="0">
                <a:latin typeface="Calibri"/>
                <a:cs typeface="Calibri"/>
              </a:rPr>
              <a:t>priorizará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</a:t>
            </a:r>
            <a:r>
              <a:rPr sz="2400" spc="-5" dirty="0">
                <a:latin typeface="Calibri"/>
                <a:cs typeface="Calibri"/>
              </a:rPr>
              <a:t> maior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jornada:</a:t>
            </a:r>
            <a:endParaRPr sz="24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3300" dirty="0">
              <a:latin typeface="Calibri"/>
              <a:cs typeface="Calibri"/>
            </a:endParaRPr>
          </a:p>
          <a:p>
            <a:pPr marL="309880" indent="-297815">
              <a:lnSpc>
                <a:spcPct val="100000"/>
              </a:lnSpc>
              <a:buFont typeface="Tahoma"/>
              <a:buChar char="•"/>
              <a:tabLst>
                <a:tab pos="309245" algn="l"/>
                <a:tab pos="310515" algn="l"/>
              </a:tabLst>
            </a:pPr>
            <a:r>
              <a:rPr sz="2400" spc="-15" dirty="0">
                <a:latin typeface="Calibri"/>
                <a:cs typeface="Calibri"/>
              </a:rPr>
              <a:t>Integral </a:t>
            </a:r>
            <a:r>
              <a:rPr sz="2400" spc="-5" dirty="0">
                <a:latin typeface="Calibri"/>
                <a:cs typeface="Calibri"/>
              </a:rPr>
              <a:t>ou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ampliada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- </a:t>
            </a:r>
            <a:r>
              <a:rPr sz="2400" b="1" spc="-5" dirty="0">
                <a:latin typeface="Calibri"/>
                <a:cs typeface="Calibri"/>
              </a:rPr>
              <a:t>32</a:t>
            </a:r>
            <a:r>
              <a:rPr sz="2400" b="1" spc="-15" dirty="0">
                <a:latin typeface="Calibri"/>
                <a:cs typeface="Calibri"/>
              </a:rPr>
              <a:t> </a:t>
            </a:r>
            <a:r>
              <a:rPr sz="2400" b="1" spc="-5" dirty="0">
                <a:latin typeface="Calibri"/>
                <a:cs typeface="Calibri"/>
              </a:rPr>
              <a:t>aulas/40</a:t>
            </a:r>
            <a:r>
              <a:rPr sz="2400" b="1" spc="-10" dirty="0">
                <a:latin typeface="Calibri"/>
                <a:cs typeface="Calibri"/>
              </a:rPr>
              <a:t> horas</a:t>
            </a:r>
            <a:r>
              <a:rPr sz="2400" spc="-10" dirty="0">
                <a:latin typeface="Calibri"/>
                <a:cs typeface="Calibri"/>
              </a:rPr>
              <a:t>;</a:t>
            </a:r>
            <a:endParaRPr sz="2400" dirty="0">
              <a:latin typeface="Calibri"/>
              <a:cs typeface="Calibri"/>
            </a:endParaRPr>
          </a:p>
          <a:p>
            <a:pPr marL="309880" indent="-297815">
              <a:lnSpc>
                <a:spcPct val="100000"/>
              </a:lnSpc>
              <a:spcBef>
                <a:spcPts val="580"/>
              </a:spcBef>
              <a:buFont typeface="Tahoma"/>
              <a:buChar char="•"/>
              <a:tabLst>
                <a:tab pos="309245" algn="l"/>
                <a:tab pos="310515" algn="l"/>
              </a:tabLst>
            </a:pPr>
            <a:r>
              <a:rPr sz="2400" spc="-10" dirty="0">
                <a:latin typeface="Calibri"/>
                <a:cs typeface="Calibri"/>
              </a:rPr>
              <a:t>Básica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- </a:t>
            </a:r>
            <a:r>
              <a:rPr sz="2400" b="1" spc="-5" dirty="0">
                <a:latin typeface="Calibri"/>
                <a:cs typeface="Calibri"/>
              </a:rPr>
              <a:t>24</a:t>
            </a:r>
            <a:r>
              <a:rPr sz="2400" b="1" spc="-15" dirty="0">
                <a:latin typeface="Calibri"/>
                <a:cs typeface="Calibri"/>
              </a:rPr>
              <a:t> </a:t>
            </a:r>
            <a:r>
              <a:rPr sz="2400" b="1" spc="-5" dirty="0">
                <a:latin typeface="Calibri"/>
                <a:cs typeface="Calibri"/>
              </a:rPr>
              <a:t>aulas/30</a:t>
            </a:r>
            <a:r>
              <a:rPr sz="2400" b="1" spc="-15" dirty="0">
                <a:latin typeface="Calibri"/>
                <a:cs typeface="Calibri"/>
              </a:rPr>
              <a:t> </a:t>
            </a:r>
            <a:r>
              <a:rPr sz="2400" b="1" spc="-10" dirty="0">
                <a:latin typeface="Calibri"/>
                <a:cs typeface="Calibri"/>
              </a:rPr>
              <a:t>horas</a:t>
            </a:r>
            <a:r>
              <a:rPr sz="2400" spc="-10" dirty="0">
                <a:latin typeface="Calibri"/>
                <a:cs typeface="Calibri"/>
              </a:rPr>
              <a:t>;</a:t>
            </a:r>
            <a:endParaRPr sz="2400" dirty="0">
              <a:latin typeface="Calibri"/>
              <a:cs typeface="Calibri"/>
            </a:endParaRPr>
          </a:p>
          <a:p>
            <a:pPr marL="309880" indent="-297815">
              <a:lnSpc>
                <a:spcPct val="100000"/>
              </a:lnSpc>
              <a:spcBef>
                <a:spcPts val="575"/>
              </a:spcBef>
              <a:buFont typeface="Tahoma"/>
              <a:buChar char="•"/>
              <a:tabLst>
                <a:tab pos="309245" algn="l"/>
                <a:tab pos="310515" algn="l"/>
              </a:tabLst>
            </a:pPr>
            <a:r>
              <a:rPr sz="2400" spc="-10" dirty="0">
                <a:latin typeface="Calibri"/>
                <a:cs typeface="Calibri"/>
              </a:rPr>
              <a:t>Completa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-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b="1" spc="-5" dirty="0">
                <a:latin typeface="Calibri"/>
                <a:cs typeface="Calibri"/>
              </a:rPr>
              <a:t>20</a:t>
            </a:r>
            <a:r>
              <a:rPr sz="2400" b="1" spc="-15" dirty="0">
                <a:latin typeface="Calibri"/>
                <a:cs typeface="Calibri"/>
              </a:rPr>
              <a:t> </a:t>
            </a:r>
            <a:r>
              <a:rPr sz="2400" b="1" spc="-5" dirty="0">
                <a:latin typeface="Calibri"/>
                <a:cs typeface="Calibri"/>
              </a:rPr>
              <a:t>aulas/25</a:t>
            </a:r>
            <a:r>
              <a:rPr sz="2400" b="1" spc="-15" dirty="0">
                <a:latin typeface="Calibri"/>
                <a:cs typeface="Calibri"/>
              </a:rPr>
              <a:t> </a:t>
            </a:r>
            <a:r>
              <a:rPr sz="2400" b="1" spc="-10" dirty="0">
                <a:latin typeface="Calibri"/>
                <a:cs typeface="Calibri"/>
              </a:rPr>
              <a:t>horas</a:t>
            </a:r>
            <a:r>
              <a:rPr sz="2400" spc="-10" dirty="0">
                <a:latin typeface="Calibri"/>
                <a:cs typeface="Calibri"/>
              </a:rPr>
              <a:t>;</a:t>
            </a:r>
            <a:endParaRPr sz="2400" dirty="0">
              <a:latin typeface="Calibri"/>
              <a:cs typeface="Calibri"/>
            </a:endParaRPr>
          </a:p>
          <a:p>
            <a:pPr marL="309880" indent="-297815">
              <a:lnSpc>
                <a:spcPct val="100000"/>
              </a:lnSpc>
              <a:spcBef>
                <a:spcPts val="575"/>
              </a:spcBef>
              <a:buFont typeface="Tahoma"/>
              <a:buChar char="•"/>
              <a:tabLst>
                <a:tab pos="309245" algn="l"/>
                <a:tab pos="310515" algn="l"/>
              </a:tabLst>
            </a:pPr>
            <a:r>
              <a:rPr sz="2400" spc="-5" dirty="0">
                <a:latin typeface="Calibri"/>
                <a:cs typeface="Calibri"/>
              </a:rPr>
              <a:t>Inicial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-</a:t>
            </a:r>
            <a:r>
              <a:rPr sz="2400" spc="20" dirty="0">
                <a:latin typeface="Calibri"/>
                <a:cs typeface="Calibri"/>
              </a:rPr>
              <a:t> </a:t>
            </a:r>
            <a:r>
              <a:rPr sz="2400" b="1" spc="-5" dirty="0">
                <a:latin typeface="Calibri"/>
                <a:cs typeface="Calibri"/>
              </a:rPr>
              <a:t>19</a:t>
            </a:r>
            <a:r>
              <a:rPr sz="2400" b="1" spc="-15" dirty="0">
                <a:latin typeface="Calibri"/>
                <a:cs typeface="Calibri"/>
              </a:rPr>
              <a:t> </a:t>
            </a:r>
            <a:r>
              <a:rPr sz="2400" b="1" spc="-5" dirty="0">
                <a:latin typeface="Calibri"/>
                <a:cs typeface="Calibri"/>
              </a:rPr>
              <a:t>aulas/24</a:t>
            </a:r>
            <a:r>
              <a:rPr sz="2400" b="1" spc="-15" dirty="0">
                <a:latin typeface="Calibri"/>
                <a:cs typeface="Calibri"/>
              </a:rPr>
              <a:t> </a:t>
            </a:r>
            <a:r>
              <a:rPr sz="2400" b="1" spc="-10" dirty="0">
                <a:latin typeface="Calibri"/>
                <a:cs typeface="Calibri"/>
              </a:rPr>
              <a:t>horas</a:t>
            </a:r>
            <a:r>
              <a:rPr sz="2400" spc="-10" dirty="0">
                <a:latin typeface="Calibri"/>
                <a:cs typeface="Calibri"/>
              </a:rPr>
              <a:t>;</a:t>
            </a:r>
            <a:endParaRPr sz="2400" dirty="0">
              <a:latin typeface="Calibri"/>
              <a:cs typeface="Calibri"/>
            </a:endParaRPr>
          </a:p>
          <a:p>
            <a:pPr marL="309880" indent="-297815">
              <a:lnSpc>
                <a:spcPct val="100000"/>
              </a:lnSpc>
              <a:spcBef>
                <a:spcPts val="575"/>
              </a:spcBef>
              <a:buFont typeface="Tahoma"/>
              <a:buChar char="•"/>
              <a:tabLst>
                <a:tab pos="309245" algn="l"/>
                <a:tab pos="310515" algn="l"/>
              </a:tabLst>
            </a:pPr>
            <a:r>
              <a:rPr sz="2400" spc="-10" dirty="0">
                <a:latin typeface="Calibri"/>
                <a:cs typeface="Calibri"/>
              </a:rPr>
              <a:t>Reduzida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- </a:t>
            </a:r>
            <a:r>
              <a:rPr sz="2400" b="1" dirty="0">
                <a:latin typeface="Calibri"/>
                <a:cs typeface="Calibri"/>
              </a:rPr>
              <a:t>9</a:t>
            </a:r>
            <a:r>
              <a:rPr sz="2400" b="1" spc="-20" dirty="0">
                <a:latin typeface="Calibri"/>
                <a:cs typeface="Calibri"/>
              </a:rPr>
              <a:t> </a:t>
            </a:r>
            <a:r>
              <a:rPr sz="2400" b="1" spc="-5" dirty="0">
                <a:latin typeface="Calibri"/>
                <a:cs typeface="Calibri"/>
              </a:rPr>
              <a:t>aulas/12</a:t>
            </a:r>
            <a:r>
              <a:rPr sz="2400" b="1" spc="-20" dirty="0">
                <a:latin typeface="Calibri"/>
                <a:cs typeface="Calibri"/>
              </a:rPr>
              <a:t> </a:t>
            </a:r>
            <a:r>
              <a:rPr sz="2400" b="1" spc="-15" dirty="0">
                <a:latin typeface="Calibri"/>
                <a:cs typeface="Calibri"/>
              </a:rPr>
              <a:t>horas.</a:t>
            </a:r>
            <a:endParaRPr sz="24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64402" y="501090"/>
            <a:ext cx="8615045" cy="34918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435"/>
              </a:lnSpc>
              <a:tabLst>
                <a:tab pos="7811770" algn="l"/>
              </a:tabLst>
            </a:pPr>
            <a:r>
              <a:rPr sz="1500" b="1" spc="-30" dirty="0">
                <a:latin typeface="Calibri"/>
                <a:cs typeface="Calibri"/>
              </a:rPr>
              <a:t>L</a:t>
            </a:r>
            <a:r>
              <a:rPr sz="1500" b="1" spc="-5" dirty="0">
                <a:latin typeface="Calibri"/>
                <a:cs typeface="Calibri"/>
              </a:rPr>
              <a:t>OG</a:t>
            </a:r>
            <a:r>
              <a:rPr sz="1500" b="1" dirty="0">
                <a:latin typeface="Calibri"/>
                <a:cs typeface="Calibri"/>
              </a:rPr>
              <a:t>O</a:t>
            </a:r>
            <a:r>
              <a:rPr sz="1500" b="1" spc="-5" dirty="0">
                <a:latin typeface="Calibri"/>
                <a:cs typeface="Calibri"/>
              </a:rPr>
              <a:t> TV</a:t>
            </a:r>
            <a:r>
              <a:rPr sz="1500" b="1" dirty="0">
                <a:latin typeface="Calibri"/>
                <a:cs typeface="Calibri"/>
              </a:rPr>
              <a:t>2	</a:t>
            </a:r>
            <a:r>
              <a:rPr sz="1500" b="1" spc="-30" dirty="0">
                <a:latin typeface="Calibri"/>
                <a:cs typeface="Calibri"/>
              </a:rPr>
              <a:t>L</a:t>
            </a:r>
            <a:r>
              <a:rPr sz="1500" b="1" spc="-5" dirty="0">
                <a:latin typeface="Calibri"/>
                <a:cs typeface="Calibri"/>
              </a:rPr>
              <a:t>OG</a:t>
            </a:r>
            <a:r>
              <a:rPr sz="1500" b="1" dirty="0">
                <a:latin typeface="Calibri"/>
                <a:cs typeface="Calibri"/>
              </a:rPr>
              <a:t>O</a:t>
            </a:r>
            <a:r>
              <a:rPr sz="1500" b="1" spc="-5" dirty="0">
                <a:latin typeface="Calibri"/>
                <a:cs typeface="Calibri"/>
              </a:rPr>
              <a:t> TV1</a:t>
            </a:r>
            <a:endParaRPr sz="15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5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5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5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5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5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5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5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5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5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5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5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5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800">
              <a:latin typeface="Calibri"/>
              <a:cs typeface="Calibri"/>
            </a:endParaRPr>
          </a:p>
          <a:p>
            <a:pPr marR="72390" algn="r">
              <a:lnSpc>
                <a:spcPct val="100000"/>
              </a:lnSpc>
            </a:pPr>
            <a:r>
              <a:rPr sz="1500" b="1" spc="-5" dirty="0">
                <a:latin typeface="Calibri"/>
                <a:cs typeface="Calibri"/>
              </a:rPr>
              <a:t>INTÉRPRETE</a:t>
            </a:r>
            <a:r>
              <a:rPr sz="1500" b="1" spc="-45" dirty="0">
                <a:latin typeface="Calibri"/>
                <a:cs typeface="Calibri"/>
              </a:rPr>
              <a:t> </a:t>
            </a:r>
            <a:r>
              <a:rPr sz="1500" b="1" spc="-5" dirty="0">
                <a:latin typeface="Calibri"/>
                <a:cs typeface="Calibri"/>
              </a:rPr>
              <a:t>LIBRAS</a:t>
            </a:r>
            <a:endParaRPr sz="1500">
              <a:latin typeface="Calibri"/>
              <a:cs typeface="Calibri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0" y="0"/>
            <a:ext cx="9144000" cy="5143500"/>
            <a:chOff x="0" y="0"/>
            <a:chExt cx="9144000" cy="5143500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9143999" cy="5143499"/>
            </a:xfrm>
            <a:prstGeom prst="rect">
              <a:avLst/>
            </a:prstGeom>
          </p:spPr>
        </p:pic>
        <p:sp>
          <p:nvSpPr>
            <p:cNvPr id="5" name="object 5"/>
            <p:cNvSpPr/>
            <p:nvPr/>
          </p:nvSpPr>
          <p:spPr>
            <a:xfrm>
              <a:off x="7812360" y="6152"/>
              <a:ext cx="1332230" cy="1113155"/>
            </a:xfrm>
            <a:custGeom>
              <a:avLst/>
              <a:gdLst/>
              <a:ahLst/>
              <a:cxnLst/>
              <a:rect l="l" t="t" r="r" b="b"/>
              <a:pathLst>
                <a:path w="1332229" h="1113155">
                  <a:moveTo>
                    <a:pt x="1331639" y="1112737"/>
                  </a:moveTo>
                  <a:lnTo>
                    <a:pt x="0" y="1112737"/>
                  </a:lnTo>
                  <a:lnTo>
                    <a:pt x="0" y="0"/>
                  </a:lnTo>
                  <a:lnTo>
                    <a:pt x="1331639" y="0"/>
                  </a:lnTo>
                  <a:lnTo>
                    <a:pt x="1331639" y="1112737"/>
                  </a:lnTo>
                  <a:close/>
                </a:path>
              </a:pathLst>
            </a:custGeom>
            <a:solidFill>
              <a:srgbClr val="D8D8D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6876257" y="2571749"/>
              <a:ext cx="2268220" cy="2571750"/>
            </a:xfrm>
            <a:custGeom>
              <a:avLst/>
              <a:gdLst/>
              <a:ahLst/>
              <a:cxnLst/>
              <a:rect l="l" t="t" r="r" b="b"/>
              <a:pathLst>
                <a:path w="2268220" h="2571750">
                  <a:moveTo>
                    <a:pt x="2267742" y="2571748"/>
                  </a:moveTo>
                  <a:lnTo>
                    <a:pt x="0" y="2571748"/>
                  </a:lnTo>
                  <a:lnTo>
                    <a:pt x="0" y="0"/>
                  </a:lnTo>
                  <a:lnTo>
                    <a:pt x="2267742" y="0"/>
                  </a:lnTo>
                  <a:lnTo>
                    <a:pt x="2267742" y="2571748"/>
                  </a:lnTo>
                  <a:close/>
                </a:path>
              </a:pathLst>
            </a:custGeom>
            <a:solidFill>
              <a:srgbClr val="BEBEBE">
                <a:alpha val="60783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0" y="6152"/>
              <a:ext cx="1313180" cy="1113155"/>
            </a:xfrm>
            <a:custGeom>
              <a:avLst/>
              <a:gdLst/>
              <a:ahLst/>
              <a:cxnLst/>
              <a:rect l="l" t="t" r="r" b="b"/>
              <a:pathLst>
                <a:path w="1313180" h="1113155">
                  <a:moveTo>
                    <a:pt x="1312663" y="1112737"/>
                  </a:moveTo>
                  <a:lnTo>
                    <a:pt x="0" y="1112737"/>
                  </a:lnTo>
                  <a:lnTo>
                    <a:pt x="0" y="0"/>
                  </a:lnTo>
                  <a:lnTo>
                    <a:pt x="1312663" y="0"/>
                  </a:lnTo>
                  <a:lnTo>
                    <a:pt x="1312663" y="1112737"/>
                  </a:lnTo>
                  <a:close/>
                </a:path>
              </a:pathLst>
            </a:custGeom>
            <a:solidFill>
              <a:srgbClr val="D8D8D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8" name="object 8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3999" cy="5143499"/>
          </a:xfrm>
          <a:prstGeom prst="rect">
            <a:avLst/>
          </a:prstGeom>
        </p:spPr>
      </p:pic>
      <p:sp>
        <p:nvSpPr>
          <p:cNvPr id="9" name="object 9"/>
          <p:cNvSpPr/>
          <p:nvPr/>
        </p:nvSpPr>
        <p:spPr>
          <a:xfrm>
            <a:off x="0" y="0"/>
            <a:ext cx="9144000" cy="5143500"/>
          </a:xfrm>
          <a:custGeom>
            <a:avLst/>
            <a:gdLst/>
            <a:ahLst/>
            <a:cxnLst/>
            <a:rect l="l" t="t" r="r" b="b"/>
            <a:pathLst>
              <a:path w="9144000" h="5143500">
                <a:moveTo>
                  <a:pt x="9143999" y="5143499"/>
                </a:moveTo>
                <a:lnTo>
                  <a:pt x="0" y="5143499"/>
                </a:lnTo>
                <a:lnTo>
                  <a:pt x="0" y="0"/>
                </a:lnTo>
                <a:lnTo>
                  <a:pt x="9143999" y="0"/>
                </a:lnTo>
                <a:lnTo>
                  <a:pt x="9143999" y="5143499"/>
                </a:lnTo>
                <a:close/>
              </a:path>
            </a:pathLst>
          </a:custGeom>
          <a:solidFill>
            <a:srgbClr val="FFFFFF">
              <a:alpha val="4470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xfrm>
            <a:off x="73025" y="196525"/>
            <a:ext cx="7491095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0" dirty="0"/>
              <a:t>Legislação</a:t>
            </a:r>
            <a:r>
              <a:rPr spc="-5" dirty="0"/>
              <a:t> </a:t>
            </a:r>
            <a:r>
              <a:rPr dirty="0"/>
              <a:t>–</a:t>
            </a:r>
            <a:r>
              <a:rPr spc="-5" dirty="0"/>
              <a:t> </a:t>
            </a:r>
            <a:r>
              <a:rPr spc="-15" dirty="0"/>
              <a:t>Resolução</a:t>
            </a:r>
            <a:r>
              <a:rPr spc="-5" dirty="0"/>
              <a:t> Seduc 85, de 07 </a:t>
            </a:r>
            <a:r>
              <a:rPr dirty="0"/>
              <a:t>–</a:t>
            </a:r>
            <a:r>
              <a:rPr spc="-5" dirty="0"/>
              <a:t> 11 </a:t>
            </a:r>
            <a:r>
              <a:rPr dirty="0"/>
              <a:t>–</a:t>
            </a:r>
            <a:r>
              <a:rPr spc="-5" dirty="0"/>
              <a:t> 2022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-79375" y="1003230"/>
            <a:ext cx="9062720" cy="35369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08000" marR="5080" indent="-495300">
              <a:lnSpc>
                <a:spcPct val="120000"/>
              </a:lnSpc>
              <a:spcBef>
                <a:spcPts val="100"/>
              </a:spcBef>
              <a:buFont typeface="MS PGothic"/>
              <a:buChar char="➔"/>
              <a:tabLst>
                <a:tab pos="507365" algn="l"/>
                <a:tab pos="508000" algn="l"/>
              </a:tabLst>
            </a:pPr>
            <a:r>
              <a:rPr sz="2400" spc="-5" dirty="0">
                <a:latin typeface="Calibri"/>
                <a:cs typeface="Calibri"/>
              </a:rPr>
              <a:t>Ou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seja, </a:t>
            </a:r>
            <a:r>
              <a:rPr sz="2400" spc="-15" dirty="0">
                <a:latin typeface="Calibri"/>
                <a:cs typeface="Calibri"/>
              </a:rPr>
              <a:t>dentro</a:t>
            </a:r>
            <a:r>
              <a:rPr sz="2400" spc="-5" dirty="0">
                <a:latin typeface="Calibri"/>
                <a:cs typeface="Calibri"/>
              </a:rPr>
              <a:t> de</a:t>
            </a:r>
            <a:r>
              <a:rPr sz="2400" spc="-10" dirty="0">
                <a:latin typeface="Calibri"/>
                <a:cs typeface="Calibri"/>
              </a:rPr>
              <a:t> cada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spc="-20" dirty="0">
                <a:latin typeface="Calibri"/>
                <a:cs typeface="Calibri"/>
              </a:rPr>
              <a:t>faixa</a:t>
            </a:r>
            <a:r>
              <a:rPr sz="2400" spc="-5" dirty="0">
                <a:latin typeface="Calibri"/>
                <a:cs typeface="Calibri"/>
              </a:rPr>
              <a:t> funcional </a:t>
            </a:r>
            <a:r>
              <a:rPr sz="2400" spc="-25" dirty="0">
                <a:latin typeface="Calibri"/>
                <a:cs typeface="Calibri"/>
              </a:rPr>
              <a:t>haverá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uma </a:t>
            </a:r>
            <a:r>
              <a:rPr sz="2400" spc="-20" dirty="0">
                <a:latin typeface="Calibri"/>
                <a:cs typeface="Calibri"/>
              </a:rPr>
              <a:t>faixa</a:t>
            </a:r>
            <a:r>
              <a:rPr sz="2400" spc="-5" dirty="0">
                <a:latin typeface="Calibri"/>
                <a:cs typeface="Calibri"/>
              </a:rPr>
              <a:t> por jornada, </a:t>
            </a:r>
            <a:r>
              <a:rPr sz="2400" spc="-53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da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maior </a:t>
            </a:r>
            <a:r>
              <a:rPr sz="2400" spc="-15" dirty="0">
                <a:latin typeface="Calibri"/>
                <a:cs typeface="Calibri"/>
              </a:rPr>
              <a:t>para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spc="-45" dirty="0">
                <a:latin typeface="Calibri"/>
                <a:cs typeface="Calibri"/>
              </a:rPr>
              <a:t>menor.</a:t>
            </a:r>
            <a:endParaRPr sz="2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Font typeface="MS PGothic"/>
              <a:buChar char="➔"/>
            </a:pPr>
            <a:endParaRPr sz="2800">
              <a:latin typeface="Calibri"/>
              <a:cs typeface="Calibri"/>
            </a:endParaRPr>
          </a:p>
          <a:p>
            <a:pPr marL="508000" marR="329565" indent="-495300">
              <a:lnSpc>
                <a:spcPct val="120000"/>
              </a:lnSpc>
              <a:buFont typeface="MS PGothic"/>
              <a:buChar char="➔"/>
              <a:tabLst>
                <a:tab pos="507365" algn="l"/>
                <a:tab pos="508000" algn="l"/>
              </a:tabLst>
            </a:pPr>
            <a:r>
              <a:rPr sz="2400" spc="-15" dirty="0">
                <a:latin typeface="Calibri"/>
                <a:cs typeface="Calibri"/>
              </a:rPr>
              <a:t>Dentro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da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-20" dirty="0">
                <a:latin typeface="Calibri"/>
                <a:cs typeface="Calibri"/>
              </a:rPr>
              <a:t>faixa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funcional </a:t>
            </a:r>
            <a:r>
              <a:rPr sz="2400" dirty="0">
                <a:latin typeface="Calibri"/>
                <a:cs typeface="Calibri"/>
              </a:rPr>
              <a:t>e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da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-20" dirty="0">
                <a:latin typeface="Calibri"/>
                <a:cs typeface="Calibri"/>
              </a:rPr>
              <a:t>faixa</a:t>
            </a:r>
            <a:r>
              <a:rPr sz="2400" spc="-5" dirty="0">
                <a:latin typeface="Calibri"/>
                <a:cs typeface="Calibri"/>
              </a:rPr>
              <a:t> por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jornada,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os</a:t>
            </a:r>
            <a:r>
              <a:rPr sz="2400" spc="-10" dirty="0">
                <a:latin typeface="Calibri"/>
                <a:cs typeface="Calibri"/>
              </a:rPr>
              <a:t> docentes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serão </a:t>
            </a:r>
            <a:r>
              <a:rPr sz="2400" spc="-53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classificados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de </a:t>
            </a:r>
            <a:r>
              <a:rPr sz="2400" spc="-15" dirty="0">
                <a:latin typeface="Calibri"/>
                <a:cs typeface="Calibri"/>
              </a:rPr>
              <a:t>acordo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com</a:t>
            </a:r>
            <a:r>
              <a:rPr sz="2400" spc="-5" dirty="0">
                <a:latin typeface="Calibri"/>
                <a:cs typeface="Calibri"/>
              </a:rPr>
              <a:t> sua </a:t>
            </a:r>
            <a:r>
              <a:rPr sz="2400" spc="-10" dirty="0">
                <a:latin typeface="Calibri"/>
                <a:cs typeface="Calibri"/>
              </a:rPr>
              <a:t>pontuação.</a:t>
            </a:r>
            <a:endParaRPr sz="2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Font typeface="MS PGothic"/>
              <a:buChar char="➔"/>
            </a:pPr>
            <a:endParaRPr sz="2800">
              <a:latin typeface="Calibri"/>
              <a:cs typeface="Calibri"/>
            </a:endParaRPr>
          </a:p>
          <a:p>
            <a:pPr marL="508000" marR="104139" indent="-495300">
              <a:lnSpc>
                <a:spcPct val="120000"/>
              </a:lnSpc>
              <a:buFont typeface="MS PGothic"/>
              <a:buChar char="➔"/>
              <a:tabLst>
                <a:tab pos="507365" algn="l"/>
                <a:tab pos="508000" algn="l"/>
              </a:tabLst>
            </a:pPr>
            <a:r>
              <a:rPr sz="2400" spc="-30" dirty="0">
                <a:latin typeface="Calibri"/>
                <a:cs typeface="Calibri"/>
              </a:rPr>
              <a:t>Para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fins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de</a:t>
            </a:r>
            <a:r>
              <a:rPr sz="2400" spc="-10" dirty="0">
                <a:latin typeface="Calibri"/>
                <a:cs typeface="Calibri"/>
              </a:rPr>
              <a:t> classificação, </a:t>
            </a:r>
            <a:r>
              <a:rPr sz="2400" dirty="0">
                <a:latin typeface="Calibri"/>
                <a:cs typeface="Calibri"/>
              </a:rPr>
              <a:t>a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jornada</a:t>
            </a:r>
            <a:r>
              <a:rPr sz="2400" spc="-10" dirty="0">
                <a:latin typeface="Calibri"/>
                <a:cs typeface="Calibri"/>
              </a:rPr>
              <a:t> considerada </a:t>
            </a:r>
            <a:r>
              <a:rPr sz="2400" spc="-15" dirty="0">
                <a:latin typeface="Calibri"/>
                <a:cs typeface="Calibri"/>
              </a:rPr>
              <a:t>será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de</a:t>
            </a:r>
            <a:r>
              <a:rPr sz="2400" spc="35" dirty="0">
                <a:latin typeface="Calibri"/>
                <a:cs typeface="Calibri"/>
              </a:rPr>
              <a:t> </a:t>
            </a:r>
            <a:r>
              <a:rPr sz="2400" b="1" spc="-10" dirty="0">
                <a:latin typeface="Calibri"/>
                <a:cs typeface="Calibri"/>
              </a:rPr>
              <a:t>OPÇÃO</a:t>
            </a:r>
            <a:r>
              <a:rPr sz="2400" b="1" spc="-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da </a:t>
            </a:r>
            <a:r>
              <a:rPr sz="2400" spc="-53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inscrição </a:t>
            </a:r>
            <a:r>
              <a:rPr sz="2400" spc="-15" dirty="0">
                <a:latin typeface="Calibri"/>
                <a:cs typeface="Calibri"/>
              </a:rPr>
              <a:t>para</a:t>
            </a:r>
            <a:r>
              <a:rPr sz="2400" spc="-5" dirty="0">
                <a:latin typeface="Calibri"/>
                <a:cs typeface="Calibri"/>
              </a:rPr>
              <a:t> 2023.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64402" y="501090"/>
            <a:ext cx="8615045" cy="34918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435"/>
              </a:lnSpc>
              <a:tabLst>
                <a:tab pos="7811770" algn="l"/>
              </a:tabLst>
            </a:pPr>
            <a:r>
              <a:rPr sz="1500" b="1" spc="-30" dirty="0">
                <a:latin typeface="Calibri"/>
                <a:cs typeface="Calibri"/>
              </a:rPr>
              <a:t>L</a:t>
            </a:r>
            <a:r>
              <a:rPr sz="1500" b="1" spc="-5" dirty="0">
                <a:latin typeface="Calibri"/>
                <a:cs typeface="Calibri"/>
              </a:rPr>
              <a:t>OG</a:t>
            </a:r>
            <a:r>
              <a:rPr sz="1500" b="1" dirty="0">
                <a:latin typeface="Calibri"/>
                <a:cs typeface="Calibri"/>
              </a:rPr>
              <a:t>O</a:t>
            </a:r>
            <a:r>
              <a:rPr sz="1500" b="1" spc="-5" dirty="0">
                <a:latin typeface="Calibri"/>
                <a:cs typeface="Calibri"/>
              </a:rPr>
              <a:t> TV</a:t>
            </a:r>
            <a:r>
              <a:rPr sz="1500" b="1" dirty="0">
                <a:latin typeface="Calibri"/>
                <a:cs typeface="Calibri"/>
              </a:rPr>
              <a:t>2	</a:t>
            </a:r>
            <a:r>
              <a:rPr sz="1500" b="1" spc="-30" dirty="0">
                <a:latin typeface="Calibri"/>
                <a:cs typeface="Calibri"/>
              </a:rPr>
              <a:t>L</a:t>
            </a:r>
            <a:r>
              <a:rPr sz="1500" b="1" spc="-5" dirty="0">
                <a:latin typeface="Calibri"/>
                <a:cs typeface="Calibri"/>
              </a:rPr>
              <a:t>OG</a:t>
            </a:r>
            <a:r>
              <a:rPr sz="1500" b="1" dirty="0">
                <a:latin typeface="Calibri"/>
                <a:cs typeface="Calibri"/>
              </a:rPr>
              <a:t>O</a:t>
            </a:r>
            <a:r>
              <a:rPr sz="1500" b="1" spc="-5" dirty="0">
                <a:latin typeface="Calibri"/>
                <a:cs typeface="Calibri"/>
              </a:rPr>
              <a:t> TV1</a:t>
            </a:r>
            <a:endParaRPr sz="15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5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5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5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5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5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5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5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5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5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5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5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5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800">
              <a:latin typeface="Calibri"/>
              <a:cs typeface="Calibri"/>
            </a:endParaRPr>
          </a:p>
          <a:p>
            <a:pPr marR="72390" algn="r">
              <a:lnSpc>
                <a:spcPct val="100000"/>
              </a:lnSpc>
            </a:pPr>
            <a:r>
              <a:rPr sz="1500" b="1" spc="-5" dirty="0">
                <a:latin typeface="Calibri"/>
                <a:cs typeface="Calibri"/>
              </a:rPr>
              <a:t>INTÉRPRETE</a:t>
            </a:r>
            <a:r>
              <a:rPr sz="1500" b="1" spc="-45" dirty="0">
                <a:latin typeface="Calibri"/>
                <a:cs typeface="Calibri"/>
              </a:rPr>
              <a:t> </a:t>
            </a:r>
            <a:r>
              <a:rPr sz="1500" b="1" spc="-5" dirty="0">
                <a:latin typeface="Calibri"/>
                <a:cs typeface="Calibri"/>
              </a:rPr>
              <a:t>LIBRAS</a:t>
            </a:r>
            <a:endParaRPr sz="1500">
              <a:latin typeface="Calibri"/>
              <a:cs typeface="Calibri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0" y="0"/>
            <a:ext cx="9144000" cy="5143500"/>
            <a:chOff x="0" y="0"/>
            <a:chExt cx="9144000" cy="5143500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9143999" cy="5143499"/>
            </a:xfrm>
            <a:prstGeom prst="rect">
              <a:avLst/>
            </a:prstGeom>
          </p:spPr>
        </p:pic>
        <p:sp>
          <p:nvSpPr>
            <p:cNvPr id="5" name="object 5"/>
            <p:cNvSpPr/>
            <p:nvPr/>
          </p:nvSpPr>
          <p:spPr>
            <a:xfrm>
              <a:off x="7812360" y="6152"/>
              <a:ext cx="1332230" cy="1113155"/>
            </a:xfrm>
            <a:custGeom>
              <a:avLst/>
              <a:gdLst/>
              <a:ahLst/>
              <a:cxnLst/>
              <a:rect l="l" t="t" r="r" b="b"/>
              <a:pathLst>
                <a:path w="1332229" h="1113155">
                  <a:moveTo>
                    <a:pt x="1331639" y="1112737"/>
                  </a:moveTo>
                  <a:lnTo>
                    <a:pt x="0" y="1112737"/>
                  </a:lnTo>
                  <a:lnTo>
                    <a:pt x="0" y="0"/>
                  </a:lnTo>
                  <a:lnTo>
                    <a:pt x="1331639" y="0"/>
                  </a:lnTo>
                  <a:lnTo>
                    <a:pt x="1331639" y="1112737"/>
                  </a:lnTo>
                  <a:close/>
                </a:path>
              </a:pathLst>
            </a:custGeom>
            <a:solidFill>
              <a:srgbClr val="D8D8D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6876257" y="2571749"/>
              <a:ext cx="2268220" cy="2571750"/>
            </a:xfrm>
            <a:custGeom>
              <a:avLst/>
              <a:gdLst/>
              <a:ahLst/>
              <a:cxnLst/>
              <a:rect l="l" t="t" r="r" b="b"/>
              <a:pathLst>
                <a:path w="2268220" h="2571750">
                  <a:moveTo>
                    <a:pt x="2267742" y="2571748"/>
                  </a:moveTo>
                  <a:lnTo>
                    <a:pt x="0" y="2571748"/>
                  </a:lnTo>
                  <a:lnTo>
                    <a:pt x="0" y="0"/>
                  </a:lnTo>
                  <a:lnTo>
                    <a:pt x="2267742" y="0"/>
                  </a:lnTo>
                  <a:lnTo>
                    <a:pt x="2267742" y="2571748"/>
                  </a:lnTo>
                  <a:close/>
                </a:path>
              </a:pathLst>
            </a:custGeom>
            <a:solidFill>
              <a:srgbClr val="BEBEBE">
                <a:alpha val="60783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0" y="6152"/>
              <a:ext cx="1313180" cy="1113155"/>
            </a:xfrm>
            <a:custGeom>
              <a:avLst/>
              <a:gdLst/>
              <a:ahLst/>
              <a:cxnLst/>
              <a:rect l="l" t="t" r="r" b="b"/>
              <a:pathLst>
                <a:path w="1313180" h="1113155">
                  <a:moveTo>
                    <a:pt x="1312663" y="1112737"/>
                  </a:moveTo>
                  <a:lnTo>
                    <a:pt x="0" y="1112737"/>
                  </a:lnTo>
                  <a:lnTo>
                    <a:pt x="0" y="0"/>
                  </a:lnTo>
                  <a:lnTo>
                    <a:pt x="1312663" y="0"/>
                  </a:lnTo>
                  <a:lnTo>
                    <a:pt x="1312663" y="1112737"/>
                  </a:lnTo>
                  <a:close/>
                </a:path>
              </a:pathLst>
            </a:custGeom>
            <a:solidFill>
              <a:srgbClr val="D8D8D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8" name="object 8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3999" cy="5143499"/>
          </a:xfrm>
          <a:prstGeom prst="rect">
            <a:avLst/>
          </a:prstGeom>
        </p:spPr>
      </p:pic>
      <p:sp>
        <p:nvSpPr>
          <p:cNvPr id="9" name="object 9"/>
          <p:cNvSpPr/>
          <p:nvPr/>
        </p:nvSpPr>
        <p:spPr>
          <a:xfrm>
            <a:off x="381000" y="0"/>
            <a:ext cx="9144000" cy="5143500"/>
          </a:xfrm>
          <a:custGeom>
            <a:avLst/>
            <a:gdLst/>
            <a:ahLst/>
            <a:cxnLst/>
            <a:rect l="l" t="t" r="r" b="b"/>
            <a:pathLst>
              <a:path w="9144000" h="5143500">
                <a:moveTo>
                  <a:pt x="9143999" y="5143499"/>
                </a:moveTo>
                <a:lnTo>
                  <a:pt x="0" y="5143499"/>
                </a:lnTo>
                <a:lnTo>
                  <a:pt x="0" y="0"/>
                </a:lnTo>
                <a:lnTo>
                  <a:pt x="9143999" y="0"/>
                </a:lnTo>
                <a:lnTo>
                  <a:pt x="9143999" y="5143499"/>
                </a:lnTo>
                <a:close/>
              </a:path>
            </a:pathLst>
          </a:custGeom>
          <a:solidFill>
            <a:srgbClr val="FFFFFF">
              <a:alpha val="4470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xfrm>
            <a:off x="73025" y="196529"/>
            <a:ext cx="7491095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0" dirty="0"/>
              <a:t>Legislação</a:t>
            </a:r>
            <a:r>
              <a:rPr spc="-5" dirty="0"/>
              <a:t> </a:t>
            </a:r>
            <a:r>
              <a:rPr dirty="0"/>
              <a:t>–</a:t>
            </a:r>
            <a:r>
              <a:rPr spc="-5" dirty="0"/>
              <a:t> </a:t>
            </a:r>
            <a:r>
              <a:rPr spc="-15" dirty="0"/>
              <a:t>Resolução</a:t>
            </a:r>
            <a:r>
              <a:rPr spc="-5" dirty="0"/>
              <a:t> Seduc 85, de 07 </a:t>
            </a:r>
            <a:r>
              <a:rPr dirty="0"/>
              <a:t>–</a:t>
            </a:r>
            <a:r>
              <a:rPr spc="-5" dirty="0"/>
              <a:t> 11 </a:t>
            </a:r>
            <a:r>
              <a:rPr dirty="0"/>
              <a:t>–</a:t>
            </a:r>
            <a:r>
              <a:rPr spc="-5" dirty="0"/>
              <a:t> 2022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73025" y="1003233"/>
            <a:ext cx="8124825" cy="2219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457200">
              <a:lnSpc>
                <a:spcPct val="120000"/>
              </a:lnSpc>
              <a:spcBef>
                <a:spcPts val="100"/>
              </a:spcBef>
            </a:pPr>
            <a:r>
              <a:rPr sz="2400" spc="-5" dirty="0">
                <a:latin typeface="Calibri"/>
                <a:cs typeface="Calibri"/>
              </a:rPr>
              <a:t>Os </a:t>
            </a:r>
            <a:r>
              <a:rPr sz="2400" spc="-10" dirty="0">
                <a:latin typeface="Calibri"/>
                <a:cs typeface="Calibri"/>
              </a:rPr>
              <a:t>docentes </a:t>
            </a:r>
            <a:r>
              <a:rPr sz="2400" dirty="0">
                <a:latin typeface="Calibri"/>
                <a:cs typeface="Calibri"/>
              </a:rPr>
              <a:t>e </a:t>
            </a:r>
            <a:r>
              <a:rPr sz="2400" spc="-10" dirty="0">
                <a:latin typeface="Calibri"/>
                <a:cs typeface="Calibri"/>
              </a:rPr>
              <a:t>candidatos </a:t>
            </a:r>
            <a:r>
              <a:rPr sz="2400" dirty="0">
                <a:latin typeface="Calibri"/>
                <a:cs typeface="Calibri"/>
              </a:rPr>
              <a:t>e </a:t>
            </a:r>
            <a:r>
              <a:rPr sz="2400" spc="-10" dirty="0">
                <a:latin typeface="Calibri"/>
                <a:cs typeface="Calibri"/>
              </a:rPr>
              <a:t>candidatos </a:t>
            </a:r>
            <a:r>
              <a:rPr sz="2400" dirty="0">
                <a:latin typeface="Calibri"/>
                <a:cs typeface="Calibri"/>
              </a:rPr>
              <a:t>à </a:t>
            </a:r>
            <a:r>
              <a:rPr sz="2400" spc="-20" dirty="0">
                <a:latin typeface="Calibri"/>
                <a:cs typeface="Calibri"/>
              </a:rPr>
              <a:t>contratação </a:t>
            </a:r>
            <a:r>
              <a:rPr sz="2400" spc="-10" dirty="0">
                <a:latin typeface="Calibri"/>
                <a:cs typeface="Calibri"/>
              </a:rPr>
              <a:t>poderão </a:t>
            </a:r>
            <a:r>
              <a:rPr sz="2400" spc="-530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alterar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sua </a:t>
            </a:r>
            <a:r>
              <a:rPr sz="2400" spc="-10" dirty="0">
                <a:latin typeface="Calibri"/>
                <a:cs typeface="Calibri"/>
              </a:rPr>
              <a:t>opção</a:t>
            </a:r>
            <a:r>
              <a:rPr sz="2400" spc="-5" dirty="0">
                <a:latin typeface="Calibri"/>
                <a:cs typeface="Calibri"/>
              </a:rPr>
              <a:t> de jornada na SED </a:t>
            </a:r>
            <a:r>
              <a:rPr sz="2400" spc="-15" dirty="0">
                <a:latin typeface="Calibri"/>
                <a:cs typeface="Calibri"/>
              </a:rPr>
              <a:t>entre</a:t>
            </a:r>
            <a:r>
              <a:rPr sz="2400" spc="-5" dirty="0">
                <a:latin typeface="Calibri"/>
                <a:cs typeface="Calibri"/>
              </a:rPr>
              <a:t> os dias:</a:t>
            </a:r>
            <a:endParaRPr sz="24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3300" dirty="0">
              <a:latin typeface="Calibri"/>
              <a:cs typeface="Calibri"/>
            </a:endParaRPr>
          </a:p>
          <a:p>
            <a:pPr marL="355600" indent="-297815">
              <a:lnSpc>
                <a:spcPct val="100000"/>
              </a:lnSpc>
              <a:buFont typeface="Tahoma"/>
              <a:buChar char="•"/>
              <a:tabLst>
                <a:tab pos="354965" algn="l"/>
                <a:tab pos="355600" algn="l"/>
              </a:tabLst>
            </a:pPr>
            <a:r>
              <a:rPr sz="2400" spc="-20" dirty="0">
                <a:latin typeface="Calibri"/>
                <a:cs typeface="Calibri"/>
              </a:rPr>
              <a:t>efetivos,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spc="-20" dirty="0">
                <a:latin typeface="Calibri"/>
                <a:cs typeface="Calibri"/>
              </a:rPr>
              <a:t>estáveis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e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spc="-20" dirty="0">
                <a:latin typeface="Calibri"/>
                <a:cs typeface="Calibri"/>
              </a:rPr>
              <a:t>contratados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-</a:t>
            </a:r>
            <a:r>
              <a:rPr sz="2400" spc="25" dirty="0">
                <a:latin typeface="Calibri"/>
                <a:cs typeface="Calibri"/>
              </a:rPr>
              <a:t> </a:t>
            </a:r>
            <a:r>
              <a:rPr sz="2400" b="1" spc="-5" dirty="0">
                <a:latin typeface="Calibri"/>
                <a:cs typeface="Calibri"/>
              </a:rPr>
              <a:t>16 </a:t>
            </a:r>
            <a:r>
              <a:rPr sz="2400" b="1" dirty="0">
                <a:latin typeface="Calibri"/>
                <a:cs typeface="Calibri"/>
              </a:rPr>
              <a:t>a</a:t>
            </a:r>
            <a:r>
              <a:rPr sz="2400" b="1" spc="-5" dirty="0">
                <a:latin typeface="Calibri"/>
                <a:cs typeface="Calibri"/>
              </a:rPr>
              <a:t> 2</a:t>
            </a:r>
            <a:r>
              <a:rPr lang="pt-BR" sz="2400" b="1" spc="-5" dirty="0">
                <a:latin typeface="Calibri"/>
                <a:cs typeface="Calibri"/>
              </a:rPr>
              <a:t>9</a:t>
            </a:r>
            <a:r>
              <a:rPr sz="2400" b="1" spc="-5" dirty="0">
                <a:latin typeface="Calibri"/>
                <a:cs typeface="Calibri"/>
              </a:rPr>
              <a:t>/11</a:t>
            </a:r>
            <a:endParaRPr sz="2400" dirty="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580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spc="-10" dirty="0">
                <a:latin typeface="Calibri"/>
                <a:cs typeface="Calibri"/>
              </a:rPr>
              <a:t>candidatos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à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-20" dirty="0">
                <a:latin typeface="Calibri"/>
                <a:cs typeface="Calibri"/>
              </a:rPr>
              <a:t>contratação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- </a:t>
            </a:r>
            <a:r>
              <a:rPr sz="2400" b="1" spc="-5" dirty="0">
                <a:latin typeface="Calibri"/>
                <a:cs typeface="Calibri"/>
              </a:rPr>
              <a:t>08</a:t>
            </a:r>
            <a:r>
              <a:rPr sz="2400" b="1" spc="-10" dirty="0">
                <a:latin typeface="Calibri"/>
                <a:cs typeface="Calibri"/>
              </a:rPr>
              <a:t> </a:t>
            </a:r>
            <a:r>
              <a:rPr sz="2400" b="1" dirty="0">
                <a:latin typeface="Calibri"/>
                <a:cs typeface="Calibri"/>
              </a:rPr>
              <a:t>a</a:t>
            </a:r>
            <a:r>
              <a:rPr sz="2400" b="1" spc="-15" dirty="0">
                <a:latin typeface="Calibri"/>
                <a:cs typeface="Calibri"/>
              </a:rPr>
              <a:t> </a:t>
            </a:r>
            <a:r>
              <a:rPr sz="2400" b="1" spc="-5" dirty="0">
                <a:latin typeface="Calibri"/>
                <a:cs typeface="Calibri"/>
              </a:rPr>
              <a:t>16/12</a:t>
            </a:r>
            <a:endParaRPr sz="24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204</TotalTime>
  <Words>1787</Words>
  <Application>Microsoft Office PowerPoint</Application>
  <PresentationFormat>Apresentação na tela (16:9)</PresentationFormat>
  <Paragraphs>605</Paragraphs>
  <Slides>31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31</vt:i4>
      </vt:variant>
    </vt:vector>
  </HeadingPairs>
  <TitlesOfParts>
    <vt:vector size="36" baseType="lpstr">
      <vt:lpstr>MS PGothic</vt:lpstr>
      <vt:lpstr>Arial</vt:lpstr>
      <vt:lpstr>Calibri</vt:lpstr>
      <vt:lpstr>Tahoma</vt:lpstr>
      <vt:lpstr>Office Theme</vt:lpstr>
      <vt:lpstr>Apresentação do PowerPoint</vt:lpstr>
      <vt:lpstr>                          Diretoria de Ensino Região de Osasco  Dirigente  Regional  William Ruotti  Comissão de Atribuição de Aulas: Nilda Medines (CRH) Ari Guinther (ESE) Fabiana Peca (ESE) Maria de Fátima Francisco (ESE) Ricardo Romanetti (ESE)    </vt:lpstr>
      <vt:lpstr>Programas e Projetos da Pasta</vt:lpstr>
      <vt:lpstr>Programas e Projetos da Pasta</vt:lpstr>
      <vt:lpstr>Apresentação do PowerPoint</vt:lpstr>
      <vt:lpstr>Legislação – Resolução Seduc 85, de 07 – 11 – 2022</vt:lpstr>
      <vt:lpstr>Legislação – Resolução Seduc 85, de 07 – 11 – 2022</vt:lpstr>
      <vt:lpstr>Legislação – Resolução Seduc 85, de 07 – 11 – 2022</vt:lpstr>
      <vt:lpstr>Legislação – Resolução Seduc 85, de 07 – 11 – 2022</vt:lpstr>
      <vt:lpstr>Legislação – Resolução Seduc 85, de 07 – 11 – 2022</vt:lpstr>
      <vt:lpstr>Legislação – Resolução Seduc 85, de 07–11– 2022</vt:lpstr>
      <vt:lpstr>Legislação – Resolução Seduc 85, de 07–11– 2022</vt:lpstr>
      <vt:lpstr>Legislação – Resolução Seduc 85, de 07–11– 2022</vt:lpstr>
      <vt:lpstr>Legislação – Resolução Seduc 85, de 07–11– 2022</vt:lpstr>
      <vt:lpstr>Legislação – Resolução Seduc 85, de 07–11–2022</vt:lpstr>
      <vt:lpstr>Legislação – Resolução Seduc 85, de 07–11–2022</vt:lpstr>
      <vt:lpstr>Legislação – Resolução Seduc 85, de 07–11– 2022</vt:lpstr>
      <vt:lpstr>Legislação – Resolução Seduc 85, de 07–11–2022</vt:lpstr>
      <vt:lpstr>Legislação – Resolução Seduc 85, de 07–11– 2022</vt:lpstr>
      <vt:lpstr>Legislação – Resolução Seduc 85, de 07–11– 2022</vt:lpstr>
      <vt:lpstr>Legislação – Resolução Seduc 85, de 07–11–2022</vt:lpstr>
      <vt:lpstr>Legislação – Resolução Seduc 85, de 07–11–2022</vt:lpstr>
      <vt:lpstr>Sistema</vt:lpstr>
      <vt:lpstr>Sistema</vt:lpstr>
      <vt:lpstr>Sistema</vt:lpstr>
      <vt:lpstr>Sistema</vt:lpstr>
      <vt:lpstr>Sistema</vt:lpstr>
      <vt:lpstr>Sistema</vt:lpstr>
      <vt:lpstr>Sistema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PPT_ OT Atribuição 2023.pptx</dc:title>
  <dc:creator>Antonio Rogerio Bueno</dc:creator>
  <cp:lastModifiedBy>Maria De Fatima Francisco</cp:lastModifiedBy>
  <cp:revision>10</cp:revision>
  <dcterms:created xsi:type="dcterms:W3CDTF">2022-11-17T17:01:27Z</dcterms:created>
  <dcterms:modified xsi:type="dcterms:W3CDTF">2022-11-29T18:29:35Z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or">
    <vt:lpwstr>Google</vt:lpwstr>
  </property>
</Properties>
</file>