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28" r:id="rId5"/>
    <p:sldId id="512" r:id="rId6"/>
    <p:sldId id="482" r:id="rId7"/>
    <p:sldId id="483" r:id="rId8"/>
    <p:sldId id="472" r:id="rId9"/>
    <p:sldId id="473" r:id="rId10"/>
    <p:sldId id="493" r:id="rId11"/>
    <p:sldId id="479" r:id="rId12"/>
    <p:sldId id="484" r:id="rId13"/>
    <p:sldId id="489" r:id="rId14"/>
    <p:sldId id="490" r:id="rId15"/>
    <p:sldId id="491" r:id="rId16"/>
    <p:sldId id="492" r:id="rId17"/>
    <p:sldId id="380" r:id="rId18"/>
    <p:sldId id="513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51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471" r:id="rId37"/>
    <p:sldId id="453" r:id="rId38"/>
  </p:sldIdLst>
  <p:sldSz cx="18288000" cy="10287000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5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  <p15:guide id="4" pos="10988" userDrawn="1">
          <p15:clr>
            <a:srgbClr val="A4A3A4"/>
          </p15:clr>
        </p15:guide>
        <p15:guide id="6" orient="horz" pos="888" userDrawn="1">
          <p15:clr>
            <a:srgbClr val="A4A3A4"/>
          </p15:clr>
        </p15:guide>
        <p15:guide id="7" pos="525" userDrawn="1">
          <p15:clr>
            <a:srgbClr val="A4A3A4"/>
          </p15:clr>
        </p15:guide>
        <p15:guide id="8" orient="horz" pos="55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Borges Da Silva" initials="TBDS" lastIdx="1" clrIdx="0">
    <p:extLst>
      <p:ext uri="{19B8F6BF-5375-455C-9EA6-DF929625EA0E}">
        <p15:presenceInfo xmlns:p15="http://schemas.microsoft.com/office/powerpoint/2012/main" userId="S::thiago.silva17@educacao.sp.gov.br::8c895dc8-2df7-4316-9351-8b5c6380d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E00"/>
    <a:srgbClr val="F7FFF7"/>
    <a:srgbClr val="48C859"/>
    <a:srgbClr val="333333"/>
    <a:srgbClr val="171717"/>
    <a:srgbClr val="0D7737"/>
    <a:srgbClr val="FFF7F7"/>
    <a:srgbClr val="01411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86385" autoAdjust="0"/>
  </p:normalViewPr>
  <p:slideViewPr>
    <p:cSldViewPr snapToGrid="0">
      <p:cViewPr varScale="1">
        <p:scale>
          <a:sx n="66" d="100"/>
          <a:sy n="66" d="100"/>
        </p:scale>
        <p:origin x="1320" y="72"/>
      </p:cViewPr>
      <p:guideLst>
        <p:guide orient="horz" pos="3285"/>
        <p:guide pos="5760"/>
        <p:guide orient="horz" pos="408"/>
        <p:guide pos="10988"/>
        <p:guide orient="horz" pos="888"/>
        <p:guide pos="525"/>
        <p:guide orient="horz" pos="5592"/>
      </p:guideLst>
    </p:cSldViewPr>
  </p:slideViewPr>
  <p:outlineViewPr>
    <p:cViewPr>
      <p:scale>
        <a:sx n="66" d="100"/>
        <a:sy n="66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213E073-C9AB-49B1-92A8-9C076A425F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D21BEB-A3E9-4DD7-95EB-403F0BC5F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D4FA-B84C-427B-A07C-ABFF21832B29}" type="datetimeFigureOut">
              <a:rPr lang="pt-BR" smtClean="0"/>
              <a:t>25/04/2022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0EC397-D34A-42F8-B309-240A6775B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70E543-391B-46AE-ACA1-969020368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E5C3-75EE-478C-8DA7-160660FE542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22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A88-B9D7-4DA4-ABBE-5D8237E325AB}" type="datetimeFigureOut">
              <a:rPr lang="pt-BR" smtClean="0"/>
              <a:t>25/04/2022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E62D-A590-4B1E-930D-0CB59BAA7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72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28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23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0E62D-A590-4B1E-930D-0CB59BAA7BD5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6E490A1-3747-4162-8136-38EF63536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6190"/>
          <a:stretch/>
        </p:blipFill>
        <p:spPr>
          <a:xfrm>
            <a:off x="6618512" y="-1"/>
            <a:ext cx="11669488" cy="93819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E21CDC-8DF9-4B46-AA55-55B9620F9AD2}"/>
              </a:ext>
            </a:extLst>
          </p:cNvPr>
          <p:cNvSpPr/>
          <p:nvPr userDrawn="1"/>
        </p:nvSpPr>
        <p:spPr>
          <a:xfrm>
            <a:off x="0" y="9030195"/>
            <a:ext cx="17678400" cy="125680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DC6F839-C75F-4C14-BC88-028C8E6CC72B}"/>
              </a:ext>
            </a:extLst>
          </p:cNvPr>
          <p:cNvGrpSpPr/>
          <p:nvPr userDrawn="1"/>
        </p:nvGrpSpPr>
        <p:grpSpPr>
          <a:xfrm>
            <a:off x="17068800" y="9030194"/>
            <a:ext cx="1219200" cy="1261458"/>
            <a:chOff x="17068800" y="9030194"/>
            <a:chExt cx="1219200" cy="12614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10F0C86-232C-4204-ADEE-79CBD0F8DB67}"/>
                </a:ext>
              </a:extLst>
            </p:cNvPr>
            <p:cNvSpPr/>
            <p:nvPr/>
          </p:nvSpPr>
          <p:spPr>
            <a:xfrm>
              <a:off x="17678400" y="9715500"/>
              <a:ext cx="609600" cy="576152"/>
            </a:xfrm>
            <a:prstGeom prst="rect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11B3691-3227-47A2-B768-1A89E85E101C}"/>
                </a:ext>
              </a:extLst>
            </p:cNvPr>
            <p:cNvSpPr/>
            <p:nvPr/>
          </p:nvSpPr>
          <p:spPr>
            <a:xfrm>
              <a:off x="17068800" y="9030194"/>
              <a:ext cx="1219200" cy="1256805"/>
            </a:xfrm>
            <a:prstGeom prst="ellipse">
              <a:avLst/>
            </a:prstGeom>
            <a:solidFill>
              <a:srgbClr val="F7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5B4B4EC-EDD9-4ABC-9BBF-AEA62025C4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809340-A9C9-46BE-A9AD-E747B9928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4AE755-3AD5-4906-829A-CEBC9A2B4A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901E326-FA17-4B5B-946B-04A77115D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68800" y="9476033"/>
            <a:ext cx="1219200" cy="365125"/>
          </a:xfrm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E7290D-26B2-4D00-A18D-B8610EAC9DB3}"/>
              </a:ext>
            </a:extLst>
          </p:cNvPr>
          <p:cNvSpPr/>
          <p:nvPr userDrawn="1"/>
        </p:nvSpPr>
        <p:spPr>
          <a:xfrm>
            <a:off x="0" y="0"/>
            <a:ext cx="18288000" cy="1256805"/>
          </a:xfrm>
          <a:prstGeom prst="rect">
            <a:avLst/>
          </a:prstGeom>
          <a:solidFill>
            <a:srgbClr val="0D7737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6CC5301-B7D7-467D-BE63-A33B38590B67}"/>
              </a:ext>
            </a:extLst>
          </p:cNvPr>
          <p:cNvSpPr/>
          <p:nvPr userDrawn="1"/>
        </p:nvSpPr>
        <p:spPr>
          <a:xfrm>
            <a:off x="845820" y="286430"/>
            <a:ext cx="76200" cy="68394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tendimento.educacao.sp.gov.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ive.google.com/file/d/1x-oRm568UMBPiD6OlO7LQ58v_SvCKDY9/view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d.educacao.sp.gov.b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F282424-78B1-44D8-A6D4-B89F59B8191A}"/>
              </a:ext>
            </a:extLst>
          </p:cNvPr>
          <p:cNvSpPr txBox="1"/>
          <p:nvPr/>
        </p:nvSpPr>
        <p:spPr>
          <a:xfrm>
            <a:off x="841103" y="5920539"/>
            <a:ext cx="8797120" cy="212365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Tutorial</a:t>
            </a:r>
          </a:p>
          <a:p>
            <a:r>
              <a:rPr lang="pt-BR" sz="6600" b="1" dirty="0">
                <a:solidFill>
                  <a:schemeClr val="bg1"/>
                </a:solidFill>
                <a:ea typeface="Verdana" panose="020B0604030504040204" pitchFamily="34" charset="0"/>
              </a:rPr>
              <a:t>Cadastro Dados Pessoais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96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3 – </a:t>
            </a:r>
            <a:r>
              <a:rPr lang="pt-BR" sz="3200" dirty="0">
                <a:latin typeface="+mj-lt"/>
                <a:cs typeface="Arial MT"/>
              </a:rPr>
              <a:t>Digite o RG ou CPF do funcionário e clique em Pesquisar para verificar se o mesmo já possui cadastro.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2A6E14-CEB0-4018-BD6D-2452CD01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84" y="3958772"/>
            <a:ext cx="7678222" cy="2572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341E112-3733-4BAF-B617-A1640C9EA2B3}"/>
              </a:ext>
            </a:extLst>
          </p:cNvPr>
          <p:cNvSpPr txBox="1"/>
          <p:nvPr/>
        </p:nvSpPr>
        <p:spPr>
          <a:xfrm>
            <a:off x="833437" y="7306823"/>
            <a:ext cx="8310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No caso de o sistema localizar registro para o documento pesquisado, siga os passos dos </a:t>
            </a:r>
            <a:r>
              <a:rPr lang="pt-BR" sz="3200" dirty="0">
                <a:solidFill>
                  <a:srgbClr val="00B050"/>
                </a:solidFill>
              </a:rPr>
              <a:t>(Dados Pessoais – Alteração).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5CED6E-0E08-4ADC-917A-9E86785887E5}"/>
              </a:ext>
            </a:extLst>
          </p:cNvPr>
          <p:cNvSpPr txBox="1"/>
          <p:nvPr/>
        </p:nvSpPr>
        <p:spPr>
          <a:xfrm>
            <a:off x="9144000" y="3936048"/>
            <a:ext cx="83105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Caso o sistema não encontre registro para o documento digitado, será exibida uma mensagem de alerta. Feche a mensagem de alerta e siga os passos abaixo para cadastrar o funcionário.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490CF61-36EF-4286-B848-F909204F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408" y="7323394"/>
            <a:ext cx="5515745" cy="1133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D6348495-C653-4263-B08A-E0D75B363074}"/>
              </a:ext>
            </a:extLst>
          </p:cNvPr>
          <p:cNvSpPr/>
          <p:nvPr/>
        </p:nvSpPr>
        <p:spPr>
          <a:xfrm rot="5400000">
            <a:off x="12812099" y="6265891"/>
            <a:ext cx="974361" cy="749508"/>
          </a:xfrm>
          <a:prstGeom prst="rightArrow">
            <a:avLst>
              <a:gd name="adj1" fmla="val 50000"/>
              <a:gd name="adj2" fmla="val 62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333A8F-76F3-42BA-8DED-6CED0603BDB7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184073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4 – </a:t>
            </a:r>
            <a:r>
              <a:rPr lang="pt-BR" sz="3200" dirty="0">
                <a:latin typeface="+mj-lt"/>
                <a:cs typeface="Arial MT"/>
              </a:rPr>
              <a:t>Clique em </a:t>
            </a: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Novo Cadastro.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453F9E-BE48-495E-8590-72906B25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26" y="3448879"/>
            <a:ext cx="11436949" cy="3389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2876126-CA8A-4D27-8A67-0C86D66E7AF1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4648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5 – </a:t>
            </a:r>
            <a:r>
              <a:rPr lang="pt-BR" sz="3200" dirty="0">
                <a:latin typeface="+mj-lt"/>
                <a:cs typeface="Arial MT"/>
              </a:rPr>
              <a:t>Preencha os campos obrigatórios e ao final clique em </a:t>
            </a: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Cadastrar Servidor</a:t>
            </a:r>
            <a:r>
              <a:rPr lang="pt-BR" sz="3200" dirty="0">
                <a:latin typeface="+mj-lt"/>
                <a:cs typeface="Arial MT"/>
              </a:rPr>
              <a:t>.</a:t>
            </a:r>
            <a:endParaRPr lang="pt-BR" sz="3200" b="1" dirty="0">
              <a:solidFill>
                <a:srgbClr val="00B050"/>
              </a:solidFill>
              <a:latin typeface="+mj-lt"/>
              <a:cs typeface="Arial M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752F11-787F-49EB-81CF-958E1455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66"/>
          <a:stretch/>
        </p:blipFill>
        <p:spPr>
          <a:xfrm>
            <a:off x="1023660" y="3030027"/>
            <a:ext cx="8297650" cy="4399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FA3821-93FC-4A9E-B737-9C89C5933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3"/>
          <a:stretch/>
        </p:blipFill>
        <p:spPr>
          <a:xfrm>
            <a:off x="9739855" y="3030027"/>
            <a:ext cx="7263476" cy="4399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2402F37-F54A-44DC-AC2B-6E9EDBE01CD4}"/>
              </a:ext>
            </a:extLst>
          </p:cNvPr>
          <p:cNvSpPr txBox="1"/>
          <p:nvPr/>
        </p:nvSpPr>
        <p:spPr>
          <a:xfrm>
            <a:off x="3282846" y="7636610"/>
            <a:ext cx="117522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Caso algum campo obrigatório não seja preenchido, o sistema exibirá uma mensagem de alerta ou destacará o campo na cor vermelha.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6AF7EE5-3275-47DB-AE0D-C26B72628C2B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406705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6 – </a:t>
            </a:r>
            <a:r>
              <a:rPr lang="pt-BR" sz="3200" dirty="0">
                <a:latin typeface="+mj-lt"/>
                <a:cs typeface="Arial MT"/>
              </a:rPr>
              <a:t>Será exibida uma mensagem de alerta, para confirmar a inclusão, clique em Sim.</a:t>
            </a:r>
            <a:endParaRPr lang="pt-BR" sz="3200" b="1" dirty="0">
              <a:solidFill>
                <a:srgbClr val="00B050"/>
              </a:solidFill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2402F37-F54A-44DC-AC2B-6E9EDBE01CD4}"/>
              </a:ext>
            </a:extLst>
          </p:cNvPr>
          <p:cNvSpPr txBox="1"/>
          <p:nvPr/>
        </p:nvSpPr>
        <p:spPr>
          <a:xfrm>
            <a:off x="3282846" y="5313131"/>
            <a:ext cx="11752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Pronto! Será exibida uma mensagem de confirmação.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213542-8B97-4339-A045-DA19B4626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87" y="2855748"/>
            <a:ext cx="9183426" cy="2147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E69254F-B28C-4DA3-BC19-2BC7AF1A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15" y="6289842"/>
            <a:ext cx="9093769" cy="1994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5D01E2-08A4-4A68-BD48-70174DDB96C4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67629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DADOS PESSOAIS ALTERAÇÕES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48428" y="1428097"/>
            <a:ext cx="1661001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Passo 1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latin typeface="+mj-lt"/>
                <a:ea typeface="+mn-lt"/>
                <a:cs typeface="+mn-lt"/>
              </a:rPr>
              <a:t>–</a:t>
            </a:r>
            <a:r>
              <a:rPr lang="en-US" sz="3200" spc="-5" dirty="0">
                <a:latin typeface="+mj-lt"/>
                <a:ea typeface="+mn-lt"/>
                <a:cs typeface="+mn-lt"/>
              </a:rPr>
              <a:t> 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Acesse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a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plataforma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SED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por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meio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do link: </a:t>
            </a:r>
            <a:r>
              <a:rPr lang="en-US" sz="3200" spc="-5" dirty="0">
                <a:latin typeface="+mj-lt"/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latin typeface="+mj-lt"/>
              <a:ea typeface="+mn-lt"/>
              <a:cs typeface="+mn-lt"/>
            </a:endParaRPr>
          </a:p>
          <a:p>
            <a:r>
              <a:rPr lang="en-US" sz="3200" spc="-5" dirty="0" err="1">
                <a:latin typeface="+mj-lt"/>
                <a:ea typeface="+mn-lt"/>
                <a:cs typeface="+mn-lt"/>
              </a:rPr>
              <a:t>Faça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seu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login, que é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composto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pelo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número</a:t>
            </a:r>
            <a:r>
              <a:rPr lang="en-US" sz="3200" spc="-5" dirty="0">
                <a:latin typeface="+mj-lt"/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latin typeface="+mj-lt"/>
                <a:ea typeface="+mn-lt"/>
                <a:cs typeface="+mn-lt"/>
              </a:rPr>
              <a:t>senha</a:t>
            </a:r>
            <a:r>
              <a:rPr lang="en-US" sz="3200" spc="-5" dirty="0">
                <a:latin typeface="+mj-lt"/>
                <a:ea typeface="+mn-lt"/>
                <a:cs typeface="+mn-lt"/>
              </a:rPr>
              <a:t>".</a:t>
            </a:r>
            <a:endParaRPr lang="en-US" b="1" dirty="0">
              <a:latin typeface="+mj-lt"/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B2CD02-C08D-4D80-B054-B4F6806D7048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152227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2 – </a:t>
            </a:r>
            <a:r>
              <a:rPr lang="pt-BR" sz="3200" dirty="0">
                <a:latin typeface="+mj-lt"/>
                <a:cs typeface="Arial MT"/>
              </a:rPr>
              <a:t>Clique no menu Dados Pessoais &gt; Cadastrar/Alterar ou digite “Cadastrar/Alterar” na barra de acesso rápido localizada no canto superior esquerdo da tela para achar o menu rapidamente.</a:t>
            </a:r>
            <a:endParaRPr sz="3200" dirty="0">
              <a:latin typeface="+mj-lt"/>
              <a:cs typeface="Arial M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4CB06C-C01F-4925-B371-BF52CCCE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3" y="2986946"/>
            <a:ext cx="3018607" cy="56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16225F-FB1B-4646-8AC8-5F7742975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12" y="3964109"/>
            <a:ext cx="10364646" cy="3077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CD056E-4360-4E4E-97DF-98713CFB8C25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258543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3 – </a:t>
            </a:r>
            <a:r>
              <a:rPr lang="pt-BR" sz="3200" dirty="0"/>
              <a:t>Digite o RG ou CPF do funcionário e clique em Pesquisar para verificar se o mesmo já possui cadastro.</a:t>
            </a:r>
            <a:endParaRPr sz="3200" dirty="0">
              <a:latin typeface="+mj-lt"/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F36D12-7347-47B4-A216-C58184BA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18" y="3565380"/>
            <a:ext cx="9682562" cy="2616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EAEBA2-94D5-43CC-9F26-F5734F3EE84D}"/>
              </a:ext>
            </a:extLst>
          </p:cNvPr>
          <p:cNvSpPr txBox="1"/>
          <p:nvPr/>
        </p:nvSpPr>
        <p:spPr>
          <a:xfrm>
            <a:off x="833438" y="7291839"/>
            <a:ext cx="1662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Se o funcionário não tiver cadastro, siga os passos do Dados – Pessoais – Cadastro.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D41008-707A-4BE2-9032-CECAFDAB5F93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7716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4 –</a:t>
            </a:r>
            <a:r>
              <a:rPr lang="pt-BR" sz="3200" dirty="0">
                <a:solidFill>
                  <a:srgbClr val="00B050"/>
                </a:solidFill>
              </a:rPr>
              <a:t> </a:t>
            </a:r>
            <a:r>
              <a:rPr lang="pt-BR" sz="3200" dirty="0"/>
              <a:t>Caso o funcionário já tenha cadastro, clique em Consultar para visualizar os dados ou em Alterar para atualizar o cadastro do mesmo.</a:t>
            </a:r>
            <a:endParaRPr sz="3200" dirty="0">
              <a:latin typeface="+mj-lt"/>
              <a:cs typeface="Arial M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FE22A61-FB51-4EC8-B267-325EF9D7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483" y="2766828"/>
            <a:ext cx="9671034" cy="5682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279924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24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2800" b="1" dirty="0">
                <a:solidFill>
                  <a:srgbClr val="FFCE00"/>
                </a:solidFill>
              </a:rPr>
              <a:t>IMPORTANTE: </a:t>
            </a:r>
            <a:r>
              <a:rPr lang="pt-BR" sz="2800" dirty="0"/>
              <a:t>No caso de servidores ativos no Estado, somente os responsáveis na rede estadual conseguirão atualizar o cadastro do funcionário. Nestas situações, será exibida uma mensagem de alerta para o usuário da rede particular/municipal (conforme imagem abaixo) e o mesmo conseguirá apenas visualizar as informações dos dados pessoais. Em caso de necessidade de alteração, orientar o próprio profissional a solicitar alteração de seus dados ou contatar a Diretoria de Ensino responsável. Como o servidor já está cadastrado, pule para o Cadastro Funcional.</a:t>
            </a:r>
            <a:endParaRPr sz="2800" dirty="0">
              <a:latin typeface="+mj-lt"/>
              <a:cs typeface="Arial M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EB7A75-2728-4771-9889-A671DF52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37" y="4030681"/>
            <a:ext cx="9500906" cy="4773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D4409C-EC1A-4455-B1AA-D85555AC4586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</p:spTree>
    <p:extLst>
      <p:ext uri="{BB962C8B-B14F-4D97-AF65-F5344CB8AC3E}">
        <p14:creationId xmlns:p14="http://schemas.microsoft.com/office/powerpoint/2010/main" val="136414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D75CD18-FA05-B19C-51F4-8D42BBECEF70}"/>
              </a:ext>
            </a:extLst>
          </p:cNvPr>
          <p:cNvGrpSpPr/>
          <p:nvPr/>
        </p:nvGrpSpPr>
        <p:grpSpPr>
          <a:xfrm>
            <a:off x="12943928" y="6170045"/>
            <a:ext cx="4567823" cy="2661035"/>
            <a:chOff x="12943928" y="6105347"/>
            <a:chExt cx="4567823" cy="2661035"/>
          </a:xfrm>
        </p:grpSpPr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DF6F17C3-45B8-4E79-9673-4A68AC1E1D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37446" y="6105347"/>
              <a:ext cx="1462178" cy="2124864"/>
            </a:xfrm>
            <a:prstGeom prst="rect">
              <a:avLst/>
            </a:prstGeom>
          </p:spPr>
        </p:pic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16DDBCE-E495-44EC-BCAA-FD7756325B69}"/>
                </a:ext>
              </a:extLst>
            </p:cNvPr>
            <p:cNvSpPr txBox="1"/>
            <p:nvPr/>
          </p:nvSpPr>
          <p:spPr>
            <a:xfrm>
              <a:off x="12943928" y="8377814"/>
              <a:ext cx="4567823" cy="388568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994410" marR="7620" indent="-976313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Associação</a:t>
              </a:r>
              <a:r>
                <a:rPr sz="2400" spc="-68" dirty="0">
                  <a:latin typeface="Calibri"/>
                  <a:cs typeface="Calibri"/>
                </a:rPr>
                <a:t> </a:t>
              </a:r>
              <a:r>
                <a:rPr sz="2400" dirty="0">
                  <a:latin typeface="Calibri"/>
                  <a:cs typeface="Calibri"/>
                </a:rPr>
                <a:t>do</a:t>
              </a:r>
              <a:r>
                <a:rPr sz="2400" spc="-60" dirty="0">
                  <a:latin typeface="Calibri"/>
                  <a:cs typeface="Calibri"/>
                </a:rPr>
                <a:t> </a:t>
              </a:r>
              <a:r>
                <a:rPr sz="2400" spc="-15" dirty="0">
                  <a:latin typeface="Calibri"/>
                  <a:cs typeface="Calibri"/>
                </a:rPr>
                <a:t>Docente </a:t>
              </a:r>
              <a:r>
                <a:rPr sz="2400" spc="-593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da</a:t>
              </a:r>
              <a:r>
                <a:rPr sz="2400" spc="-1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classe</a:t>
              </a:r>
              <a:endParaRPr sz="2400" dirty="0">
                <a:latin typeface="Calibri"/>
                <a:cs typeface="Calibri"/>
              </a:endParaRPr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8E5FDBB9-BC71-4B99-9D5A-23D71E98BD84}"/>
              </a:ext>
            </a:extLst>
          </p:cNvPr>
          <p:cNvSpPr/>
          <p:nvPr/>
        </p:nvSpPr>
        <p:spPr>
          <a:xfrm>
            <a:off x="372061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BEDFB4F-9FA3-4C2C-8ADE-57DA3C2AA1CB}"/>
              </a:ext>
            </a:extLst>
          </p:cNvPr>
          <p:cNvSpPr/>
          <p:nvPr/>
        </p:nvSpPr>
        <p:spPr>
          <a:xfrm>
            <a:off x="6453899" y="7114788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355600" h="76200">
                <a:moveTo>
                  <a:pt x="279019" y="0"/>
                </a:moveTo>
                <a:lnTo>
                  <a:pt x="279019" y="76199"/>
                </a:lnTo>
                <a:lnTo>
                  <a:pt x="336169" y="47624"/>
                </a:lnTo>
                <a:lnTo>
                  <a:pt x="291719" y="47624"/>
                </a:lnTo>
                <a:lnTo>
                  <a:pt x="291719" y="28574"/>
                </a:lnTo>
                <a:lnTo>
                  <a:pt x="336169" y="28574"/>
                </a:lnTo>
                <a:lnTo>
                  <a:pt x="279019" y="0"/>
                </a:lnTo>
                <a:close/>
              </a:path>
              <a:path w="355600" h="76200">
                <a:moveTo>
                  <a:pt x="279019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79019" y="47624"/>
                </a:lnTo>
                <a:lnTo>
                  <a:pt x="279019" y="28574"/>
                </a:lnTo>
                <a:close/>
              </a:path>
              <a:path w="355600" h="76200">
                <a:moveTo>
                  <a:pt x="336169" y="28574"/>
                </a:moveTo>
                <a:lnTo>
                  <a:pt x="291719" y="28574"/>
                </a:lnTo>
                <a:lnTo>
                  <a:pt x="291719" y="47624"/>
                </a:lnTo>
                <a:lnTo>
                  <a:pt x="336169" y="47624"/>
                </a:lnTo>
                <a:lnTo>
                  <a:pt x="355219" y="38099"/>
                </a:lnTo>
                <a:lnTo>
                  <a:pt x="336169" y="2857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6AB5EFC-7EA1-A2C6-919D-3458BA89ACFA}"/>
              </a:ext>
            </a:extLst>
          </p:cNvPr>
          <p:cNvGrpSpPr/>
          <p:nvPr/>
        </p:nvGrpSpPr>
        <p:grpSpPr>
          <a:xfrm>
            <a:off x="12653933" y="3136480"/>
            <a:ext cx="2800350" cy="2344076"/>
            <a:chOff x="12653933" y="3050216"/>
            <a:chExt cx="2800350" cy="2344076"/>
          </a:xfrm>
        </p:grpSpPr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335DAD16-83D9-4776-90CC-B1FBD09FA34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499" y="3050216"/>
              <a:ext cx="2766060" cy="1786698"/>
            </a:xfrm>
            <a:prstGeom prst="rect">
              <a:avLst/>
            </a:prstGeom>
          </p:spPr>
        </p:pic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866AE0CD-2F37-43BD-BB28-B268E8FD3168}"/>
                </a:ext>
              </a:extLst>
            </p:cNvPr>
            <p:cNvSpPr txBox="1"/>
            <p:nvPr/>
          </p:nvSpPr>
          <p:spPr>
            <a:xfrm>
              <a:off x="12653933" y="4959558"/>
              <a:ext cx="2800350" cy="43473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0"/>
                </a:spcBef>
              </a:pPr>
              <a:r>
                <a:rPr lang="pt-BR" sz="2700" spc="-15" dirty="0">
                  <a:latin typeface="Calibri"/>
                  <a:cs typeface="Calibri"/>
                </a:rPr>
                <a:t>Gestor</a:t>
              </a:r>
              <a:r>
                <a:rPr lang="pt-BR" sz="2700" spc="-38" dirty="0">
                  <a:latin typeface="Calibri"/>
                  <a:cs typeface="Calibri"/>
                </a:rPr>
                <a:t> </a:t>
              </a:r>
              <a:r>
                <a:rPr lang="pt-BR" sz="2700" spc="-15" dirty="0">
                  <a:latin typeface="Calibri"/>
                  <a:cs typeface="Calibri"/>
                </a:rPr>
                <a:t>Escolar </a:t>
              </a:r>
              <a:r>
                <a:rPr lang="pt-BR" sz="2700" dirty="0">
                  <a:latin typeface="Calibri"/>
                  <a:cs typeface="Calibri"/>
                </a:rPr>
                <a:t>-</a:t>
              </a:r>
              <a:r>
                <a:rPr lang="pt-BR" sz="2700" spc="-23" dirty="0">
                  <a:latin typeface="Calibri"/>
                  <a:cs typeface="Calibri"/>
                </a:rPr>
                <a:t> </a:t>
              </a:r>
              <a:r>
                <a:rPr lang="pt-BR" sz="2700" spc="-8" dirty="0">
                  <a:latin typeface="Calibri"/>
                  <a:cs typeface="Calibri"/>
                </a:rPr>
                <a:t>SCE</a:t>
              </a:r>
              <a:endParaRPr lang="pt-BR" sz="2700" dirty="0">
                <a:latin typeface="Calibri"/>
                <a:cs typeface="Calibri"/>
              </a:endParaRPr>
            </a:p>
          </p:txBody>
        </p:sp>
      </p:grpSp>
      <p:grpSp>
        <p:nvGrpSpPr>
          <p:cNvPr id="20" name="object 17">
            <a:extLst>
              <a:ext uri="{FF2B5EF4-FFF2-40B4-BE49-F238E27FC236}">
                <a16:creationId xmlns:a16="http://schemas.microsoft.com/office/drawing/2014/main" id="{5B0767F5-D1D6-409A-8BC6-D75E6A58D816}"/>
              </a:ext>
            </a:extLst>
          </p:cNvPr>
          <p:cNvGrpSpPr/>
          <p:nvPr/>
        </p:nvGrpSpPr>
        <p:grpSpPr>
          <a:xfrm>
            <a:off x="9148965" y="4702066"/>
            <a:ext cx="5081588" cy="3122295"/>
            <a:chOff x="6663690" y="3691890"/>
            <a:chExt cx="3387725" cy="2081530"/>
          </a:xfrm>
        </p:grpSpPr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7F09D246-8B43-4484-8BFB-4142CD6A14BE}"/>
                </a:ext>
              </a:extLst>
            </p:cNvPr>
            <p:cNvSpPr/>
            <p:nvPr/>
          </p:nvSpPr>
          <p:spPr>
            <a:xfrm>
              <a:off x="7061454" y="5535549"/>
              <a:ext cx="2989580" cy="237490"/>
            </a:xfrm>
            <a:custGeom>
              <a:avLst/>
              <a:gdLst/>
              <a:ahLst/>
              <a:cxnLst/>
              <a:rect l="l" t="t" r="r" b="b"/>
              <a:pathLst>
                <a:path w="2989579" h="237489">
                  <a:moveTo>
                    <a:pt x="2913379" y="161226"/>
                  </a:moveTo>
                  <a:lnTo>
                    <a:pt x="2913379" y="237426"/>
                  </a:lnTo>
                  <a:lnTo>
                    <a:pt x="2970529" y="208851"/>
                  </a:lnTo>
                  <a:lnTo>
                    <a:pt x="2926079" y="208851"/>
                  </a:lnTo>
                  <a:lnTo>
                    <a:pt x="2926079" y="189801"/>
                  </a:lnTo>
                  <a:lnTo>
                    <a:pt x="2970529" y="189801"/>
                  </a:lnTo>
                  <a:lnTo>
                    <a:pt x="2913379" y="161226"/>
                  </a:lnTo>
                  <a:close/>
                </a:path>
                <a:path w="2989579" h="237489">
                  <a:moveTo>
                    <a:pt x="1485265" y="9525"/>
                  </a:moveTo>
                  <a:lnTo>
                    <a:pt x="1485265" y="208851"/>
                  </a:lnTo>
                  <a:lnTo>
                    <a:pt x="2913379" y="208851"/>
                  </a:lnTo>
                  <a:lnTo>
                    <a:pt x="2913379" y="199326"/>
                  </a:lnTo>
                  <a:lnTo>
                    <a:pt x="1504315" y="199326"/>
                  </a:lnTo>
                  <a:lnTo>
                    <a:pt x="1494790" y="189801"/>
                  </a:lnTo>
                  <a:lnTo>
                    <a:pt x="1504315" y="189801"/>
                  </a:lnTo>
                  <a:lnTo>
                    <a:pt x="1504315" y="19050"/>
                  </a:lnTo>
                  <a:lnTo>
                    <a:pt x="1494790" y="19050"/>
                  </a:lnTo>
                  <a:lnTo>
                    <a:pt x="1485265" y="9525"/>
                  </a:lnTo>
                  <a:close/>
                </a:path>
                <a:path w="2989579" h="237489">
                  <a:moveTo>
                    <a:pt x="2970529" y="189801"/>
                  </a:moveTo>
                  <a:lnTo>
                    <a:pt x="2926079" y="189801"/>
                  </a:lnTo>
                  <a:lnTo>
                    <a:pt x="2926079" y="208851"/>
                  </a:lnTo>
                  <a:lnTo>
                    <a:pt x="2970529" y="208851"/>
                  </a:lnTo>
                  <a:lnTo>
                    <a:pt x="2989579" y="199326"/>
                  </a:lnTo>
                  <a:lnTo>
                    <a:pt x="2970529" y="189801"/>
                  </a:lnTo>
                  <a:close/>
                </a:path>
                <a:path w="2989579" h="237489">
                  <a:moveTo>
                    <a:pt x="1504315" y="189801"/>
                  </a:moveTo>
                  <a:lnTo>
                    <a:pt x="1494790" y="189801"/>
                  </a:lnTo>
                  <a:lnTo>
                    <a:pt x="1504315" y="199326"/>
                  </a:lnTo>
                  <a:lnTo>
                    <a:pt x="1504315" y="189801"/>
                  </a:lnTo>
                  <a:close/>
                </a:path>
                <a:path w="2989579" h="237489">
                  <a:moveTo>
                    <a:pt x="2913379" y="189801"/>
                  </a:moveTo>
                  <a:lnTo>
                    <a:pt x="1504315" y="189801"/>
                  </a:lnTo>
                  <a:lnTo>
                    <a:pt x="1504315" y="199326"/>
                  </a:lnTo>
                  <a:lnTo>
                    <a:pt x="2913379" y="199326"/>
                  </a:lnTo>
                  <a:lnTo>
                    <a:pt x="2913379" y="189801"/>
                  </a:lnTo>
                  <a:close/>
                </a:path>
                <a:path w="2989579" h="237489">
                  <a:moveTo>
                    <a:pt x="150431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485265" y="19050"/>
                  </a:lnTo>
                  <a:lnTo>
                    <a:pt x="1485265" y="9525"/>
                  </a:lnTo>
                  <a:lnTo>
                    <a:pt x="1504315" y="9525"/>
                  </a:lnTo>
                  <a:lnTo>
                    <a:pt x="1504315" y="0"/>
                  </a:lnTo>
                  <a:close/>
                </a:path>
                <a:path w="2989579" h="237489">
                  <a:moveTo>
                    <a:pt x="1504315" y="9525"/>
                  </a:moveTo>
                  <a:lnTo>
                    <a:pt x="1485265" y="9525"/>
                  </a:lnTo>
                  <a:lnTo>
                    <a:pt x="1494790" y="19050"/>
                  </a:lnTo>
                  <a:lnTo>
                    <a:pt x="1504315" y="19050"/>
                  </a:lnTo>
                  <a:lnTo>
                    <a:pt x="1504315" y="95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D8D9CB73-8FAE-4A50-BAD6-C949C9988E8C}"/>
                </a:ext>
              </a:extLst>
            </p:cNvPr>
            <p:cNvSpPr/>
            <p:nvPr/>
          </p:nvSpPr>
          <p:spPr>
            <a:xfrm>
              <a:off x="6663690" y="5080254"/>
              <a:ext cx="384175" cy="487680"/>
            </a:xfrm>
            <a:custGeom>
              <a:avLst/>
              <a:gdLst/>
              <a:ahLst/>
              <a:cxnLst/>
              <a:rect l="l" t="t" r="r" b="b"/>
              <a:pathLst>
                <a:path w="384175" h="487679">
                  <a:moveTo>
                    <a:pt x="384048" y="0"/>
                  </a:moveTo>
                  <a:lnTo>
                    <a:pt x="384048" y="487553"/>
                  </a:lnTo>
                </a:path>
                <a:path w="384175" h="487679">
                  <a:moveTo>
                    <a:pt x="0" y="268224"/>
                  </a:moveTo>
                  <a:lnTo>
                    <a:pt x="365632" y="268224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764543A3-373A-4086-8012-7DC2C265D1D5}"/>
                </a:ext>
              </a:extLst>
            </p:cNvPr>
            <p:cNvSpPr/>
            <p:nvPr/>
          </p:nvSpPr>
          <p:spPr>
            <a:xfrm>
              <a:off x="7040118" y="3691890"/>
              <a:ext cx="1515110" cy="1388745"/>
            </a:xfrm>
            <a:custGeom>
              <a:avLst/>
              <a:gdLst/>
              <a:ahLst/>
              <a:cxnLst/>
              <a:rect l="l" t="t" r="r" b="b"/>
              <a:pathLst>
                <a:path w="1515109" h="1388745">
                  <a:moveTo>
                    <a:pt x="748029" y="1369695"/>
                  </a:moveTo>
                  <a:lnTo>
                    <a:pt x="0" y="1369695"/>
                  </a:lnTo>
                  <a:lnTo>
                    <a:pt x="0" y="1388745"/>
                  </a:lnTo>
                  <a:lnTo>
                    <a:pt x="767079" y="1388745"/>
                  </a:lnTo>
                  <a:lnTo>
                    <a:pt x="767079" y="1379220"/>
                  </a:lnTo>
                  <a:lnTo>
                    <a:pt x="748029" y="1379220"/>
                  </a:lnTo>
                  <a:lnTo>
                    <a:pt x="748029" y="1369695"/>
                  </a:lnTo>
                  <a:close/>
                </a:path>
                <a:path w="1515109" h="1388745">
                  <a:moveTo>
                    <a:pt x="1438909" y="28575"/>
                  </a:moveTo>
                  <a:lnTo>
                    <a:pt x="748029" y="28575"/>
                  </a:lnTo>
                  <a:lnTo>
                    <a:pt x="748029" y="1379220"/>
                  </a:lnTo>
                  <a:lnTo>
                    <a:pt x="757554" y="1369695"/>
                  </a:lnTo>
                  <a:lnTo>
                    <a:pt x="767079" y="1369695"/>
                  </a:lnTo>
                  <a:lnTo>
                    <a:pt x="767079" y="47625"/>
                  </a:lnTo>
                  <a:lnTo>
                    <a:pt x="757554" y="47625"/>
                  </a:lnTo>
                  <a:lnTo>
                    <a:pt x="767079" y="38100"/>
                  </a:lnTo>
                  <a:lnTo>
                    <a:pt x="1438909" y="38100"/>
                  </a:lnTo>
                  <a:lnTo>
                    <a:pt x="1438909" y="28575"/>
                  </a:lnTo>
                  <a:close/>
                </a:path>
                <a:path w="1515109" h="1388745">
                  <a:moveTo>
                    <a:pt x="767079" y="1369695"/>
                  </a:moveTo>
                  <a:lnTo>
                    <a:pt x="757554" y="1369695"/>
                  </a:lnTo>
                  <a:lnTo>
                    <a:pt x="748029" y="1379220"/>
                  </a:lnTo>
                  <a:lnTo>
                    <a:pt x="767079" y="1379220"/>
                  </a:lnTo>
                  <a:lnTo>
                    <a:pt x="767079" y="1369695"/>
                  </a:lnTo>
                  <a:close/>
                </a:path>
                <a:path w="1515109" h="1388745">
                  <a:moveTo>
                    <a:pt x="1438909" y="0"/>
                  </a:moveTo>
                  <a:lnTo>
                    <a:pt x="1438909" y="76200"/>
                  </a:lnTo>
                  <a:lnTo>
                    <a:pt x="1496059" y="47625"/>
                  </a:lnTo>
                  <a:lnTo>
                    <a:pt x="1451609" y="47625"/>
                  </a:lnTo>
                  <a:lnTo>
                    <a:pt x="1451609" y="28575"/>
                  </a:lnTo>
                  <a:lnTo>
                    <a:pt x="1496059" y="28575"/>
                  </a:lnTo>
                  <a:lnTo>
                    <a:pt x="1438909" y="0"/>
                  </a:lnTo>
                  <a:close/>
                </a:path>
                <a:path w="1515109" h="1388745">
                  <a:moveTo>
                    <a:pt x="767079" y="38100"/>
                  </a:moveTo>
                  <a:lnTo>
                    <a:pt x="757554" y="47625"/>
                  </a:lnTo>
                  <a:lnTo>
                    <a:pt x="767079" y="47625"/>
                  </a:lnTo>
                  <a:lnTo>
                    <a:pt x="767079" y="38100"/>
                  </a:lnTo>
                  <a:close/>
                </a:path>
                <a:path w="1515109" h="1388745">
                  <a:moveTo>
                    <a:pt x="1438909" y="38100"/>
                  </a:moveTo>
                  <a:lnTo>
                    <a:pt x="767079" y="38100"/>
                  </a:lnTo>
                  <a:lnTo>
                    <a:pt x="767079" y="47625"/>
                  </a:lnTo>
                  <a:lnTo>
                    <a:pt x="1438909" y="47625"/>
                  </a:lnTo>
                  <a:lnTo>
                    <a:pt x="1438909" y="38100"/>
                  </a:lnTo>
                  <a:close/>
                </a:path>
                <a:path w="1515109" h="1388745">
                  <a:moveTo>
                    <a:pt x="1496059" y="28575"/>
                  </a:moveTo>
                  <a:lnTo>
                    <a:pt x="1451609" y="28575"/>
                  </a:lnTo>
                  <a:lnTo>
                    <a:pt x="1451609" y="47625"/>
                  </a:lnTo>
                  <a:lnTo>
                    <a:pt x="1496059" y="47625"/>
                  </a:lnTo>
                  <a:lnTo>
                    <a:pt x="1515109" y="38100"/>
                  </a:lnTo>
                  <a:lnTo>
                    <a:pt x="1496059" y="2857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26" name="object 16">
            <a:extLst>
              <a:ext uri="{FF2B5EF4-FFF2-40B4-BE49-F238E27FC236}">
                <a16:creationId xmlns:a16="http://schemas.microsoft.com/office/drawing/2014/main" id="{009F552E-4CED-40E9-8067-FA012CF96429}"/>
              </a:ext>
            </a:extLst>
          </p:cNvPr>
          <p:cNvSpPr txBox="1"/>
          <p:nvPr/>
        </p:nvSpPr>
        <p:spPr>
          <a:xfrm>
            <a:off x="836897" y="1440938"/>
            <a:ext cx="9241822" cy="4430700"/>
          </a:xfrm>
          <a:prstGeom prst="rect">
            <a:avLst/>
          </a:prstGeom>
        </p:spPr>
        <p:txBody>
          <a:bodyPr vert="horz" wrap="square" lIns="0" tIns="19050" rIns="0" bIns="0" rtlCol="0" anchor="t">
            <a:spAutoFit/>
          </a:bodyPr>
          <a:lstStyle/>
          <a:p>
            <a:pPr marL="19050" algn="just">
              <a:spcBef>
                <a:spcPts val="1590"/>
              </a:spcBef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que é Dados Pessoais?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submenu dados pessoais é um modulo na SED onde é informado nome, data de nascimento, e-mail, estado civil, nível de escolaridade, documentação completa entre outros campos.</a:t>
            </a:r>
          </a:p>
          <a:p>
            <a:pPr marL="19050" algn="just">
              <a:spcBef>
                <a:spcPts val="1590"/>
              </a:spcBef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Importante que os dados estejam corretos principalmente o CPF, visto que a base de dados do INEP é ligada a Receita Federal. </a:t>
            </a:r>
            <a:endParaRPr lang="pt-BR" sz="3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F1B7C4D-262C-12AE-0839-A2DF25ED6EB1}"/>
              </a:ext>
            </a:extLst>
          </p:cNvPr>
          <p:cNvGrpSpPr/>
          <p:nvPr/>
        </p:nvGrpSpPr>
        <p:grpSpPr>
          <a:xfrm>
            <a:off x="6814727" y="6339489"/>
            <a:ext cx="2859405" cy="1950571"/>
            <a:chOff x="6814727" y="6145395"/>
            <a:chExt cx="2859405" cy="1950571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491171DF-F188-4024-B597-12856A75F0F1}"/>
                </a:ext>
              </a:extLst>
            </p:cNvPr>
            <p:cNvSpPr txBox="1"/>
            <p:nvPr/>
          </p:nvSpPr>
          <p:spPr>
            <a:xfrm>
              <a:off x="6814727" y="7707398"/>
              <a:ext cx="2859405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15" dirty="0">
                  <a:latin typeface="Calibri"/>
                  <a:cs typeface="Calibri"/>
                </a:rPr>
                <a:t>Formação</a:t>
              </a:r>
              <a:r>
                <a:rPr sz="2400" spc="-10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Curricular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3" name="Imagem 2" descr="Ícone&#10;&#10;Descrição gerada automaticamente">
              <a:extLst>
                <a:ext uri="{FF2B5EF4-FFF2-40B4-BE49-F238E27FC236}">
                  <a16:creationId xmlns:a16="http://schemas.microsoft.com/office/drawing/2014/main" id="{958FDD61-9450-495B-93AD-BE51251FB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704" y="6145395"/>
              <a:ext cx="1534036" cy="151247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3B80E8F-CB10-0813-B93C-D53661122FF8}"/>
              </a:ext>
            </a:extLst>
          </p:cNvPr>
          <p:cNvGrpSpPr/>
          <p:nvPr/>
        </p:nvGrpSpPr>
        <p:grpSpPr>
          <a:xfrm>
            <a:off x="1393288" y="6216050"/>
            <a:ext cx="2159318" cy="1981345"/>
            <a:chOff x="1393288" y="6108220"/>
            <a:chExt cx="2159318" cy="1981345"/>
          </a:xfrm>
        </p:grpSpPr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AA881F50-4877-48AE-A4C4-1FA9D00924FB}"/>
                </a:ext>
              </a:extLst>
            </p:cNvPr>
            <p:cNvSpPr txBox="1"/>
            <p:nvPr/>
          </p:nvSpPr>
          <p:spPr>
            <a:xfrm>
              <a:off x="1393288" y="7700997"/>
              <a:ext cx="215931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Dados</a:t>
              </a:r>
              <a:r>
                <a:rPr sz="2400" spc="-75" dirty="0">
                  <a:latin typeface="Calibri"/>
                  <a:cs typeface="Calibri"/>
                </a:rPr>
                <a:t> </a:t>
              </a:r>
              <a:r>
                <a:rPr sz="2400" spc="-8" dirty="0">
                  <a:latin typeface="Calibri"/>
                  <a:cs typeface="Calibri"/>
                </a:rPr>
                <a:t>Pessoais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4" name="Imagem 4">
              <a:extLst>
                <a:ext uri="{FF2B5EF4-FFF2-40B4-BE49-F238E27FC236}">
                  <a16:creationId xmlns:a16="http://schemas.microsoft.com/office/drawing/2014/main" id="{FCF9F2F3-15BF-964B-B9B1-5ECBA437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6108220"/>
              <a:ext cx="1650521" cy="1585823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61C03E2-7176-CA51-C20C-125F90A881BC}"/>
              </a:ext>
            </a:extLst>
          </p:cNvPr>
          <p:cNvGrpSpPr/>
          <p:nvPr/>
        </p:nvGrpSpPr>
        <p:grpSpPr>
          <a:xfrm>
            <a:off x="4523117" y="6192061"/>
            <a:ext cx="1695014" cy="2064011"/>
            <a:chOff x="4523117" y="6041099"/>
            <a:chExt cx="1695014" cy="2064011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ABF8B7F-7C40-41A6-AD04-AE4916DCB43D}"/>
                </a:ext>
              </a:extLst>
            </p:cNvPr>
            <p:cNvSpPr txBox="1"/>
            <p:nvPr/>
          </p:nvSpPr>
          <p:spPr>
            <a:xfrm>
              <a:off x="4683796" y="7716542"/>
              <a:ext cx="1382078" cy="388568"/>
            </a:xfrm>
            <a:prstGeom prst="rect">
              <a:avLst/>
            </a:prstGeom>
          </p:spPr>
          <p:txBody>
            <a:bodyPr vert="horz" wrap="square" lIns="0" tIns="19050" rIns="0" bIns="0" rtlCol="0" anchor="t">
              <a:spAutoFit/>
            </a:bodyPr>
            <a:lstStyle/>
            <a:p>
              <a:pPr marL="19050" algn="ctr">
                <a:spcBef>
                  <a:spcPts val="150"/>
                </a:spcBef>
              </a:pPr>
              <a:r>
                <a:rPr sz="2400" spc="-8" dirty="0">
                  <a:latin typeface="Calibri"/>
                  <a:cs typeface="Calibri"/>
                </a:rPr>
                <a:t>Fu</a:t>
              </a:r>
              <a:r>
                <a:rPr sz="2400" dirty="0">
                  <a:latin typeface="Calibri"/>
                  <a:cs typeface="Calibri"/>
                </a:rPr>
                <a:t>n</a:t>
              </a:r>
              <a:r>
                <a:rPr sz="2400" spc="-15" dirty="0">
                  <a:latin typeface="Calibri"/>
                  <a:cs typeface="Calibri"/>
                </a:rPr>
                <a:t>c</a:t>
              </a:r>
              <a:r>
                <a:rPr sz="2400" spc="-8" dirty="0">
                  <a:latin typeface="Calibri"/>
                  <a:cs typeface="Calibri"/>
                </a:rPr>
                <a:t>ional</a:t>
              </a:r>
              <a:endParaRPr sz="2400">
                <a:latin typeface="Calibri"/>
                <a:cs typeface="Calibri"/>
              </a:endParaRPr>
            </a:p>
          </p:txBody>
        </p:sp>
        <p:pic>
          <p:nvPicPr>
            <p:cNvPr id="5" name="Imagem 5" descr="Ícone&#10;&#10;Descrição gerada automaticamente">
              <a:extLst>
                <a:ext uri="{FF2B5EF4-FFF2-40B4-BE49-F238E27FC236}">
                  <a16:creationId xmlns:a16="http://schemas.microsoft.com/office/drawing/2014/main" id="{DC8D8600-4878-7AA3-7A7A-16766A51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10" r="2469" b="4129"/>
            <a:stretch/>
          </p:blipFill>
          <p:spPr>
            <a:xfrm>
              <a:off x="4523117" y="6041099"/>
              <a:ext cx="1695014" cy="1681647"/>
            </a:xfrm>
            <a:prstGeom prst="rect">
              <a:avLst/>
            </a:prstGeom>
          </p:spPr>
        </p:pic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F8EB2F-C392-1553-ADFE-54C0FDE720C3}"/>
              </a:ext>
            </a:extLst>
          </p:cNvPr>
          <p:cNvSpPr txBox="1"/>
          <p:nvPr/>
        </p:nvSpPr>
        <p:spPr>
          <a:xfrm>
            <a:off x="971549" y="345540"/>
            <a:ext cx="16346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cs typeface="Calibri"/>
              </a:rPr>
              <a:t>DADOS PESSOAIS</a:t>
            </a:r>
          </a:p>
        </p:txBody>
      </p:sp>
    </p:spTree>
    <p:extLst>
      <p:ext uri="{BB962C8B-B14F-4D97-AF65-F5344CB8AC3E}">
        <p14:creationId xmlns:p14="http://schemas.microsoft.com/office/powerpoint/2010/main" val="31274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5 – </a:t>
            </a:r>
            <a:r>
              <a:rPr lang="pt-BR" sz="3200" dirty="0"/>
              <a:t>Será necessário selecionar um motivo tanto para consulta, quanto para edição.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353845-C453-46B5-A690-49DDA9E1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57" y="2406987"/>
            <a:ext cx="12622487" cy="5592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6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6 – </a:t>
            </a:r>
            <a:r>
              <a:rPr lang="pt-BR" sz="3200" dirty="0"/>
              <a:t>Clique em Confirmar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D95AB4-0A36-4676-BF7A-E93B5AE1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36" y="2458605"/>
            <a:ext cx="14099527" cy="5369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79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7 – </a:t>
            </a:r>
            <a:r>
              <a:rPr lang="pt-BR" sz="3200" dirty="0"/>
              <a:t>Será exibida a tela com todas as informações do funcionário. Confira os dados, se necessário atualize as informações e clique em Atualizar Servidor no final da página.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137FBE-2B7B-4109-837F-19763BCE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73" y="2848944"/>
            <a:ext cx="7052342" cy="474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87D742-E2D4-4ABA-B040-71E896FC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01" y="2848944"/>
            <a:ext cx="6958031" cy="474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5B04E2-905B-4C63-A096-8890C6DB6C83}"/>
              </a:ext>
            </a:extLst>
          </p:cNvPr>
          <p:cNvSpPr txBox="1"/>
          <p:nvPr/>
        </p:nvSpPr>
        <p:spPr>
          <a:xfrm>
            <a:off x="833438" y="8041340"/>
            <a:ext cx="1662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CE00"/>
                </a:solidFill>
              </a:rPr>
              <a:t>Importante:</a:t>
            </a:r>
            <a:r>
              <a:rPr lang="pt-BR" sz="3200" dirty="0"/>
              <a:t> Para alteração do Nome, RG ou CPF veja as orientações do Alterar Dados Principais.</a:t>
            </a:r>
          </a:p>
        </p:txBody>
      </p:sp>
    </p:spTree>
    <p:extLst>
      <p:ext uri="{BB962C8B-B14F-4D97-AF65-F5344CB8AC3E}">
        <p14:creationId xmlns:p14="http://schemas.microsoft.com/office/powerpoint/2010/main" val="28582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8 – </a:t>
            </a:r>
            <a:r>
              <a:rPr lang="pt-BR" sz="3200" dirty="0"/>
              <a:t>Será exibida uma mensagem de confirmação. Clique em Sim para gravar as atualizações.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E2C36-BF76-484A-8B60-8124F63B26A2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ALTERAÇÕES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5B04E2-905B-4C63-A096-8890C6DB6C83}"/>
              </a:ext>
            </a:extLst>
          </p:cNvPr>
          <p:cNvSpPr txBox="1"/>
          <p:nvPr/>
        </p:nvSpPr>
        <p:spPr>
          <a:xfrm>
            <a:off x="833438" y="5238180"/>
            <a:ext cx="1662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Será exibida uma mensagem de confirmação.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E4E9A6-5E7D-44DD-A1A9-0164F968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7" y="2615497"/>
            <a:ext cx="12469064" cy="2147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7626349-F6B7-4BC9-9664-3C3DB4613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23"/>
          <a:stretch/>
        </p:blipFill>
        <p:spPr>
          <a:xfrm>
            <a:off x="2896563" y="6197419"/>
            <a:ext cx="12496958" cy="23292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69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334000"/>
            <a:ext cx="11403681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DADOS PESSOAIS ALTERAÇÕES DE 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DADOS PRINCIPAIS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679952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20564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Neste tópico, será demonstrado como realizar a alteração de nome ou do RG do profissional.</a:t>
            </a:r>
            <a:endParaRPr lang="pt-BR" sz="3200" b="1" spc="-5" dirty="0">
              <a:latin typeface="+mj-lt"/>
              <a:cs typeface="Arial"/>
            </a:endParaRPr>
          </a:p>
          <a:p>
            <a:endParaRPr lang="en-US" sz="3200" b="1" spc="-5" dirty="0">
              <a:solidFill>
                <a:srgbClr val="00B050"/>
              </a:solidFill>
              <a:ea typeface="+mn-lt"/>
              <a:cs typeface="+mn-lt"/>
            </a:endParaRPr>
          </a:p>
          <a:p>
            <a:r>
              <a:rPr lang="en-US" sz="3200" b="1" spc="-5" dirty="0" err="1">
                <a:solidFill>
                  <a:srgbClr val="00B050"/>
                </a:solidFill>
                <a:ea typeface="+mn-lt"/>
                <a:cs typeface="+mn-lt"/>
              </a:rPr>
              <a:t>Passo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por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4B95FE-4063-4C7D-91EE-13FEA04B4E05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</p:spTree>
    <p:extLst>
      <p:ext uri="{BB962C8B-B14F-4D97-AF65-F5344CB8AC3E}">
        <p14:creationId xmlns:p14="http://schemas.microsoft.com/office/powerpoint/2010/main" val="3538959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1678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2 – </a:t>
            </a:r>
            <a:r>
              <a:rPr lang="pt-BR" sz="3200" dirty="0"/>
              <a:t>Clique no menu Dados Pessoais &gt; Alterar Dados Principais ou digite “Alterar Dados Principais” na barra de acesso rápido localizada no canto superior esquerdo da tela para achar o menu rapidamente.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2682F6-B2C0-437C-9B38-253C66BE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10" y="3078779"/>
            <a:ext cx="2966095" cy="57307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942DFD-E40D-437A-847A-1A6A9EDD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01" y="4158339"/>
            <a:ext cx="9088118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3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3 – </a:t>
            </a:r>
            <a:r>
              <a:rPr lang="pt-BR" sz="3200" dirty="0"/>
              <a:t>Digite o RG ou CPF do funcionário e clique em Pesquisar para localizar o registro desejado.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5C8388-6C90-451E-94C9-73C49682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964" y="3808724"/>
            <a:ext cx="13363098" cy="2669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4 – </a:t>
            </a:r>
            <a:r>
              <a:rPr lang="pt-BR" sz="3200" dirty="0"/>
              <a:t>Será necessário selecionar um motivo para edição.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8396DE-5BE5-49A9-979C-0A0ABE27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96" y="3144202"/>
            <a:ext cx="12164808" cy="3969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313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5 – </a:t>
            </a:r>
            <a:r>
              <a:rPr lang="pt-BR" sz="3200" dirty="0"/>
              <a:t>Clique em Confirmar.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28D78D-A65E-45C3-8159-B8072C9D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7" y="2768872"/>
            <a:ext cx="10159965" cy="4749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49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8200C6-B414-48A4-B580-97F6CAE0C07E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12E0E42-F122-4221-B071-64E47E34F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23025"/>
              </p:ext>
            </p:extLst>
          </p:nvPr>
        </p:nvGraphicFramePr>
        <p:xfrm>
          <a:off x="838200" y="2199047"/>
          <a:ext cx="16611600" cy="506826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PERFIL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QUEM UTILIZA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REDE DE ENSINO</a:t>
                      </a:r>
                      <a:endParaRPr lang="pt-BR" sz="28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SECRETÁRIO - 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 - OUTRAS REDES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- REDES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GOE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AOE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VICE-DIRETOR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ESCOLA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DIRETOR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ESCOLA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ESTADUAL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P.M  -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-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P.M. - INFORMAÇÕES EDUCACIONAIS - DIRETOR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SME – PREFEITURA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P.M – 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SME – PREFEITURA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REDE MUNICIPAL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SUPERVISÃO – OUTRAS REDES – INFORMAÇÕES EDUCACIONAIS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OUTRAS REDES 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OUTROS ÓRGÃOS DE SUPERVISÃO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38676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6 – </a:t>
            </a:r>
            <a:r>
              <a:rPr lang="pt-BR" sz="3200" dirty="0"/>
              <a:t>Altere os dados necessários.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CFB8413-5E13-4FD0-A5D5-7EB72F5E3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2804599"/>
            <a:ext cx="8629651" cy="485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8E40EF-8CD7-4159-B901-F26A42969E78}"/>
              </a:ext>
            </a:extLst>
          </p:cNvPr>
          <p:cNvSpPr txBox="1"/>
          <p:nvPr/>
        </p:nvSpPr>
        <p:spPr>
          <a:xfrm>
            <a:off x="10007599" y="2944299"/>
            <a:ext cx="74358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CE00"/>
                </a:solidFill>
              </a:rPr>
              <a:t>IMPORTANTE</a:t>
            </a:r>
          </a:p>
          <a:p>
            <a:r>
              <a:rPr lang="pt-BR" sz="2800" dirty="0"/>
              <a:t>O CPF é a identificação do profissional, por isso não é permitida a sua alteração. Caso o CPF de João tenha sido cadastrado com os dados de Maria, altere os dados principais e demais dados inseridos para as informações pertencentes à João. Depois, cadastre Maria com o CPF correto e insira os dados pertences a ela. Caso o CPF de José tenha sido cadastrado incorretamente, basta realizar novo cadastro com o CPF correto.</a:t>
            </a:r>
          </a:p>
        </p:txBody>
      </p:sp>
    </p:spTree>
    <p:extLst>
      <p:ext uri="{BB962C8B-B14F-4D97-AF65-F5344CB8AC3E}">
        <p14:creationId xmlns:p14="http://schemas.microsoft.com/office/powerpoint/2010/main" val="425350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7 – </a:t>
            </a:r>
            <a:r>
              <a:rPr lang="pt-BR" sz="3200" dirty="0"/>
              <a:t>Altere os dados necessários.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C83E02-C227-41D1-B91C-15A72444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50" y="2220712"/>
            <a:ext cx="11243926" cy="6077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967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45C7017-E737-45C3-9FAE-7BA11CE2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06A9CBE8-8ACE-42E6-9DE4-DDC2D77D3680}"/>
              </a:ext>
            </a:extLst>
          </p:cNvPr>
          <p:cNvSpPr txBox="1"/>
          <p:nvPr/>
        </p:nvSpPr>
        <p:spPr>
          <a:xfrm>
            <a:off x="827089" y="1424202"/>
            <a:ext cx="16616362" cy="545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</a:rPr>
              <a:t>Passo 9 – </a:t>
            </a:r>
            <a:r>
              <a:rPr lang="pt-BR" sz="3200" dirty="0"/>
              <a:t>Será exibida uma mensagem de confirmação. Clique em Sim para gravar as atualizações.</a:t>
            </a:r>
            <a:endParaRPr sz="3200" dirty="0">
              <a:latin typeface="+mj-lt"/>
              <a:cs typeface="Arial M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4B2E17D-B5F4-4984-BFF1-97C4A0E607B2}"/>
              </a:ext>
            </a:extLst>
          </p:cNvPr>
          <p:cNvSpPr txBox="1"/>
          <p:nvPr/>
        </p:nvSpPr>
        <p:spPr>
          <a:xfrm>
            <a:off x="1045831" y="324535"/>
            <a:ext cx="114559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– ALTERAÇÕES DE DADOS PRINCIPAIS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C9091A-F62E-4C0B-B2A1-C1F498F1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2" y="2289681"/>
            <a:ext cx="9535856" cy="2543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92B7A0-DB8F-44FB-80BC-78CB9B43FEA5}"/>
              </a:ext>
            </a:extLst>
          </p:cNvPr>
          <p:cNvSpPr txBox="1"/>
          <p:nvPr/>
        </p:nvSpPr>
        <p:spPr>
          <a:xfrm>
            <a:off x="4550229" y="4996934"/>
            <a:ext cx="9216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Pronto! Será exibida uma mensagem de confirmação.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4C94F64-F741-4188-9ECF-CCB8F103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35" y="5922337"/>
            <a:ext cx="9526329" cy="2448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04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8332A0-3D22-4404-9C07-B54A665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dirty="0" smtClean="0"/>
              <a:pPr/>
              <a:t>33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17FF41-6696-43B3-85EC-63F323E698FA}"/>
              </a:ext>
            </a:extLst>
          </p:cNvPr>
          <p:cNvSpPr txBox="1"/>
          <p:nvPr/>
        </p:nvSpPr>
        <p:spPr>
          <a:xfrm>
            <a:off x="971549" y="345540"/>
            <a:ext cx="51970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PORTAL DE ATENDIMENTO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981C5-26E5-4424-B649-11BE5B7DDC89}"/>
              </a:ext>
            </a:extLst>
          </p:cNvPr>
          <p:cNvSpPr txBox="1"/>
          <p:nvPr/>
        </p:nvSpPr>
        <p:spPr>
          <a:xfrm>
            <a:off x="2206171" y="1416961"/>
            <a:ext cx="13886550" cy="665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Assunto: CITEM – DEINF – Informação e Monitoramento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Categoria: CGAB – Governo Aberto e Censo Escolar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pt-BR" sz="300" dirty="0">
              <a:solidFill>
                <a:schemeClr val="tx1">
                  <a:lumMod val="95000"/>
                  <a:lumOff val="5000"/>
                </a:schemeClr>
              </a:solidFill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ea typeface="Arial" panose="020B0604020202020204" pitchFamily="34" charset="0"/>
              </a:rPr>
              <a:t>Qualquer dúvida acesse o tutorial do portal de atendimento, 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ea typeface="Arial" panose="020B0604020202020204" pitchFamily="34" charset="0"/>
              </a:rPr>
              <a:t>clicando no botão abaixo:</a:t>
            </a:r>
            <a:endParaRPr lang="pt-BR" sz="2800" dirty="0">
              <a:ea typeface="Arial" panose="020B0604020202020204" pitchFamily="34" charset="0"/>
            </a:endParaRPr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0D47FB59-D873-4820-9336-6C0C55F71850}"/>
              </a:ext>
            </a:extLst>
          </p:cNvPr>
          <p:cNvSpPr/>
          <p:nvPr/>
        </p:nvSpPr>
        <p:spPr>
          <a:xfrm>
            <a:off x="6135585" y="3816010"/>
            <a:ext cx="6016831" cy="811101"/>
          </a:xfrm>
          <a:prstGeom prst="roundRect">
            <a:avLst/>
          </a:prstGeom>
          <a:solidFill>
            <a:srgbClr val="EFC20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Abrir uma Nova Ocorrência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AFC678-1DCB-4701-A33A-E91FE6CBEC62}"/>
              </a:ext>
            </a:extLst>
          </p:cNvPr>
          <p:cNvSpPr/>
          <p:nvPr/>
        </p:nvSpPr>
        <p:spPr>
          <a:xfrm>
            <a:off x="2120928" y="2905127"/>
            <a:ext cx="45719" cy="4624713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hlinkClick r:id="rId4"/>
            <a:extLst>
              <a:ext uri="{FF2B5EF4-FFF2-40B4-BE49-F238E27FC236}">
                <a16:creationId xmlns:a16="http://schemas.microsoft.com/office/drawing/2014/main" id="{60ED39C0-E52F-4411-88BA-5DDB36C72622}"/>
              </a:ext>
            </a:extLst>
          </p:cNvPr>
          <p:cNvSpPr/>
          <p:nvPr/>
        </p:nvSpPr>
        <p:spPr>
          <a:xfrm>
            <a:off x="7547317" y="7982331"/>
            <a:ext cx="3193366" cy="689317"/>
          </a:xfrm>
          <a:prstGeom prst="rect">
            <a:avLst/>
          </a:prstGeom>
          <a:solidFill>
            <a:srgbClr val="FFB76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Acesse o Tutorial</a:t>
            </a:r>
          </a:p>
        </p:txBody>
      </p:sp>
    </p:spTree>
    <p:extLst>
      <p:ext uri="{BB962C8B-B14F-4D97-AF65-F5344CB8AC3E}">
        <p14:creationId xmlns:p14="http://schemas.microsoft.com/office/powerpoint/2010/main" val="15840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F41FDCF-65AF-4369-957A-56E9F99C8D40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FF4554A-9DEF-4EB1-A504-1B889A3F8A93}"/>
              </a:ext>
            </a:extLst>
          </p:cNvPr>
          <p:cNvGrpSpPr/>
          <p:nvPr/>
        </p:nvGrpSpPr>
        <p:grpSpPr>
          <a:xfrm>
            <a:off x="0" y="8552955"/>
            <a:ext cx="11125200" cy="76697"/>
            <a:chOff x="0" y="9238755"/>
            <a:chExt cx="11125200" cy="76697"/>
          </a:xfrm>
          <a:solidFill>
            <a:srgbClr val="66B821"/>
          </a:solidFill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3BCAE1-CD77-424F-B137-8C20F66ABC96}"/>
                </a:ext>
              </a:extLst>
            </p:cNvPr>
            <p:cNvSpPr/>
            <p:nvPr/>
          </p:nvSpPr>
          <p:spPr>
            <a:xfrm flipV="1">
              <a:off x="0" y="9238755"/>
              <a:ext cx="11008281" cy="766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: Único Canto Recortado 4">
              <a:extLst>
                <a:ext uri="{FF2B5EF4-FFF2-40B4-BE49-F238E27FC236}">
                  <a16:creationId xmlns:a16="http://schemas.microsoft.com/office/drawing/2014/main" id="{FC6C4E7C-3315-4CF6-AD92-65F31EBA1148}"/>
                </a:ext>
              </a:extLst>
            </p:cNvPr>
            <p:cNvSpPr/>
            <p:nvPr/>
          </p:nvSpPr>
          <p:spPr>
            <a:xfrm rot="5400000">
              <a:off x="10515352" y="8705604"/>
              <a:ext cx="76696" cy="1143000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E704C7D-23D7-4BE9-880D-D772E849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26277" r="42914"/>
          <a:stretch/>
        </p:blipFill>
        <p:spPr>
          <a:xfrm>
            <a:off x="7279719" y="0"/>
            <a:ext cx="11008281" cy="1051961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DB224B7-382A-4096-8A11-9ACB3F5B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93" y="9069089"/>
            <a:ext cx="1512460" cy="7751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3E0F173-D4AC-4981-BF0C-83186084A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69089"/>
            <a:ext cx="1900760" cy="74944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C1F2D5-3945-4FEB-9D14-139251D3DA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53" y="9150484"/>
            <a:ext cx="5022074" cy="627759"/>
          </a:xfrm>
          <a:prstGeom prst="rect">
            <a:avLst/>
          </a:prstGeom>
        </p:spPr>
      </p:pic>
      <p:pic>
        <p:nvPicPr>
          <p:cNvPr id="20" name="Imagem 1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0D4537D-1C41-45AE-AF60-C39957FD2C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228600" y="8949340"/>
            <a:ext cx="1900760" cy="10179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8E0D5DF-30DA-406C-9935-BDC82FF5292B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91E702-C7F9-4A82-9C4F-4AD76FDC0277}"/>
              </a:ext>
            </a:extLst>
          </p:cNvPr>
          <p:cNvSpPr txBox="1"/>
          <p:nvPr/>
        </p:nvSpPr>
        <p:spPr>
          <a:xfrm>
            <a:off x="1321719" y="3949553"/>
            <a:ext cx="66792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OBRIGADO!</a:t>
            </a:r>
          </a:p>
          <a:p>
            <a:r>
              <a:rPr lang="pt-BR" sz="8000" b="1" dirty="0">
                <a:solidFill>
                  <a:schemeClr val="bg1"/>
                </a:solidFill>
              </a:rPr>
              <a:t>A TODOS(AS)</a:t>
            </a:r>
          </a:p>
        </p:txBody>
      </p:sp>
    </p:spTree>
    <p:extLst>
      <p:ext uri="{BB962C8B-B14F-4D97-AF65-F5344CB8AC3E}">
        <p14:creationId xmlns:p14="http://schemas.microsoft.com/office/powerpoint/2010/main" val="4294732660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F9705471-3EA2-47B0-800C-707ACFA6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7AA8650-3157-4857-B25B-7FD467BCFC6A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08DF73F-7B53-4E4E-A71E-EB33A3BA7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19886"/>
              </p:ext>
            </p:extLst>
          </p:nvPr>
        </p:nvGraphicFramePr>
        <p:xfrm>
          <a:off x="838200" y="2199047"/>
          <a:ext cx="16611600" cy="443046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78714">
                  <a:extLst>
                    <a:ext uri="{9D8B030D-6E8A-4147-A177-3AD203B41FA5}">
                      <a16:colId xmlns:a16="http://schemas.microsoft.com/office/drawing/2014/main" val="4082699779"/>
                    </a:ext>
                  </a:extLst>
                </a:gridCol>
                <a:gridCol w="5395686">
                  <a:extLst>
                    <a:ext uri="{9D8B030D-6E8A-4147-A177-3AD203B41FA5}">
                      <a16:colId xmlns:a16="http://schemas.microsoft.com/office/drawing/2014/main" val="783168586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val="3213227003"/>
                    </a:ext>
                  </a:extLst>
                </a:gridCol>
              </a:tblGrid>
              <a:tr h="703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PERFIL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QUEM UTILIZA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+mn-lt"/>
                        </a:rPr>
                        <a:t>REDE DE ENSINO</a:t>
                      </a:r>
                      <a:endParaRPr lang="pt-BR" sz="2800" b="1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36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DIRETOR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7257204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 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969538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NIT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06996077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CIE – NRM – DIRETOR 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787784165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CIE – NRM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DIRETORIA DE ENSINO</a:t>
                      </a: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ESTADUAL </a:t>
                      </a: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79216830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NFP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027582862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</a:rPr>
                        <a:t>CRH - NAP</a:t>
                      </a:r>
                      <a:endParaRPr lang="pt-BR" sz="2000" b="1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1828186501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SUPERVISOR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2276087485"/>
                  </a:ext>
                </a:extLst>
              </a:tr>
              <a:tr h="506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DIRIGENTE</a:t>
                      </a:r>
                    </a:p>
                  </a:txBody>
                  <a:tcPr marL="39674" marR="39674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DIRETORIA DE ENSINO 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effectLst/>
                          <a:latin typeface="Calibri"/>
                        </a:rPr>
                        <a:t>ESTADUAL</a:t>
                      </a:r>
                      <a:endParaRPr lang="pt-BR" sz="2000" b="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9674" marR="39674" marT="0" marB="0" anchor="ctr"/>
                </a:tc>
                <a:extLst>
                  <a:ext uri="{0D108BD9-81ED-4DB2-BD59-A6C34878D82A}">
                    <a16:rowId xmlns:a16="http://schemas.microsoft.com/office/drawing/2014/main" val="34644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40A4F88-571F-4A1A-976F-D836C76E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696470-E64D-421D-A817-42B8C3CBA15D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750A92-8C97-48C5-B242-772A13F647C3}"/>
              </a:ext>
            </a:extLst>
          </p:cNvPr>
          <p:cNvSpPr txBox="1"/>
          <p:nvPr/>
        </p:nvSpPr>
        <p:spPr>
          <a:xfrm>
            <a:off x="833438" y="1431421"/>
            <a:ext cx="16610012" cy="6617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IMPORTANTE!</a:t>
            </a:r>
          </a:p>
          <a:p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ativo no Estado e em outra rede: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visualizam, mas somente o Estado altera.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Em caso de necessidade de alteração orientar o próprio servidor a solicitar alteração de seus dados ou contatar a Diretoria de Ensino responsável.</a:t>
            </a:r>
          </a:p>
          <a:p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32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Servidor Inativo no Estado e ativo em outras redes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Servidor já está cadastrado com dados pessoais durante seu exercício no Estado.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Outras redes podem alterar.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Caso o profissional atue em duas redes distintas ou em duas escolas privadas distintas, ambas as redes tem acesso de alteração das informações. Cabe as redes/escolas a articulação em caso de necessidade de ajuste/alterações em dados já cadastrados. </a:t>
            </a:r>
          </a:p>
        </p:txBody>
      </p:sp>
    </p:spTree>
    <p:extLst>
      <p:ext uri="{BB962C8B-B14F-4D97-AF65-F5344CB8AC3E}">
        <p14:creationId xmlns:p14="http://schemas.microsoft.com/office/powerpoint/2010/main" val="11383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242298-59F4-47E2-88B2-FBC12F00AA95}"/>
              </a:ext>
            </a:extLst>
          </p:cNvPr>
          <p:cNvSpPr txBox="1"/>
          <p:nvPr/>
        </p:nvSpPr>
        <p:spPr>
          <a:xfrm>
            <a:off x="1045832" y="324535"/>
            <a:ext cx="350211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F23832-60C1-4567-A2D7-1151C8012C61}"/>
              </a:ext>
            </a:extLst>
          </p:cNvPr>
          <p:cNvSpPr txBox="1"/>
          <p:nvPr/>
        </p:nvSpPr>
        <p:spPr>
          <a:xfrm>
            <a:off x="850962" y="1424690"/>
            <a:ext cx="1659248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50"/>
                </a:solidFill>
              </a:rPr>
              <a:t>Servidor de outras redes – nunca atuou no Estado: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Servidor não possui cadastro.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Outras redes devem cadastrar.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Caso o profissional atue em duas redes distintas ou em duas escolas da mesma rede, ambas redes/escola têm acesso a alteração dos dados. Cabe as redes/escolas a articulação, caso tenha necessidade de ajustes/alteração em dados já cadastrados.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OBSERVAÇÕES!</a:t>
            </a:r>
          </a:p>
          <a:p>
            <a:pPr algn="ctr"/>
            <a:r>
              <a:rPr lang="pt-BR" sz="3200" dirty="0"/>
              <a:t>A) - se foi informado anteriormente dados funcionais da</a:t>
            </a:r>
          </a:p>
          <a:p>
            <a:pPr algn="ctr"/>
            <a:r>
              <a:rPr lang="pt-BR" sz="3200" dirty="0"/>
              <a:t>rede estadual no sistema GDAE/</a:t>
            </a:r>
            <a:r>
              <a:rPr lang="pt-BR" sz="3200"/>
              <a:t>portalnet</a:t>
            </a:r>
            <a:r>
              <a:rPr lang="pt-BR" sz="3200" dirty="0"/>
              <a:t>, consta na SED.</a:t>
            </a:r>
          </a:p>
          <a:p>
            <a:pPr algn="ctr"/>
            <a:r>
              <a:rPr lang="pt-BR" sz="3200" dirty="0"/>
              <a:t>"Não removemos nenhuma informação.</a:t>
            </a:r>
          </a:p>
          <a:p>
            <a:pPr algn="ctr"/>
            <a:r>
              <a:rPr lang="pt-BR" sz="3200" dirty="0"/>
              <a:t>B) - O código chave será o CPF.</a:t>
            </a:r>
          </a:p>
        </p:txBody>
      </p:sp>
    </p:spTree>
    <p:extLst>
      <p:ext uri="{BB962C8B-B14F-4D97-AF65-F5344CB8AC3E}">
        <p14:creationId xmlns:p14="http://schemas.microsoft.com/office/powerpoint/2010/main" val="209297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1B86450B-6962-43B7-99DB-D1700573F8DB}"/>
              </a:ext>
            </a:extLst>
          </p:cNvPr>
          <p:cNvSpPr/>
          <p:nvPr/>
        </p:nvSpPr>
        <p:spPr>
          <a:xfrm>
            <a:off x="0" y="-1"/>
            <a:ext cx="18288000" cy="1028700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CD9709F-EA68-4A6E-A736-4A0142F6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r="35000"/>
          <a:stretch/>
        </p:blipFill>
        <p:spPr>
          <a:xfrm>
            <a:off x="6400800" y="-1"/>
            <a:ext cx="11887200" cy="9381905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72A7AAC0-AA0F-4A62-8483-270BD3A12938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B5A00FF-71FB-4A7B-84C0-75D4593FECE2}"/>
              </a:ext>
            </a:extLst>
          </p:cNvPr>
          <p:cNvSpPr/>
          <p:nvPr/>
        </p:nvSpPr>
        <p:spPr>
          <a:xfrm>
            <a:off x="845820" y="3924300"/>
            <a:ext cx="290540" cy="2607772"/>
          </a:xfrm>
          <a:prstGeom prst="rect">
            <a:avLst/>
          </a:prstGeom>
          <a:solidFill>
            <a:srgbClr val="F7B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F2B434-41FF-4BCF-9667-25888792ABA5}"/>
              </a:ext>
            </a:extLst>
          </p:cNvPr>
          <p:cNvSpPr txBox="1"/>
          <p:nvPr/>
        </p:nvSpPr>
        <p:spPr>
          <a:xfrm>
            <a:off x="1321719" y="3949553"/>
            <a:ext cx="1140368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</a:rPr>
              <a:t>DADOS PESSOAIS CADASTRO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D5E64A0-7020-48E7-A843-925D775B5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40" y="9302679"/>
            <a:ext cx="1512460" cy="77513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4AE571D-005F-4056-A4AF-D25BF24DE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47" y="9302679"/>
            <a:ext cx="1900760" cy="74944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6B7DB5-4AE3-4E13-807A-E8245B6699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384074"/>
            <a:ext cx="5022074" cy="627759"/>
          </a:xfrm>
          <a:prstGeom prst="rect">
            <a:avLst/>
          </a:prstGeom>
        </p:spPr>
      </p:pic>
      <p:pic>
        <p:nvPicPr>
          <p:cNvPr id="14" name="Imagem 1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A979085-64E7-4F56-A3CD-4B7BD375DA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31477" r="18615" b="34948"/>
          <a:stretch/>
        </p:blipFill>
        <p:spPr>
          <a:xfrm>
            <a:off x="4271440" y="9182930"/>
            <a:ext cx="1900760" cy="10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2452E6C2-B38E-C700-B92D-78D7364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" b="25000"/>
          <a:stretch/>
        </p:blipFill>
        <p:spPr>
          <a:xfrm>
            <a:off x="828136" y="3005399"/>
            <a:ext cx="16495299" cy="5184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191F689-B59B-8423-273E-65262FB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02CF81-3F85-8ABD-B79A-5A280155521D}"/>
              </a:ext>
            </a:extLst>
          </p:cNvPr>
          <p:cNvSpPr txBox="1"/>
          <p:nvPr/>
        </p:nvSpPr>
        <p:spPr>
          <a:xfrm>
            <a:off x="827088" y="1428097"/>
            <a:ext cx="166163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Passo 1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b="1" spc="-5" dirty="0">
                <a:solidFill>
                  <a:srgbClr val="00B050"/>
                </a:solidFill>
                <a:ea typeface="+mn-lt"/>
                <a:cs typeface="+mn-lt"/>
              </a:rPr>
              <a:t>–</a:t>
            </a:r>
            <a:r>
              <a:rPr lang="en-US" sz="3200" spc="-5" dirty="0">
                <a:ea typeface="+mn-lt"/>
                <a:cs typeface="+mn-lt"/>
              </a:rPr>
              <a:t> </a:t>
            </a:r>
            <a:r>
              <a:rPr lang="en-US" sz="3200" spc="-5" dirty="0" err="1">
                <a:ea typeface="+mn-lt"/>
                <a:cs typeface="+mn-lt"/>
              </a:rPr>
              <a:t>Acesse</a:t>
            </a:r>
            <a:r>
              <a:rPr lang="en-US" sz="3200" spc="-5" dirty="0">
                <a:ea typeface="+mn-lt"/>
                <a:cs typeface="+mn-lt"/>
              </a:rPr>
              <a:t> a </a:t>
            </a:r>
            <a:r>
              <a:rPr lang="en-US" sz="3200" spc="-5" dirty="0" err="1">
                <a:ea typeface="+mn-lt"/>
                <a:cs typeface="+mn-lt"/>
              </a:rPr>
              <a:t>plataforma</a:t>
            </a:r>
            <a:r>
              <a:rPr lang="en-US" sz="3200" spc="-5" dirty="0">
                <a:ea typeface="+mn-lt"/>
                <a:cs typeface="+mn-lt"/>
              </a:rPr>
              <a:t> SED </a:t>
            </a:r>
            <a:r>
              <a:rPr lang="en-US" sz="3200" spc="-5" dirty="0" err="1">
                <a:ea typeface="+mn-lt"/>
                <a:cs typeface="+mn-lt"/>
              </a:rPr>
              <a:t>por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meio</a:t>
            </a:r>
            <a:r>
              <a:rPr lang="en-US" sz="3200" spc="-5" dirty="0">
                <a:ea typeface="+mn-lt"/>
                <a:cs typeface="+mn-lt"/>
              </a:rPr>
              <a:t> do link: </a:t>
            </a:r>
            <a:r>
              <a:rPr lang="en-US" sz="3200" spc="-5" dirty="0">
                <a:ea typeface="+mn-lt"/>
                <a:cs typeface="+mn-lt"/>
                <a:hlinkClick r:id="rId3"/>
              </a:rPr>
              <a:t>https://sed.educacao.sp.gov.br/</a:t>
            </a:r>
            <a:endParaRPr lang="en-US" b="1" dirty="0" err="1">
              <a:ea typeface="+mn-lt"/>
              <a:cs typeface="+mn-lt"/>
            </a:endParaRPr>
          </a:p>
          <a:p>
            <a:r>
              <a:rPr lang="en-US" sz="3200" spc="-5" dirty="0" err="1">
                <a:ea typeface="+mn-lt"/>
                <a:cs typeface="+mn-lt"/>
              </a:rPr>
              <a:t>Faça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seu</a:t>
            </a:r>
            <a:r>
              <a:rPr lang="en-US" sz="3200" spc="-5" dirty="0">
                <a:ea typeface="+mn-lt"/>
                <a:cs typeface="+mn-lt"/>
              </a:rPr>
              <a:t> login, que é </a:t>
            </a:r>
            <a:r>
              <a:rPr lang="en-US" sz="3200" spc="-5" dirty="0" err="1">
                <a:ea typeface="+mn-lt"/>
                <a:cs typeface="+mn-lt"/>
              </a:rPr>
              <a:t>composto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pelo</a:t>
            </a:r>
            <a:r>
              <a:rPr lang="en-US" sz="3200" spc="-5" dirty="0">
                <a:ea typeface="+mn-lt"/>
                <a:cs typeface="+mn-lt"/>
              </a:rPr>
              <a:t> </a:t>
            </a:r>
            <a:r>
              <a:rPr lang="en-US" sz="3200" spc="-5" dirty="0" err="1">
                <a:ea typeface="+mn-lt"/>
                <a:cs typeface="+mn-lt"/>
              </a:rPr>
              <a:t>número</a:t>
            </a:r>
            <a:r>
              <a:rPr lang="en-US" sz="3200" spc="-5" dirty="0">
                <a:ea typeface="+mn-lt"/>
                <a:cs typeface="+mn-lt"/>
              </a:rPr>
              <a:t> do RG "rg000000000sp" e "</a:t>
            </a:r>
            <a:r>
              <a:rPr lang="en-US" sz="3200" spc="-5" dirty="0" err="1">
                <a:ea typeface="+mn-lt"/>
                <a:cs typeface="+mn-lt"/>
              </a:rPr>
              <a:t>senha</a:t>
            </a:r>
            <a:r>
              <a:rPr lang="en-US" sz="3200" spc="-5" dirty="0">
                <a:ea typeface="+mn-lt"/>
                <a:cs typeface="+mn-lt"/>
              </a:rPr>
              <a:t>".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3BB2E27C-3631-20BD-4AFA-967FF3E718AD}"/>
              </a:ext>
            </a:extLst>
          </p:cNvPr>
          <p:cNvSpPr/>
          <p:nvPr/>
        </p:nvSpPr>
        <p:spPr>
          <a:xfrm>
            <a:off x="9738490" y="4690915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6172761-F007-689C-2AA0-BFFE6EADBB72}"/>
              </a:ext>
            </a:extLst>
          </p:cNvPr>
          <p:cNvSpPr/>
          <p:nvPr/>
        </p:nvSpPr>
        <p:spPr>
          <a:xfrm>
            <a:off x="9738490" y="5639821"/>
            <a:ext cx="827446" cy="657159"/>
          </a:xfrm>
          <a:prstGeom prst="rightArrow">
            <a:avLst/>
          </a:prstGeom>
          <a:solidFill>
            <a:srgbClr val="FFB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DFF696A-F2AD-B160-1F98-BEDB8EE71D34}"/>
              </a:ext>
            </a:extLst>
          </p:cNvPr>
          <p:cNvSpPr/>
          <p:nvPr/>
        </p:nvSpPr>
        <p:spPr>
          <a:xfrm>
            <a:off x="10735574" y="6390016"/>
            <a:ext cx="1431985" cy="590910"/>
          </a:xfrm>
          <a:prstGeom prst="roundRect">
            <a:avLst/>
          </a:prstGeom>
          <a:noFill/>
          <a:ln w="57150">
            <a:solidFill>
              <a:srgbClr val="FFB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502C69-66B0-4F66-8E89-36D9472C01D1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16981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01A1FA5-54CD-4B20-BA28-1BA0ED86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1D86FD48-7BBF-436D-8542-DE9C28CDF12D}"/>
              </a:ext>
            </a:extLst>
          </p:cNvPr>
          <p:cNvSpPr txBox="1"/>
          <p:nvPr/>
        </p:nvSpPr>
        <p:spPr>
          <a:xfrm>
            <a:off x="833437" y="1424202"/>
            <a:ext cx="16610013" cy="1112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00B050"/>
                </a:solidFill>
                <a:latin typeface="+mj-lt"/>
                <a:cs typeface="Arial MT"/>
              </a:rPr>
              <a:t>Passo 2 – </a:t>
            </a:r>
            <a:r>
              <a:rPr lang="pt-BR" sz="3200" dirty="0">
                <a:latin typeface="+mj-lt"/>
                <a:cs typeface="Arial MT"/>
              </a:rPr>
              <a:t>Clique na funcionalidade Cadastrar/Alterar localizada no menu Dados Pessoais, categoria Recursos Humanos</a:t>
            </a:r>
            <a:endParaRPr sz="3200" dirty="0">
              <a:latin typeface="+mj-lt"/>
              <a:cs typeface="Arial MT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3D985DC-D9D3-4107-A8B1-2687E7DA9836}"/>
              </a:ext>
            </a:extLst>
          </p:cNvPr>
          <p:cNvGrpSpPr/>
          <p:nvPr/>
        </p:nvGrpSpPr>
        <p:grpSpPr>
          <a:xfrm>
            <a:off x="6104223" y="2974826"/>
            <a:ext cx="4922083" cy="5230880"/>
            <a:chOff x="6104223" y="2974826"/>
            <a:chExt cx="4922083" cy="523088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3A0947C-F229-417B-AF28-F907740E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1673" y="2974826"/>
              <a:ext cx="3734633" cy="52308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Seta: para a Direita 3">
              <a:extLst>
                <a:ext uri="{FF2B5EF4-FFF2-40B4-BE49-F238E27FC236}">
                  <a16:creationId xmlns:a16="http://schemas.microsoft.com/office/drawing/2014/main" id="{7F3E90A4-3410-4C8E-8ACF-D6DFF1577EE2}"/>
                </a:ext>
              </a:extLst>
            </p:cNvPr>
            <p:cNvSpPr/>
            <p:nvPr/>
          </p:nvSpPr>
          <p:spPr>
            <a:xfrm>
              <a:off x="6104223" y="6235908"/>
              <a:ext cx="974361" cy="749508"/>
            </a:xfrm>
            <a:prstGeom prst="rightArrow">
              <a:avLst>
                <a:gd name="adj1" fmla="val 50000"/>
                <a:gd name="adj2" fmla="val 6200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DA9A3-29BD-4FA1-8C05-6541BD1A0C53}"/>
              </a:ext>
            </a:extLst>
          </p:cNvPr>
          <p:cNvSpPr txBox="1"/>
          <p:nvPr/>
        </p:nvSpPr>
        <p:spPr>
          <a:xfrm>
            <a:off x="1045832" y="324535"/>
            <a:ext cx="80981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DADOS PESSOAIS - CADASTRO</a:t>
            </a:r>
          </a:p>
        </p:txBody>
      </p:sp>
    </p:spTree>
    <p:extLst>
      <p:ext uri="{BB962C8B-B14F-4D97-AF65-F5344CB8AC3E}">
        <p14:creationId xmlns:p14="http://schemas.microsoft.com/office/powerpoint/2010/main" val="191014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ACA4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D4DDFD6DD13B4683684537EA32100C" ma:contentTypeVersion="11" ma:contentTypeDescription="Crie um novo documento." ma:contentTypeScope="" ma:versionID="a4de643cca637aed638fc6519fb6dfdd">
  <xsd:schema xmlns:xsd="http://www.w3.org/2001/XMLSchema" xmlns:xs="http://www.w3.org/2001/XMLSchema" xmlns:p="http://schemas.microsoft.com/office/2006/metadata/properties" xmlns:ns3="4a5af493-316b-4207-bf46-dae07e12f1b8" xmlns:ns4="01f51b7a-c14d-41ad-95f2-968398e92da9" targetNamespace="http://schemas.microsoft.com/office/2006/metadata/properties" ma:root="true" ma:fieldsID="8a9a3d16eb941e27e7aefb743f00e705" ns3:_="" ns4:_="">
    <xsd:import namespace="4a5af493-316b-4207-bf46-dae07e12f1b8"/>
    <xsd:import namespace="01f51b7a-c14d-41ad-95f2-968398e92d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af493-316b-4207-bf46-dae07e12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51b7a-c14d-41ad-95f2-968398e9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CF120-F547-43E3-8B39-F74C473FACF9}">
  <ds:schemaRefs>
    <ds:schemaRef ds:uri="01f51b7a-c14d-41ad-95f2-968398e92da9"/>
    <ds:schemaRef ds:uri="4a5af493-316b-4207-bf46-dae07e12f1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E22951-A06B-4A6A-BD8E-9A9CFA76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C6A11-5881-4D9D-8F15-D508ED68BCB8}">
  <ds:schemaRefs>
    <ds:schemaRef ds:uri="01f51b7a-c14d-41ad-95f2-968398e92da9"/>
    <ds:schemaRef ds:uri="4a5af493-316b-4207-bf46-dae07e12f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1519</Words>
  <Application>Microsoft Office PowerPoint</Application>
  <PresentationFormat>Personalizar</PresentationFormat>
  <Paragraphs>208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 Black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e Amarelo Humano Ilustração Relatório de Livro Em Branco Educação Apresentação</dc:title>
  <dc:creator>Thiago Borges Da Silva</dc:creator>
  <cp:lastModifiedBy>Felipe Alves Do Nascimento Silva</cp:lastModifiedBy>
  <cp:revision>311</cp:revision>
  <dcterms:created xsi:type="dcterms:W3CDTF">2006-08-16T00:00:00Z</dcterms:created>
  <dcterms:modified xsi:type="dcterms:W3CDTF">2022-04-25T15:36:02Z</dcterms:modified>
  <dc:identifier>DAE2px1mwgQ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0x0101001DD4DDFD6DD13B4683684537EA32100C</vt:lpwstr>
  </property>
</Properties>
</file>