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1CE0772D-37AB-438E-924E-775E468FA4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E4A96F5-601A-44A8-A203-AB47285ACA4B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6a45595b8_0_6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gf6a45595b8_0_6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f6a45595b8_0_6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f6a45595b8_0_6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gf6a45595b8_0_6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f6a45595b8_0_6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gf6a45595b8_0_6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gf6a45595b8_0_6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f6a45595b8_0_6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4" name="Google Shape;254;gf6a45595b8_0_6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gf6a45595b8_0_67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f6a45595b8_0_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5" name="Google Shape;265;gf6a45595b8_0_6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6" name="Google Shape;266;gf6a45595b8_0_6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f6a45595b8_0_15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gf6a45595b8_0_158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gf6a45595b8_0_158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f6a45595b8_0_1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5" name="Google Shape;285;gf6a45595b8_0_16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gf6a45595b8_0_16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f6a45595b8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4" name="Google Shape;304;gf6a45595b8_0_6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gf6a45595b8_0_68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f6a45595b8_0_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4" name="Google Shape;314;gf6a45595b8_0_69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5" name="Google Shape;315;gf6a45595b8_0_69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f6a45595b8_0_7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2" name="Google Shape;332;gf6a45595b8_0_7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gf6a45595b8_0_7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f4e517959_3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gdf4e517959_3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f6a45595b8_0_7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0" name="Google Shape;350;gf6a45595b8_0_7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f6a45595b8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2" name="Google Shape;372;gf6a45595b8_0_7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3" name="Google Shape;373;gf6a45595b8_0_75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f6a45595b8_0_7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5" name="Google Shape;385;gf6a45595b8_0_7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6" name="Google Shape;386;gf6a45595b8_0_76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f6a45595b8_0_7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8" name="Google Shape;398;gf6a45595b8_0_7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9" name="Google Shape;399;gf6a45595b8_0_7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f6a45595b8_0_7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1" name="Google Shape;411;gf6a45595b8_0_7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2" name="Google Shape;412;gf6a45595b8_0_78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f6a45595b8_0_9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4" name="Google Shape;424;gf6a45595b8_0_9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5" name="Google Shape;425;gf6a45595b8_0_9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f6a45595b8_0_1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4" name="Google Shape;434;gf6a45595b8_0_159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5" name="Google Shape;435;gf6a45595b8_0_159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f6a45595b8_0_8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4" name="Google Shape;444;gf6a45595b8_0_8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5" name="Google Shape;445;gf6a45595b8_0_8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f6a45595b8_0_8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7" name="Google Shape;457;gf6a45595b8_0_8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8" name="Google Shape;458;gf6a45595b8_0_8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f6a45595b8_0_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0" name="Google Shape;470;gf6a45595b8_0_8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1" name="Google Shape;471;gf6a45595b8_0_8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4529bea70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e4529bea70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f6a45595b8_0_15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2" name="Google Shape;482;gf6a45595b8_0_15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f6a45595b8_0_1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4" name="Google Shape;504;gf6a45595b8_0_14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5" name="Google Shape;505;gf6a45595b8_0_147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f6a45595b8_0_1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4" name="Google Shape;514;gf6a45595b8_0_14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5" name="Google Shape;515;gf6a45595b8_0_148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f6a45595b8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4" name="Google Shape;524;gf6a45595b8_0_149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5" name="Google Shape;525;gf6a45595b8_0_149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f6a45595b8_0_1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5" name="Google Shape;535;gf6a45595b8_0_15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6" name="Google Shape;536;gf6a45595b8_0_150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f6a45595b8_0_15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5" name="Google Shape;545;gf6a45595b8_0_15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6" name="Google Shape;546;gf6a45595b8_0_15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f6a45595b8_0_1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5" name="Google Shape;555;gf6a45595b8_0_1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f1695002c4_5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f1695002c4_5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f1695002c4_5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f1695002c4_5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f1695002c4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f1695002c4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4e2b463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f4e2b463d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gf4e2b463d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f1695002c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f1695002c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f1695002c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f1695002c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f1695002c4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f1695002c4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f1695002c4_5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f1695002c4_5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f1695002c4_5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f1695002c4_5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f1695002c4_5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f1695002c4_5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cb3ee5c83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6" name="Google Shape;666;gcb3ee5c83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f1695002c4_5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f1695002c4_5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gf1695002c4_5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7" name="Google Shape;687;gf1695002c4_5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f1695002c4_5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f1695002c4_5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136be0b1e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f136be0b1e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6a45595b8_0_1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6" name="Google Shape;706;gf6a45595b8_0_14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f6a45595b8_0_1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8" name="Google Shape;728;gf6a45595b8_0_12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9" name="Google Shape;729;gf6a45595b8_0_12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gcb3ee5c83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8" name="Google Shape;738;gcb3ee5c835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9" name="Google Shape;739;gcb3ee5c835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gf6a45595b8_0_1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8" name="Google Shape;748;gf6a45595b8_0_12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49" name="Google Shape;749;gf6a45595b8_0_12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f6a45595b8_0_1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8" name="Google Shape;758;gf6a45595b8_0_12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9" name="Google Shape;759;gf6a45595b8_0_127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gf6a45595b8_0_1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8" name="Google Shape;768;gf6a45595b8_0_14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9" name="Google Shape;769;gf6a45595b8_0_14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f6a45595b8_0_1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8" name="Google Shape;778;gf6a45595b8_0_129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9" name="Google Shape;779;gf6a45595b8_0_129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f6a45595b8_0_1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8" name="Google Shape;788;gf6a45595b8_0_13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9" name="Google Shape;789;gf6a45595b8_0_13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gf6a45595b8_0_16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0" name="Google Shape;820;gf6a45595b8_0_16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f6a45595b8_0_1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2" name="Google Shape;842;gf6a45595b8_0_16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3" name="Google Shape;843;gf6a45595b8_0_16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4529bea7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e4529bea70_0_2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e4529bea70_0_2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f6a45595b8_0_17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2" name="Google Shape;852;gf6a45595b8_0_17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3" name="Google Shape;853;gf6a45595b8_0_17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gf6a45595b8_0_1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2" name="Google Shape;862;gf6a45595b8_0_16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3" name="Google Shape;863;gf6a45595b8_0_166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f6a45595b8_0_1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6" name="Google Shape;876;gf6a45595b8_0_16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7" name="Google Shape;877;gf6a45595b8_0_16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gf6a45595b8_0_1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4" name="Google Shape;894;gf6a45595b8_0_17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5" name="Google Shape;895;gf6a45595b8_0_17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f6a45595b8_0_1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5" name="Google Shape;905;gf6a45595b8_0_10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b3ee5c83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cb3ee5c835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gcb3ee5c835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4529bea70_0_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ge4529bea70_0_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f4f90c812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gf4f90c8124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f4f90c8124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4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6" name="Google Shape;46;p4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0" name="Google Shape;50;p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5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4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d354be27cb_0_13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gd354be27cb_0_13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gd354be27cb_0_1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gd354be27cb_0_1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gd354be27cb_0_1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>
  <p:cSld name="Default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" name="Google Shape;26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4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4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FnqeTWKnvaRadLb17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"/>
          <p:cNvGrpSpPr/>
          <p:nvPr/>
        </p:nvGrpSpPr>
        <p:grpSpPr>
          <a:xfrm>
            <a:off x="-457171" y="0"/>
            <a:ext cx="10375737" cy="5190396"/>
            <a:chOff x="2591200" y="1542550"/>
            <a:chExt cx="3694800" cy="1848300"/>
          </a:xfrm>
        </p:grpSpPr>
        <p:sp>
          <p:nvSpPr>
            <p:cNvPr id="60" name="Google Shape;60;p1"/>
            <p:cNvSpPr/>
            <p:nvPr/>
          </p:nvSpPr>
          <p:spPr>
            <a:xfrm>
              <a:off x="2591200" y="1542550"/>
              <a:ext cx="3694800" cy="18483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1" name="Google Shape;61;p1"/>
            <p:cNvPicPr preferRelativeResize="0"/>
            <p:nvPr/>
          </p:nvPicPr>
          <p:blipFill rotWithShape="1">
            <a:blip r:embed="rId3">
              <a:alphaModFix/>
            </a:blip>
            <a:srcRect l="16138" t="33314" r="16134" b="32194"/>
            <a:stretch/>
          </p:blipFill>
          <p:spPr>
            <a:xfrm>
              <a:off x="3513320" y="2014650"/>
              <a:ext cx="1850661" cy="6671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gf6a45595b8_0_628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f6a45595b8_0_62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8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gf6a45595b8_0_628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3" name="Google Shape;213;gf6a45595b8_0_628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214" name="Google Shape;214;gf6a45595b8_0_628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gf6a45595b8_0_628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216" name="Google Shape;216;gf6a45595b8_0_628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217" name="Google Shape;217;gf6a45595b8_0_628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gf6a45595b8_0_628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chemeClr val="dk2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AMPLIAÇÃO DA CARGA HORÁRIA</a:t>
            </a:r>
            <a:endParaRPr sz="3000">
              <a:solidFill>
                <a:schemeClr val="dk2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chemeClr val="dk2"/>
                </a:solidFill>
                <a:highlight>
                  <a:schemeClr val="lt1"/>
                </a:highlight>
                <a:latin typeface="Roboto Black"/>
                <a:ea typeface="Roboto Black"/>
                <a:cs typeface="Roboto Black"/>
                <a:sym typeface="Roboto Black"/>
              </a:rPr>
              <a:t>NOTURNO</a:t>
            </a:r>
            <a:endParaRPr sz="3000">
              <a:solidFill>
                <a:schemeClr val="dk2"/>
              </a:solidFill>
              <a:highlight>
                <a:schemeClr val="lt1"/>
              </a:highlight>
              <a:latin typeface="Roboto Black"/>
              <a:ea typeface="Roboto Black"/>
              <a:cs typeface="Roboto Black"/>
              <a:sym typeface="Roboto Black"/>
            </a:endParaRPr>
          </a:p>
        </p:txBody>
      </p:sp>
      <p:pic>
        <p:nvPicPr>
          <p:cNvPr id="219" name="Google Shape;219;gf6a45595b8_0_6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f6a45595b8_0_628"/>
          <p:cNvPicPr preferRelativeResize="0"/>
          <p:nvPr/>
        </p:nvPicPr>
        <p:blipFill rotWithShape="1">
          <a:blip r:embed="rId7">
            <a:alphaModFix/>
          </a:blip>
          <a:srcRect l="16138" t="33312" r="16138" b="32195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1" name="Google Shape;221;gf6a45595b8_0_628"/>
          <p:cNvGrpSpPr/>
          <p:nvPr/>
        </p:nvGrpSpPr>
        <p:grpSpPr>
          <a:xfrm>
            <a:off x="787993" y="-427823"/>
            <a:ext cx="1265933" cy="1006938"/>
            <a:chOff x="4123350" y="1954053"/>
            <a:chExt cx="1005986" cy="3189540"/>
          </a:xfrm>
        </p:grpSpPr>
        <p:sp>
          <p:nvSpPr>
            <p:cNvPr id="222" name="Google Shape;222;gf6a45595b8_0_628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gf6a45595b8_0_628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gf6a45595b8_0_628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gf6a45595b8_0_628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gf6a45595b8_0_628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27" name="Google Shape;227;gf6a45595b8_0_6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f6a45595b8_0_649"/>
          <p:cNvSpPr txBox="1"/>
          <p:nvPr/>
        </p:nvSpPr>
        <p:spPr>
          <a:xfrm>
            <a:off x="590900" y="1907000"/>
            <a:ext cx="63366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Premissa</a:t>
            </a: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necessário ampliar a carga horária de 2.400 para 3.000 horas - Deliberação CEE 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186/2020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Ampliação</a:t>
            </a: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+6 aulas semanais para 1ª e </a:t>
            </a:r>
            <a:b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     +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 aulas semanais para 2ª série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mudança em 2022 será para 1ª e 2ª séries. </a:t>
            </a:r>
            <a:endParaRPr sz="17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3ª série terá expansão em 2023.</a:t>
            </a:r>
            <a:endParaRPr sz="17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4" name="Google Shape;234;gf6a45595b8_0_64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235" name="Google Shape;235;gf6a45595b8_0_64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gf6a45595b8_0_64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7" name="Google Shape;237;gf6a45595b8_0_649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f6a45595b8_0_649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</a:t>
            </a:r>
            <a:r>
              <a:rPr lang="pt-BR" sz="2400" b="1">
                <a:solidFill>
                  <a:srgbClr val="FF9900"/>
                </a:solidFill>
              </a:rPr>
              <a:t>A</a:t>
            </a: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9" name="Google Shape;239;gf6a45595b8_0_649"/>
          <p:cNvGrpSpPr/>
          <p:nvPr/>
        </p:nvGrpSpPr>
        <p:grpSpPr>
          <a:xfrm>
            <a:off x="355625" y="868747"/>
            <a:ext cx="875425" cy="873203"/>
            <a:chOff x="584225" y="2773747"/>
            <a:chExt cx="875425" cy="873203"/>
          </a:xfrm>
        </p:grpSpPr>
        <p:pic>
          <p:nvPicPr>
            <p:cNvPr id="240" name="Google Shape;240;gf6a45595b8_0_64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84225" y="2773747"/>
              <a:ext cx="501600" cy="50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1" name="Google Shape;241;gf6a45595b8_0_64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0200" y="2977500"/>
              <a:ext cx="669450" cy="669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f6a45595b8_0_662"/>
          <p:cNvSpPr txBox="1"/>
          <p:nvPr/>
        </p:nvSpPr>
        <p:spPr>
          <a:xfrm>
            <a:off x="470100" y="747375"/>
            <a:ext cx="7270200" cy="39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Quais serão as aulas para cada série dentro da expansão em 2022? (1/2)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1ª série: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aulas de Formação Geral Básica </a:t>
            </a:r>
            <a:b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(quantidade para igualar a FGB do diurno):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de Língua Portuguesa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de Matemática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de Sociologia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aulas de componentes dos itinerários formativos: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de Projeto de Vida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de Tecnologia e Inovação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8" name="Google Shape;248;gf6a45595b8_0_662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249" name="Google Shape;249;gf6a45595b8_0_662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gf6a45595b8_0_662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gf6a45595b8_0_662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NOTURNO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f6a45595b8_0_671"/>
          <p:cNvSpPr txBox="1"/>
          <p:nvPr/>
        </p:nvSpPr>
        <p:spPr>
          <a:xfrm>
            <a:off x="682600" y="880300"/>
            <a:ext cx="70575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Por que a expansão da 1ª série do noturno era de 8 aulas e agora vocês estão comunicando que são 6 aulas?</a:t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258" name="Google Shape;258;gf6a45595b8_0_671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259" name="Google Shape;259;gf6a45595b8_0_671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260" name="Google Shape;260;gf6a45595b8_0_671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61" name="Google Shape;261;gf6a45595b8_0_671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2" name="Google Shape;262;gf6a45595b8_0_671"/>
          <p:cNvSpPr txBox="1"/>
          <p:nvPr/>
        </p:nvSpPr>
        <p:spPr>
          <a:xfrm>
            <a:off x="769075" y="1761325"/>
            <a:ext cx="5990100" cy="1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Antes, havíamos mencionado 8 aulas na expansão </a:t>
            </a:r>
            <a:br>
              <a:rPr lang="pt-BR" sz="1800">
                <a:solidFill>
                  <a:schemeClr val="dk1"/>
                </a:solidFill>
              </a:rPr>
            </a:br>
            <a:r>
              <a:rPr lang="pt-BR" sz="1800">
                <a:solidFill>
                  <a:schemeClr val="dk1"/>
                </a:solidFill>
              </a:rPr>
              <a:t>da 1ª série do EM Noturno, incluindo as 2 aulas de Educação Física (que são fora do turno regular)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Ou seja, são 6 aulas de expansão + 2 aulas de educação física (que já existem hoje - não muda coleta nem atribuição para elas)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f6a45595b8_0_680"/>
          <p:cNvSpPr txBox="1"/>
          <p:nvPr/>
        </p:nvSpPr>
        <p:spPr>
          <a:xfrm>
            <a:off x="470100" y="747375"/>
            <a:ext cx="6405900" cy="29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Quais serão as aulas para cada série dentro da expansão em 2022? (2/2)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2ª série: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 aulas dos Itinerários Formativos: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aulas do Aprofundamento Curricular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aulas de Projeto de Vida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aula de Tecnologia e Inovação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aula de Educação Física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9" name="Google Shape;269;gf6a45595b8_0_680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270" name="Google Shape;270;gf6a45595b8_0_680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gf6a45595b8_0_680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2" name="Google Shape;272;gf6a45595b8_0_680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NOTURNO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f6a45595b8_0_1588"/>
          <p:cNvSpPr txBox="1"/>
          <p:nvPr/>
        </p:nvSpPr>
        <p:spPr>
          <a:xfrm>
            <a:off x="348675" y="718850"/>
            <a:ext cx="6605100" cy="43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>
                <a:solidFill>
                  <a:schemeClr val="dk1"/>
                </a:solidFill>
              </a:rPr>
              <a:t>Como irá funcionar a educação física do noturno?</a:t>
            </a:r>
            <a:endParaRPr sz="1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1"/>
                </a:solidFill>
              </a:rPr>
              <a:t>As aulas dos componentes curriculares do </a:t>
            </a:r>
            <a:r>
              <a:rPr lang="pt-BR" sz="1700" b="1">
                <a:solidFill>
                  <a:schemeClr val="dk1"/>
                </a:solidFill>
              </a:rPr>
              <a:t>aprofundamento</a:t>
            </a:r>
            <a:r>
              <a:rPr lang="pt-BR" sz="1700">
                <a:solidFill>
                  <a:schemeClr val="dk1"/>
                </a:solidFill>
              </a:rPr>
              <a:t> que têm como habilitação prioritária a educação física, acontecerão normalmente dentro do período regular noturno e também dentro da expansão (1 em cada). </a:t>
            </a:r>
            <a:endParaRPr sz="17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>
                <a:solidFill>
                  <a:schemeClr val="dk1"/>
                </a:solidFill>
              </a:rPr>
              <a:t>O estudante pode pedir dispensa destas aulas?</a:t>
            </a:r>
            <a:endParaRPr sz="17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1"/>
                </a:solidFill>
              </a:rPr>
              <a:t>Não. Pois não são aulas de educação física. São aulas de outro componente curricular (ministradas pelo professor de educação física).</a:t>
            </a:r>
            <a:endParaRPr sz="17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1"/>
                </a:solidFill>
              </a:rPr>
              <a:t>*As aulas do </a:t>
            </a:r>
            <a:r>
              <a:rPr lang="pt-BR" sz="1700" b="1">
                <a:solidFill>
                  <a:schemeClr val="dk1"/>
                </a:solidFill>
              </a:rPr>
              <a:t>componente curricular educação física</a:t>
            </a:r>
            <a:r>
              <a:rPr lang="pt-BR" sz="1700">
                <a:solidFill>
                  <a:schemeClr val="dk1"/>
                </a:solidFill>
              </a:rPr>
              <a:t> das turmas de ensino médio noturno continuam com a mesma regra atual: ofertada no contraturno ou aos sábados. Coleta se formar turma.</a:t>
            </a:r>
            <a:endParaRPr sz="1700">
              <a:solidFill>
                <a:schemeClr val="dk1"/>
              </a:solidFill>
            </a:endParaRPr>
          </a:p>
        </p:txBody>
      </p:sp>
      <p:grpSp>
        <p:nvGrpSpPr>
          <p:cNvPr id="279" name="Google Shape;279;gf6a45595b8_0_1588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280" name="Google Shape;280;gf6a45595b8_0_1588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281" name="Google Shape;281;gf6a45595b8_0_1588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2" name="Google Shape;282;gf6a45595b8_0_1588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f6a45595b8_0_1615"/>
          <p:cNvSpPr txBox="1"/>
          <p:nvPr/>
        </p:nvSpPr>
        <p:spPr>
          <a:xfrm>
            <a:off x="587475" y="871250"/>
            <a:ext cx="7479600" cy="14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>
                <a:solidFill>
                  <a:schemeClr val="dk1"/>
                </a:solidFill>
              </a:rPr>
              <a:t>Como irá funcionar a educação física do noturno?</a:t>
            </a:r>
            <a:endParaRPr sz="1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1"/>
                </a:solidFill>
              </a:rPr>
              <a:t>As aulas dos componentes curriculares do </a:t>
            </a:r>
            <a:r>
              <a:rPr lang="pt-BR" sz="1700" b="1">
                <a:solidFill>
                  <a:schemeClr val="dk1"/>
                </a:solidFill>
              </a:rPr>
              <a:t>aprofundamento</a:t>
            </a:r>
            <a:r>
              <a:rPr lang="pt-BR" sz="1700">
                <a:solidFill>
                  <a:schemeClr val="dk1"/>
                </a:solidFill>
              </a:rPr>
              <a:t> que têm como habilitação prioritária a educação física, acontecerão normalmente dentro do período regular noturno e também dentro da expansão  (1 em cada).</a:t>
            </a:r>
            <a:endParaRPr sz="1700">
              <a:solidFill>
                <a:schemeClr val="dk1"/>
              </a:solidFill>
            </a:endParaRPr>
          </a:p>
        </p:txBody>
      </p:sp>
      <p:grpSp>
        <p:nvGrpSpPr>
          <p:cNvPr id="289" name="Google Shape;289;gf6a45595b8_0_161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290" name="Google Shape;290;gf6a45595b8_0_161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291" name="Google Shape;291;gf6a45595b8_0_161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92" name="Google Shape;292;gf6a45595b8_0_1615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93" name="Google Shape;293;gf6a45595b8_0_1615"/>
          <p:cNvGraphicFramePr/>
          <p:nvPr/>
        </p:nvGraphicFramePr>
        <p:xfrm>
          <a:off x="1263500" y="2447175"/>
          <a:ext cx="4845125" cy="1772240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96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Segunda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Terça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Quarta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Quinta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Sexta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EA62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4" name="Google Shape;294;gf6a45595b8_0_1615"/>
          <p:cNvSpPr/>
          <p:nvPr/>
        </p:nvSpPr>
        <p:spPr>
          <a:xfrm>
            <a:off x="2275975" y="4516175"/>
            <a:ext cx="923400" cy="257100"/>
          </a:xfrm>
          <a:prstGeom prst="rect">
            <a:avLst/>
          </a:prstGeom>
          <a:solidFill>
            <a:srgbClr val="FEA62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f6a45595b8_0_1615"/>
          <p:cNvSpPr/>
          <p:nvPr/>
        </p:nvSpPr>
        <p:spPr>
          <a:xfrm>
            <a:off x="6397650" y="2443200"/>
            <a:ext cx="271800" cy="257100"/>
          </a:xfrm>
          <a:prstGeom prst="rect">
            <a:avLst/>
          </a:prstGeom>
          <a:solidFill>
            <a:srgbClr val="FEA62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f6a45595b8_0_1615"/>
          <p:cNvSpPr txBox="1"/>
          <p:nvPr/>
        </p:nvSpPr>
        <p:spPr>
          <a:xfrm>
            <a:off x="6669450" y="2325450"/>
            <a:ext cx="2244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Jornalismo e inclusão nos esportes: práticas experimentais</a:t>
            </a:r>
            <a:endParaRPr sz="1000"/>
          </a:p>
        </p:txBody>
      </p:sp>
      <p:sp>
        <p:nvSpPr>
          <p:cNvPr id="297" name="Google Shape;297;gf6a45595b8_0_1615"/>
          <p:cNvSpPr txBox="1"/>
          <p:nvPr/>
        </p:nvSpPr>
        <p:spPr>
          <a:xfrm>
            <a:off x="114725" y="4472175"/>
            <a:ext cx="698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Contra</a:t>
            </a:r>
            <a:br>
              <a:rPr lang="pt-BR" sz="1200"/>
            </a:br>
            <a:r>
              <a:rPr lang="pt-BR" sz="1200"/>
              <a:t>turno</a:t>
            </a:r>
            <a:endParaRPr sz="1200"/>
          </a:p>
        </p:txBody>
      </p:sp>
      <p:sp>
        <p:nvSpPr>
          <p:cNvPr id="298" name="Google Shape;298;gf6a45595b8_0_1615"/>
          <p:cNvSpPr txBox="1"/>
          <p:nvPr/>
        </p:nvSpPr>
        <p:spPr>
          <a:xfrm>
            <a:off x="114725" y="3027225"/>
            <a:ext cx="619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Turno</a:t>
            </a:r>
            <a:endParaRPr sz="1200"/>
          </a:p>
        </p:txBody>
      </p:sp>
      <p:graphicFrame>
        <p:nvGraphicFramePr>
          <p:cNvPr id="299" name="Google Shape;299;gf6a45595b8_0_1615"/>
          <p:cNvGraphicFramePr/>
          <p:nvPr/>
        </p:nvGraphicFramePr>
        <p:xfrm>
          <a:off x="1263500" y="4474925"/>
          <a:ext cx="4845125" cy="548600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96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EA62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0" name="Google Shape;300;gf6a45595b8_0_1615"/>
          <p:cNvSpPr/>
          <p:nvPr/>
        </p:nvSpPr>
        <p:spPr>
          <a:xfrm>
            <a:off x="813300" y="2439875"/>
            <a:ext cx="271800" cy="1772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gf6a45595b8_0_1615"/>
          <p:cNvSpPr/>
          <p:nvPr/>
        </p:nvSpPr>
        <p:spPr>
          <a:xfrm>
            <a:off x="813300" y="4472175"/>
            <a:ext cx="271800" cy="5487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f6a45595b8_0_689"/>
          <p:cNvSpPr txBox="1"/>
          <p:nvPr/>
        </p:nvSpPr>
        <p:spPr>
          <a:xfrm>
            <a:off x="374700" y="1155025"/>
            <a:ext cx="6447000" cy="37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t-BR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os componentes que têm aulas no turno e na expansão, </a:t>
            </a:r>
            <a:r>
              <a:rPr lang="pt-BR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mesmo professor deverá ter as aulas atribuídas do componente</a:t>
            </a:r>
            <a:r>
              <a:rPr lang="pt-BR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t-BR" sz="2100">
                <a:solidFill>
                  <a:schemeClr val="dk1"/>
                </a:solidFill>
              </a:rPr>
              <a:t>P</a:t>
            </a:r>
            <a:r>
              <a:rPr lang="pt-BR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exemplo, na Formação Geral Básica, o professor de Matemática que tiver as 4 aulas atribuídas no turno também deverá ser atribuído na aula da expansão. 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t-BR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mesmo vale para os componentes do Aprofundamento Curricular.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8" name="Google Shape;308;gf6a45595b8_0_68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309" name="Google Shape;309;gf6a45595b8_0_68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gf6a45595b8_0_68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1" name="Google Shape;311;gf6a45595b8_0_689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NOTURNO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Google Shape;317;gf6a45595b8_0_698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318" name="Google Shape;318;gf6a45595b8_0_698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gf6a45595b8_0_698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0" name="Google Shape;320;gf6a45595b8_0_698"/>
          <p:cNvSpPr txBox="1"/>
          <p:nvPr/>
        </p:nvSpPr>
        <p:spPr>
          <a:xfrm>
            <a:off x="101446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1" name="Google Shape;321;gf6a45595b8_0_698"/>
          <p:cNvGrpSpPr/>
          <p:nvPr/>
        </p:nvGrpSpPr>
        <p:grpSpPr>
          <a:xfrm>
            <a:off x="48275" y="868747"/>
            <a:ext cx="875425" cy="873203"/>
            <a:chOff x="584225" y="2773747"/>
            <a:chExt cx="875425" cy="873203"/>
          </a:xfrm>
        </p:grpSpPr>
        <p:pic>
          <p:nvPicPr>
            <p:cNvPr id="322" name="Google Shape;322;gf6a45595b8_0_69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84225" y="2773747"/>
              <a:ext cx="501600" cy="50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3" name="Google Shape;323;gf6a45595b8_0_69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0200" y="2977500"/>
              <a:ext cx="669450" cy="669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4" name="Google Shape;324;gf6a45595b8_0_698"/>
          <p:cNvSpPr txBox="1"/>
          <p:nvPr/>
        </p:nvSpPr>
        <p:spPr>
          <a:xfrm>
            <a:off x="283550" y="1907000"/>
            <a:ext cx="6336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Modelos possíveis:</a:t>
            </a: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f6a45595b8_0_698"/>
          <p:cNvSpPr/>
          <p:nvPr/>
        </p:nvSpPr>
        <p:spPr>
          <a:xfrm>
            <a:off x="350700" y="2715100"/>
            <a:ext cx="1839900" cy="846600"/>
          </a:xfrm>
          <a:prstGeom prst="roundRect">
            <a:avLst>
              <a:gd name="adj" fmla="val 16667"/>
            </a:avLst>
          </a:prstGeom>
          <a:solidFill>
            <a:srgbClr val="FEA621">
              <a:alpha val="5608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CMSP</a:t>
            </a: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f6a45595b8_0_698"/>
          <p:cNvSpPr/>
          <p:nvPr/>
        </p:nvSpPr>
        <p:spPr>
          <a:xfrm>
            <a:off x="2477863" y="2715100"/>
            <a:ext cx="1839900" cy="846600"/>
          </a:xfrm>
          <a:prstGeom prst="roundRect">
            <a:avLst>
              <a:gd name="adj" fmla="val 16667"/>
            </a:avLst>
          </a:prstGeom>
          <a:solidFill>
            <a:srgbClr val="FEA621">
              <a:alpha val="5608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Atendimento </a:t>
            </a:r>
            <a:r>
              <a:rPr lang="pt-BR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personalizado</a:t>
            </a:r>
            <a:endParaRPr sz="1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f6a45595b8_0_698"/>
          <p:cNvSpPr/>
          <p:nvPr/>
        </p:nvSpPr>
        <p:spPr>
          <a:xfrm>
            <a:off x="4605025" y="2715100"/>
            <a:ext cx="1839900" cy="846600"/>
          </a:xfrm>
          <a:prstGeom prst="roundRect">
            <a:avLst>
              <a:gd name="adj" fmla="val 16667"/>
            </a:avLst>
          </a:prstGeom>
          <a:solidFill>
            <a:srgbClr val="FEA621">
              <a:alpha val="5608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Presencial*</a:t>
            </a: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f6a45595b8_0_698"/>
          <p:cNvSpPr txBox="1"/>
          <p:nvPr/>
        </p:nvSpPr>
        <p:spPr>
          <a:xfrm>
            <a:off x="166750" y="4632875"/>
            <a:ext cx="6473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o modelo presencial sempre deverá ser combinado com o CMSP ou Atendimento personalizado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f6a45595b8_0_698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NOTURNO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gf6a45595b8_0_71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336" name="Google Shape;336;gf6a45595b8_0_71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gf6a45595b8_0_71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8" name="Google Shape;338;gf6a45595b8_0_715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9" name="Google Shape;339;gf6a45595b8_0_715"/>
          <p:cNvGrpSpPr/>
          <p:nvPr/>
        </p:nvGrpSpPr>
        <p:grpSpPr>
          <a:xfrm>
            <a:off x="355625" y="868747"/>
            <a:ext cx="875425" cy="873203"/>
            <a:chOff x="584225" y="2773747"/>
            <a:chExt cx="875425" cy="873203"/>
          </a:xfrm>
        </p:grpSpPr>
        <p:pic>
          <p:nvPicPr>
            <p:cNvPr id="340" name="Google Shape;340;gf6a45595b8_0_7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84225" y="2773747"/>
              <a:ext cx="501600" cy="50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1" name="Google Shape;341;gf6a45595b8_0_7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0200" y="2977500"/>
              <a:ext cx="669450" cy="669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2" name="Google Shape;342;gf6a45595b8_0_715"/>
          <p:cNvSpPr txBox="1"/>
          <p:nvPr/>
        </p:nvSpPr>
        <p:spPr>
          <a:xfrm>
            <a:off x="590900" y="1907000"/>
            <a:ext cx="6336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Possibilidades de expansão para cada turma</a:t>
            </a: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gf6a45595b8_0_715"/>
          <p:cNvSpPr/>
          <p:nvPr/>
        </p:nvSpPr>
        <p:spPr>
          <a:xfrm>
            <a:off x="523750" y="2429600"/>
            <a:ext cx="2877900" cy="1072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7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Todas as aulas pelo CMSP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gf6a45595b8_0_715"/>
          <p:cNvSpPr/>
          <p:nvPr/>
        </p:nvSpPr>
        <p:spPr>
          <a:xfrm>
            <a:off x="3698157" y="2429600"/>
            <a:ext cx="2877900" cy="1072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7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Todas as aulas por Atendimento personalizado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gf6a45595b8_0_715"/>
          <p:cNvSpPr/>
          <p:nvPr/>
        </p:nvSpPr>
        <p:spPr>
          <a:xfrm>
            <a:off x="523750" y="3716899"/>
            <a:ext cx="2877900" cy="1072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7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Cinco aulas no modelo presencial e as demais pelo CMSP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gf6a45595b8_0_715"/>
          <p:cNvSpPr/>
          <p:nvPr/>
        </p:nvSpPr>
        <p:spPr>
          <a:xfrm>
            <a:off x="3698157" y="3716899"/>
            <a:ext cx="2877900" cy="1072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7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Cinco aulas no modelo presencial e as demais por Atendimento personalizado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f6a45595b8_0_715"/>
          <p:cNvSpPr txBox="1"/>
          <p:nvPr/>
        </p:nvSpPr>
        <p:spPr>
          <a:xfrm>
            <a:off x="1403648" y="197955"/>
            <a:ext cx="63366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NOTURNO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gdf4e517959_3_69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gdf4e517959_3_6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7254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gdf4e517959_3_69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gdf4e517959_3_69"/>
          <p:cNvGrpSpPr/>
          <p:nvPr/>
        </p:nvGrpSpPr>
        <p:grpSpPr>
          <a:xfrm>
            <a:off x="899950" y="1630819"/>
            <a:ext cx="6353225" cy="1883102"/>
            <a:chOff x="407394" y="380763"/>
            <a:chExt cx="2604955" cy="1029975"/>
          </a:xfrm>
        </p:grpSpPr>
        <p:sp>
          <p:nvSpPr>
            <p:cNvPr id="70" name="Google Shape;70;gdf4e517959_3_69"/>
            <p:cNvSpPr/>
            <p:nvPr/>
          </p:nvSpPr>
          <p:spPr>
            <a:xfrm>
              <a:off x="407394" y="382338"/>
              <a:ext cx="2512800" cy="10284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gdf4e517959_3_69"/>
            <p:cNvSpPr txBox="1"/>
            <p:nvPr/>
          </p:nvSpPr>
          <p:spPr>
            <a:xfrm>
              <a:off x="518305" y="380763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61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61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2" name="Google Shape;72;gdf4e517959_3_69"/>
            <p:cNvSpPr txBox="1"/>
            <p:nvPr/>
          </p:nvSpPr>
          <p:spPr>
            <a:xfrm>
              <a:off x="533449" y="814160"/>
              <a:ext cx="24789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61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61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73" name="Google Shape;73;gdf4e517959_3_69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df4e517959_3_69"/>
          <p:cNvPicPr preferRelativeResize="0"/>
          <p:nvPr/>
        </p:nvPicPr>
        <p:blipFill rotWithShape="1">
          <a:blip r:embed="rId6">
            <a:alphaModFix/>
          </a:blip>
          <a:srcRect l="16138" t="33312" r="16135" b="32195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Google Shape;75;gdf4e517959_3_69"/>
          <p:cNvGrpSpPr/>
          <p:nvPr/>
        </p:nvGrpSpPr>
        <p:grpSpPr>
          <a:xfrm>
            <a:off x="787996" y="-427823"/>
            <a:ext cx="1265933" cy="1006938"/>
            <a:chOff x="4123350" y="1954053"/>
            <a:chExt cx="1005986" cy="3189540"/>
          </a:xfrm>
        </p:grpSpPr>
        <p:sp>
          <p:nvSpPr>
            <p:cNvPr id="76" name="Google Shape;76;gdf4e517959_3_69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gdf4e517959_3_69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gdf4e517959_3_69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gdf4e517959_3_69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gdf4e517959_3_69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1" name="Google Shape;81;gdf4e517959_3_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Google Shape;352;gf6a45595b8_0_732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gf6a45595b8_0_73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8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gf6a45595b8_0_732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5" name="Google Shape;355;gf6a45595b8_0_732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356" name="Google Shape;356;gf6a45595b8_0_732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gf6a45595b8_0_732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gf6a45595b8_0_732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59" name="Google Shape;359;gf6a45595b8_0_732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gf6a45595b8_0_7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gf6a45595b8_0_732"/>
          <p:cNvPicPr preferRelativeResize="0"/>
          <p:nvPr/>
        </p:nvPicPr>
        <p:blipFill rotWithShape="1">
          <a:blip r:embed="rId7">
            <a:alphaModFix/>
          </a:blip>
          <a:srcRect l="16138" t="33313" r="16138" b="32192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gf6a45595b8_0_732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>
                <a:solidFill>
                  <a:schemeClr val="dk2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AMPLIAÇÃO DA CARGA HORÁRIA</a:t>
            </a: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2"/>
                </a:solidFill>
                <a:highlight>
                  <a:schemeClr val="lt1"/>
                </a:highlight>
              </a:rPr>
              <a:t>DIURNO</a:t>
            </a:r>
            <a:endParaRPr sz="3000" b="1" i="0" u="none" strike="noStrike" cap="none">
              <a:solidFill>
                <a:schemeClr val="dk2"/>
              </a:solidFill>
              <a:highlight>
                <a:schemeClr val="lt1"/>
              </a:highlight>
            </a:endParaRPr>
          </a:p>
        </p:txBody>
      </p:sp>
      <p:grpSp>
        <p:nvGrpSpPr>
          <p:cNvPr id="363" name="Google Shape;363;gf6a45595b8_0_732"/>
          <p:cNvGrpSpPr/>
          <p:nvPr/>
        </p:nvGrpSpPr>
        <p:grpSpPr>
          <a:xfrm>
            <a:off x="787992" y="-427823"/>
            <a:ext cx="1265933" cy="1006938"/>
            <a:chOff x="4123350" y="1954053"/>
            <a:chExt cx="1005986" cy="3189540"/>
          </a:xfrm>
        </p:grpSpPr>
        <p:sp>
          <p:nvSpPr>
            <p:cNvPr id="364" name="Google Shape;364;gf6a45595b8_0_732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gf6a45595b8_0_732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gf6a45595b8_0_732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gf6a45595b8_0_732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gf6a45595b8_0_732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69" name="Google Shape;369;gf6a45595b8_0_7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f6a45595b8_0_753"/>
          <p:cNvSpPr txBox="1"/>
          <p:nvPr/>
        </p:nvSpPr>
        <p:spPr>
          <a:xfrm>
            <a:off x="590900" y="1907000"/>
            <a:ext cx="70695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Premissa</a:t>
            </a: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pt-BR" sz="1700"/>
              <a:t>trazer mais oportunidades de aprendizagem para os estudantes do ensino médio.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Ampliação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+7 aulas semanais para 2ª série e </a:t>
            </a:r>
            <a:b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+5 aulas semanais para a 3ª série.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pt-BR" sz="17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mudança em 2022 será para 2ª série. </a:t>
            </a:r>
            <a:endParaRPr sz="17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pt-BR" sz="17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3ª série terá expansão em 2023.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6" name="Google Shape;376;gf6a45595b8_0_753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377" name="Google Shape;377;gf6a45595b8_0_753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gf6a45595b8_0_753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9" name="Google Shape;379;gf6a45595b8_0_753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0" name="Google Shape;380;gf6a45595b8_0_7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600" y="1074125"/>
            <a:ext cx="669450" cy="6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gf6a45595b8_0_7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902300"/>
            <a:ext cx="669450" cy="66945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gf6a45595b8_0_753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DIURNO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f6a45595b8_0_765"/>
          <p:cNvSpPr txBox="1"/>
          <p:nvPr/>
        </p:nvSpPr>
        <p:spPr>
          <a:xfrm>
            <a:off x="590900" y="1907000"/>
            <a:ext cx="5971800" cy="30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 de ampliação (1/2)</a:t>
            </a: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pt-BR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Aulas presenciais ou pelo CMSP</a:t>
            </a: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pt-BR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 ministra as aulas presencialmente ou pelo aplicativo, e estudante acompanha de modo sí</a:t>
            </a:r>
            <a:r>
              <a:rPr lang="pt-BR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ncrono ou assíncrono, com exceção das aulas de educação física, que serão presenciais;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pt-BR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as turmas do período matutino, as aulas devem acontecer entre 12h3</a:t>
            </a:r>
            <a:r>
              <a:rPr lang="pt-BR" sz="1600">
                <a:solidFill>
                  <a:schemeClr val="dk1"/>
                </a:solidFill>
              </a:rPr>
              <a:t>6</a:t>
            </a:r>
            <a:r>
              <a:rPr lang="pt-BR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18:59 h;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pt-BR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as turmas do período vespertino, as aulas devem acontecer entre 7h e 1</a:t>
            </a:r>
            <a:r>
              <a:rPr lang="pt-BR" sz="1600">
                <a:solidFill>
                  <a:schemeClr val="dk1"/>
                </a:solidFill>
              </a:rPr>
              <a:t>2:59</a:t>
            </a:r>
            <a:r>
              <a:rPr lang="pt-BR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h;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9" name="Google Shape;389;gf6a45595b8_0_76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390" name="Google Shape;390;gf6a45595b8_0_76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gf6a45595b8_0_76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2" name="Google Shape;392;gf6a45595b8_0_765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gf6a45595b8_0_7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600" y="1074125"/>
            <a:ext cx="669450" cy="6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f6a45595b8_0_7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902300"/>
            <a:ext cx="669450" cy="669450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gf6a45595b8_0_765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DIURNO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gf6a45595b8_0_777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402" name="Google Shape;402;gf6a45595b8_0_777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gf6a45595b8_0_777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4" name="Google Shape;404;gf6a45595b8_0_777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5" name="Google Shape;405;gf6a45595b8_0_7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600" y="1074125"/>
            <a:ext cx="669450" cy="6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f6a45595b8_0_7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902300"/>
            <a:ext cx="669450" cy="66945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gf6a45595b8_0_777"/>
          <p:cNvSpPr txBox="1"/>
          <p:nvPr/>
        </p:nvSpPr>
        <p:spPr>
          <a:xfrm>
            <a:off x="590900" y="1907000"/>
            <a:ext cx="6336600" cy="28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 de ampliação (2/2)</a:t>
            </a: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238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pt-BR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partir de 2022, </a:t>
            </a:r>
            <a: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 2ª série: 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aulas de Educação Física,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2 aulas de</a:t>
            </a:r>
            <a: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 </a:t>
            </a:r>
            <a: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Língua Inglesa</a:t>
            </a:r>
            <a: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b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de Orientação de Estudos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lang="pt-BR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partir de 2023, </a:t>
            </a:r>
            <a:r>
              <a:rPr lang="pt-BR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na 3ª série terá: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aulas de Eletivas e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de Orientação de Estudos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gf6a45595b8_0_777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DIURNO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f6a45595b8_0_789"/>
          <p:cNvSpPr txBox="1"/>
          <p:nvPr/>
        </p:nvSpPr>
        <p:spPr>
          <a:xfrm>
            <a:off x="590900" y="1907000"/>
            <a:ext cx="5881500" cy="25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a 2ª série em 2022, as aulas no contraturno serão: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de Orientação de Estudos;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de Educação Física;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de Eletivas.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As aulas de língua inglesa da expansão da carga horária serão ministradas presencialmente, no turno do estudante, no lugar da carga horária que seriam as aulas de Eletivas.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5" name="Google Shape;415;gf6a45595b8_0_78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416" name="Google Shape;416;gf6a45595b8_0_78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gf6a45595b8_0_78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8" name="Google Shape;418;gf6a45595b8_0_789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9" name="Google Shape;419;gf6a45595b8_0_7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600" y="1074125"/>
            <a:ext cx="669450" cy="6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gf6a45595b8_0_7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902300"/>
            <a:ext cx="669450" cy="669450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gf6a45595b8_0_789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DIURNO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f6a45595b8_0_999"/>
          <p:cNvSpPr txBox="1"/>
          <p:nvPr/>
        </p:nvSpPr>
        <p:spPr>
          <a:xfrm>
            <a:off x="682600" y="880300"/>
            <a:ext cx="6571200" cy="1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Como funcionará a coleta das turmas do diurno que terão educação física presencial e as demais aulas pelo CMSP?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Caso a escola tenha espaço físico para ministrar a aula de educação física presencialmente e decida fazer as demais aulas pelo CMSP, basta indicar tipo classe “Presencial + CMSP” durante a coleta.</a:t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428" name="Google Shape;428;gf6a45595b8_0_99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429" name="Google Shape;429;gf6a45595b8_0_99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30" name="Google Shape;430;gf6a45595b8_0_99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431" name="Google Shape;431;gf6a45595b8_0_999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f6a45595b8_0_1597"/>
          <p:cNvSpPr txBox="1"/>
          <p:nvPr/>
        </p:nvSpPr>
        <p:spPr>
          <a:xfrm>
            <a:off x="351700" y="871250"/>
            <a:ext cx="64293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o caso da escola que não tem espaço físico para fazer expansão presencial no contraturno, como faz com as aulas de educação física da 2a série?</a:t>
            </a:r>
            <a:endParaRPr sz="1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a escola não tenha espaço físico, será autorizado que as aulas de Educação Física sejam </a:t>
            </a:r>
            <a:r>
              <a:rPr lang="pt-BR" sz="1700">
                <a:solidFill>
                  <a:schemeClr val="dk1"/>
                </a:solidFill>
              </a:rPr>
              <a:t>ministradas</a:t>
            </a:r>
            <a:r>
              <a:rPr lang="pt-BR" sz="1700" b="1">
                <a:solidFill>
                  <a:schemeClr val="dk1"/>
                </a:solidFill>
              </a:rPr>
              <a:t> pelo CMSP ou presencialmente aos sábados</a:t>
            </a:r>
            <a:r>
              <a:rPr lang="pt-BR" sz="1700" b="1" i="0" u="none" strike="noStrike" cap="none">
                <a:solidFill>
                  <a:schemeClr val="dk1"/>
                </a:solidFill>
              </a:rPr>
              <a:t>.</a:t>
            </a:r>
            <a:endParaRPr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 i="0" u="none" strike="noStrike" cap="none">
                <a:solidFill>
                  <a:srgbClr val="FC1A1C"/>
                </a:solidFill>
                <a:latin typeface="Arial"/>
                <a:ea typeface="Arial"/>
                <a:cs typeface="Arial"/>
                <a:sym typeface="Arial"/>
              </a:rPr>
              <a:t>ERRATA</a:t>
            </a:r>
            <a:r>
              <a:rPr lang="pt-BR" sz="1700" b="0" i="0" u="none" strike="noStrike" cap="none">
                <a:solidFill>
                  <a:srgbClr val="FC1A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 formação de Serra Negra, foi dito que, em casos excepcionais como esse, haver</a:t>
            </a:r>
            <a:r>
              <a:rPr lang="pt-BR" sz="1700">
                <a:solidFill>
                  <a:schemeClr val="dk1"/>
                </a:solidFill>
              </a:rPr>
              <a:t>ia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autorização para que outro conjunto de aulas fi</a:t>
            </a:r>
            <a:r>
              <a:rPr lang="pt-BR" sz="1700">
                <a:solidFill>
                  <a:schemeClr val="dk1"/>
                </a:solidFill>
              </a:rPr>
              <a:t>casse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contraturno (exemplo: Projeto de Vida via CMSP) e Educação Física </a:t>
            </a:r>
            <a:r>
              <a:rPr lang="pt-BR" sz="1700">
                <a:solidFill>
                  <a:schemeClr val="dk1"/>
                </a:solidFill>
              </a:rPr>
              <a:t>fosse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ministrada no turno. 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 i="0" u="none" strike="noStrike" cap="none">
                <a:solidFill>
                  <a:schemeClr val="dk1"/>
                </a:solidFill>
              </a:rPr>
              <a:t>No entanto</a:t>
            </a:r>
            <a:r>
              <a:rPr lang="pt-BR" sz="1700">
                <a:solidFill>
                  <a:schemeClr val="dk1"/>
                </a:solidFill>
              </a:rPr>
              <a:t>, isso não será possível neste momento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Pedimos desculpas pelo transtorno. Educação </a:t>
            </a:r>
            <a:r>
              <a:rPr lang="pt-BR" sz="1700">
                <a:solidFill>
                  <a:schemeClr val="dk1"/>
                </a:solidFill>
              </a:rPr>
              <a:t>F</a:t>
            </a: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ísica </a:t>
            </a:r>
            <a:r>
              <a:rPr lang="pt-BR" sz="1700">
                <a:solidFill>
                  <a:schemeClr val="dk1"/>
                </a:solidFill>
              </a:rPr>
              <a:t>somente presencial no contraturno, no sábado ou pelo CMSP.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8" name="Google Shape;438;gf6a45595b8_0_1597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439" name="Google Shape;439;gf6a45595b8_0_1597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40" name="Google Shape;440;gf6a45595b8_0_1597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441" name="Google Shape;441;gf6a45595b8_0_1597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7" name="Google Shape;447;gf6a45595b8_0_801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448" name="Google Shape;448;gf6a45595b8_0_801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gf6a45595b8_0_801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0" name="Google Shape;450;gf6a45595b8_0_801"/>
          <p:cNvSpPr txBox="1"/>
          <p:nvPr/>
        </p:nvSpPr>
        <p:spPr>
          <a:xfrm>
            <a:off x="590900" y="1830800"/>
            <a:ext cx="6231300" cy="27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Curso EFAPE de Orientação de Estudos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prerrequisito para atribuição nas aulas de Orientação de Estudos da expansão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/>
              <a:t>P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róximas turmas: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inscrições de 6 a 13 de outubro, início em 19</a:t>
            </a:r>
            <a:r>
              <a:rPr lang="pt-BR" sz="1800">
                <a:solidFill>
                  <a:schemeClr val="dk1"/>
                </a:solidFill>
              </a:rPr>
              <a:t>/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outubro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inscrições de 14 a 20 de outubro, início em 26</a:t>
            </a:r>
            <a:r>
              <a:rPr lang="pt-BR" sz="1800">
                <a:solidFill>
                  <a:schemeClr val="dk1"/>
                </a:solidFill>
              </a:rPr>
              <a:t>/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outubro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curso de encerra em 13 de dezembro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f6a45595b8_0_801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2" name="Google Shape;452;gf6a45595b8_0_8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600" y="1074125"/>
            <a:ext cx="669450" cy="6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f6a45595b8_0_8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902300"/>
            <a:ext cx="669450" cy="669450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gf6a45595b8_0_801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DIURNO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Google Shape;460;gf6a45595b8_0_813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461" name="Google Shape;461;gf6a45595b8_0_813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gf6a45595b8_0_813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3" name="Google Shape;463;gf6a45595b8_0_813"/>
          <p:cNvSpPr txBox="1"/>
          <p:nvPr/>
        </p:nvSpPr>
        <p:spPr>
          <a:xfrm>
            <a:off x="590900" y="1907000"/>
            <a:ext cx="6083700" cy="29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Passos para </a:t>
            </a:r>
            <a:r>
              <a:rPr lang="pt-BR"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definir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expansão:</a:t>
            </a:r>
            <a:endParaRPr sz="1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-"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consultar estudantes matriculados nas turmas de 2ª série sobre os modelos e horários possíveis;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-"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definir um único modelo e horários para cada turma;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lang="pt-BR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digitar </a:t>
            </a:r>
            <a:r>
              <a:rPr lang="pt-BR"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até </a:t>
            </a:r>
            <a:r>
              <a:rPr lang="pt-BR" sz="1900" b="1">
                <a:solidFill>
                  <a:schemeClr val="dk1"/>
                </a:solidFill>
              </a:rPr>
              <a:t>14</a:t>
            </a:r>
            <a:r>
              <a:rPr lang="pt-BR"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outubro</a:t>
            </a:r>
            <a:r>
              <a:rPr lang="pt-BR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modelo, os horários das aulas e coletar as classes na SED (foi enviado um passo a passo desse processo no sistema).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gf6a45595b8_0_813"/>
          <p:cNvSpPr txBox="1"/>
          <p:nvPr/>
        </p:nvSpPr>
        <p:spPr>
          <a:xfrm>
            <a:off x="1321810" y="895350"/>
            <a:ext cx="29883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</a:t>
            </a:r>
            <a:r>
              <a:rPr lang="pt-BR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diurno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5" name="Google Shape;465;gf6a45595b8_0_8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600" y="1074125"/>
            <a:ext cx="669450" cy="6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gf6a45595b8_0_8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902300"/>
            <a:ext cx="669450" cy="66945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gf6a45595b8_0_813"/>
          <p:cNvSpPr txBox="1"/>
          <p:nvPr/>
        </p:nvSpPr>
        <p:spPr>
          <a:xfrm>
            <a:off x="1403700" y="228600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DIURNO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3" name="Google Shape;473;gf6a45595b8_0_82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474" name="Google Shape;474;gf6a45595b8_0_82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gf6a45595b8_0_82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6" name="Google Shape;476;gf6a45595b8_0_825"/>
          <p:cNvSpPr txBox="1"/>
          <p:nvPr/>
        </p:nvSpPr>
        <p:spPr>
          <a:xfrm>
            <a:off x="1403648" y="197955"/>
            <a:ext cx="63366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 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7" name="Google Shape;477;gf6a45595b8_0_8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4537" y="2047663"/>
            <a:ext cx="2684325" cy="2301637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gf6a45595b8_0_825"/>
          <p:cNvSpPr txBox="1"/>
          <p:nvPr/>
        </p:nvSpPr>
        <p:spPr>
          <a:xfrm>
            <a:off x="516876" y="2619750"/>
            <a:ext cx="251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Acesso ao passo a passo da coleta: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gf6a45595b8_0_825"/>
          <p:cNvSpPr txBox="1"/>
          <p:nvPr/>
        </p:nvSpPr>
        <p:spPr>
          <a:xfrm>
            <a:off x="3186276" y="954625"/>
            <a:ext cx="251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Novo prazo! </a:t>
            </a:r>
            <a:r>
              <a:rPr lang="pt-BR" sz="2000" b="1"/>
              <a:t>14</a:t>
            </a:r>
            <a:r>
              <a:rPr lang="pt-BR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/outubro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e4529bea70_0_129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e4529bea70_0_12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7647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e4529bea70_0_129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9" name="Google Shape;89;ge4529bea70_0_129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90" name="Google Shape;90;ge4529bea70_0_129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ge4529bea70_0_129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2" name="Google Shape;92;ge4529bea70_0_129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93" name="Google Shape;93;ge4529bea70_0_129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e4529bea70_0_129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AGENDA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5" name="Google Shape;95;ge4529bea70_0_1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e4529bea70_0_129"/>
          <p:cNvPicPr preferRelativeResize="0"/>
          <p:nvPr/>
        </p:nvPicPr>
        <p:blipFill rotWithShape="1">
          <a:blip r:embed="rId7">
            <a:alphaModFix/>
          </a:blip>
          <a:srcRect l="16138" t="33310" r="16136" b="32199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7" name="Google Shape;97;ge4529bea70_0_129"/>
          <p:cNvGrpSpPr/>
          <p:nvPr/>
        </p:nvGrpSpPr>
        <p:grpSpPr>
          <a:xfrm>
            <a:off x="787995" y="-427823"/>
            <a:ext cx="1265933" cy="1006938"/>
            <a:chOff x="4123350" y="1954053"/>
            <a:chExt cx="1005986" cy="3189540"/>
          </a:xfrm>
        </p:grpSpPr>
        <p:sp>
          <p:nvSpPr>
            <p:cNvPr id="98" name="Google Shape;98;ge4529bea70_0_129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ge4529bea70_0_129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ge4529bea70_0_129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ge4529bea70_0_129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ge4529bea70_0_129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3" name="Google Shape;103;ge4529bea70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Google Shape;484;gf6a45595b8_0_1521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Google Shape;485;gf6a45595b8_0_15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76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6" name="Google Shape;486;gf6a45595b8_0_1521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87" name="Google Shape;487;gf6a45595b8_0_1521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488" name="Google Shape;488;gf6a45595b8_0_1521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gf6a45595b8_0_1521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490" name="Google Shape;490;gf6a45595b8_0_1521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491" name="Google Shape;491;gf6a45595b8_0_1521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gf6a45595b8_0_1521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OUTRAS DÚVIDAS SOBRE A EXPANSÃO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93" name="Google Shape;493;gf6a45595b8_0_15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gf6a45595b8_0_1521"/>
          <p:cNvPicPr preferRelativeResize="0"/>
          <p:nvPr/>
        </p:nvPicPr>
        <p:blipFill rotWithShape="1">
          <a:blip r:embed="rId7">
            <a:alphaModFix/>
          </a:blip>
          <a:srcRect l="16138" t="33311" r="16138" b="32197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5" name="Google Shape;495;gf6a45595b8_0_1521"/>
          <p:cNvGrpSpPr/>
          <p:nvPr/>
        </p:nvGrpSpPr>
        <p:grpSpPr>
          <a:xfrm>
            <a:off x="787994" y="-427823"/>
            <a:ext cx="1265933" cy="1006938"/>
            <a:chOff x="4123350" y="1954053"/>
            <a:chExt cx="1005986" cy="3189540"/>
          </a:xfrm>
        </p:grpSpPr>
        <p:sp>
          <p:nvSpPr>
            <p:cNvPr id="496" name="Google Shape;496;gf6a45595b8_0_1521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gf6a45595b8_0_1521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gf6a45595b8_0_1521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gf6a45595b8_0_1521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gf6a45595b8_0_1521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01" name="Google Shape;501;gf6a45595b8_0_152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f6a45595b8_0_1475"/>
          <p:cNvSpPr txBox="1"/>
          <p:nvPr/>
        </p:nvSpPr>
        <p:spPr>
          <a:xfrm>
            <a:off x="682600" y="880300"/>
            <a:ext cx="6197400" cy="23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Haverá expansão da carga horária para os centros da Fundação Casa? Como irá funcionar?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Sim. </a:t>
            </a:r>
            <a:r>
              <a:rPr lang="pt-BR" sz="1800">
                <a:solidFill>
                  <a:schemeClr val="dk1"/>
                </a:solidFill>
              </a:rPr>
              <a:t>Cada Centro da Fundação Casa irá definir como será o atendimento (presencial ou pelo CMSP) de acordo com sua capacidade.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O diretor da escola estadual vinculadora deve alinhar isso com o coordenador do centro vinculado.</a:t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508" name="Google Shape;508;gf6a45595b8_0_147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09" name="Google Shape;509;gf6a45595b8_0_147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10" name="Google Shape;510;gf6a45595b8_0_147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11" name="Google Shape;511;gf6a45595b8_0_1475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f6a45595b8_0_1484"/>
          <p:cNvSpPr txBox="1"/>
          <p:nvPr/>
        </p:nvSpPr>
        <p:spPr>
          <a:xfrm>
            <a:off x="682600" y="880300"/>
            <a:ext cx="5625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a escola opte pelo modelo de aulas pelo CMSP, o professor estará liberado para ministrar essas aulas em teletrabalho?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As aulas ministradas pelo aplicativo do CMSP podem ser ministradas em teletrabalho.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entanto, haverá um limite máximo de aulas que um mesmo professor pode ter atribuídas em formato não-presencial.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Esse limite será proporcional à carga horária total do professor.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8" name="Google Shape;518;gf6a45595b8_0_1484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19" name="Google Shape;519;gf6a45595b8_0_1484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20" name="Google Shape;520;gf6a45595b8_0_1484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21" name="Google Shape;521;gf6a45595b8_0_1484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f6a45595b8_0_1493"/>
          <p:cNvSpPr txBox="1"/>
          <p:nvPr/>
        </p:nvSpPr>
        <p:spPr>
          <a:xfrm>
            <a:off x="672500" y="738175"/>
            <a:ext cx="6134400" cy="1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estudantes que têm atividades no contraturno poderão ser liberados das aulas da expansão?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 do caso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 resolução detalhará caso a caso.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8" name="Google Shape;528;gf6a45595b8_0_1493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29" name="Google Shape;529;gf6a45595b8_0_1493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30" name="Google Shape;530;gf6a45595b8_0_1493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31" name="Google Shape;531;gf6a45595b8_0_1493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532" name="Google Shape;532;gf6a45595b8_0_1493"/>
          <p:cNvGraphicFramePr/>
          <p:nvPr/>
        </p:nvGraphicFramePr>
        <p:xfrm>
          <a:off x="589125" y="2139950"/>
          <a:ext cx="6336600" cy="2743080"/>
        </p:xfrm>
        <a:graphic>
          <a:graphicData uri="http://schemas.openxmlformats.org/drawingml/2006/table">
            <a:tbl>
              <a:tblPr>
                <a:noFill/>
                <a:tableStyleId>{0E4A96F5-601A-44A8-A203-AB47285ACA4B}</a:tableStyleId>
              </a:tblPr>
              <a:tblGrid>
                <a:gridCol w="206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t-BR" sz="1500" b="1" u="none" strike="noStrike" cap="none"/>
                        <a:t>Atividade</a:t>
                      </a:r>
                      <a:endParaRPr sz="15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t-BR" sz="1500" b="1" u="none" strike="noStrike" cap="none"/>
                        <a:t>Situação</a:t>
                      </a:r>
                      <a:endParaRPr sz="1500" b="1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strike="noStrike" cap="none"/>
                        <a:t>Trabalho</a:t>
                      </a:r>
                      <a:endParaRPr sz="1300" u="none" strike="noStrike" cap="none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strike="noStrike" cap="none"/>
                        <a:t>Não haverá dispensa das aulas da expansão.</a:t>
                      </a:r>
                      <a:endParaRPr sz="1300" u="none" strike="noStrike" cap="none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strike="noStrike" cap="none"/>
                        <a:t>CEL e ACDA</a:t>
                      </a:r>
                      <a:endParaRPr sz="1300" u="none" strike="noStrike" cap="none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strike="noStrike" cap="none"/>
                        <a:t>Haverá dispensa proporcional à carga horária. </a:t>
                      </a:r>
                      <a:br>
                        <a:rPr lang="pt-BR" sz="1300" u="none" strike="noStrike" cap="none"/>
                      </a:br>
                      <a:r>
                        <a:rPr lang="pt-BR" sz="1300" u="none" strike="noStrike" cap="none"/>
                        <a:t>Por exemplo: 2 aulas de CEL na semana podem substituir 2 de Eletivas</a:t>
                      </a:r>
                      <a:endParaRPr sz="1300" u="none" strike="noStrike" cap="none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strike="noStrike" cap="none"/>
                        <a:t>Curso técnico </a:t>
                      </a:r>
                      <a:br>
                        <a:rPr lang="pt-BR" sz="1300" u="none" strike="noStrike" cap="none"/>
                      </a:br>
                      <a:r>
                        <a:rPr lang="pt-BR" sz="1300" u="none" strike="noStrike" cap="none"/>
                        <a:t>(Novotec, Sistema S ou privado)</a:t>
                      </a:r>
                      <a:endParaRPr sz="1300" u="none" strike="noStrike" cap="none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pt-BR" sz="1300" u="none" strike="noStrike" cap="none"/>
                        <a:t>Haverá dispensa de todas as aulas para estudantes que façam cursos técnicos. </a:t>
                      </a:r>
                      <a:br>
                        <a:rPr lang="pt-BR" sz="1300" u="none" strike="noStrike" cap="none"/>
                      </a:br>
                      <a:r>
                        <a:rPr lang="pt-BR" sz="1300" u="none" strike="noStrike" cap="none"/>
                        <a:t>No caso de cursos profissionalizantes de curta duração (qualificação / FIC), a dispensa será proporcional à carga horária.</a:t>
                      </a:r>
                      <a:endParaRPr sz="1300" u="none" strike="noStrike" cap="none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f6a45595b8_0_1503"/>
          <p:cNvSpPr txBox="1"/>
          <p:nvPr/>
        </p:nvSpPr>
        <p:spPr>
          <a:xfrm>
            <a:off x="935700" y="1099850"/>
            <a:ext cx="57252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Como será o acesso ao CMSP pelos estudantes da zona rural, sem sinal de internet em suas residências?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total, </a:t>
            </a:r>
            <a:r>
              <a:rPr lang="pt-BR" sz="1800" b="0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% (4.356 alunos) estão em zona rural com acesso limitado à internet.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Esses estudantes poderão acessar as aulas no aplicativo pelo CMSP de forma </a:t>
            </a: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assíncrona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aplicativo permitirá que o estudante faça </a:t>
            </a:r>
            <a:r>
              <a:rPr lang="pt-BR"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download 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 aula (quando estiver na escola) e assista </a:t>
            </a:r>
            <a:r>
              <a:rPr lang="pt-BR"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offline 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(sem internet, quando estiver em casa).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9" name="Google Shape;539;gf6a45595b8_0_1503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40" name="Google Shape;540;gf6a45595b8_0_1503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41" name="Google Shape;541;gf6a45595b8_0_1503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42" name="Google Shape;542;gf6a45595b8_0_1503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f6a45595b8_0_1512"/>
          <p:cNvSpPr txBox="1"/>
          <p:nvPr/>
        </p:nvSpPr>
        <p:spPr>
          <a:xfrm>
            <a:off x="587475" y="871250"/>
            <a:ext cx="6154200" cy="40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a escola tiver espaço físico e fizer a ampliação presencial, como ficará o transporte e merenda destes alunos?</a:t>
            </a:r>
            <a:endParaRPr sz="1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 que hoje faz jus a transporte, continuará fazendo jus ao transporte se houver aulas presenciais no contraturno.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diurno, aulas de expansão no contraturno fazem com que o estudante tenha direito a adequações na merenda.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turmas que tiverem as aulas da expansão no modelo presencial serão acompanhadas pela SEDUC para que os alunos tenham adaptação nos horários de transporte (diurno e noturno) e na entrega de merenda (diurno). 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Importante: essas turmas devem ter suas aulas distribuídas ao longo da semana e não concentradas em um ou dois dias.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9" name="Google Shape;549;gf6a45595b8_0_1512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50" name="Google Shape;550;gf6a45595b8_0_1512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51" name="Google Shape;551;gf6a45595b8_0_1512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52" name="Google Shape;552;gf6a45595b8_0_1512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DÚVIDAS SOBRE A EXPANSÃO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7" name="Google Shape;557;gf6a45595b8_0_1236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8" name="Google Shape;558;gf6a45595b8_0_123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76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9" name="Google Shape;559;gf6a45595b8_0_1236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0" name="Google Shape;560;gf6a45595b8_0_1236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561" name="Google Shape;561;gf6a45595b8_0_1236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gf6a45595b8_0_1236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563" name="Google Shape;563;gf6a45595b8_0_1236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564" name="Google Shape;564;gf6a45595b8_0_1236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gf6a45595b8_0_1236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COLETA DE CLASSES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66" name="Google Shape;566;gf6a45595b8_0_12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gf6a45595b8_0_1236"/>
          <p:cNvPicPr preferRelativeResize="0"/>
          <p:nvPr/>
        </p:nvPicPr>
        <p:blipFill rotWithShape="1">
          <a:blip r:embed="rId7">
            <a:alphaModFix/>
          </a:blip>
          <a:srcRect l="16138" t="33311" r="16138" b="32197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8" name="Google Shape;568;gf6a45595b8_0_1236"/>
          <p:cNvGrpSpPr/>
          <p:nvPr/>
        </p:nvGrpSpPr>
        <p:grpSpPr>
          <a:xfrm>
            <a:off x="787994" y="-427823"/>
            <a:ext cx="1265933" cy="1006938"/>
            <a:chOff x="4123350" y="1954053"/>
            <a:chExt cx="1005986" cy="3189540"/>
          </a:xfrm>
        </p:grpSpPr>
        <p:sp>
          <p:nvSpPr>
            <p:cNvPr id="569" name="Google Shape;569;gf6a45595b8_0_1236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gf6a45595b8_0_1236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gf6a45595b8_0_1236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gf6a45595b8_0_1236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gf6a45595b8_0_1236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74" name="Google Shape;574;gf6a45595b8_0_12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f1695002c4_5_42"/>
          <p:cNvSpPr txBox="1"/>
          <p:nvPr/>
        </p:nvSpPr>
        <p:spPr>
          <a:xfrm>
            <a:off x="126702" y="1154400"/>
            <a:ext cx="8772600" cy="22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Para atender a demanda no novo ensino médio 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foram criados dois novos tipos de ensino:</a:t>
            </a: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•"/>
            </a:pPr>
            <a:r>
              <a:rPr lang="pt-BR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109 – Itinerário Formativo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•"/>
            </a:pPr>
            <a:r>
              <a:rPr lang="pt-BR" sz="28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110 – Expansão Novo Ensino Médio</a:t>
            </a:r>
            <a:endParaRPr/>
          </a:p>
        </p:txBody>
      </p:sp>
      <p:grpSp>
        <p:nvGrpSpPr>
          <p:cNvPr id="580" name="Google Shape;580;gf1695002c4_5_42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81" name="Google Shape;581;gf1695002c4_5_42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82" name="Google Shape;582;gf1695002c4_5_42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83" name="Google Shape;583;gf1695002c4_5_42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f1695002c4_5_51"/>
          <p:cNvSpPr txBox="1"/>
          <p:nvPr/>
        </p:nvSpPr>
        <p:spPr>
          <a:xfrm>
            <a:off x="57602" y="713375"/>
            <a:ext cx="90288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Desta forma, a partir de 2022 as aulas da 2</a:t>
            </a:r>
            <a:r>
              <a:rPr lang="pt-BR" sz="2700" baseline="30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t-BR" sz="27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série do novo ensino médio já serão compostas por itinerário formativo e expansão. </a:t>
            </a:r>
            <a:endParaRPr sz="13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 aluno poderá ter até 3 matrículas:</a:t>
            </a:r>
            <a:endParaRPr sz="13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101 – Novo Ensino Médio </a:t>
            </a:r>
            <a:r>
              <a:rPr lang="pt-BR" sz="23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(“FGB + Itinerário”)</a:t>
            </a:r>
            <a:endParaRPr sz="9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109 – Itinerário Formativo  </a:t>
            </a:r>
            <a:r>
              <a:rPr lang="pt-BR" sz="23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(“Aprofundamento Curricular”)</a:t>
            </a:r>
            <a:endParaRPr sz="9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110 – Expansão Novo Ensino Médio </a:t>
            </a:r>
            <a:endParaRPr sz="27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9" name="Google Shape;589;gf1695002c4_5_51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90" name="Google Shape;590;gf1695002c4_5_51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91" name="Google Shape;591;gf1695002c4_5_51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92" name="Google Shape;592;gf1695002c4_5_51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7" name="Google Shape;597;gf1695002c4_0_87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598" name="Google Shape;598;gf1695002c4_0_87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99" name="Google Shape;599;gf1695002c4_0_87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00" name="Google Shape;600;gf1695002c4_0_87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01" name="Google Shape;601;gf1695002c4_0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62249"/>
            <a:ext cx="9143999" cy="175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4e2b463d3_0_0"/>
          <p:cNvSpPr txBox="1"/>
          <p:nvPr/>
        </p:nvSpPr>
        <p:spPr>
          <a:xfrm>
            <a:off x="700261" y="899744"/>
            <a:ext cx="5572500" cy="2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t-BR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10h30 às 12h30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t-BR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Temas abordados: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pt-BR" sz="2100">
                <a:solidFill>
                  <a:schemeClr val="dk1"/>
                </a:solidFill>
              </a:rPr>
              <a:t>Matrizes e expansão da carga horária</a:t>
            </a:r>
            <a:endParaRPr sz="2100">
              <a:solidFill>
                <a:schemeClr val="dk1"/>
              </a:solidFill>
            </a:endParaRPr>
          </a:p>
          <a:p>
            <a:pPr marL="342900" marR="0" lvl="0" indent="-3429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pt-BR" sz="2100">
                <a:solidFill>
                  <a:schemeClr val="dk1"/>
                </a:solidFill>
              </a:rPr>
              <a:t>Coleta de classes</a:t>
            </a:r>
            <a:endParaRPr sz="2100">
              <a:solidFill>
                <a:schemeClr val="dk1"/>
              </a:solidFill>
            </a:endParaRPr>
          </a:p>
        </p:txBody>
      </p:sp>
      <p:grpSp>
        <p:nvGrpSpPr>
          <p:cNvPr id="110" name="Google Shape;110;gf4e2b463d3_0_0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111" name="Google Shape;111;gf4e2b463d3_0_0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2" name="Google Shape;112;gf4e2b463d3_0_0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13" name="Google Shape;113;gf4e2b463d3_0_0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AGENDA</a:t>
            </a:r>
            <a:endParaRPr sz="2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" name="Google Shape;606;gf1695002c4_0_16"/>
          <p:cNvGraphicFramePr/>
          <p:nvPr/>
        </p:nvGraphicFramePr>
        <p:xfrm>
          <a:off x="378550" y="765175"/>
          <a:ext cx="5802750" cy="3383160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168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Novo Ensino Médio</a:t>
                      </a:r>
                      <a:endParaRPr sz="1800"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Série/turno</a:t>
                      </a:r>
                      <a:endParaRPr sz="1800"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Tipos de ensino</a:t>
                      </a:r>
                      <a:endParaRPr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</a:t>
                      </a:r>
                      <a:r>
                        <a:rPr lang="pt-BR" sz="1800" baseline="300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pt-BR" sz="1800"/>
                        <a:t> série manhã/tarde</a:t>
                      </a:r>
                      <a:endParaRPr sz="18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pt-BR" sz="1800"/>
                        <a:t>101 – Novo Ensino Médio</a:t>
                      </a:r>
                      <a:endParaRPr sz="18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2</a:t>
                      </a:r>
                      <a:r>
                        <a:rPr lang="pt-BR" sz="1800" baseline="300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pt-BR" sz="1800"/>
                        <a:t> série manhã/tarde</a:t>
                      </a:r>
                      <a:endParaRPr sz="18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pt-BR" sz="1800"/>
                        <a:t>101 – Novo Ensino Médio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pt-BR" sz="1800"/>
                        <a:t>109 – Itinerário Formativo 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pt-BR" sz="1800"/>
                        <a:t>110 – Expansão Novo Ensino Médio </a:t>
                      </a:r>
                      <a:endParaRPr sz="18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3</a:t>
                      </a:r>
                      <a:r>
                        <a:rPr lang="pt-BR" sz="1800" baseline="30000"/>
                        <a:t>a</a:t>
                      </a:r>
                      <a:r>
                        <a:rPr lang="pt-BR" sz="1800"/>
                        <a:t> série manhã/tarde</a:t>
                      </a:r>
                      <a:endParaRPr sz="18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</a:rPr>
                        <a:t>02 – Ensino Médio</a:t>
                      </a:r>
                      <a:endParaRPr sz="18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07" name="Google Shape;607;gf1695002c4_0_16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08" name="Google Shape;608;gf1695002c4_0_16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09" name="Google Shape;609;gf1695002c4_0_16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10" name="Google Shape;610;gf1695002c4_0_16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" name="Google Shape;615;gf1695002c4_0_21"/>
          <p:cNvGraphicFramePr/>
          <p:nvPr/>
        </p:nvGraphicFramePr>
        <p:xfrm>
          <a:off x="581875" y="765175"/>
          <a:ext cx="5615900" cy="3261220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162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Novo Ensino Médio</a:t>
                      </a:r>
                      <a:endParaRPr sz="1800"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Série/turno</a:t>
                      </a:r>
                      <a:endParaRPr sz="1800"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Tipos de ensino</a:t>
                      </a:r>
                      <a:endParaRPr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</a:t>
                      </a:r>
                      <a:r>
                        <a:rPr lang="pt-BR" sz="1800" baseline="300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pt-BR" sz="1800"/>
                        <a:t> série noite</a:t>
                      </a:r>
                      <a:endParaRPr sz="18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101 – Novo Ensino Médio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</a:rPr>
                        <a:t>110 – Expansão Novo Ensino Médio</a:t>
                      </a:r>
                      <a:endParaRPr sz="18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2</a:t>
                      </a:r>
                      <a:r>
                        <a:rPr lang="pt-BR" sz="1800" baseline="300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pt-BR" sz="1800"/>
                        <a:t> série noite</a:t>
                      </a:r>
                      <a:endParaRPr sz="18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101 – Novo Ensino Médio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109 – Itinerário Formativo 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110 – Expansão Novo Ensino Médio </a:t>
                      </a:r>
                      <a:endParaRPr sz="18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/>
                        <a:t>3</a:t>
                      </a:r>
                      <a:r>
                        <a:rPr lang="pt-BR" sz="1800" baseline="30000"/>
                        <a:t>a</a:t>
                      </a:r>
                      <a:r>
                        <a:rPr lang="pt-BR" sz="1800"/>
                        <a:t> série noite</a:t>
                      </a:r>
                      <a:endParaRPr sz="18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</a:rPr>
                        <a:t>02 – Ensino Médio</a:t>
                      </a:r>
                      <a:endParaRPr sz="18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16" name="Google Shape;616;gf1695002c4_0_21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17" name="Google Shape;617;gf1695002c4_0_21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18" name="Google Shape;618;gf1695002c4_0_21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19" name="Google Shape;619;gf1695002c4_0_21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f1695002c4_5_0"/>
          <p:cNvSpPr txBox="1"/>
          <p:nvPr/>
        </p:nvSpPr>
        <p:spPr>
          <a:xfrm>
            <a:off x="0" y="0"/>
            <a:ext cx="9144000" cy="6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 coleta de classes da </a:t>
            </a:r>
            <a:r>
              <a:rPr lang="pt-BR" sz="24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expansão </a:t>
            </a:r>
            <a:r>
              <a:rPr lang="pt-BR" sz="24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é realizada </a:t>
            </a:r>
            <a:r>
              <a:rPr lang="pt-BR" sz="24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sempre no contraturno</a:t>
            </a:r>
            <a:r>
              <a:rPr lang="pt-BR" sz="24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conforme os exemplos na tabela abaixo:</a:t>
            </a: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Expansão 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25" name="Google Shape;625;gf1695002c4_5_0"/>
          <p:cNvGraphicFramePr/>
          <p:nvPr/>
        </p:nvGraphicFramePr>
        <p:xfrm>
          <a:off x="2955800" y="2325800"/>
          <a:ext cx="3022175" cy="2102980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143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Novo Ensino Médio</a:t>
                      </a:r>
                      <a:endParaRPr sz="1800"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Regular</a:t>
                      </a:r>
                      <a:endParaRPr sz="1800"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Expansão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Manhã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Tarde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Tarde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Manhã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Noite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Manhã ou Tarde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26" name="Google Shape;626;gf1695002c4_5_0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27" name="Google Shape;627;gf1695002c4_5_0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28" name="Google Shape;628;gf1695002c4_5_0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29" name="Google Shape;629;gf1695002c4_5_0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" name="Google Shape;634;gf1695002c4_5_8"/>
          <p:cNvGraphicFramePr/>
          <p:nvPr/>
        </p:nvGraphicFramePr>
        <p:xfrm>
          <a:off x="545575" y="1834525"/>
          <a:ext cx="5755300" cy="2514625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400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CMSP</a:t>
                      </a:r>
                      <a:endParaRPr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Não obriga dependência física 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Atendimento Personalizado*</a:t>
                      </a:r>
                      <a:endParaRPr/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Presencial</a:t>
                      </a:r>
                      <a:endParaRPr/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Obriga informar dependência física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Presencial + CMSP</a:t>
                      </a:r>
                      <a:endParaRPr/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Presencial + Atendimento Personalizado </a:t>
                      </a:r>
                      <a:endParaRPr/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" name="Google Shape;635;gf1695002c4_5_8"/>
          <p:cNvSpPr txBox="1"/>
          <p:nvPr/>
        </p:nvSpPr>
        <p:spPr>
          <a:xfrm>
            <a:off x="296025" y="831625"/>
            <a:ext cx="8177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A coleta de classes na expansão terá 5 tipos classes:</a:t>
            </a:r>
            <a:endParaRPr/>
          </a:p>
        </p:txBody>
      </p:sp>
      <p:grpSp>
        <p:nvGrpSpPr>
          <p:cNvPr id="636" name="Google Shape;636;gf1695002c4_5_8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37" name="Google Shape;637;gf1695002c4_5_8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38" name="Google Shape;638;gf1695002c4_5_8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39" name="Google Shape;639;gf1695002c4_5_8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0" name="Google Shape;640;gf1695002c4_5_8"/>
          <p:cNvSpPr txBox="1"/>
          <p:nvPr/>
        </p:nvSpPr>
        <p:spPr>
          <a:xfrm>
            <a:off x="545575" y="4495325"/>
            <a:ext cx="628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* Atendimento Personalizado é possível apenas para turma no noturno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f1695002c4_5_16"/>
          <p:cNvSpPr txBox="1"/>
          <p:nvPr/>
        </p:nvSpPr>
        <p:spPr>
          <a:xfrm>
            <a:off x="233950" y="690550"/>
            <a:ext cx="7506300" cy="44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expansão é sempre vinculada a outra turma: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DIURNO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2° série =&gt; vinculada a classe do tipo de ensino </a:t>
            </a:r>
            <a:b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NOVO ENSINO MÉDIO - 101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NOTURNO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1° série =&gt; vinculada a classe do tipo de ensino </a:t>
            </a:r>
            <a:b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NOVO ENSINO MÉDIO - 101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2° série =&gt; vinculada a classe do tipo de ensino </a:t>
            </a:r>
            <a:b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ITINERÁRIO FORMATIVO - 109</a:t>
            </a:r>
            <a:endParaRPr sz="2200"/>
          </a:p>
        </p:txBody>
      </p:sp>
      <p:grpSp>
        <p:nvGrpSpPr>
          <p:cNvPr id="646" name="Google Shape;646;gf1695002c4_5_16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47" name="Google Shape;647;gf1695002c4_5_16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48" name="Google Shape;648;gf1695002c4_5_16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49" name="Google Shape;649;gf1695002c4_5_16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f1695002c4_5_23"/>
          <p:cNvSpPr/>
          <p:nvPr/>
        </p:nvSpPr>
        <p:spPr>
          <a:xfrm>
            <a:off x="4923655" y="3276150"/>
            <a:ext cx="1483800" cy="1581600"/>
          </a:xfrm>
          <a:prstGeom prst="rect">
            <a:avLst/>
          </a:prstGeom>
          <a:solidFill>
            <a:srgbClr val="4FA0C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Coleta de Expansão - 110</a:t>
            </a:r>
            <a:endParaRPr b="1"/>
          </a:p>
        </p:txBody>
      </p:sp>
      <p:sp>
        <p:nvSpPr>
          <p:cNvPr id="655" name="Google Shape;655;gf1695002c4_5_23"/>
          <p:cNvSpPr txBox="1"/>
          <p:nvPr/>
        </p:nvSpPr>
        <p:spPr>
          <a:xfrm>
            <a:off x="-247200" y="1177800"/>
            <a:ext cx="9028800" cy="18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Nesse caso, orientamos que o fluxo da coleta seja: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primeiro, ajustar os horários da coleta da 2</a:t>
            </a:r>
            <a:r>
              <a:rPr lang="pt-BR" sz="24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série (101),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depois, coletar as classes de itinerário (109) 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último, a expansão (110), pelo fato da vinculação.</a:t>
            </a:r>
            <a:endParaRPr/>
          </a:p>
        </p:txBody>
      </p:sp>
      <p:sp>
        <p:nvSpPr>
          <p:cNvPr id="656" name="Google Shape;656;gf1695002c4_5_23"/>
          <p:cNvSpPr/>
          <p:nvPr/>
        </p:nvSpPr>
        <p:spPr>
          <a:xfrm>
            <a:off x="353725" y="3276150"/>
            <a:ext cx="1483800" cy="1581600"/>
          </a:xfrm>
          <a:prstGeom prst="rect">
            <a:avLst/>
          </a:prstGeom>
          <a:solidFill>
            <a:srgbClr val="4FA0CA">
              <a:alpha val="5804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Ajuste da coleta </a:t>
            </a:r>
            <a:br>
              <a:rPr lang="pt-BR" b="1"/>
            </a:br>
            <a:r>
              <a:rPr lang="pt-BR" b="1"/>
              <a:t>NEM - 101</a:t>
            </a:r>
            <a:endParaRPr b="1"/>
          </a:p>
        </p:txBody>
      </p:sp>
      <p:sp>
        <p:nvSpPr>
          <p:cNvPr id="657" name="Google Shape;657;gf1695002c4_5_23"/>
          <p:cNvSpPr/>
          <p:nvPr/>
        </p:nvSpPr>
        <p:spPr>
          <a:xfrm>
            <a:off x="2638690" y="3276150"/>
            <a:ext cx="1483800" cy="1581600"/>
          </a:xfrm>
          <a:prstGeom prst="rect">
            <a:avLst/>
          </a:prstGeom>
          <a:solidFill>
            <a:srgbClr val="4FA0CA">
              <a:alpha val="5804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Coleta de Itinerário Formativo - 109</a:t>
            </a:r>
            <a:endParaRPr b="1"/>
          </a:p>
        </p:txBody>
      </p:sp>
      <p:sp>
        <p:nvSpPr>
          <p:cNvPr id="658" name="Google Shape;658;gf1695002c4_5_23"/>
          <p:cNvSpPr/>
          <p:nvPr/>
        </p:nvSpPr>
        <p:spPr>
          <a:xfrm>
            <a:off x="2012300" y="3918424"/>
            <a:ext cx="425700" cy="445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gf1695002c4_5_23"/>
          <p:cNvSpPr/>
          <p:nvPr/>
        </p:nvSpPr>
        <p:spPr>
          <a:xfrm>
            <a:off x="4298300" y="3918424"/>
            <a:ext cx="425700" cy="445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0" name="Google Shape;660;gf1695002c4_5_23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61" name="Google Shape;661;gf1695002c4_5_23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62" name="Google Shape;662;gf1695002c4_5_23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63" name="Google Shape;663;gf1695002c4_5_23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cb3ee5c835_0_19"/>
          <p:cNvSpPr txBox="1"/>
          <p:nvPr/>
        </p:nvSpPr>
        <p:spPr>
          <a:xfrm>
            <a:off x="115200" y="859075"/>
            <a:ext cx="9028800" cy="8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EXCLUSIVAMENTE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as turmas de </a:t>
            </a: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Novotec Integrado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Escola Estadual não coleta a classe de Itinerário Formativo (109)</a:t>
            </a:r>
            <a:endParaRPr/>
          </a:p>
        </p:txBody>
      </p:sp>
      <p:sp>
        <p:nvSpPr>
          <p:cNvPr id="669" name="Google Shape;669;gcb3ee5c835_0_19"/>
          <p:cNvSpPr/>
          <p:nvPr/>
        </p:nvSpPr>
        <p:spPr>
          <a:xfrm>
            <a:off x="810925" y="2209350"/>
            <a:ext cx="1720800" cy="1182000"/>
          </a:xfrm>
          <a:prstGeom prst="rect">
            <a:avLst/>
          </a:prstGeom>
          <a:solidFill>
            <a:srgbClr val="4FA0CA">
              <a:alpha val="5804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Ajuste da coleta NEM - 101</a:t>
            </a:r>
            <a:endParaRPr b="1"/>
          </a:p>
        </p:txBody>
      </p:sp>
      <p:sp>
        <p:nvSpPr>
          <p:cNvPr id="670" name="Google Shape;670;gcb3ee5c835_0_19"/>
          <p:cNvSpPr/>
          <p:nvPr/>
        </p:nvSpPr>
        <p:spPr>
          <a:xfrm>
            <a:off x="2774300" y="2689350"/>
            <a:ext cx="775500" cy="33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gcb3ee5c835_0_19"/>
          <p:cNvSpPr/>
          <p:nvPr/>
        </p:nvSpPr>
        <p:spPr>
          <a:xfrm>
            <a:off x="3672275" y="2209350"/>
            <a:ext cx="1720800" cy="1182000"/>
          </a:xfrm>
          <a:prstGeom prst="rect">
            <a:avLst/>
          </a:prstGeom>
          <a:solidFill>
            <a:srgbClr val="4FA0C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Coleta de expansão - 110</a:t>
            </a:r>
            <a:endParaRPr b="1"/>
          </a:p>
        </p:txBody>
      </p:sp>
      <p:grpSp>
        <p:nvGrpSpPr>
          <p:cNvPr id="672" name="Google Shape;672;gcb3ee5c835_0_1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73" name="Google Shape;673;gcb3ee5c835_0_1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74" name="Google Shape;674;gcb3ee5c835_0_1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75" name="Google Shape;675;gcb3ee5c835_0_19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f1695002c4_5_36"/>
          <p:cNvSpPr txBox="1"/>
          <p:nvPr/>
        </p:nvSpPr>
        <p:spPr>
          <a:xfrm>
            <a:off x="95401" y="956400"/>
            <a:ext cx="68946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Após a escola ajustar a classe da 2</a:t>
            </a:r>
            <a:r>
              <a:rPr lang="pt-BR" sz="2000" baseline="30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série do NEM e coletar a classe de Itinerário Formativo, deverá ser </a:t>
            </a:r>
            <a:r>
              <a:rPr lang="pt-BR" sz="20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coletada </a:t>
            </a: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 Classe da </a:t>
            </a:r>
            <a:r>
              <a:rPr lang="pt-BR" sz="20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Expansão</a:t>
            </a: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Observem que a Expansão possui um novo campo </a:t>
            </a: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“TURMA DE VÍNCULO”.</a:t>
            </a: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Conforme informado anteriormente, a classe de Expansão sempre será vinculada a uma outra classe.</a:t>
            </a: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Esta classe pode ser:</a:t>
            </a: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Novo Ensino Médio 101 ou</a:t>
            </a:r>
            <a:endParaRPr sz="20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Itinerário Formativo 109 </a:t>
            </a:r>
            <a:endParaRPr/>
          </a:p>
        </p:txBody>
      </p:sp>
      <p:grpSp>
        <p:nvGrpSpPr>
          <p:cNvPr id="681" name="Google Shape;681;gf1695002c4_5_36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682" name="Google Shape;682;gf1695002c4_5_36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83" name="Google Shape;683;gf1695002c4_5_36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84" name="Google Shape;684;gf1695002c4_5_36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9" name="Google Shape;689;gf1695002c4_5_58"/>
          <p:cNvPicPr preferRelativeResize="0"/>
          <p:nvPr/>
        </p:nvPicPr>
        <p:blipFill rotWithShape="1">
          <a:blip r:embed="rId3">
            <a:alphaModFix/>
          </a:blip>
          <a:srcRect l="84647" t="90968"/>
          <a:stretch/>
        </p:blipFill>
        <p:spPr>
          <a:xfrm>
            <a:off x="3843700" y="4494325"/>
            <a:ext cx="1363102" cy="3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690" name="Google Shape;690;gf1695002c4_5_58"/>
          <p:cNvSpPr/>
          <p:nvPr/>
        </p:nvSpPr>
        <p:spPr>
          <a:xfrm>
            <a:off x="4174700" y="4652975"/>
            <a:ext cx="2439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549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1" name="Google Shape;691;gf1695002c4_5_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875" y="152400"/>
            <a:ext cx="6707224" cy="4341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" name="Google Shape;696;gf1695002c4_5_65"/>
          <p:cNvGraphicFramePr/>
          <p:nvPr/>
        </p:nvGraphicFramePr>
        <p:xfrm>
          <a:off x="860000" y="1542695"/>
          <a:ext cx="5862100" cy="1584900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187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solidFill>
                            <a:srgbClr val="0C0C0C"/>
                          </a:solidFill>
                        </a:rPr>
                        <a:t>Manhã e Tarde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solidFill>
                            <a:srgbClr val="0C0C0C"/>
                          </a:solidFill>
                        </a:rPr>
                        <a:t>Compatibilizadas automaticamente de acordo com a opção do estudante.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Noturno 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Matrícula Manual.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97" name="Google Shape;697;gf1695002c4_5_65"/>
          <p:cNvSpPr txBox="1"/>
          <p:nvPr/>
        </p:nvSpPr>
        <p:spPr>
          <a:xfrm>
            <a:off x="772700" y="1054500"/>
            <a:ext cx="6600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Matrículas Itinerário Formativo (109)</a:t>
            </a:r>
            <a:endParaRPr sz="2100" b="1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98" name="Google Shape;698;gf1695002c4_5_65"/>
          <p:cNvGraphicFramePr/>
          <p:nvPr/>
        </p:nvGraphicFramePr>
        <p:xfrm>
          <a:off x="860000" y="3970795"/>
          <a:ext cx="5862100" cy="793525"/>
        </p:xfrm>
        <a:graphic>
          <a:graphicData uri="http://schemas.openxmlformats.org/drawingml/2006/table">
            <a:tbl>
              <a:tblPr>
                <a:noFill/>
                <a:tableStyleId>{1CE0772D-37AB-438E-924E-775E468FA4F2}</a:tableStyleId>
              </a:tblPr>
              <a:tblGrid>
                <a:gridCol w="187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solidFill>
                            <a:srgbClr val="0C0C0C"/>
                          </a:solidFill>
                        </a:rPr>
                        <a:t>Manhã e Tarde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solidFill>
                            <a:srgbClr val="0C0C0C"/>
                          </a:solidFill>
                        </a:rPr>
                        <a:t>Matrícula Manual.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9" name="Google Shape;699;gf1695002c4_5_65"/>
          <p:cNvSpPr txBox="1"/>
          <p:nvPr/>
        </p:nvSpPr>
        <p:spPr>
          <a:xfrm>
            <a:off x="772700" y="3409950"/>
            <a:ext cx="6600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Matrículas Expansão NEM (110)</a:t>
            </a:r>
            <a:endParaRPr sz="2100" b="1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00" name="Google Shape;700;gf1695002c4_5_6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01" name="Google Shape;701;gf1695002c4_5_6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02" name="Google Shape;702;gf1695002c4_5_6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03" name="Google Shape;703;gf1695002c4_5_65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COLETA DE CLASSES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gf136be0b1e_0_41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f136be0b1e_0_4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gf136be0b1e_0_41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1" name="Google Shape;121;gf136be0b1e_0_41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122" name="Google Shape;122;gf136be0b1e_0_41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gf136be0b1e_0_41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4" name="Google Shape;124;gf136be0b1e_0_41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125" name="Google Shape;125;gf136be0b1e_0_41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f136be0b1e_0_41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NOVO ENSINO MÉDIO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7" name="Google Shape;127;gf136be0b1e_0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f136be0b1e_0_41"/>
          <p:cNvPicPr preferRelativeResize="0"/>
          <p:nvPr/>
        </p:nvPicPr>
        <p:blipFill rotWithShape="1">
          <a:blip r:embed="rId7">
            <a:alphaModFix/>
          </a:blip>
          <a:srcRect l="16138" t="33311" r="16137" b="32196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9" name="Google Shape;129;gf136be0b1e_0_41"/>
          <p:cNvGrpSpPr/>
          <p:nvPr/>
        </p:nvGrpSpPr>
        <p:grpSpPr>
          <a:xfrm>
            <a:off x="787994" y="-427823"/>
            <a:ext cx="1265933" cy="1006938"/>
            <a:chOff x="4123350" y="1954053"/>
            <a:chExt cx="1005986" cy="3189540"/>
          </a:xfrm>
        </p:grpSpPr>
        <p:sp>
          <p:nvSpPr>
            <p:cNvPr id="130" name="Google Shape;130;gf136be0b1e_0_41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gf136be0b1e_0_41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gf136be0b1e_0_41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gf136be0b1e_0_41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gf136be0b1e_0_41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35" name="Google Shape;135;gf136be0b1e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8" name="Google Shape;708;gf6a45595b8_0_1436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9" name="Google Shape;709;gf6a45595b8_0_143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76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0" name="Google Shape;710;gf6a45595b8_0_1436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1" name="Google Shape;711;gf6a45595b8_0_1436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712" name="Google Shape;712;gf6a45595b8_0_1436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gf6a45595b8_0_1436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714" name="Google Shape;714;gf6a45595b8_0_1436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715" name="Google Shape;715;gf6a45595b8_0_1436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6" name="Google Shape;716;gf6a45595b8_0_1436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PERGUNTAS FREQUENTES - COLETA DE TURMAS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17" name="Google Shape;717;gf6a45595b8_0_14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gf6a45595b8_0_1436"/>
          <p:cNvPicPr preferRelativeResize="0"/>
          <p:nvPr/>
        </p:nvPicPr>
        <p:blipFill rotWithShape="1">
          <a:blip r:embed="rId7">
            <a:alphaModFix/>
          </a:blip>
          <a:srcRect l="16138" t="33311" r="16138" b="32197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9" name="Google Shape;719;gf6a45595b8_0_1436"/>
          <p:cNvGrpSpPr/>
          <p:nvPr/>
        </p:nvGrpSpPr>
        <p:grpSpPr>
          <a:xfrm>
            <a:off x="787994" y="-427823"/>
            <a:ext cx="1265933" cy="1006938"/>
            <a:chOff x="4123350" y="1954053"/>
            <a:chExt cx="1005986" cy="3189540"/>
          </a:xfrm>
        </p:grpSpPr>
        <p:sp>
          <p:nvSpPr>
            <p:cNvPr id="720" name="Google Shape;720;gf6a45595b8_0_1436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gf6a45595b8_0_1436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Google Shape;722;gf6a45595b8_0_1436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gf6a45595b8_0_1436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Google Shape;724;gf6a45595b8_0_1436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25" name="Google Shape;725;gf6a45595b8_0_14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gf6a45595b8_0_1257"/>
          <p:cNvSpPr txBox="1"/>
          <p:nvPr/>
        </p:nvSpPr>
        <p:spPr>
          <a:xfrm>
            <a:off x="682600" y="804100"/>
            <a:ext cx="6960900" cy="43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Como proceder com a coleta das turmas do Novotec Integrado? (turmas que iniciam itinerário técnico em 2022 na segunda série)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As turmas que iniciam o itinerário técnico Novotec Integrado na segunda série em 2022 serão coletadas tanto pela escola estadual quanto pela escola técnica.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Escola Estadual </a:t>
            </a:r>
            <a:r>
              <a:rPr lang="pt-BR" sz="1800">
                <a:solidFill>
                  <a:schemeClr val="dk1"/>
                </a:solidFill>
              </a:rPr>
              <a:t>coleta apenas a classe de FGB (101) e da expansão da carga horária (110).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Escola Técnica </a:t>
            </a:r>
            <a:r>
              <a:rPr lang="pt-BR" sz="1800">
                <a:solidFill>
                  <a:schemeClr val="dk1"/>
                </a:solidFill>
              </a:rPr>
              <a:t>coleta apenas a classe do itinerário formativo (109).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*As turmas que já iniciaram Novotec Integrado em 2021 ou que iniciarão pela 1ª série em 2022 tem outro tipo de coleta. Mais informações na live específica do dia 13/out.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32" name="Google Shape;732;gf6a45595b8_0_1257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33" name="Google Shape;733;gf6a45595b8_0_1257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34" name="Google Shape;734;gf6a45595b8_0_1257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35" name="Google Shape;735;gf6a45595b8_0_1257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PERGUNTAS FREQUENTES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cb3ee5c835_0_29"/>
          <p:cNvSpPr txBox="1"/>
          <p:nvPr/>
        </p:nvSpPr>
        <p:spPr>
          <a:xfrm>
            <a:off x="682600" y="880300"/>
            <a:ext cx="5845800" cy="16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Sou diretor/a de PEI de 9h e ainda não consegui coletar a UC7. Como proceder?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A coleta da UC7 na SED estará disponível na sexta-feira, dia 8/10, e as escolas poderão realizá-la até dia 14/10.</a:t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742" name="Google Shape;742;gcb3ee5c835_0_2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43" name="Google Shape;743;gcb3ee5c835_0_2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44" name="Google Shape;744;gcb3ee5c835_0_2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45" name="Google Shape;745;gcb3ee5c835_0_29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PERGUNTAS FREQUENTES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1" name="Google Shape;751;gf6a45595b8_0_1266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52" name="Google Shape;752;gf6a45595b8_0_1266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53" name="Google Shape;753;gf6a45595b8_0_1266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54" name="Google Shape;754;gf6a45595b8_0_1266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PERGUNTAS FREQUENTES</a:t>
            </a:r>
            <a:endParaRPr sz="26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5" name="Google Shape;755;gf6a45595b8_0_1266"/>
          <p:cNvSpPr txBox="1"/>
          <p:nvPr/>
        </p:nvSpPr>
        <p:spPr>
          <a:xfrm>
            <a:off x="682600" y="880300"/>
            <a:ext cx="7057800" cy="1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Como irá funcionar a expansão da carga horária nas escolas do PEI?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escolas do PEI </a:t>
            </a:r>
            <a:r>
              <a:rPr lang="pt-BR" sz="1800">
                <a:solidFill>
                  <a:schemeClr val="dk1"/>
                </a:solidFill>
              </a:rPr>
              <a:t>NÃO TERÃO EXPANSÃO 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carga horária.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1" name="Google Shape;761;gf6a45595b8_0_127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62" name="Google Shape;762;gf6a45595b8_0_127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63" name="Google Shape;763;gf6a45595b8_0_127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64" name="Google Shape;764;gf6a45595b8_0_1275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PERGUNTAS FREQUENTES</a:t>
            </a:r>
            <a:endParaRPr sz="26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5" name="Google Shape;765;gf6a45595b8_0_1275"/>
          <p:cNvSpPr txBox="1"/>
          <p:nvPr/>
        </p:nvSpPr>
        <p:spPr>
          <a:xfrm>
            <a:off x="682600" y="880300"/>
            <a:ext cx="5526900" cy="21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Minha escola é candidata para ser PEI em 2022, como devo realizar a coleta?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A coleta deve ser realizada normalmente, dentro do modelo que a escola se encontra atualmente.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Caso a escola se torne PEI após o fim do período de coleta, haverá um período de ajustes.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f6a45595b8_0_1425"/>
          <p:cNvSpPr txBox="1"/>
          <p:nvPr/>
        </p:nvSpPr>
        <p:spPr>
          <a:xfrm>
            <a:off x="682600" y="880300"/>
            <a:ext cx="59775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As aulas podem acontecer todas no mesmo dia? </a:t>
            </a:r>
            <a:br>
              <a:rPr lang="pt-BR" sz="1800" b="1">
                <a:solidFill>
                  <a:schemeClr val="dk1"/>
                </a:solidFill>
              </a:rPr>
            </a:br>
            <a:r>
              <a:rPr lang="pt-BR" sz="1800" b="1">
                <a:solidFill>
                  <a:schemeClr val="dk1"/>
                </a:solidFill>
              </a:rPr>
              <a:t>Ou precisam ficar distribuídas ao longo da semana?</a:t>
            </a:r>
            <a:endParaRPr sz="18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A escola deve, preferencialmente, distribuir as aulas ao longo dos cinco dias da semana.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No entanto, será possível que elas fiquem concentradas em menos dias, em casos específicos.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Ponto de atenção: merenda e transporte. É preciso que a Escola Estadual e a Diretoria de Ensino se combinem antes de concentrar todas as aulas da expansão em poucos dias.</a:t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772" name="Google Shape;772;gf6a45595b8_0_1425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73" name="Google Shape;773;gf6a45595b8_0_1425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74" name="Google Shape;774;gf6a45595b8_0_1425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75" name="Google Shape;775;gf6a45595b8_0_1425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PERGUNTAS FREQUENTES</a:t>
            </a:r>
            <a:endParaRPr sz="26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1" name="Google Shape;781;gf6a45595b8_0_1294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82" name="Google Shape;782;gf6a45595b8_0_1294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83" name="Google Shape;783;gf6a45595b8_0_1294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84" name="Google Shape;784;gf6a45595b8_0_1294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PERGUNTAS FREQUENTES</a:t>
            </a:r>
            <a:endParaRPr sz="26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5" name="Google Shape;785;gf6a45595b8_0_1294"/>
          <p:cNvSpPr txBox="1"/>
          <p:nvPr/>
        </p:nvSpPr>
        <p:spPr>
          <a:xfrm>
            <a:off x="682600" y="880300"/>
            <a:ext cx="6659100" cy="27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A coleta da Expansão (110) é semestral ou anual?</a:t>
            </a:r>
            <a:endParaRPr sz="18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   Diurno:</a:t>
            </a:r>
            <a:endParaRPr sz="180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      2ª série =&gt; anual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   Noturno: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             1ª série =&gt; anual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             2ª série =&gt; semestral (por ser vinculada à classe Itinerário Formativo 109)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f6a45595b8_0_1322"/>
          <p:cNvSpPr txBox="1"/>
          <p:nvPr/>
        </p:nvSpPr>
        <p:spPr>
          <a:xfrm>
            <a:off x="454000" y="956500"/>
            <a:ext cx="6898500" cy="1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Eu tive que definir os horários das aulas da FGB, do Itinerário Formativo e da Expansão agora. </a:t>
            </a:r>
            <a:endParaRPr sz="18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Esses horários terão flexibilidade para serem alterados?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1800" b="1">
                <a:solidFill>
                  <a:schemeClr val="dk1"/>
                </a:solidFill>
              </a:rPr>
              <a:t>im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O ajuste da coleta de classes poderá ser realizado até </a:t>
            </a:r>
            <a:r>
              <a:rPr lang="pt-BR" sz="1800">
                <a:solidFill>
                  <a:schemeClr val="dk1"/>
                </a:solidFill>
              </a:rPr>
              <a:t>a </a:t>
            </a:r>
            <a:r>
              <a:rPr lang="pt-BR" sz="1800" b="1">
                <a:solidFill>
                  <a:schemeClr val="dk1"/>
                </a:solidFill>
              </a:rPr>
              <a:t>homologação da matriz</a:t>
            </a:r>
            <a:r>
              <a:rPr lang="pt-BR" sz="1800">
                <a:solidFill>
                  <a:schemeClr val="dk1"/>
                </a:solidFill>
              </a:rPr>
              <a:t>, que está prevista para iniciar em 29 de outubro.</a:t>
            </a:r>
            <a:endParaRPr sz="1800">
              <a:solidFill>
                <a:srgbClr val="FF0000"/>
              </a:solidFill>
            </a:endParaRPr>
          </a:p>
        </p:txBody>
      </p:sp>
      <p:grpSp>
        <p:nvGrpSpPr>
          <p:cNvPr id="792" name="Google Shape;792;gf6a45595b8_0_1322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793" name="Google Shape;793;gf6a45595b8_0_1322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94" name="Google Shape;794;gf6a45595b8_0_1322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95" name="Google Shape;795;gf6a45595b8_0_1322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PERGUNTAS FREQUENTES</a:t>
            </a:r>
            <a:endParaRPr sz="26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" name="Google Shape;822;gf6a45595b8_0_1630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3" name="Google Shape;823;gf6a45595b8_0_16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8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4" name="Google Shape;824;gf6a45595b8_0_1630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25" name="Google Shape;825;gf6a45595b8_0_1630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826" name="Google Shape;826;gf6a45595b8_0_1630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gf6a45595b8_0_1630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828" name="Google Shape;828;gf6a45595b8_0_1630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829" name="Google Shape;829;gf6a45595b8_0_1630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830" name="Google Shape;830;gf6a45595b8_0_1630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CALCULADORA DAS ESCOLAS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31" name="Google Shape;831;gf6a45595b8_0_163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gf6a45595b8_0_1630"/>
          <p:cNvPicPr preferRelativeResize="0"/>
          <p:nvPr/>
        </p:nvPicPr>
        <p:blipFill rotWithShape="1">
          <a:blip r:embed="rId7">
            <a:alphaModFix/>
          </a:blip>
          <a:srcRect l="16138" t="33312" r="16138" b="32195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33" name="Google Shape;833;gf6a45595b8_0_1630"/>
          <p:cNvGrpSpPr/>
          <p:nvPr/>
        </p:nvGrpSpPr>
        <p:grpSpPr>
          <a:xfrm>
            <a:off x="787993" y="-427823"/>
            <a:ext cx="1265933" cy="1006938"/>
            <a:chOff x="4123350" y="1954053"/>
            <a:chExt cx="1005986" cy="3189540"/>
          </a:xfrm>
        </p:grpSpPr>
        <p:sp>
          <p:nvSpPr>
            <p:cNvPr id="834" name="Google Shape;834;gf6a45595b8_0_1630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gf6a45595b8_0_1630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gf6a45595b8_0_1630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gf6a45595b8_0_1630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gf6a45595b8_0_1630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39" name="Google Shape;839;gf6a45595b8_0_163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5" name="Google Shape;845;gf6a45595b8_0_1651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846" name="Google Shape;846;gf6a45595b8_0_1651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47" name="Google Shape;847;gf6a45595b8_0_1651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848" name="Google Shape;848;gf6a45595b8_0_1651"/>
          <p:cNvSpPr txBox="1"/>
          <p:nvPr/>
        </p:nvSpPr>
        <p:spPr>
          <a:xfrm>
            <a:off x="962075" y="986275"/>
            <a:ext cx="7235400" cy="25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Todas as escolas receber</a:t>
            </a:r>
            <a:r>
              <a:rPr lang="pt-BR" sz="2000" b="1">
                <a:solidFill>
                  <a:schemeClr val="dk1"/>
                </a:solidFill>
              </a:rPr>
              <a:t>am</a:t>
            </a:r>
            <a:r>
              <a:rPr lang="pt-B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 email um</a:t>
            </a:r>
            <a:r>
              <a:rPr lang="pt-BR" sz="2000" b="1">
                <a:solidFill>
                  <a:schemeClr val="dk1"/>
                </a:solidFill>
              </a:rPr>
              <a:t> relatório </a:t>
            </a:r>
            <a:r>
              <a:rPr lang="pt-B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 o saldo de aulas por habilitação, considerando: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lang="pt-BR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Aulas da FGB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lang="pt-BR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Aulas das Unidades Curriculares (habilitação prioritária)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lang="pt-BR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Aulas do Inova + Expansão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lang="pt-BR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Aulas das Unidades Curriculares (habilitação alternativa)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49" name="Google Shape;849;gf6a45595b8_0_1651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SALDO DE AULA POR ESCOLA</a:t>
            </a:r>
            <a:endParaRPr sz="2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4529bea70_0_239"/>
          <p:cNvSpPr/>
          <p:nvPr/>
        </p:nvSpPr>
        <p:spPr>
          <a:xfrm>
            <a:off x="312450" y="267300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19/ago e 20/ago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e4529bea70_0_239"/>
          <p:cNvSpPr txBox="1"/>
          <p:nvPr/>
        </p:nvSpPr>
        <p:spPr>
          <a:xfrm>
            <a:off x="2215175" y="916325"/>
            <a:ext cx="6336600" cy="41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Lançamento dos IF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Manifestação de interesse dos estudantes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 manifestação de interesse e divulgação das matrizes das UC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Escola discute quais IF ofertará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Divulgação dos IF ofertados em cada escola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Homologação pelas DEs da oferta de cada escola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Período da rematrícula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Coleta de turmas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Alterações nos regimentos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Divulgação do resultado da matrícula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Atribuição de aulas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Início das aulas - aprofundamentos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e4529bea70_0_239"/>
          <p:cNvSpPr/>
          <p:nvPr/>
        </p:nvSpPr>
        <p:spPr>
          <a:xfrm>
            <a:off x="312450" y="99660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15/jun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4" name="Google Shape;144;ge4529bea70_0_23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145" name="Google Shape;145;ge4529bea70_0_23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6" name="Google Shape;146;ge4529bea70_0_23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47" name="Google Shape;147;ge4529bea70_0_239"/>
          <p:cNvSpPr txBox="1"/>
          <p:nvPr/>
        </p:nvSpPr>
        <p:spPr>
          <a:xfrm>
            <a:off x="1403650" y="274149"/>
            <a:ext cx="6336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pt-BR" sz="21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CRONOGRAMA DA IMPLEMENTAÇÃO</a:t>
            </a:r>
            <a:endParaRPr sz="21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ge4529bea70_0_239"/>
          <p:cNvSpPr/>
          <p:nvPr/>
        </p:nvSpPr>
        <p:spPr>
          <a:xfrm>
            <a:off x="312450" y="133188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15/jun a 15/jul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e4529bea70_0_239"/>
          <p:cNvSpPr/>
          <p:nvPr/>
        </p:nvSpPr>
        <p:spPr>
          <a:xfrm>
            <a:off x="312450" y="166716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20/jul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e4529bea70_0_239"/>
          <p:cNvSpPr/>
          <p:nvPr/>
        </p:nvSpPr>
        <p:spPr>
          <a:xfrm>
            <a:off x="312450" y="200244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20/jul a 18/ago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e4529bea70_0_239"/>
          <p:cNvSpPr/>
          <p:nvPr/>
        </p:nvSpPr>
        <p:spPr>
          <a:xfrm>
            <a:off x="312450" y="300828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23/ago a 24/set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e4529bea70_0_239"/>
          <p:cNvSpPr/>
          <p:nvPr/>
        </p:nvSpPr>
        <p:spPr>
          <a:xfrm>
            <a:off x="312450" y="233772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até 18/</a:t>
            </a: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ago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e4529bea70_0_239"/>
          <p:cNvSpPr/>
          <p:nvPr/>
        </p:nvSpPr>
        <p:spPr>
          <a:xfrm>
            <a:off x="312450" y="3343560"/>
            <a:ext cx="1806600" cy="294600"/>
          </a:xfrm>
          <a:prstGeom prst="roundRect">
            <a:avLst>
              <a:gd name="adj" fmla="val 16667"/>
            </a:avLst>
          </a:prstGeom>
          <a:solidFill>
            <a:schemeClr val="accent5">
              <a:alpha val="57647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Até 14/out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e4529bea70_0_239"/>
          <p:cNvSpPr/>
          <p:nvPr/>
        </p:nvSpPr>
        <p:spPr>
          <a:xfrm>
            <a:off x="312450" y="367884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até 31/out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e4529bea70_0_239"/>
          <p:cNvSpPr/>
          <p:nvPr/>
        </p:nvSpPr>
        <p:spPr>
          <a:xfrm>
            <a:off x="312450" y="434940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novembro/dezembro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e4529bea70_0_239"/>
          <p:cNvSpPr/>
          <p:nvPr/>
        </p:nvSpPr>
        <p:spPr>
          <a:xfrm>
            <a:off x="312450" y="4014120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19/nov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e4529bea70_0_239"/>
          <p:cNvSpPr/>
          <p:nvPr/>
        </p:nvSpPr>
        <p:spPr>
          <a:xfrm>
            <a:off x="312450" y="4696802"/>
            <a:ext cx="1806600" cy="294600"/>
          </a:xfrm>
          <a:prstGeom prst="roundRect">
            <a:avLst>
              <a:gd name="adj" fmla="val 16667"/>
            </a:avLst>
          </a:prstGeom>
          <a:solidFill>
            <a:srgbClr val="FEA621">
              <a:alpha val="5764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fevereiro de 2022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5" name="Google Shape;855;gf6a45595b8_0_1701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856" name="Google Shape;856;gf6a45595b8_0_1701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57" name="Google Shape;857;gf6a45595b8_0_1701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858" name="Google Shape;858;gf6a45595b8_0_1701"/>
          <p:cNvSpPr txBox="1"/>
          <p:nvPr/>
        </p:nvSpPr>
        <p:spPr>
          <a:xfrm>
            <a:off x="962075" y="986275"/>
            <a:ext cx="6621300" cy="25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Ponto de atenção</a:t>
            </a:r>
            <a:r>
              <a:rPr lang="pt-BR" sz="2000">
                <a:solidFill>
                  <a:schemeClr val="dk1"/>
                </a:solidFill>
              </a:rPr>
              <a:t>: as aulas da Expansão que aparecem nesse relatório </a:t>
            </a:r>
            <a:r>
              <a:rPr lang="pt-BR" sz="2000" b="1">
                <a:solidFill>
                  <a:schemeClr val="dk1"/>
                </a:solidFill>
              </a:rPr>
              <a:t>não valem para as PEI</a:t>
            </a:r>
            <a:r>
              <a:rPr lang="pt-BR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Para as escolas PEI, tanto de 9h como de 7h, desconsidere as colunas de Expansão+Inova e a coluna de Total.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Por isso, é necessário considerar apenas as aulas das colunas da FGB e do Aprofundamento.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59" name="Google Shape;859;gf6a45595b8_0_1701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SALDO DE AULA POR ESCOLA</a:t>
            </a:r>
            <a:endParaRPr sz="2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5" name="Google Shape;865;gf6a45595b8_0_1660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866" name="Google Shape;866;gf6a45595b8_0_1660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67" name="Google Shape;867;gf6a45595b8_0_1660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868" name="Google Shape;868;gf6a45595b8_0_1660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ATRIBUIÇÃO POR ESCOLA</a:t>
            </a:r>
            <a:endParaRPr sz="2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69" name="Google Shape;869;gf6a45595b8_0_1660"/>
          <p:cNvPicPr preferRelativeResize="0"/>
          <p:nvPr/>
        </p:nvPicPr>
        <p:blipFill rotWithShape="1">
          <a:blip r:embed="rId3">
            <a:alphaModFix/>
          </a:blip>
          <a:srcRect r="15376"/>
          <a:stretch/>
        </p:blipFill>
        <p:spPr>
          <a:xfrm>
            <a:off x="152400" y="890575"/>
            <a:ext cx="5950950" cy="39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870" name="Google Shape;870;gf6a45595b8_0_1660"/>
          <p:cNvSpPr/>
          <p:nvPr/>
        </p:nvSpPr>
        <p:spPr>
          <a:xfrm>
            <a:off x="3860225" y="1098650"/>
            <a:ext cx="3161100" cy="281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E. E.  Prof. ABCD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gf6a45595b8_0_1660"/>
          <p:cNvSpPr/>
          <p:nvPr/>
        </p:nvSpPr>
        <p:spPr>
          <a:xfrm>
            <a:off x="2161425" y="2090325"/>
            <a:ext cx="187800" cy="187800"/>
          </a:xfrm>
          <a:prstGeom prst="mathPlus">
            <a:avLst>
              <a:gd name="adj1" fmla="val 23520"/>
            </a:avLst>
          </a:prstGeom>
          <a:solidFill>
            <a:srgbClr val="FC1A1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gf6a45595b8_0_1660"/>
          <p:cNvSpPr/>
          <p:nvPr/>
        </p:nvSpPr>
        <p:spPr>
          <a:xfrm>
            <a:off x="3152025" y="2090325"/>
            <a:ext cx="187800" cy="187800"/>
          </a:xfrm>
          <a:prstGeom prst="mathPlus">
            <a:avLst>
              <a:gd name="adj1" fmla="val 23520"/>
            </a:avLst>
          </a:prstGeom>
          <a:solidFill>
            <a:srgbClr val="FC1A1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gf6a45595b8_0_1660"/>
          <p:cNvSpPr txBox="1"/>
          <p:nvPr/>
        </p:nvSpPr>
        <p:spPr>
          <a:xfrm>
            <a:off x="6260375" y="1563100"/>
            <a:ext cx="1893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Itinerários da escola </a:t>
            </a:r>
            <a:b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 turmas diurno):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LGG/CNT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LGG/CHS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9" name="Google Shape;879;gf6a45595b8_0_1673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880" name="Google Shape;880;gf6a45595b8_0_1673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81" name="Google Shape;881;gf6a45595b8_0_1673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882" name="Google Shape;882;gf6a45595b8_0_1673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ATRIBUIÇÃO POR ESCOLA</a:t>
            </a:r>
            <a:endParaRPr sz="2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83" name="Google Shape;883;gf6a45595b8_0_1673"/>
          <p:cNvPicPr preferRelativeResize="0"/>
          <p:nvPr/>
        </p:nvPicPr>
        <p:blipFill rotWithShape="1">
          <a:blip r:embed="rId3">
            <a:alphaModFix/>
          </a:blip>
          <a:srcRect r="15376"/>
          <a:stretch/>
        </p:blipFill>
        <p:spPr>
          <a:xfrm>
            <a:off x="152400" y="890575"/>
            <a:ext cx="5950950" cy="39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884" name="Google Shape;884;gf6a45595b8_0_1673"/>
          <p:cNvSpPr/>
          <p:nvPr/>
        </p:nvSpPr>
        <p:spPr>
          <a:xfrm>
            <a:off x="3860225" y="1098650"/>
            <a:ext cx="3161100" cy="281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E. E.  Prof. ABCD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gf6a45595b8_0_1673"/>
          <p:cNvSpPr txBox="1"/>
          <p:nvPr/>
        </p:nvSpPr>
        <p:spPr>
          <a:xfrm>
            <a:off x="6260375" y="1563100"/>
            <a:ext cx="1893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Itinerários da escola </a:t>
            </a:r>
            <a:b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 turmas diurno):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LGG/CNT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LGG/CHS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pt-B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gf6a45595b8_0_1673"/>
          <p:cNvSpPr/>
          <p:nvPr/>
        </p:nvSpPr>
        <p:spPr>
          <a:xfrm>
            <a:off x="2161425" y="2090325"/>
            <a:ext cx="187800" cy="187800"/>
          </a:xfrm>
          <a:prstGeom prst="mathPlus">
            <a:avLst>
              <a:gd name="adj1" fmla="val 23520"/>
            </a:avLst>
          </a:prstGeom>
          <a:solidFill>
            <a:srgbClr val="FC1A1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Google Shape;887;gf6a45595b8_0_1673"/>
          <p:cNvSpPr/>
          <p:nvPr/>
        </p:nvSpPr>
        <p:spPr>
          <a:xfrm>
            <a:off x="3152025" y="2090325"/>
            <a:ext cx="187800" cy="187800"/>
          </a:xfrm>
          <a:prstGeom prst="mathPlus">
            <a:avLst>
              <a:gd name="adj1" fmla="val 23520"/>
            </a:avLst>
          </a:prstGeom>
          <a:solidFill>
            <a:srgbClr val="FC1A1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gf6a45595b8_0_1673"/>
          <p:cNvSpPr/>
          <p:nvPr/>
        </p:nvSpPr>
        <p:spPr>
          <a:xfrm>
            <a:off x="1596250" y="1950975"/>
            <a:ext cx="2326500" cy="2733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gf6a45595b8_0_1673"/>
          <p:cNvSpPr/>
          <p:nvPr/>
        </p:nvSpPr>
        <p:spPr>
          <a:xfrm>
            <a:off x="5028725" y="1950975"/>
            <a:ext cx="1027500" cy="2733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gf6a45595b8_0_1673"/>
          <p:cNvSpPr/>
          <p:nvPr/>
        </p:nvSpPr>
        <p:spPr>
          <a:xfrm>
            <a:off x="1074600" y="1971850"/>
            <a:ext cx="521700" cy="27336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C1A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1" name="Google Shape;891;gf6a45595b8_0_1673"/>
          <p:cNvSpPr/>
          <p:nvPr/>
        </p:nvSpPr>
        <p:spPr>
          <a:xfrm>
            <a:off x="3970200" y="1971850"/>
            <a:ext cx="998400" cy="27336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C1A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gf6a45595b8_0_1712"/>
          <p:cNvSpPr txBox="1"/>
          <p:nvPr/>
        </p:nvSpPr>
        <p:spPr>
          <a:xfrm>
            <a:off x="524225" y="926975"/>
            <a:ext cx="77832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Caso você identifique algum erro no relatório da sua escola, indique no link para fazermos a correção: </a:t>
            </a:r>
            <a:r>
              <a:rPr lang="pt-BR" sz="2000" b="1" u="sng">
                <a:solidFill>
                  <a:schemeClr val="hlink"/>
                </a:solidFill>
                <a:hlinkClick r:id="rId3"/>
              </a:rPr>
              <a:t>https://forms.gle/FnqeTWKnvaRadLb17</a:t>
            </a:r>
            <a:r>
              <a:rPr lang="pt-BR" sz="2000" b="1">
                <a:solidFill>
                  <a:schemeClr val="dk1"/>
                </a:solidFill>
              </a:rPr>
              <a:t>  </a:t>
            </a:r>
            <a:endParaRPr sz="2000" b="1">
              <a:solidFill>
                <a:schemeClr val="dk1"/>
              </a:solidFill>
            </a:endParaRPr>
          </a:p>
        </p:txBody>
      </p:sp>
      <p:grpSp>
        <p:nvGrpSpPr>
          <p:cNvPr id="898" name="Google Shape;898;gf6a45595b8_0_1712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899" name="Google Shape;899;gf6a45595b8_0_1712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00" name="Google Shape;900;gf6a45595b8_0_1712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901" name="Google Shape;901;gf6a45595b8_0_1712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PLANTÃO DE DÚVIDAS</a:t>
            </a:r>
            <a:endParaRPr sz="2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02" name="Google Shape;902;gf6a45595b8_0_17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1800" y="2187575"/>
            <a:ext cx="2821573" cy="280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7" name="Google Shape;907;gf6a45595b8_0_1026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8" name="Google Shape;908;gf6a45595b8_0_102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76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9" name="Google Shape;909;gf6a45595b8_0_1026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0" name="Google Shape;910;gf6a45595b8_0_1026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911" name="Google Shape;911;gf6a45595b8_0_1026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2" name="Google Shape;912;gf6a45595b8_0_1026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913" name="Google Shape;913;gf6a45595b8_0_1026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914" name="Google Shape;914;gf6a45595b8_0_1026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915" name="Google Shape;915;gf6a45595b8_0_1026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OBRIGADO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16" name="Google Shape;916;gf6a45595b8_0_10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gf6a45595b8_0_1026"/>
          <p:cNvPicPr preferRelativeResize="0"/>
          <p:nvPr/>
        </p:nvPicPr>
        <p:blipFill rotWithShape="1">
          <a:blip r:embed="rId7">
            <a:alphaModFix/>
          </a:blip>
          <a:srcRect l="16138" t="33311" r="16138" b="32197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8" name="Google Shape;918;gf6a45595b8_0_1026"/>
          <p:cNvGrpSpPr/>
          <p:nvPr/>
        </p:nvGrpSpPr>
        <p:grpSpPr>
          <a:xfrm>
            <a:off x="787994" y="-427823"/>
            <a:ext cx="1265933" cy="1006938"/>
            <a:chOff x="4123350" y="1954053"/>
            <a:chExt cx="1005986" cy="3189540"/>
          </a:xfrm>
        </p:grpSpPr>
        <p:sp>
          <p:nvSpPr>
            <p:cNvPr id="919" name="Google Shape;919;gf6a45595b8_0_1026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0" name="Google Shape;920;gf6a45595b8_0_1026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1" name="Google Shape;921;gf6a45595b8_0_1026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2" name="Google Shape;922;gf6a45595b8_0_1026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3" name="Google Shape;923;gf6a45595b8_0_1026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24" name="Google Shape;924;gf6a45595b8_0_10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cb3ee5c835_0_9"/>
          <p:cNvSpPr txBox="1"/>
          <p:nvPr/>
        </p:nvSpPr>
        <p:spPr>
          <a:xfrm>
            <a:off x="1403650" y="1029050"/>
            <a:ext cx="63366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>
                <a:solidFill>
                  <a:schemeClr val="dk1"/>
                </a:solidFill>
              </a:rPr>
              <a:t>Na quarta-feira, dia 13/10, das 13h às 15h, </a:t>
            </a:r>
            <a:r>
              <a:rPr lang="pt-BR" sz="1800">
                <a:solidFill>
                  <a:schemeClr val="dk1"/>
                </a:solidFill>
              </a:rPr>
              <a:t>teremos uma live para tirar dúvidas específicas sobre as turmas do </a:t>
            </a:r>
            <a:r>
              <a:rPr lang="pt-BR" sz="1800" b="1">
                <a:solidFill>
                  <a:schemeClr val="dk1"/>
                </a:solidFill>
              </a:rPr>
              <a:t>Novotec Integrado.</a:t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164" name="Google Shape;164;gcb3ee5c835_0_9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165" name="Google Shape;165;gcb3ee5c835_0_9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6" name="Google Shape;166;gcb3ee5c835_0_9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67" name="Google Shape;167;gcb3ee5c835_0_9"/>
          <p:cNvSpPr txBox="1"/>
          <p:nvPr/>
        </p:nvSpPr>
        <p:spPr>
          <a:xfrm>
            <a:off x="1403648" y="197955"/>
            <a:ext cx="633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PRÓXIMOS PASSOS</a:t>
            </a:r>
            <a:endParaRPr sz="26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ge4529bea70_0_452"/>
          <p:cNvPicPr preferRelativeResize="0"/>
          <p:nvPr/>
        </p:nvPicPr>
        <p:blipFill rotWithShape="1">
          <a:blip r:embed="rId3">
            <a:alphaModFix/>
          </a:blip>
          <a:srcRect t="181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ge4529bea70_0_45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FA0CA">
              <a:alpha val="57647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ge4529bea70_0_452"/>
          <p:cNvPicPr preferRelativeResize="0"/>
          <p:nvPr/>
        </p:nvPicPr>
        <p:blipFill rotWithShape="1">
          <a:blip r:embed="rId4">
            <a:alphaModFix/>
          </a:blip>
          <a:srcRect l="1375" r="17257" b="17491"/>
          <a:stretch/>
        </p:blipFill>
        <p:spPr>
          <a:xfrm>
            <a:off x="0" y="1279775"/>
            <a:ext cx="9144001" cy="386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5" name="Google Shape;175;ge4529bea70_0_452"/>
          <p:cNvGrpSpPr/>
          <p:nvPr/>
        </p:nvGrpSpPr>
        <p:grpSpPr>
          <a:xfrm>
            <a:off x="6635222" y="424019"/>
            <a:ext cx="1883700" cy="745200"/>
            <a:chOff x="501122" y="424019"/>
            <a:chExt cx="1883700" cy="745200"/>
          </a:xfrm>
        </p:grpSpPr>
        <p:sp>
          <p:nvSpPr>
            <p:cNvPr id="176" name="Google Shape;176;ge4529bea70_0_452"/>
            <p:cNvSpPr/>
            <p:nvPr/>
          </p:nvSpPr>
          <p:spPr>
            <a:xfrm>
              <a:off x="501122" y="424019"/>
              <a:ext cx="1883700" cy="745200"/>
            </a:xfrm>
            <a:prstGeom prst="roundRect">
              <a:avLst>
                <a:gd name="adj" fmla="val 44790"/>
              </a:avLst>
            </a:prstGeom>
            <a:noFill/>
            <a:ln w="19050" cap="flat" cmpd="sng">
              <a:solidFill>
                <a:srgbClr val="FFFFF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ge4529bea70_0_452"/>
            <p:cNvSpPr txBox="1"/>
            <p:nvPr/>
          </p:nvSpPr>
          <p:spPr>
            <a:xfrm>
              <a:off x="674523" y="464119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NOVO</a:t>
              </a:r>
              <a:endParaRPr sz="15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78" name="Google Shape;178;ge4529bea70_0_452"/>
            <p:cNvSpPr txBox="1"/>
            <p:nvPr/>
          </p:nvSpPr>
          <p:spPr>
            <a:xfrm>
              <a:off x="674523" y="689122"/>
              <a:ext cx="1624800" cy="30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pt-BR" sz="1500" b="0" i="0" u="none" strike="noStrike" cap="none">
                  <a:solidFill>
                    <a:srgbClr val="FFFFFF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ENSINO MÉDIO</a:t>
              </a:r>
              <a:endParaRPr sz="15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endParaRPr>
            </a:p>
          </p:txBody>
        </p:sp>
      </p:grpSp>
      <p:pic>
        <p:nvPicPr>
          <p:cNvPr id="179" name="Google Shape;179;ge4529bea70_0_452"/>
          <p:cNvPicPr preferRelativeResize="0"/>
          <p:nvPr/>
        </p:nvPicPr>
        <p:blipFill rotWithShape="1">
          <a:blip r:embed="rId5">
            <a:alphaModFix amt="65000"/>
          </a:blip>
          <a:srcRect/>
          <a:stretch/>
        </p:blipFill>
        <p:spPr>
          <a:xfrm>
            <a:off x="3155225" y="3577658"/>
            <a:ext cx="485475" cy="6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e4529bea70_0_452"/>
          <p:cNvSpPr txBox="1"/>
          <p:nvPr/>
        </p:nvSpPr>
        <p:spPr>
          <a:xfrm>
            <a:off x="2020475" y="2003225"/>
            <a:ext cx="4053900" cy="15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AMPLIAÇÃO DA CARGA HORÁRIA</a:t>
            </a:r>
            <a:endParaRPr sz="3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1" name="Google Shape;181;ge4529bea70_0_45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9646" y="2052655"/>
            <a:ext cx="893375" cy="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e4529bea70_0_452"/>
          <p:cNvPicPr preferRelativeResize="0"/>
          <p:nvPr/>
        </p:nvPicPr>
        <p:blipFill rotWithShape="1">
          <a:blip r:embed="rId7">
            <a:alphaModFix/>
          </a:blip>
          <a:srcRect l="16138" t="33310" r="16136" b="32199"/>
          <a:stretch/>
        </p:blipFill>
        <p:spPr>
          <a:xfrm>
            <a:off x="7747049" y="4513878"/>
            <a:ext cx="808599" cy="2914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3" name="Google Shape;183;ge4529bea70_0_452"/>
          <p:cNvGrpSpPr/>
          <p:nvPr/>
        </p:nvGrpSpPr>
        <p:grpSpPr>
          <a:xfrm>
            <a:off x="787995" y="-427823"/>
            <a:ext cx="1265933" cy="1006938"/>
            <a:chOff x="4123350" y="1954053"/>
            <a:chExt cx="1005986" cy="3189540"/>
          </a:xfrm>
        </p:grpSpPr>
        <p:sp>
          <p:nvSpPr>
            <p:cNvPr id="184" name="Google Shape;184;ge4529bea70_0_452"/>
            <p:cNvSpPr/>
            <p:nvPr/>
          </p:nvSpPr>
          <p:spPr>
            <a:xfrm>
              <a:off x="4334885" y="1954053"/>
              <a:ext cx="139800" cy="2314800"/>
            </a:xfrm>
            <a:prstGeom prst="rect">
              <a:avLst/>
            </a:prstGeom>
            <a:solidFill>
              <a:srgbClr val="4FA0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ge4529bea70_0_452"/>
            <p:cNvSpPr/>
            <p:nvPr/>
          </p:nvSpPr>
          <p:spPr>
            <a:xfrm>
              <a:off x="4123350" y="2245825"/>
              <a:ext cx="139800" cy="2314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ge4529bea70_0_452"/>
            <p:cNvSpPr/>
            <p:nvPr/>
          </p:nvSpPr>
          <p:spPr>
            <a:xfrm>
              <a:off x="4546422" y="2828793"/>
              <a:ext cx="139800" cy="2314800"/>
            </a:xfrm>
            <a:prstGeom prst="rect">
              <a:avLst/>
            </a:prstGeom>
            <a:solidFill>
              <a:srgbClr val="FEA6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ge4529bea70_0_452"/>
            <p:cNvSpPr/>
            <p:nvPr/>
          </p:nvSpPr>
          <p:spPr>
            <a:xfrm>
              <a:off x="4775963" y="2245825"/>
              <a:ext cx="139800" cy="2314800"/>
            </a:xfrm>
            <a:prstGeom prst="rect">
              <a:avLst/>
            </a:prstGeom>
            <a:solidFill>
              <a:srgbClr val="FC1A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ge4529bea70_0_452"/>
            <p:cNvSpPr/>
            <p:nvPr/>
          </p:nvSpPr>
          <p:spPr>
            <a:xfrm>
              <a:off x="4989536" y="1970924"/>
              <a:ext cx="139800" cy="23148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89" name="Google Shape;189;ge4529bea70_0_45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1645" y="4179727"/>
            <a:ext cx="1436569" cy="101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gf4f90c8124_0_20"/>
          <p:cNvGrpSpPr/>
          <p:nvPr/>
        </p:nvGrpSpPr>
        <p:grpSpPr>
          <a:xfrm>
            <a:off x="1403648" y="-2773"/>
            <a:ext cx="6336600" cy="740959"/>
            <a:chOff x="1403648" y="-2773"/>
            <a:chExt cx="6336600" cy="740959"/>
          </a:xfrm>
        </p:grpSpPr>
        <p:sp>
          <p:nvSpPr>
            <p:cNvPr id="196" name="Google Shape;196;gf4f90c8124_0_20"/>
            <p:cNvSpPr/>
            <p:nvPr/>
          </p:nvSpPr>
          <p:spPr>
            <a:xfrm>
              <a:off x="1403648" y="195486"/>
              <a:ext cx="6336600" cy="542700"/>
            </a:xfrm>
            <a:prstGeom prst="rect">
              <a:avLst/>
            </a:prstGeom>
            <a:solidFill>
              <a:srgbClr val="2E58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gf4f90c8124_0_20"/>
            <p:cNvSpPr/>
            <p:nvPr/>
          </p:nvSpPr>
          <p:spPr>
            <a:xfrm>
              <a:off x="1403648" y="-2773"/>
              <a:ext cx="6336600" cy="195600"/>
            </a:xfrm>
            <a:prstGeom prst="rect">
              <a:avLst/>
            </a:prstGeom>
            <a:solidFill>
              <a:srgbClr val="11097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8" name="Google Shape;198;gf4f90c8124_0_20"/>
          <p:cNvSpPr txBox="1"/>
          <p:nvPr/>
        </p:nvSpPr>
        <p:spPr>
          <a:xfrm>
            <a:off x="1403648" y="197955"/>
            <a:ext cx="6336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EXPANSÃO DA CARGA HORÁRIA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f4f90c8124_0_20"/>
          <p:cNvSpPr txBox="1"/>
          <p:nvPr/>
        </p:nvSpPr>
        <p:spPr>
          <a:xfrm>
            <a:off x="1321795" y="895350"/>
            <a:ext cx="45738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</a:t>
            </a:r>
            <a:r>
              <a:rPr lang="pt-BR" sz="2400" b="1">
                <a:solidFill>
                  <a:srgbClr val="FF9900"/>
                </a:solidFill>
              </a:rPr>
              <a:t>A</a:t>
            </a: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ulas 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noturno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f4f90c8124_0_20"/>
          <p:cNvSpPr txBox="1"/>
          <p:nvPr/>
        </p:nvSpPr>
        <p:spPr>
          <a:xfrm>
            <a:off x="1321795" y="1969100"/>
            <a:ext cx="4573800" cy="8466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Expansão de Aulas</a:t>
            </a:r>
            <a:endParaRPr sz="2400" b="1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turmas do diurno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gf4f90c8124_0_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969100"/>
            <a:ext cx="669450" cy="6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f4f90c8124_0_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600" y="2140925"/>
            <a:ext cx="669450" cy="669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3" name="Google Shape;203;gf4f90c8124_0_20"/>
          <p:cNvGrpSpPr/>
          <p:nvPr/>
        </p:nvGrpSpPr>
        <p:grpSpPr>
          <a:xfrm>
            <a:off x="355625" y="868747"/>
            <a:ext cx="875425" cy="873203"/>
            <a:chOff x="584225" y="2773747"/>
            <a:chExt cx="875425" cy="873203"/>
          </a:xfrm>
        </p:grpSpPr>
        <p:pic>
          <p:nvPicPr>
            <p:cNvPr id="204" name="Google Shape;204;gf4f90c8124_0_2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84225" y="2773747"/>
              <a:ext cx="501600" cy="50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f4f90c8124_0_2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0200" y="2977500"/>
              <a:ext cx="669450" cy="669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3167</Words>
  <Application>Microsoft Office PowerPoint</Application>
  <PresentationFormat>Apresentação na tela (16:9)</PresentationFormat>
  <Paragraphs>441</Paragraphs>
  <Slides>64</Slides>
  <Notes>64</Notes>
  <HiddenSlides>1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71" baseType="lpstr">
      <vt:lpstr>Arial</vt:lpstr>
      <vt:lpstr>Calibri</vt:lpstr>
      <vt:lpstr>Open Sans</vt:lpstr>
      <vt:lpstr>Roboto</vt:lpstr>
      <vt:lpstr>Roboto Black</vt:lpstr>
      <vt:lpstr>Roboto Light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Cristina Alencar Silva Colmenero</dc:creator>
  <cp:lastModifiedBy>DE NORTE 1 NRM</cp:lastModifiedBy>
  <cp:revision>1</cp:revision>
  <dcterms:modified xsi:type="dcterms:W3CDTF">2022-04-25T15:40:25Z</dcterms:modified>
</cp:coreProperties>
</file>