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1"/>
  </p:notesMasterIdLst>
  <p:sldIdLst>
    <p:sldId id="280" r:id="rId5"/>
    <p:sldId id="309" r:id="rId6"/>
    <p:sldId id="281" r:id="rId7"/>
    <p:sldId id="256" r:id="rId8"/>
    <p:sldId id="257" r:id="rId9"/>
    <p:sldId id="259" r:id="rId10"/>
    <p:sldId id="318" r:id="rId11"/>
    <p:sldId id="261" r:id="rId12"/>
    <p:sldId id="262" r:id="rId13"/>
    <p:sldId id="263" r:id="rId14"/>
    <p:sldId id="267" r:id="rId15"/>
    <p:sldId id="264" r:id="rId16"/>
    <p:sldId id="265" r:id="rId17"/>
    <p:sldId id="266" r:id="rId18"/>
    <p:sldId id="268" r:id="rId19"/>
    <p:sldId id="269" r:id="rId20"/>
    <p:sldId id="272" r:id="rId21"/>
    <p:sldId id="273" r:id="rId22"/>
    <p:sldId id="301" r:id="rId23"/>
    <p:sldId id="302" r:id="rId24"/>
    <p:sldId id="303" r:id="rId25"/>
    <p:sldId id="315" r:id="rId26"/>
    <p:sldId id="270" r:id="rId27"/>
    <p:sldId id="271" r:id="rId28"/>
    <p:sldId id="274" r:id="rId29"/>
    <p:sldId id="276" r:id="rId30"/>
    <p:sldId id="277" r:id="rId31"/>
    <p:sldId id="278" r:id="rId32"/>
    <p:sldId id="279" r:id="rId33"/>
    <p:sldId id="275" r:id="rId34"/>
    <p:sldId id="294" r:id="rId35"/>
    <p:sldId id="295" r:id="rId36"/>
    <p:sldId id="296" r:id="rId37"/>
    <p:sldId id="297" r:id="rId38"/>
    <p:sldId id="299" r:id="rId39"/>
    <p:sldId id="298" r:id="rId40"/>
    <p:sldId id="300" r:id="rId41"/>
    <p:sldId id="310" r:id="rId42"/>
    <p:sldId id="282" r:id="rId43"/>
    <p:sldId id="283" r:id="rId44"/>
    <p:sldId id="284" r:id="rId45"/>
    <p:sldId id="285" r:id="rId46"/>
    <p:sldId id="308" r:id="rId47"/>
    <p:sldId id="288" r:id="rId48"/>
    <p:sldId id="289" r:id="rId49"/>
    <p:sldId id="290" r:id="rId50"/>
    <p:sldId id="291" r:id="rId51"/>
    <p:sldId id="292" r:id="rId52"/>
    <p:sldId id="316" r:id="rId53"/>
    <p:sldId id="304" r:id="rId54"/>
    <p:sldId id="305" r:id="rId55"/>
    <p:sldId id="306" r:id="rId56"/>
    <p:sldId id="307" r:id="rId57"/>
    <p:sldId id="317" r:id="rId58"/>
    <p:sldId id="311" r:id="rId59"/>
    <p:sldId id="312" r:id="rId60"/>
  </p:sldIdLst>
  <p:sldSz cx="9144000" cy="6858000" type="screen4x3"/>
  <p:notesSz cx="6669088" cy="97536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3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DB2B0-EFB5-44CC-A94A-93AA8B18D925}" type="datetimeFigureOut">
              <a:rPr lang="pt-BR" smtClean="0"/>
              <a:t>24/06/2022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1219200"/>
            <a:ext cx="4389438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750" y="4694238"/>
            <a:ext cx="5335588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825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5C35D-C17D-418B-A119-8EE7F882B9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4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5C35D-C17D-418B-A119-8EE7F882B99A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1684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7473-E43B-4343-92FF-09BCC3CD10BB}" type="datetimeFigureOut">
              <a:rPr lang="pt-BR" smtClean="0"/>
              <a:pPr/>
              <a:t>24/06/2022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B8F7C-6D8D-479F-8FFA-AAA0C6F106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sz="6000" b="1" dirty="0"/>
              <a:t>ORIENTAÇÃO TÉCNICA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061048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pt-BR" sz="6000" dirty="0"/>
              <a:t>ESCOLAS PARTICULARES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pt-BR" sz="6000" dirty="0"/>
              <a:t>2013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pt-BR" sz="6000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pt-BR" sz="4800" dirty="0"/>
              <a:t>DIRETORIA DE ENSINO DA REGIÃO LESTE-5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792088"/>
          </a:xfrm>
        </p:spPr>
        <p:txBody>
          <a:bodyPr>
            <a:normAutofit/>
          </a:bodyPr>
          <a:lstStyle/>
          <a:p>
            <a:r>
              <a:rPr lang="pt-PT" b="1" dirty="0"/>
              <a:t>  </a:t>
            </a:r>
            <a:r>
              <a:rPr lang="pt-BR" b="1" dirty="0"/>
              <a:t>DELIBERAÇÃO CEE Nº 68/2007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solidFill>
                  <a:schemeClr val="tx1"/>
                </a:solidFill>
              </a:rPr>
              <a:t>Art. 12 - Aplicam-se aos alunos com necessidades educacionais especiais, os critérios de avaliação previstos pela proposta pedagógica e estabelecidos nas respectivas normas regimentais, acrescidos dos procedimentos e das formas alternativas de comunicação e adaptação dos materiais didáticos e dos ambientes físicos disponibilizados aos alunos.</a:t>
            </a:r>
          </a:p>
          <a:p>
            <a:pPr algn="l"/>
            <a:endParaRPr lang="pt-BR" sz="3600" dirty="0">
              <a:solidFill>
                <a:schemeClr val="tx1"/>
              </a:solidFill>
            </a:endParaRPr>
          </a:p>
          <a:p>
            <a:pPr algn="l"/>
            <a:endParaRPr lang="pt-B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792088"/>
          </a:xfrm>
        </p:spPr>
        <p:txBody>
          <a:bodyPr>
            <a:normAutofit/>
          </a:bodyPr>
          <a:lstStyle/>
          <a:p>
            <a:r>
              <a:rPr lang="pt-PT" b="1" dirty="0"/>
              <a:t>  </a:t>
            </a:r>
            <a:r>
              <a:rPr lang="pt-BR" b="1" dirty="0"/>
              <a:t>DELIBERAÇÃO CEE Nº 68/2007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chemeClr val="tx1"/>
                </a:solidFill>
              </a:rPr>
              <a:t>Parágrafo único - Esgotadas todas as possibilidades de avanço no processo de escolarização e constatada significativa defasagem entre idade e série/ano, é facultado às escolas viabilizar ao aluno, com severa deficiência mental ou grave deficiência múltipla, grau de terminalidade específica do ensino fundamental, certificando-o com o termo de conclusão de série/ano, acompanhado de histórico escolar que apresente, de forma descritiva, as competências desenvolvidas pelo educando. 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792088"/>
          </a:xfrm>
        </p:spPr>
        <p:txBody>
          <a:bodyPr>
            <a:normAutofit/>
          </a:bodyPr>
          <a:lstStyle/>
          <a:p>
            <a:r>
              <a:rPr lang="pt-PT" b="1" dirty="0"/>
              <a:t> Indicação </a:t>
            </a:r>
            <a:r>
              <a:rPr lang="pt-BR" b="1" dirty="0"/>
              <a:t> CEE Nº 70/2007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712968" cy="5400600"/>
          </a:xfrm>
        </p:spPr>
        <p:txBody>
          <a:bodyPr>
            <a:normAutofit/>
          </a:bodyPr>
          <a:lstStyle/>
          <a:p>
            <a:pPr algn="l"/>
            <a:r>
              <a:rPr lang="pt-BR" sz="4000" dirty="0">
                <a:solidFill>
                  <a:schemeClr val="tx1"/>
                </a:solidFill>
              </a:rPr>
              <a:t> ...o direito à educação somente se efetiva em sua plenitude, quando reconhecido pelo critério da igualdade e equidade, e quando toda criança ou jovem for atendido em suas características, interesses, capacidades e necessidades educativas.  </a:t>
            </a:r>
          </a:p>
          <a:p>
            <a:pPr algn="l"/>
            <a:endParaRPr lang="pt-BR" sz="4000" dirty="0">
              <a:solidFill>
                <a:schemeClr val="tx1"/>
              </a:solidFill>
            </a:endParaRPr>
          </a:p>
          <a:p>
            <a:pPr algn="l"/>
            <a:endParaRPr lang="pt-B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pt-PT" b="1" dirty="0"/>
              <a:t>  Indicação </a:t>
            </a:r>
            <a:r>
              <a:rPr lang="pt-BR" b="1" dirty="0"/>
              <a:t> CEE Nº 70/2007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solidFill>
                  <a:schemeClr val="tx1"/>
                </a:solidFill>
              </a:rPr>
              <a:t>A Lei  define a Educação Especial como uma modalidade de educação escolar, concretizada por uma proposta pedagógica que visa a promover o desenvolvimento das potencialidades dos educandos que apresentem necessidades educacionais especiais, mediante a adoção de alternativas curriculares, metodológicas, técnicas e de recursos didático-pedagógicos adequados.   </a:t>
            </a:r>
          </a:p>
          <a:p>
            <a:pPr algn="l"/>
            <a:endParaRPr lang="pt-BR" sz="3600" dirty="0">
              <a:solidFill>
                <a:schemeClr val="tx1"/>
              </a:solidFill>
            </a:endParaRPr>
          </a:p>
          <a:p>
            <a:pPr algn="l"/>
            <a:endParaRPr lang="pt-B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008112"/>
          </a:xfrm>
        </p:spPr>
        <p:txBody>
          <a:bodyPr>
            <a:normAutofit/>
          </a:bodyPr>
          <a:lstStyle/>
          <a:p>
            <a:r>
              <a:rPr lang="pt-PT" b="1" dirty="0"/>
              <a:t> Indicação </a:t>
            </a:r>
            <a:r>
              <a:rPr lang="pt-BR" b="1" dirty="0"/>
              <a:t> CEE Nº 70/2007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solidFill>
                  <a:schemeClr val="tx1"/>
                </a:solidFill>
              </a:rPr>
              <a:t>Nesse contexto, a escola inclusiva se constitui na Instituição que, com maior propriedade, se mantém atenta às necessidades de seus alunos e às expectativas da comunidade em que se insere. É uma escola que  se </a:t>
            </a:r>
            <a:r>
              <a:rPr lang="pt-BR" sz="3600" dirty="0" err="1">
                <a:solidFill>
                  <a:schemeClr val="tx1"/>
                </a:solidFill>
              </a:rPr>
              <a:t>constroi</a:t>
            </a:r>
            <a:r>
              <a:rPr lang="pt-BR" sz="3600" dirty="0">
                <a:solidFill>
                  <a:schemeClr val="tx1"/>
                </a:solidFill>
              </a:rPr>
              <a:t>, a partir da permanente interação com os educandos, seus familiares e outros integrantes da comunidade   </a:t>
            </a:r>
          </a:p>
          <a:p>
            <a:pPr algn="l"/>
            <a:endParaRPr lang="pt-BR" sz="3600" dirty="0">
              <a:solidFill>
                <a:schemeClr val="tx1"/>
              </a:solidFill>
            </a:endParaRPr>
          </a:p>
          <a:p>
            <a:pPr algn="l"/>
            <a:endParaRPr lang="pt-B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Resolução CNE/CEB nº 2/2001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400" dirty="0"/>
              <a:t>Art. 17- Em consonância com os princípios da educação inclusiva, as escolas (...) de educação profissional, públicas e privadas, devem atender alunos que apresentem necessidades educacionais especiais, mediante a promoção das condições de acessibilidade, a capacitação de recursos humanos, a flexibilização e adaptação do currículo e o encaminhamento para o trabalho (...).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Resolução CNE/CEB nº 2/2001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§ 1º. As escolas de educação profissional podem realizar parcerias com escolas especiais, públicas ou privadas, (...) para construir competências necessárias à inclusão de alunos em seus cursos (...).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Parecer CEE nº 106/2011</a:t>
            </a:r>
            <a:br>
              <a:rPr lang="pt-BR" b="1" dirty="0"/>
            </a:br>
            <a:r>
              <a:rPr lang="pt-BR" sz="3100" b="1" dirty="0"/>
              <a:t>Recurso de avaliação final de aluno com TDAH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492896"/>
            <a:ext cx="8784976" cy="3633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Apreciado nos termos da Deliberação CEE nº 59/2006 e da Indicação CEE nº 60/2006, que tratam de condições especiais de atividades escolares, para discentes com problemas de saúde.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Parecer CEE nº 106/2011</a:t>
            </a:r>
            <a:br>
              <a:rPr lang="pt-BR" b="1" dirty="0"/>
            </a:br>
            <a:r>
              <a:rPr lang="pt-BR" sz="3100" b="1" dirty="0"/>
              <a:t>Recurso de avaliação final de aluno com TDAH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400" dirty="0"/>
              <a:t>Aluno retido no 9º ano: Matricula na 1ª série do EM.</a:t>
            </a:r>
          </a:p>
          <a:p>
            <a:pPr marL="0" indent="0">
              <a:buNone/>
            </a:pPr>
            <a:r>
              <a:rPr lang="pt-BR" sz="3400" dirty="0"/>
              <a:t>O ideal seria que esta decisão fosse adotada em conjunto: escola, família e médico – ouvindo-se o próprio aluno – uma vez que será preciso ponderar os prejuízos de uma retenção para a sua autoestima e a continuidade de seus estudos para o ensino médio.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2115666"/>
          </a:xfrm>
        </p:spPr>
        <p:txBody>
          <a:bodyPr>
            <a:noAutofit/>
          </a:bodyPr>
          <a:lstStyle/>
          <a:p>
            <a:r>
              <a:rPr lang="pt-BR" sz="7200" b="1" dirty="0"/>
              <a:t>Deliberação CEE </a:t>
            </a:r>
            <a:br>
              <a:rPr lang="pt-BR" sz="7200" b="1" dirty="0"/>
            </a:br>
            <a:r>
              <a:rPr lang="pt-BR" sz="7200" b="1" dirty="0"/>
              <a:t>nº 59/2006</a:t>
            </a:r>
            <a:endParaRPr lang="pt-BR" sz="7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subTitle" idx="1"/>
          </p:nvPr>
        </p:nvSpPr>
        <p:spPr>
          <a:xfrm>
            <a:off x="251520" y="3356992"/>
            <a:ext cx="8640960" cy="3096344"/>
          </a:xfrm>
        </p:spPr>
        <p:txBody>
          <a:bodyPr>
            <a:normAutofit/>
          </a:bodyPr>
          <a:lstStyle/>
          <a:p>
            <a:r>
              <a:rPr lang="pt-BR" i="1" dirty="0">
                <a:solidFill>
                  <a:schemeClr val="tx1"/>
                </a:solidFill>
              </a:rPr>
              <a:t>Estabelece condições especiais de atividades escolares de aprendizagem e avaliação, para discentes cujo estado de saúde as recomende.</a:t>
            </a:r>
          </a:p>
          <a:p>
            <a:endParaRPr lang="pt-BR" i="1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(Atendimento Domiciliar)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b="1" dirty="0"/>
              <a:t>Constituição da República Federativa do Brasil - 1988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06104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dirty="0"/>
              <a:t>      Art. 209 – O ensino é livre à iniciativa privada,       	               atendidas as seguintes condições: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pt-BR" dirty="0"/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dirty="0"/>
              <a:t>cumprimento das normas gerais da educação nacional;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dirty="0"/>
              <a:t>Autorização e avaliação de qualidade pelo Poder Público.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Art. 1º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Aplica-se esta Deliberação a quaisquer casos de alterações de saúde que impeçam a atividade escolar normal do discente, pelas limitações que impõem ao mesmo ou pelos riscos que podem ocorrer, para ele próprio, para outros discentes e para os que têm atribuições em instituição educacional ou que a ela comparecem.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Art. 1º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§ 2º</a:t>
            </a:r>
            <a:r>
              <a:rPr lang="pt-BR" dirty="0"/>
              <a:t> - O discente ou, sendo incapaz, seus responsáveis legais, juntará ao requerimento de condições especiais para as atividades escolares o atestado comprobatório do motivo da solicitação, emitido exclusivamente pelo médico responsável pelo tratamento.</a:t>
            </a:r>
            <a:br>
              <a:rPr lang="pt-BR" dirty="0"/>
            </a:br>
            <a:r>
              <a:rPr lang="pt-BR" b="1" dirty="0"/>
              <a:t>§ 3º</a:t>
            </a:r>
            <a:r>
              <a:rPr lang="pt-BR" dirty="0"/>
              <a:t> - A instituição educacional procederá de modo que o discente e seus familiares, notadamente seus responsáveis legais, quando incapaz, tenham plena compreensão de que se trata de colaboração entre a família e a instituição, em que todos têm sua parte a cumprir, de modo a se fortalecer, no educando, a convicção de que deve ser o primeiro a zelar por sua saúde e, para isso, é requisito indispensável o cuidadoso acatamento das prescrições de seu médico.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623415D6-AC29-4AF9-8C85-8BBB8F31E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251520" y="1268761"/>
            <a:ext cx="8568952" cy="2331690"/>
          </a:xfrm>
        </p:spPr>
        <p:txBody>
          <a:bodyPr>
            <a:normAutofit/>
          </a:bodyPr>
          <a:lstStyle/>
          <a:p>
            <a:r>
              <a:rPr lang="pt-BR" sz="6600" b="1" dirty="0"/>
              <a:t>Alteração Regimental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5400" dirty="0">
                <a:solidFill>
                  <a:schemeClr val="tx1"/>
                </a:solidFill>
              </a:rPr>
              <a:t>Sugestão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Art. (...)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845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A educação escolar, inspirada nos princípios de liberdade e nos ideais de solidariedade humana, tem por finalidade o pleno desenvolvimento do educando, seu preparo para o exercício da cidadania e sua qualificação para o trabalho, garantindo o acolhimento de todos, independentemente de suas condições físicas, intelectuais, sociais, emocionais, linguísticas ou outras necessidades educativas especiais, preferencialmente em classe regular.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Atribuições do Conselhos de Classe/Ano/Série/Termo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dirty="0"/>
              <a:t>Avaliar o rendimento da classe e confrontar os resultados de aprendizagem relativos aos diferentes componentes curriculares:</a:t>
            </a:r>
          </a:p>
          <a:p>
            <a:pPr marL="0" lvl="0" indent="0">
              <a:buNone/>
            </a:pPr>
            <a:r>
              <a:rPr lang="pt-BR" dirty="0"/>
              <a:t> - analisando, procedimentos e formas alternativas de comunicação e adaptação dos materiais didáticos e dos ambientes físicos, disponibilizados aos alunos com necessidades educacionais especiais, acrescidos aos critérios de avaliação previstos, neste regimento e no Plano Escolar da escola.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Atribuições do Conselhos de Classe/Ano/Série/Termo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r>
              <a:rPr lang="pt-BR" sz="3600" dirty="0"/>
              <a:t>Emitindo parecer conclusivo sobre processo de aceleração de estudos para alunos com altas habilidades/superdotação, conforme previsto em legislação específica.</a:t>
            </a:r>
          </a:p>
          <a:p>
            <a:r>
              <a:rPr lang="pt-BR" sz="3600" dirty="0"/>
              <a:t>Decidindo  sobre   terminalidade de estudos, ouvida a família ,  escola, profissional da saúde e  Diretoria de Ensino.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Direitos e Deveres dos Participantes do processo educativo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pt-BR" dirty="0"/>
              <a:t>Direito dos pais:</a:t>
            </a:r>
          </a:p>
          <a:p>
            <a:pPr>
              <a:buFontTx/>
              <a:buChar char="-"/>
            </a:pPr>
            <a:r>
              <a:rPr lang="pt-BR" dirty="0"/>
              <a:t>Serem  informados sobre direito a pedido de reconsideração ou de recurso referente aos resultados finais de avaliação, nos termos da legislação vigente. </a:t>
            </a:r>
          </a:p>
          <a:p>
            <a:pPr>
              <a:buNone/>
            </a:pPr>
            <a:r>
              <a:rPr lang="pt-BR" dirty="0"/>
              <a:t>Direito dos alunos:</a:t>
            </a:r>
          </a:p>
          <a:p>
            <a:pPr>
              <a:buFontTx/>
              <a:buChar char="-"/>
            </a:pPr>
            <a:r>
              <a:rPr lang="pt-BR" dirty="0"/>
              <a:t>flexibilização, aprofundamento e enriquecimento curricular,  em consonância com o projeto pedagógico, para melhor atendimento às suas necessidades especiais;</a:t>
            </a:r>
          </a:p>
          <a:p>
            <a:pPr lvl="0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Direitos e Deveres dos Participantes do processo educativo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pt-BR" sz="4000" dirty="0"/>
              <a:t>Deveres dos pais:</a:t>
            </a:r>
          </a:p>
          <a:p>
            <a:pPr>
              <a:buNone/>
            </a:pPr>
            <a:r>
              <a:rPr lang="pt-BR" sz="4000" dirty="0"/>
              <a:t>- Manterem o vínculo: família, saúde e escola para atender a melhor inclusão de alunos com necessidades de apoio pedagógico especializado.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Organização da Vida Escolar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3068960"/>
            <a:ext cx="8784976" cy="3528392"/>
          </a:xfrm>
        </p:spPr>
        <p:txBody>
          <a:bodyPr>
            <a:normAutofit/>
          </a:bodyPr>
          <a:lstStyle/>
          <a:p>
            <a:r>
              <a:rPr lang="pt-BR" sz="4400" dirty="0"/>
              <a:t>distribuição </a:t>
            </a:r>
            <a:r>
              <a:rPr lang="pt-BR" sz="4400" i="1" dirty="0"/>
              <a:t>ponderada</a:t>
            </a:r>
            <a:r>
              <a:rPr lang="pt-BR" sz="4400" dirty="0"/>
              <a:t> dos alunos, com necessidades especiais, nas classes em que  forem classificados;</a:t>
            </a:r>
            <a:br>
              <a:rPr lang="pt-BR" sz="4400" dirty="0"/>
            </a:br>
            <a:endParaRPr lang="pt-B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b="1" dirty="0"/>
              <a:t>Lei Federal 9394/96 - Diretrizes e Bases da Educação Nacional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424847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t-BR" dirty="0"/>
              <a:t>      Art. 7º - O ensino é livre à iniciativa privada,    		           atendidas as seguintes condições: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dirty="0"/>
              <a:t>cumprimento das normas gerais da educação nacional e do respectivo sistema de ensino;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pt-BR" dirty="0"/>
              <a:t>autorização de funcionamento e avaliação de qualidade pelo Poder Público;(...)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pt-BR" b="1" dirty="0"/>
              <a:t>Aceleração de Estudos</a:t>
            </a:r>
            <a:br>
              <a:rPr lang="pt-BR" b="1" dirty="0"/>
            </a:br>
            <a:r>
              <a:rPr lang="pt-BR" sz="3600" b="1" dirty="0"/>
              <a:t>Reclassificação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780928"/>
            <a:ext cx="8784976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dirty="0"/>
              <a:t>Alunos com altas habilidades/superdotação poderão ser reclassificados, com aceleração de estudos, a partir do primeiro ano do ensino fundamental.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Autofit/>
          </a:bodyPr>
          <a:lstStyle/>
          <a:p>
            <a:r>
              <a:rPr lang="pt-BR" sz="4800" b="1" dirty="0"/>
              <a:t>Deliberação CEE-120, de     20-5-2013</a:t>
            </a:r>
            <a:endParaRPr lang="pt-BR" sz="4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51520" y="3501008"/>
            <a:ext cx="8640960" cy="2808312"/>
          </a:xfrm>
        </p:spPr>
        <p:txBody>
          <a:bodyPr>
            <a:normAutofit/>
          </a:bodyPr>
          <a:lstStyle/>
          <a:p>
            <a:pPr algn="just"/>
            <a:r>
              <a:rPr lang="pt-BR" i="1" dirty="0">
                <a:solidFill>
                  <a:schemeClr val="tx1"/>
                </a:solidFill>
              </a:rPr>
              <a:t>Dispõe sobre pedidos de reconsideração e recursos referentes aos resultados finais de avaliação de estudantes da educação básica, no Sistema Estadual de Ensino de São Paulo</a:t>
            </a:r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Artigo 2º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As formas de avaliação, incluído o seu resultado final, realizadas pela escola, assim como os critérios de promoção e retenção dos estudantes devem estar expressos no seu </a:t>
            </a:r>
            <a:r>
              <a:rPr lang="pt-BR" sz="3600" b="1" dirty="0"/>
              <a:t>Projeto Pedagógico </a:t>
            </a:r>
            <a:r>
              <a:rPr lang="pt-BR" sz="3600" dirty="0"/>
              <a:t>e explicitados no </a:t>
            </a:r>
            <a:r>
              <a:rPr lang="pt-BR" sz="3600" b="1" dirty="0"/>
              <a:t>Regimento Escolar</a:t>
            </a:r>
            <a:r>
              <a:rPr lang="pt-BR" sz="3600" dirty="0"/>
              <a:t>, nos termos da legislação vigente e desta Deliberação.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Artigo 2º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§ 2º - As informações descritas no caput devem ser </a:t>
            </a:r>
            <a:r>
              <a:rPr lang="pt-BR" sz="3600" b="1" dirty="0"/>
              <a:t>divulgadas para pais e estudantes no ato da matrícula </a:t>
            </a:r>
            <a:r>
              <a:rPr lang="pt-BR" sz="3600" dirty="0"/>
              <a:t>ou constar do site da instituição e ser do conhecimento de toda a equipe pedagógica.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Artigo 3º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132856"/>
            <a:ext cx="8784976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Divulgado o resultado final das avaliações, os estudantes retidos ou seus representantes legais poderão solicitar à direção da escola, reconsideração da decisão, que será apreciada nos termos do Regimento Escolar.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Artigo 3º  - Prazos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400" dirty="0"/>
              <a:t>§ 1º - O pedido de reconsideração de que trata o caput deverá ser protocolado na escola em até </a:t>
            </a:r>
            <a:r>
              <a:rPr lang="pt-BR" sz="3400" b="1" dirty="0"/>
              <a:t>5 dias úteis </a:t>
            </a:r>
            <a:r>
              <a:rPr lang="pt-BR" sz="3400" dirty="0"/>
              <a:t>da divulgação dos resultados.</a:t>
            </a:r>
          </a:p>
          <a:p>
            <a:pPr marL="0" indent="0">
              <a:buNone/>
            </a:pPr>
            <a:r>
              <a:rPr lang="pt-BR" sz="3400" dirty="0"/>
              <a:t>§ 2º - A direção da escola terá o prazo de </a:t>
            </a:r>
            <a:r>
              <a:rPr lang="pt-BR" sz="3400" b="1" dirty="0"/>
              <a:t>10 dias</a:t>
            </a:r>
            <a:r>
              <a:rPr lang="pt-BR" sz="3400" dirty="0"/>
              <a:t>, a partir da data do pedido, para informar sua decisão.</a:t>
            </a:r>
          </a:p>
          <a:p>
            <a:pPr marL="0" indent="0">
              <a:buNone/>
            </a:pPr>
            <a:r>
              <a:rPr lang="pt-BR" sz="3400" dirty="0"/>
              <a:t>§ 3º - A não manifestação da escola no prazo estabelecido implicará no deferimento do pedido.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Artigo 4º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/>
              <a:t>Da decisão da escola, caberá recurso à Diretoria de Ensino, ou quando for o caso, ao órgão equivalente de supervisão delegada, adotando os mesmos procedimentos, com as devidas fundamentações.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Artigo 5º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/>
              <a:t>Da decisão do Dirigente, caberá recurso especial ao Conselho Estadual de Educação por parte do estudante, seu representante legal ou da escola, mediante expediente protocolado na Diretoria de Ensino.</a:t>
            </a:r>
          </a:p>
          <a:p>
            <a:pPr marL="0" indent="0">
              <a:buNone/>
            </a:pPr>
            <a:r>
              <a:rPr lang="pt-BR" dirty="0"/>
              <a:t>§ 2º - Em caso de divergência entre a decisão da escola e da Diretoria de Ensino, com relação à retenção do estudante, protocolado o recurso no Conselho Estadual de Educação, a </a:t>
            </a:r>
            <a:r>
              <a:rPr lang="pt-BR" b="1" dirty="0"/>
              <a:t>decisão da Diretoria de Ensino ficará suspensa </a:t>
            </a:r>
            <a:r>
              <a:rPr lang="pt-BR" dirty="0"/>
              <a:t>até o parecer final do Conselho.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Lei nº 12.796, de 4 de abril de 2013</a:t>
            </a:r>
            <a:br>
              <a:rPr lang="pt-BR" b="1" dirty="0"/>
            </a:br>
            <a:r>
              <a:rPr lang="pt-BR" b="1" dirty="0"/>
              <a:t>(altera a LDB)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57298"/>
            <a:ext cx="8784976" cy="521497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/>
              <a:t>Art. 4º</a:t>
            </a:r>
          </a:p>
          <a:p>
            <a:pPr marL="0" indent="0" algn="just">
              <a:buNone/>
            </a:pPr>
            <a:r>
              <a:rPr lang="pt-BR" dirty="0"/>
              <a:t>I - educação básica obrigatória e gratuita dos 4 (quatro) aos 17 (dezessete) anos de idade, organizada da seguinte forma: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Art. 31 </a:t>
            </a:r>
            <a:r>
              <a:rPr lang="pt-BR" dirty="0"/>
              <a:t>- A educação infantil será organizada de acordo com as seguintes regras comuns:</a:t>
            </a:r>
          </a:p>
          <a:p>
            <a:pPr marL="0" indent="0">
              <a:buNone/>
            </a:pPr>
            <a:r>
              <a:rPr lang="pt-BR" dirty="0"/>
              <a:t>I - avaliação mediante acompanhamento e registro do desenvolvimento das crianças, sem o objetivo de promoção, mesmo para o acesso ao ensino fundamental;</a:t>
            </a:r>
          </a:p>
          <a:p>
            <a:pPr marL="0" indent="0">
              <a:buNone/>
            </a:pPr>
            <a:r>
              <a:rPr lang="pt-BR" dirty="0"/>
              <a:t>II - carga horária mínima anual de 800 (oitocentas) horas, distribuída por um mínimo de 200 (duzentos) dias de trabalho educacional;</a:t>
            </a:r>
          </a:p>
          <a:p>
            <a:pPr marL="0" indent="0">
              <a:buNone/>
            </a:pPr>
            <a:r>
              <a:rPr lang="pt-BR" dirty="0"/>
              <a:t>III - atendimento à criança de, no mínimo, 4 (quatro) horas diárias para o turno parcial e de 7 (sete) horas para a jornada integral;</a:t>
            </a:r>
          </a:p>
          <a:p>
            <a:pPr marL="0" indent="0">
              <a:buNone/>
            </a:pPr>
            <a:r>
              <a:rPr lang="pt-BR" dirty="0"/>
              <a:t>IV - controle de frequência pela instituição de educação pré-escolar, exigida a frequência mínima de 60% (sessenta por cento) do total de horas;</a:t>
            </a:r>
          </a:p>
          <a:p>
            <a:pPr marL="0" indent="0">
              <a:buNone/>
            </a:pPr>
            <a:r>
              <a:rPr lang="pt-BR" dirty="0"/>
              <a:t>V - expedição de documentação que permita atestar os processos de desenvolvimento e aprendizagem da criança." (NR)</a:t>
            </a:r>
          </a:p>
          <a:p>
            <a:pPr marL="0" indent="0" algn="just"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857255"/>
          </a:xfrm>
        </p:spPr>
        <p:txBody>
          <a:bodyPr/>
          <a:lstStyle/>
          <a:p>
            <a:r>
              <a:rPr lang="pt-BR" b="1" dirty="0"/>
              <a:t>Relembrando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643050"/>
            <a:ext cx="8568952" cy="3995750"/>
          </a:xfrm>
        </p:spPr>
        <p:txBody>
          <a:bodyPr>
            <a:normAutofit fontScale="92500" lnSpcReduction="10000"/>
          </a:bodyPr>
          <a:lstStyle/>
          <a:p>
            <a:pPr marL="742950" indent="-742950" algn="just">
              <a:buAutoNum type="arabicPeriod"/>
            </a:pPr>
            <a:r>
              <a:rPr lang="pt-BR" sz="3600" b="1" dirty="0">
                <a:solidFill>
                  <a:schemeClr val="tx1"/>
                </a:solidFill>
              </a:rPr>
              <a:t>DELIBERAÇÃO CEE Nº 1/99, alterada pela DELIBERAÇÃO 10/2000</a:t>
            </a:r>
          </a:p>
          <a:p>
            <a:pPr marL="742950" indent="-742950" algn="just"/>
            <a:endParaRPr lang="pt-BR" sz="3600" b="1" dirty="0">
              <a:solidFill>
                <a:schemeClr val="tx1"/>
              </a:solidFill>
            </a:endParaRPr>
          </a:p>
          <a:p>
            <a:pPr algn="just"/>
            <a:r>
              <a:rPr lang="pt-BR" sz="3600" dirty="0">
                <a:solidFill>
                  <a:schemeClr val="tx1"/>
                </a:solidFill>
              </a:rPr>
              <a:t>Fixa normas para autorização de funcionamento de estabelecimentos e cursos de ensino fundamental, médio e de educação profissional de nível técnico, no sistema estadual de ensino de São Paulo.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pt-BR" b="1" dirty="0"/>
              <a:t>CONSTITUIÇÃO da REPÚBLICA FEDERATIVA DO BRASIL -1988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2420888"/>
            <a:ext cx="8784976" cy="338437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pt-BR" dirty="0">
                <a:solidFill>
                  <a:schemeClr val="tx1"/>
                </a:solidFill>
              </a:rPr>
              <a:t>Art. 5º - Todos são iguais perante a lei, sem distinção de   	     qualquer natureza...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Art. 205 - A educação é direito de todos...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Art. 206 - O ensino será ministrado com base nos    	 	       seguintes princípios: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      	I -    igualdade de condições para o acesso e 		       permanência na escola;</a:t>
            </a:r>
          </a:p>
          <a:p>
            <a:pPr algn="l"/>
            <a:r>
              <a:rPr lang="pt-BR" dirty="0">
                <a:solidFill>
                  <a:schemeClr val="tx1"/>
                </a:solidFill>
              </a:rPr>
              <a:t>           VII- garantia de padrão de qualidade.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908720"/>
            <a:ext cx="8568952" cy="5256584"/>
          </a:xfrm>
        </p:spPr>
        <p:txBody>
          <a:bodyPr>
            <a:normAutofit/>
          </a:bodyPr>
          <a:lstStyle/>
          <a:p>
            <a:pPr algn="just"/>
            <a:r>
              <a:rPr lang="pt-BR" sz="3600" b="1" dirty="0">
                <a:solidFill>
                  <a:schemeClr val="tx1"/>
                </a:solidFill>
              </a:rPr>
              <a:t> ART. 8º: </a:t>
            </a:r>
            <a:r>
              <a:rPr lang="pt-BR" sz="3600" dirty="0">
                <a:solidFill>
                  <a:schemeClr val="tx1"/>
                </a:solidFill>
              </a:rPr>
              <a:t>Os pedidos de autorização de funcionamento de curso poderão ser apresentados em qualquer época, com antecedência mínima de 90 dias da data prevista para o início das atividades.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6264696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solidFill>
                  <a:schemeClr val="tx1"/>
                </a:solidFill>
              </a:rPr>
              <a:t> ART. 9º - </a:t>
            </a:r>
            <a:r>
              <a:rPr lang="pt-BR" sz="3600" dirty="0">
                <a:solidFill>
                  <a:schemeClr val="tx1"/>
                </a:solidFill>
              </a:rPr>
              <a:t>A transferência de mantenedora, obedecida a legislação civil e fiscal será comunicada ao órgão competente, para conhecimento e para fins de supervisão.</a:t>
            </a:r>
          </a:p>
          <a:p>
            <a:pPr algn="just"/>
            <a:endParaRPr lang="pt-BR" sz="3600" dirty="0">
              <a:solidFill>
                <a:schemeClr val="tx1"/>
              </a:solidFill>
            </a:endParaRPr>
          </a:p>
          <a:p>
            <a:pPr algn="just"/>
            <a:r>
              <a:rPr lang="pt-BR" sz="3600" dirty="0">
                <a:solidFill>
                  <a:schemeClr val="tx1"/>
                </a:solidFill>
              </a:rPr>
              <a:t>Observação:</a:t>
            </a:r>
          </a:p>
          <a:p>
            <a:pPr algn="just"/>
            <a:r>
              <a:rPr lang="pt-BR" sz="3600" dirty="0">
                <a:solidFill>
                  <a:schemeClr val="tx1"/>
                </a:solidFill>
              </a:rPr>
              <a:t> Atualmente seguindo-se orientação superior, também há publicação no </a:t>
            </a:r>
            <a:r>
              <a:rPr lang="pt-BR" sz="3600" dirty="0" err="1">
                <a:solidFill>
                  <a:schemeClr val="tx1"/>
                </a:solidFill>
              </a:rPr>
              <a:t>D.O.E.</a:t>
            </a:r>
            <a:endParaRPr lang="pt-B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784976" cy="6095600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>
                <a:solidFill>
                  <a:schemeClr val="tx1"/>
                </a:solidFill>
              </a:rPr>
              <a:t> ART. 10 - </a:t>
            </a:r>
            <a:r>
              <a:rPr lang="pt-BR" sz="3400" dirty="0">
                <a:solidFill>
                  <a:schemeClr val="tx1"/>
                </a:solidFill>
              </a:rPr>
              <a:t>A mudança de endereço será solicitada ao órgão competente, mediante entrega da mesma documentação exigida para autorização de funcionamento do estabelecimento no que diz respeito ao prédio.</a:t>
            </a:r>
          </a:p>
          <a:p>
            <a:pPr algn="just"/>
            <a:r>
              <a:rPr lang="pt-BR" sz="3400" dirty="0">
                <a:solidFill>
                  <a:schemeClr val="tx1"/>
                </a:solidFill>
              </a:rPr>
              <a:t>Parágrafo único – A mudança de endereço só poderá ocorrer após a devida autorização pelo órgão competente.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692696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dirty="0"/>
              <a:t> ART. 11 - </a:t>
            </a:r>
            <a:r>
              <a:rPr lang="pt-BR" sz="3600" dirty="0"/>
              <a:t>O estabelecimento particular de ensino poderá funcionar em mais de um endereço, sob a forma de extensão, mediante autorização prévia do órgão competente.</a:t>
            </a:r>
          </a:p>
          <a:p>
            <a:pPr algn="just"/>
            <a:r>
              <a:rPr lang="pt-BR" sz="3600" b="1" dirty="0"/>
              <a:t>ART. 12- </a:t>
            </a:r>
            <a:r>
              <a:rPr lang="pt-BR" sz="3600" dirty="0"/>
              <a:t>A mudança de denominação de estabelecimento de ensino será comunicada ao órgão competente que tomará conhecimento e dará publicidade ao ato.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712968" cy="5016620"/>
          </a:xfrm>
        </p:spPr>
        <p:txBody>
          <a:bodyPr>
            <a:noAutofit/>
          </a:bodyPr>
          <a:lstStyle/>
          <a:p>
            <a:pPr algn="just"/>
            <a:r>
              <a:rPr lang="pt-BR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Retângulo 3"/>
          <p:cNvSpPr/>
          <p:nvPr/>
        </p:nvSpPr>
        <p:spPr>
          <a:xfrm>
            <a:off x="251520" y="98072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dirty="0"/>
              <a:t>ART. 13- </a:t>
            </a:r>
            <a:r>
              <a:rPr lang="pt-BR" sz="3600" dirty="0"/>
              <a:t>A suspensão temporária e o encerramento de curso serão comunicados ao órgão competente, em documento que deve prever a garantia de continuidade dos estudos dos alunos matriculados.</a:t>
            </a:r>
          </a:p>
          <a:p>
            <a:pPr algn="just"/>
            <a:r>
              <a:rPr lang="pt-BR" sz="3600" dirty="0"/>
              <a:t>Parágrafo único – A suspensão temporária não poderá exceder o prazo de 3 anos.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b="1" dirty="0"/>
              <a:t>ART. 14 - </a:t>
            </a:r>
            <a:r>
              <a:rPr lang="pt-BR" sz="3600" dirty="0"/>
              <a:t>O pedido de encerramento das atividades de estabelecimento de ensino será acompanhado de informação sobre a regularidade na documentação escolar e de condições para guarda do arquivo escolar pelo órgão competente.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b="1" dirty="0"/>
              <a:t> ART. 15 - </a:t>
            </a:r>
            <a:r>
              <a:rPr lang="pt-BR" sz="3600" dirty="0"/>
              <a:t>A falta de atendimento aos padrões de qualidade e a ocorrência de irregularidade de qualquer ordem serão objeto de diligência ou sindicância, instaurada por autoridade competente, obedecidos os procedimentos estabelecidos em lei ou regulamento.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640960" cy="5904656"/>
          </a:xfrm>
        </p:spPr>
        <p:txBody>
          <a:bodyPr>
            <a:normAutofit/>
          </a:bodyPr>
          <a:lstStyle/>
          <a:p>
            <a:pPr algn="just"/>
            <a:r>
              <a:rPr lang="pt-BR" sz="3600" b="1" dirty="0">
                <a:solidFill>
                  <a:schemeClr val="tx1"/>
                </a:solidFill>
              </a:rPr>
              <a:t>ART. 16- </a:t>
            </a:r>
            <a:r>
              <a:rPr lang="pt-BR" sz="3600" dirty="0">
                <a:solidFill>
                  <a:schemeClr val="tx1"/>
                </a:solidFill>
              </a:rPr>
              <a:t>A cassação de autorização de funcionamento de estabelecimento de ensino ou de curso dependerá de comprovação de graves irregularidades, por meio de procedimentos de apuração, assegurado o direito de ampla defesa.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400599"/>
          </a:xfrm>
        </p:spPr>
        <p:txBody>
          <a:bodyPr>
            <a:normAutofit/>
          </a:bodyPr>
          <a:lstStyle/>
          <a:p>
            <a:pPr marL="742950" indent="-742950" algn="just">
              <a:buNone/>
            </a:pPr>
            <a:r>
              <a:rPr lang="pt-BR" sz="3600" b="1" dirty="0"/>
              <a:t>AUTORIZAÇÃO DE NOVOS ESPAÇOS</a:t>
            </a:r>
          </a:p>
          <a:p>
            <a:pPr marL="742950" indent="-742950" algn="just">
              <a:buNone/>
            </a:pPr>
            <a:endParaRPr lang="pt-BR" sz="3600" b="1" dirty="0"/>
          </a:p>
          <a:p>
            <a:pPr marL="0" indent="0" algn="just">
              <a:buNone/>
            </a:pPr>
            <a:r>
              <a:rPr lang="pt-BR" sz="3600" dirty="0"/>
              <a:t>O pedido de autorização deverá ser encaminhado à D. E. com os documentos constantes nos incisos III, IV, V e VII do Art. 4º da Deliberação CEE 01/99.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38410FBC-1F8A-423B-AA49-E38BA503B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ESTATUTO DA CRIANÇA E DO ADOLESCENTE – LEI Nº 8069/1990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712968" cy="4248472"/>
          </a:xfrm>
        </p:spPr>
        <p:txBody>
          <a:bodyPr>
            <a:normAutofit/>
          </a:bodyPr>
          <a:lstStyle/>
          <a:p>
            <a:pPr algn="l"/>
            <a:r>
              <a:rPr lang="pt-BR" sz="4000" dirty="0">
                <a:solidFill>
                  <a:schemeClr val="tx1"/>
                </a:solidFill>
              </a:rPr>
              <a:t>Art. 54 – É dever do Estado assegurar à 	  	         criança e ao adolescente:</a:t>
            </a:r>
          </a:p>
          <a:p>
            <a:pPr algn="l"/>
            <a:r>
              <a:rPr lang="pt-BR" sz="4000" dirty="0">
                <a:solidFill>
                  <a:schemeClr val="tx1"/>
                </a:solidFill>
              </a:rPr>
              <a:t>III – atendimento educacional especializado aos portadores de deficiência, preferencialmente na rede regular de ensino;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Relembrando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600" b="1" dirty="0"/>
              <a:t>2. Portaria CEE/GP nº 450/2011</a:t>
            </a:r>
          </a:p>
          <a:p>
            <a:pPr algn="ctr">
              <a:buNone/>
            </a:pPr>
            <a:r>
              <a:rPr lang="pt-BR" sz="3600" b="1" dirty="0"/>
              <a:t>(Escolas técnicas)</a:t>
            </a:r>
          </a:p>
          <a:p>
            <a:pPr>
              <a:buNone/>
            </a:pPr>
            <a:endParaRPr lang="pt-BR" sz="3600" b="1" dirty="0"/>
          </a:p>
          <a:p>
            <a:r>
              <a:rPr lang="pt-BR" sz="3600" dirty="0"/>
              <a:t>Cumprimento de prazo estipulado no cronograma para emissão de parecer técnico;</a:t>
            </a:r>
          </a:p>
          <a:p>
            <a:r>
              <a:rPr lang="pt-BR" sz="3600" dirty="0"/>
              <a:t>Impedimento de novas matrículas. (escolas que perderam o prazo)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pt-BR" b="1" dirty="0"/>
              <a:t>Relembrando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/>
              <a:t>3. Diretrizes Curriculares: Plano Escolar</a:t>
            </a:r>
          </a:p>
          <a:p>
            <a:r>
              <a:rPr lang="pt-BR" dirty="0"/>
              <a:t>Resolução CNE/CEB nº 4/2010 – E. Básica</a:t>
            </a:r>
          </a:p>
          <a:p>
            <a:r>
              <a:rPr lang="pt-BR" dirty="0"/>
              <a:t>Resolução CNE/CEB nº 5/2009 – E. Infantil</a:t>
            </a:r>
          </a:p>
          <a:p>
            <a:r>
              <a:rPr lang="pt-BR" dirty="0"/>
              <a:t>Resolução CNE/CEB nº 7/2010 – E. Fundamental</a:t>
            </a:r>
          </a:p>
          <a:p>
            <a:r>
              <a:rPr lang="pt-BR" dirty="0"/>
              <a:t>Resolução CNE/CEB nº 2/2012 – E. Médio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Resolução CNE/CP nº 1/2012 – Direitos Humanos</a:t>
            </a:r>
          </a:p>
          <a:p>
            <a:r>
              <a:rPr lang="pt-BR" dirty="0"/>
              <a:t>Resolução CNE/CP nº 2/2012 – Meio Ambiente</a:t>
            </a:r>
          </a:p>
          <a:p>
            <a:r>
              <a:rPr lang="pt-BR" dirty="0"/>
              <a:t>Resolução CNE/CEB nº 6/2012 – E. Profissional</a:t>
            </a:r>
          </a:p>
          <a:p>
            <a:r>
              <a:rPr lang="pt-BR" dirty="0"/>
              <a:t>Resolução CNE/CEB nº 2/2001 – E. Especial</a:t>
            </a:r>
          </a:p>
          <a:p>
            <a:r>
              <a:rPr lang="pt-BR" dirty="0"/>
              <a:t>Resolução CNE/CP nº 1/2004 – E. Étnico-Raciais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t-BR" b="1" dirty="0"/>
              <a:t>Cuidados.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57298"/>
            <a:ext cx="8640960" cy="5143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1. CLASSIFICAÇÃO</a:t>
            </a:r>
          </a:p>
          <a:p>
            <a:pPr marL="0" indent="0">
              <a:buNone/>
            </a:pPr>
            <a:r>
              <a:rPr lang="pt-BR" dirty="0"/>
              <a:t>- Por promoção;</a:t>
            </a:r>
          </a:p>
          <a:p>
            <a:pPr marL="0" indent="0">
              <a:buNone/>
            </a:pPr>
            <a:r>
              <a:rPr lang="pt-BR" dirty="0"/>
              <a:t>- Por transferência;</a:t>
            </a:r>
          </a:p>
          <a:p>
            <a:pPr marL="0" indent="0">
              <a:buFontTx/>
              <a:buChar char="-"/>
            </a:pPr>
            <a:r>
              <a:rPr lang="pt-BR" dirty="0"/>
              <a:t> Independentemente de escolarização anterior, mediante avaliação feita pela escola (observar a correspondência idade/série/ano). </a:t>
            </a:r>
          </a:p>
          <a:p>
            <a:pPr marL="0" indent="0">
              <a:buNone/>
            </a:pPr>
            <a:r>
              <a:rPr lang="pt-BR" dirty="0"/>
              <a:t>Registros</a:t>
            </a:r>
          </a:p>
          <a:p>
            <a:pPr marL="0" indent="0">
              <a:buNone/>
            </a:pPr>
            <a:r>
              <a:rPr lang="pt-BR" dirty="0"/>
              <a:t>A avaliação a ser feita deve estar apoiada nas habilidades, competências exigidas para o ano que o aluno irá cursar  (BNC). </a:t>
            </a:r>
          </a:p>
          <a:p>
            <a:pPr marL="0" indent="0">
              <a:buNone/>
            </a:pPr>
            <a:r>
              <a:rPr lang="pt-BR" dirty="0"/>
              <a:t>Sugere-se uma ata que registre todos os procedimentos adotados pela escola devidamente assinados pelo Diretor, Coordenador, Professor.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/>
              <a:t>2. RECLASSIFICAÇÃO</a:t>
            </a:r>
          </a:p>
          <a:p>
            <a:pPr marL="0" indent="0" algn="just">
              <a:buNone/>
            </a:pPr>
            <a:r>
              <a:rPr lang="pt-BR" dirty="0"/>
              <a:t>A escola poderá reclassificar os alunos (se estiver previsto no regimento escolar), inclusive quando se tratar de  transferências entre estabelecimentos situados no país e no exterior, tendo como base as normas curriculares gerais</a:t>
            </a:r>
          </a:p>
          <a:p>
            <a:pPr algn="just">
              <a:buNone/>
            </a:pPr>
            <a:r>
              <a:rPr lang="pt-BR" dirty="0"/>
              <a:t>§ 1º, Artigo 23 – LDBEN 9394/96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A avaliação a ser feita deve estar apoiada nas habilidades, competências exigidas para o ano que o aluno irá cursar  (BNC).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dirty="0"/>
              <a:t>A reclassificação é valida apenas  para a escola que o reclassificou. (ciência inequívoca)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8C006109-57AF-4894-A807-9062A5CD1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57298"/>
            <a:ext cx="8784976" cy="52149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3. Autorização para Lecionar </a:t>
            </a:r>
          </a:p>
          <a:p>
            <a:pPr marL="0" indent="0" algn="just">
              <a:buNone/>
            </a:pPr>
            <a:r>
              <a:rPr lang="pt-BR" dirty="0"/>
              <a:t>Obs.: Educação Física e Pedagogia – apenas professores licenciados.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4. Troca de diretor e/ou secretário: </a:t>
            </a:r>
            <a:r>
              <a:rPr lang="pt-BR" dirty="0"/>
              <a:t>informar a Diretoria de Ensino para as devidas providências (GDAE).</a:t>
            </a:r>
            <a:endParaRPr lang="pt-BR" b="1" dirty="0"/>
          </a:p>
          <a:p>
            <a:pPr marL="0" indent="0" algn="just"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357298"/>
            <a:ext cx="8784976" cy="52149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5. Autorização para Lecionar </a:t>
            </a:r>
          </a:p>
          <a:p>
            <a:pPr marL="0" indent="0" algn="just">
              <a:buNone/>
            </a:pPr>
            <a:r>
              <a:rPr lang="pt-BR" dirty="0"/>
              <a:t>Obs.: Educação Física e Pedagogia – apenas professores licenciados.</a:t>
            </a:r>
          </a:p>
          <a:p>
            <a:pPr marL="0" indent="0" algn="just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b="1" dirty="0"/>
              <a:t>4. Troca de diretor e/ou secretário: </a:t>
            </a:r>
            <a:r>
              <a:rPr lang="pt-BR" dirty="0"/>
              <a:t>informar a Diretoria de Ensino para as devidas providências (GDAE).</a:t>
            </a:r>
            <a:endParaRPr lang="pt-BR" b="1" dirty="0"/>
          </a:p>
          <a:p>
            <a:pPr marL="0" indent="0" algn="just">
              <a:buNone/>
            </a:pPr>
            <a:endParaRPr lang="pt-B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712968" cy="216024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Lei de Diretrizes e Bases da Educação Nacional – Lei Nº 9394/1996. (alterada pela Lei 12796/2013).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2708920"/>
            <a:ext cx="8784976" cy="3960440"/>
          </a:xfrm>
        </p:spPr>
        <p:txBody>
          <a:bodyPr>
            <a:normAutofit/>
          </a:bodyPr>
          <a:lstStyle/>
          <a:p>
            <a:pPr algn="l"/>
            <a:r>
              <a:rPr lang="pt-BR" dirty="0">
                <a:solidFill>
                  <a:schemeClr val="tx1"/>
                </a:solidFill>
              </a:rPr>
              <a:t>Art.  58 – Entende-se por educação especial, para os efeitos desta Lei, a modalidade de educação escolar oferecida preferencialmente na rede regular de ensino, para educandos com deficiência,  transtornos globais do desenvolvimento e altas habilidades ou superdotação. (NR)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Lei de Diretrizes e Bases da Educação Nacional – Lei Nº 9394/1996. (alterada pela Lei 12796/2013).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060848"/>
            <a:ext cx="8229600" cy="4608512"/>
          </a:xfrm>
        </p:spPr>
        <p:txBody>
          <a:bodyPr>
            <a:normAutofit/>
          </a:bodyPr>
          <a:lstStyle/>
          <a:p>
            <a:r>
              <a:rPr lang="pt-BR" dirty="0"/>
              <a:t>Art. 59 – Os sistemas de ensino assegurarão aos </a:t>
            </a:r>
            <a:r>
              <a:rPr lang="pt-BR" dirty="0" err="1"/>
              <a:t>educandos</a:t>
            </a:r>
            <a:r>
              <a:rPr lang="pt-BR" dirty="0"/>
              <a:t> com necessidades especiais:</a:t>
            </a:r>
          </a:p>
          <a:p>
            <a:pPr>
              <a:buNone/>
            </a:pPr>
            <a:r>
              <a:rPr lang="pt-BR" dirty="0"/>
              <a:t>I – Currículos...</a:t>
            </a:r>
          </a:p>
          <a:p>
            <a:pPr>
              <a:buNone/>
            </a:pPr>
            <a:r>
              <a:rPr lang="pt-BR" dirty="0"/>
              <a:t>II – </a:t>
            </a:r>
            <a:r>
              <a:rPr lang="pt-BR" dirty="0" err="1"/>
              <a:t>Terminalidade</a:t>
            </a:r>
            <a:r>
              <a:rPr lang="pt-BR" dirty="0"/>
              <a:t>...</a:t>
            </a:r>
          </a:p>
          <a:p>
            <a:pPr>
              <a:buNone/>
            </a:pPr>
            <a:r>
              <a:rPr lang="pt-BR" dirty="0"/>
              <a:t>III – Professores com especialização...</a:t>
            </a:r>
          </a:p>
          <a:p>
            <a:pPr>
              <a:buNone/>
            </a:pPr>
            <a:r>
              <a:rPr lang="pt-BR" dirty="0"/>
              <a:t>IV – Educação Especial para o trabalho...</a:t>
            </a:r>
          </a:p>
          <a:p>
            <a:pPr>
              <a:buNone/>
            </a:pPr>
            <a:r>
              <a:rPr lang="pt-BR" dirty="0"/>
              <a:t>V – Acesso igualitário aos benefícios dos programas sociais...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 </a:t>
            </a:r>
            <a:br>
              <a:rPr lang="pt-BR" b="1" dirty="0"/>
            </a:br>
            <a:r>
              <a:rPr lang="pt-PT" b="1" dirty="0"/>
              <a:t> </a:t>
            </a:r>
            <a:r>
              <a:rPr lang="pt-BR" b="1" dirty="0"/>
              <a:t>DELIBERAÇÃO CEE Nº 68/2007 </a:t>
            </a:r>
            <a:br>
              <a:rPr lang="pt-BR" b="1" dirty="0"/>
            </a:br>
            <a:r>
              <a:rPr lang="pt-BR" b="1" dirty="0"/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628800"/>
            <a:ext cx="8568952" cy="4896544"/>
          </a:xfrm>
        </p:spPr>
        <p:txBody>
          <a:bodyPr>
            <a:normAutofit/>
          </a:bodyPr>
          <a:lstStyle/>
          <a:p>
            <a:pPr algn="l"/>
            <a:r>
              <a:rPr lang="pt-BR" sz="3800" dirty="0">
                <a:solidFill>
                  <a:schemeClr val="tx1"/>
                </a:solidFill>
              </a:rPr>
              <a:t>Art. 4º - ...</a:t>
            </a:r>
          </a:p>
          <a:p>
            <a:pPr algn="l"/>
            <a:r>
              <a:rPr lang="pt-BR" sz="3800" dirty="0">
                <a:solidFill>
                  <a:schemeClr val="tx1"/>
                </a:solidFill>
              </a:rPr>
              <a:t>Parágrafo único - As escolas que integram o sistema de ensino do Estado de São Paulo organizar-se-ão para o atendimento aos educandos com necessidades educacionais especiais...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936104"/>
          </a:xfrm>
        </p:spPr>
        <p:txBody>
          <a:bodyPr>
            <a:normAutofit/>
          </a:bodyPr>
          <a:lstStyle/>
          <a:p>
            <a:r>
              <a:rPr lang="pt-PT" b="1" dirty="0"/>
              <a:t>  </a:t>
            </a:r>
            <a:r>
              <a:rPr lang="pt-BR" b="1" dirty="0"/>
              <a:t>DELIBERAÇÃO CEE Nº 68/2007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712968" cy="4824536"/>
          </a:xfrm>
        </p:spPr>
        <p:txBody>
          <a:bodyPr>
            <a:normAutofit/>
          </a:bodyPr>
          <a:lstStyle/>
          <a:p>
            <a:pPr algn="l"/>
            <a:r>
              <a:rPr lang="pt-BR" sz="3600" dirty="0">
                <a:solidFill>
                  <a:schemeClr val="tx1"/>
                </a:solidFill>
              </a:rPr>
              <a:t>ART. 5º</a:t>
            </a:r>
          </a:p>
          <a:p>
            <a:pPr algn="l"/>
            <a:r>
              <a:rPr lang="pt-BR" sz="3600" dirty="0">
                <a:solidFill>
                  <a:schemeClr val="tx1"/>
                </a:solidFill>
              </a:rPr>
              <a:t>II - flexibilizações curriculares que considerem metodologias de ensino diversificadas e recursos didáticos diferenciados para o desenvolvimento de cada aluno, em consonância com </a:t>
            </a:r>
            <a:r>
              <a:rPr lang="pt-BR" sz="3600" b="1" dirty="0">
                <a:solidFill>
                  <a:schemeClr val="tx1"/>
                </a:solidFill>
              </a:rPr>
              <a:t>o projeto pedagógico da escola</a:t>
            </a:r>
            <a:r>
              <a:rPr lang="pt-BR" sz="3600" dirty="0">
                <a:solidFill>
                  <a:schemeClr val="tx1"/>
                </a:solidFill>
              </a:rPr>
              <a:t>;</a:t>
            </a:r>
          </a:p>
          <a:p>
            <a:pPr algn="l"/>
            <a:endParaRPr lang="pt-B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CE44FC8EF5E4489C4A0CFC0A478DC6" ma:contentTypeVersion="3" ma:contentTypeDescription="Crie um novo documento." ma:contentTypeScope="" ma:versionID="75a87c050c76f648865c90f6ca32b553">
  <xsd:schema xmlns:xsd="http://www.w3.org/2001/XMLSchema" xmlns:xs="http://www.w3.org/2001/XMLSchema" xmlns:p="http://schemas.microsoft.com/office/2006/metadata/properties" xmlns:ns2="0df01ed5-acbc-49ff-bc83-2b2f5093e3c4" targetNamespace="http://schemas.microsoft.com/office/2006/metadata/properties" ma:root="true" ma:fieldsID="ae3da5ce5608e0f9a088659823825961" ns2:_="">
    <xsd:import namespace="0df01ed5-acbc-49ff-bc83-2b2f5093e3c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01ed5-acbc-49ff-bc83-2b2f5093e3c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 de Dica de Compartilhamento" ma:internalName="SharingHintHash" ma:readOnly="true">
      <xsd:simpleType>
        <xsd:restriction base="dms:Text"/>
      </xsd:simpleType>
    </xsd:element>
    <xsd:element name="SharedWithDetails" ma:index="1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35A070-EC0F-4634-9B3B-078C18C610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6F417E-4021-4F47-834C-78D14E203A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f01ed5-acbc-49ff-bc83-2b2f5093e3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084CF6-C965-4F84-80A6-D2E0D823DCD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2895</Words>
  <Application>Microsoft Office PowerPoint</Application>
  <PresentationFormat>Apresentação na tela (4:3)</PresentationFormat>
  <Paragraphs>181</Paragraphs>
  <Slides>56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56</vt:i4>
      </vt:variant>
    </vt:vector>
  </HeadingPairs>
  <TitlesOfParts>
    <vt:vector size="59" baseType="lpstr">
      <vt:lpstr>Arial</vt:lpstr>
      <vt:lpstr>Calibri</vt:lpstr>
      <vt:lpstr>Tema do Office</vt:lpstr>
      <vt:lpstr>ORIENTAÇÃO TÉCNICA</vt:lpstr>
      <vt:lpstr>Constituição da República Federativa do Brasil - 1988</vt:lpstr>
      <vt:lpstr>Lei Federal 9394/96 - Diretrizes e Bases da Educação Nacional</vt:lpstr>
      <vt:lpstr>CONSTITUIÇÃO da REPÚBLICA FEDERATIVA DO BRASIL -1988</vt:lpstr>
      <vt:lpstr>ESTATUTO DA CRIANÇA E DO ADOLESCENTE – LEI Nº 8069/1990</vt:lpstr>
      <vt:lpstr>Lei de Diretrizes e Bases da Educação Nacional – Lei Nº 9394/1996. (alterada pela Lei 12796/2013). </vt:lpstr>
      <vt:lpstr>Lei de Diretrizes e Bases da Educação Nacional – Lei Nº 9394/1996. (alterada pela Lei 12796/2013). </vt:lpstr>
      <vt:lpstr>   DELIBERAÇÃO CEE Nº 68/2007   </vt:lpstr>
      <vt:lpstr>  DELIBERAÇÃO CEE Nº 68/2007</vt:lpstr>
      <vt:lpstr>  DELIBERAÇÃO CEE Nº 68/2007</vt:lpstr>
      <vt:lpstr>  DELIBERAÇÃO CEE Nº 68/2007</vt:lpstr>
      <vt:lpstr> Indicação  CEE Nº 70/2007</vt:lpstr>
      <vt:lpstr>  Indicação  CEE Nº 70/2007</vt:lpstr>
      <vt:lpstr> Indicação  CEE Nº 70/2007</vt:lpstr>
      <vt:lpstr>Resolução CNE/CEB nº 2/2001</vt:lpstr>
      <vt:lpstr>Resolução CNE/CEB nº 2/2001</vt:lpstr>
      <vt:lpstr>Parecer CEE nº 106/2011 Recurso de avaliação final de aluno com TDAH</vt:lpstr>
      <vt:lpstr>Parecer CEE nº 106/2011 Recurso de avaliação final de aluno com TDAH</vt:lpstr>
      <vt:lpstr>Deliberação CEE  nº 59/2006</vt:lpstr>
      <vt:lpstr>Art. 1º</vt:lpstr>
      <vt:lpstr>Art. 1º</vt:lpstr>
      <vt:lpstr>Apresentação do PowerPoint</vt:lpstr>
      <vt:lpstr>Alteração Regimental</vt:lpstr>
      <vt:lpstr>Art. (...)</vt:lpstr>
      <vt:lpstr>Atribuições do Conselhos de Classe/Ano/Série/Termo</vt:lpstr>
      <vt:lpstr>Atribuições do Conselhos de Classe/Ano/Série/Termo</vt:lpstr>
      <vt:lpstr>Direitos e Deveres dos Participantes do processo educativo </vt:lpstr>
      <vt:lpstr>Direitos e Deveres dos Participantes do processo educativo </vt:lpstr>
      <vt:lpstr>Organização da Vida Escolar</vt:lpstr>
      <vt:lpstr>Aceleração de Estudos Reclassificação</vt:lpstr>
      <vt:lpstr>Deliberação CEE-120, de     20-5-2013</vt:lpstr>
      <vt:lpstr>Artigo 2º </vt:lpstr>
      <vt:lpstr>Artigo 2º </vt:lpstr>
      <vt:lpstr>Artigo 3º </vt:lpstr>
      <vt:lpstr>Artigo 3º  - Prazos</vt:lpstr>
      <vt:lpstr>Artigo 4º </vt:lpstr>
      <vt:lpstr>Artigo 5º </vt:lpstr>
      <vt:lpstr>Lei nº 12.796, de 4 de abril de 2013 (altera a LDB)</vt:lpstr>
      <vt:lpstr>Relembrando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Relembrando</vt:lpstr>
      <vt:lpstr>Relembrando</vt:lpstr>
      <vt:lpstr>Cuidados.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CONSTITUIÇÃO REPÚBLICA FEDERATIVA DO BRASIL -1988</dc:title>
  <dc:creator>Usuario</dc:creator>
  <cp:lastModifiedBy>DE LESTE 5 NIT</cp:lastModifiedBy>
  <cp:revision>130</cp:revision>
  <dcterms:created xsi:type="dcterms:W3CDTF">2013-08-23T13:04:47Z</dcterms:created>
  <dcterms:modified xsi:type="dcterms:W3CDTF">2022-06-24T13:34:17Z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0x01010087CE44FC8EF5E4489C4A0CFC0A478DC6</vt:lpwstr>
  </property>
</Properties>
</file>