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28" r:id="rId5"/>
    <p:sldId id="473" r:id="rId6"/>
    <p:sldId id="476" r:id="rId7"/>
    <p:sldId id="475" r:id="rId8"/>
    <p:sldId id="493" r:id="rId9"/>
    <p:sldId id="479" r:id="rId10"/>
    <p:sldId id="494" r:id="rId11"/>
    <p:sldId id="495" r:id="rId12"/>
    <p:sldId id="496" r:id="rId13"/>
    <p:sldId id="497" r:id="rId14"/>
    <p:sldId id="498" r:id="rId15"/>
    <p:sldId id="499" r:id="rId16"/>
    <p:sldId id="500" r:id="rId17"/>
    <p:sldId id="501" r:id="rId18"/>
    <p:sldId id="477" r:id="rId19"/>
    <p:sldId id="502" r:id="rId20"/>
    <p:sldId id="453" r:id="rId21"/>
  </p:sldIdLst>
  <p:sldSz cx="18288000" cy="10287000"/>
  <p:notesSz cx="6858000" cy="9144000"/>
  <p:embeddedFontLst>
    <p:embeddedFont>
      <p:font typeface="Arial Black" panose="020B0A04020102020204" pitchFamily="34" charset="0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5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408" userDrawn="1">
          <p15:clr>
            <a:srgbClr val="A4A3A4"/>
          </p15:clr>
        </p15:guide>
        <p15:guide id="4" pos="11000" userDrawn="1">
          <p15:clr>
            <a:srgbClr val="A4A3A4"/>
          </p15:clr>
        </p15:guide>
        <p15:guide id="6" orient="horz" pos="888" userDrawn="1">
          <p15:clr>
            <a:srgbClr val="A4A3A4"/>
          </p15:clr>
        </p15:guide>
        <p15:guide id="7" pos="516" userDrawn="1">
          <p15:clr>
            <a:srgbClr val="A4A3A4"/>
          </p15:clr>
        </p15:guide>
        <p15:guide id="8" orient="horz" pos="55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ago Borges Da Silva" initials="TBDS" lastIdx="5" clrIdx="0">
    <p:extLst>
      <p:ext uri="{19B8F6BF-5375-455C-9EA6-DF929625EA0E}">
        <p15:presenceInfo xmlns:p15="http://schemas.microsoft.com/office/powerpoint/2012/main" userId="S::thiago.silva17@educacao.sp.gov.br::8c895dc8-2df7-4316-9351-8b5c6380d287" providerId="AD"/>
      </p:ext>
    </p:extLst>
  </p:cmAuthor>
  <p:cmAuthor id="2" name="Usuário Convidado" initials="UC" lastIdx="3" clrIdx="1">
    <p:extLst>
      <p:ext uri="{19B8F6BF-5375-455C-9EA6-DF929625EA0E}">
        <p15:presenceInfo xmlns:p15="http://schemas.microsoft.com/office/powerpoint/2012/main" userId="S::urn:spo:anon#8b143163a96830c5139f09232ac677da2da78b0f8d967b4fb6652d3756aa53da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EFC206"/>
    <a:srgbClr val="FFB76D"/>
    <a:srgbClr val="FAFAFA"/>
    <a:srgbClr val="F7FFF7"/>
    <a:srgbClr val="663300"/>
    <a:srgbClr val="4D75B2"/>
    <a:srgbClr val="FFCE00"/>
    <a:srgbClr val="48C85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3285"/>
        <p:guide pos="5760"/>
        <p:guide orient="horz" pos="408"/>
        <p:guide pos="11000"/>
        <p:guide orient="horz" pos="888"/>
        <p:guide pos="516"/>
        <p:guide orient="horz" pos="5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213E073-C9AB-49B1-92A8-9C076A425F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8D21BEB-A3E9-4DD7-95EB-403F0BC5F9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AD4FA-B84C-427B-A07C-ABFF21832B29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0EC397-D34A-42F8-B309-240A6775B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70E543-391B-46AE-ACA1-969020368F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CE5C3-75EE-478C-8DA7-160660FE54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22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8CA88-B9D7-4DA4-ABBE-5D8237E325AB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E62D-A590-4B1E-930D-0CB59BAA7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72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28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245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231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8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6E490A1-3747-4162-8136-38EF63536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6190"/>
          <a:stretch/>
        </p:blipFill>
        <p:spPr>
          <a:xfrm>
            <a:off x="6618512" y="-1"/>
            <a:ext cx="11669488" cy="938190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FE21CDC-8DF9-4B46-AA55-55B9620F9AD2}"/>
              </a:ext>
            </a:extLst>
          </p:cNvPr>
          <p:cNvSpPr/>
          <p:nvPr userDrawn="1"/>
        </p:nvSpPr>
        <p:spPr>
          <a:xfrm>
            <a:off x="0" y="9030195"/>
            <a:ext cx="17678400" cy="125680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DC6F839-C75F-4C14-BC88-028C8E6CC72B}"/>
              </a:ext>
            </a:extLst>
          </p:cNvPr>
          <p:cNvGrpSpPr/>
          <p:nvPr userDrawn="1"/>
        </p:nvGrpSpPr>
        <p:grpSpPr>
          <a:xfrm>
            <a:off x="17068800" y="9030194"/>
            <a:ext cx="1219200" cy="1261458"/>
            <a:chOff x="17068800" y="9030194"/>
            <a:chExt cx="1219200" cy="12614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810F0C86-232C-4204-ADEE-79CBD0F8DB67}"/>
                </a:ext>
              </a:extLst>
            </p:cNvPr>
            <p:cNvSpPr/>
            <p:nvPr/>
          </p:nvSpPr>
          <p:spPr>
            <a:xfrm>
              <a:off x="17678400" y="9715500"/>
              <a:ext cx="609600" cy="576152"/>
            </a:xfrm>
            <a:prstGeom prst="rect">
              <a:avLst/>
            </a:prstGeom>
            <a:solidFill>
              <a:srgbClr val="F7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11B3691-3227-47A2-B768-1A89E85E101C}"/>
                </a:ext>
              </a:extLst>
            </p:cNvPr>
            <p:cNvSpPr/>
            <p:nvPr/>
          </p:nvSpPr>
          <p:spPr>
            <a:xfrm>
              <a:off x="17068800" y="9030194"/>
              <a:ext cx="1219200" cy="1256805"/>
            </a:xfrm>
            <a:prstGeom prst="ellipse">
              <a:avLst/>
            </a:prstGeom>
            <a:solidFill>
              <a:srgbClr val="F7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65B4B4EC-EDD9-4ABC-9BBF-AEA62025C4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7809340-A9C9-46BE-A9AD-E747B99281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14AE755-3AD5-4906-829A-CEBC9A2B4A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3" name="Imagem 1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E901E326-FA17-4B5B-946B-04A77115D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068800" y="9476033"/>
            <a:ext cx="1219200" cy="365125"/>
          </a:xfrm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2E7290D-26B2-4D00-A18D-B8610EAC9DB3}"/>
              </a:ext>
            </a:extLst>
          </p:cNvPr>
          <p:cNvSpPr/>
          <p:nvPr userDrawn="1"/>
        </p:nvSpPr>
        <p:spPr>
          <a:xfrm>
            <a:off x="0" y="0"/>
            <a:ext cx="18288000" cy="1256805"/>
          </a:xfrm>
          <a:prstGeom prst="rect">
            <a:avLst/>
          </a:prstGeom>
          <a:solidFill>
            <a:srgbClr val="0D7737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6CC5301-B7D7-467D-BE63-A33B38590B67}"/>
              </a:ext>
            </a:extLst>
          </p:cNvPr>
          <p:cNvSpPr/>
          <p:nvPr userDrawn="1"/>
        </p:nvSpPr>
        <p:spPr>
          <a:xfrm>
            <a:off x="845820" y="286430"/>
            <a:ext cx="76200" cy="68394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tendimento.educacao.sp.gov.b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x-oRm568UMBPiD6OlO7LQ58v_SvCKDY9/view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ed.educacao.sp.gov.br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F41FDCF-65AF-4369-957A-56E9F99C8D40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FF4554A-9DEF-4EB1-A504-1B889A3F8A93}"/>
              </a:ext>
            </a:extLst>
          </p:cNvPr>
          <p:cNvGrpSpPr/>
          <p:nvPr/>
        </p:nvGrpSpPr>
        <p:grpSpPr>
          <a:xfrm>
            <a:off x="0" y="8552955"/>
            <a:ext cx="11125200" cy="76697"/>
            <a:chOff x="0" y="9238755"/>
            <a:chExt cx="11125200" cy="76697"/>
          </a:xfrm>
          <a:solidFill>
            <a:srgbClr val="66B82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53BCAE1-CD77-424F-B137-8C20F66ABC96}"/>
                </a:ext>
              </a:extLst>
            </p:cNvPr>
            <p:cNvSpPr/>
            <p:nvPr/>
          </p:nvSpPr>
          <p:spPr>
            <a:xfrm flipV="1">
              <a:off x="0" y="9238755"/>
              <a:ext cx="11008281" cy="76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" name="Retângulo: Único Canto Recortado 4">
              <a:extLst>
                <a:ext uri="{FF2B5EF4-FFF2-40B4-BE49-F238E27FC236}">
                  <a16:creationId xmlns:a16="http://schemas.microsoft.com/office/drawing/2014/main" id="{FC6C4E7C-3315-4CF6-AD92-65F31EBA1148}"/>
                </a:ext>
              </a:extLst>
            </p:cNvPr>
            <p:cNvSpPr/>
            <p:nvPr/>
          </p:nvSpPr>
          <p:spPr>
            <a:xfrm rot="5400000">
              <a:off x="10515352" y="8705604"/>
              <a:ext cx="76696" cy="11430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E704C7D-23D7-4BE9-880D-D772E849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6277" r="42914"/>
          <a:stretch/>
        </p:blipFill>
        <p:spPr>
          <a:xfrm>
            <a:off x="7279719" y="0"/>
            <a:ext cx="11008281" cy="105196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DB224B7-382A-4096-8A11-9ACB3F5B1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93" y="9069089"/>
            <a:ext cx="1512460" cy="7751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3E0F173-D4AC-4981-BF0C-83186084A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69089"/>
            <a:ext cx="1900760" cy="74944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C1F2D5-3945-4FEB-9D14-139251D3DA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53" y="9150484"/>
            <a:ext cx="5022074" cy="627759"/>
          </a:xfrm>
          <a:prstGeom prst="rect">
            <a:avLst/>
          </a:prstGeom>
        </p:spPr>
      </p:pic>
      <p:pic>
        <p:nvPicPr>
          <p:cNvPr id="20" name="Imagem 1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0D4537D-1C41-45AE-AF60-C39957FD2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228600" y="8949340"/>
            <a:ext cx="1900760" cy="101796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F282424-78B1-44D8-A6D4-B89F59B8191A}"/>
              </a:ext>
            </a:extLst>
          </p:cNvPr>
          <p:cNvSpPr txBox="1"/>
          <p:nvPr/>
        </p:nvSpPr>
        <p:spPr>
          <a:xfrm>
            <a:off x="796133" y="4904876"/>
            <a:ext cx="9353708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r>
              <a:rPr lang="pt-BR" sz="6600" b="1" dirty="0">
                <a:solidFill>
                  <a:schemeClr val="bg1"/>
                </a:solidFill>
                <a:ea typeface="Verdana"/>
              </a:rPr>
              <a:t>Tutorial</a:t>
            </a:r>
            <a:r>
              <a:rPr lang="pt-BR" sz="6600" b="1" dirty="0">
                <a:solidFill>
                  <a:schemeClr val="bg1"/>
                </a:solidFill>
                <a:ea typeface="+mn-lt"/>
                <a:cs typeface="+mn-lt"/>
              </a:rPr>
              <a:t> – </a:t>
            </a:r>
            <a:endParaRPr lang="pt-BR" b="1" dirty="0">
              <a:solidFill>
                <a:schemeClr val="bg1"/>
              </a:solidFill>
              <a:ea typeface="Verdana"/>
              <a:cs typeface="+mn-lt"/>
            </a:endParaRPr>
          </a:p>
          <a:p>
            <a:r>
              <a:rPr lang="pt-BR" sz="6600" b="1" dirty="0">
                <a:solidFill>
                  <a:schemeClr val="bg1"/>
                </a:solidFill>
                <a:ea typeface="+mn-lt"/>
                <a:cs typeface="+mn-lt"/>
              </a:rPr>
              <a:t>Cadastro Associações de Docentes – SED</a:t>
            </a:r>
            <a:endParaRPr lang="pt-BR" b="1" dirty="0">
              <a:solidFill>
                <a:schemeClr val="bg1"/>
              </a:solidFill>
              <a:ea typeface="Verdana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7580968"/>
      </p:ext>
    </p:extLst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8136" y="1414449"/>
            <a:ext cx="16631734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00"/>
              </a:spcBef>
            </a:pPr>
            <a:r>
              <a:rPr lang="pt-BR" sz="32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3200" b="1" spc="35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b="1" spc="-5" dirty="0">
                <a:solidFill>
                  <a:srgbClr val="00B050"/>
                </a:solidFill>
                <a:cs typeface="Arial"/>
              </a:rPr>
              <a:t>5</a:t>
            </a:r>
            <a:r>
              <a:rPr lang="pt-BR" sz="3200" b="1" spc="25" dirty="0">
                <a:cs typeface="Arial"/>
              </a:rPr>
              <a:t> </a:t>
            </a:r>
            <a:r>
              <a:rPr lang="pt-BR" sz="3200" b="1" dirty="0">
                <a:cs typeface="Arial"/>
              </a:rPr>
              <a:t>–</a:t>
            </a:r>
            <a:r>
              <a:rPr lang="pt-BR" sz="3200" b="1" spc="30" dirty="0">
                <a:cs typeface="Arial"/>
              </a:rPr>
              <a:t> </a:t>
            </a:r>
            <a:r>
              <a:rPr lang="pt-BR" sz="3200" spc="-5" dirty="0">
                <a:cs typeface="Arial MT"/>
              </a:rPr>
              <a:t>Preencha</a:t>
            </a:r>
            <a:r>
              <a:rPr lang="pt-BR" sz="3200" spc="2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os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campos solicitados</a:t>
            </a:r>
            <a:r>
              <a:rPr lang="pt-BR" sz="3200" spc="2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clique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no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botão </a:t>
            </a:r>
            <a:r>
              <a:rPr lang="pt-BR" sz="3200" b="1" spc="-5" dirty="0">
                <a:solidFill>
                  <a:srgbClr val="00B050"/>
                </a:solidFill>
                <a:cs typeface="Arial"/>
              </a:rPr>
              <a:t>Adicionar</a:t>
            </a:r>
            <a:r>
              <a:rPr lang="pt-BR" sz="3200" spc="-5" dirty="0">
                <a:solidFill>
                  <a:srgbClr val="00B050"/>
                </a:solidFill>
                <a:cs typeface="Arial MT"/>
              </a:rPr>
              <a:t>.</a:t>
            </a:r>
            <a:endParaRPr lang="pt-BR" sz="3200" dirty="0">
              <a:solidFill>
                <a:srgbClr val="00B050"/>
              </a:solidFill>
              <a:cs typeface="Arial M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3120462-0FAC-4D56-B6E1-53A319F61DE2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ASSOCIAÇÕES DE DOCENTES</a:t>
            </a: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8B977AF9-667E-485F-AB20-7B4461B1C5BB}"/>
              </a:ext>
            </a:extLst>
          </p:cNvPr>
          <p:cNvGrpSpPr/>
          <p:nvPr/>
        </p:nvGrpSpPr>
        <p:grpSpPr>
          <a:xfrm>
            <a:off x="916563" y="2096463"/>
            <a:ext cx="9588250" cy="6737973"/>
            <a:chOff x="968637" y="2019909"/>
            <a:chExt cx="9684133" cy="6805353"/>
          </a:xfrm>
        </p:grpSpPr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12E31C10-D43C-4254-B18F-4D69BAA88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637" y="2019909"/>
              <a:ext cx="9684133" cy="680535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Seta: para a Direita 20">
              <a:extLst>
                <a:ext uri="{FF2B5EF4-FFF2-40B4-BE49-F238E27FC236}">
                  <a16:creationId xmlns:a16="http://schemas.microsoft.com/office/drawing/2014/main" id="{80B91BA7-5912-4E06-9F53-A48CA4DDF6FA}"/>
                </a:ext>
              </a:extLst>
            </p:cNvPr>
            <p:cNvSpPr/>
            <p:nvPr/>
          </p:nvSpPr>
          <p:spPr>
            <a:xfrm rot="5400000">
              <a:off x="9750059" y="7423047"/>
              <a:ext cx="752224" cy="657159"/>
            </a:xfrm>
            <a:prstGeom prst="rightArrow">
              <a:avLst/>
            </a:prstGeom>
            <a:solidFill>
              <a:srgbClr val="FFB76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0DC6262-EAC5-4D33-B90F-A42342A85C5D}"/>
              </a:ext>
            </a:extLst>
          </p:cNvPr>
          <p:cNvSpPr txBox="1"/>
          <p:nvPr/>
        </p:nvSpPr>
        <p:spPr>
          <a:xfrm>
            <a:off x="10758488" y="2154445"/>
            <a:ext cx="6704012" cy="6607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Campos: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Vínculo, Tipo de Ensino, Turma, Sub Turma (se aplicável), Disciplina, Quantidade de Aulas, Tipo de Atribuição, Início da Vigência e Fim da Vigência.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EFC2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rgbClr val="EFC2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Importante: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Caso não haja nenhuma Disciplina para seleção, a respectiva matriz curricular do tipo de ensino em questão não foi homologada. É necessário homologar a matriz, primeiramente, e depois proceder com a associação do professor.</a:t>
            </a:r>
          </a:p>
        </p:txBody>
      </p:sp>
    </p:spTree>
    <p:extLst>
      <p:ext uri="{BB962C8B-B14F-4D97-AF65-F5344CB8AC3E}">
        <p14:creationId xmlns:p14="http://schemas.microsoft.com/office/powerpoint/2010/main" val="137522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8136" y="1414449"/>
            <a:ext cx="16631734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00"/>
              </a:spcBef>
            </a:pPr>
            <a:r>
              <a:rPr lang="pt-BR" sz="32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3200" b="1" spc="35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b="1" spc="-5" dirty="0">
                <a:solidFill>
                  <a:srgbClr val="00B050"/>
                </a:solidFill>
                <a:cs typeface="Arial"/>
              </a:rPr>
              <a:t>6</a:t>
            </a:r>
            <a:r>
              <a:rPr lang="pt-BR" sz="3200" b="1" spc="25" dirty="0">
                <a:cs typeface="Arial"/>
              </a:rPr>
              <a:t> </a:t>
            </a:r>
            <a:r>
              <a:rPr lang="pt-BR" sz="3200" b="1" dirty="0">
                <a:cs typeface="Arial"/>
              </a:rPr>
              <a:t>–</a:t>
            </a:r>
            <a:r>
              <a:rPr lang="pt-BR" sz="3200" b="1" spc="30" dirty="0">
                <a:cs typeface="Arial"/>
              </a:rPr>
              <a:t> </a:t>
            </a:r>
            <a:r>
              <a:rPr lang="pt-BR" sz="3200" dirty="0">
                <a:cs typeface="Arial MT"/>
              </a:rPr>
              <a:t>A</a:t>
            </a:r>
            <a:r>
              <a:rPr lang="pt-BR" sz="3200" spc="-1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atribuição</a:t>
            </a:r>
            <a:r>
              <a:rPr lang="pt-BR" sz="3200" spc="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será adicionada.</a:t>
            </a:r>
            <a:r>
              <a:rPr lang="pt-BR" sz="3200" spc="4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Clique</a:t>
            </a:r>
            <a:r>
              <a:rPr lang="pt-BR" sz="3200" spc="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no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botão </a:t>
            </a:r>
            <a:r>
              <a:rPr lang="pt-BR" sz="3200" b="1" spc="-10" dirty="0">
                <a:solidFill>
                  <a:srgbClr val="00B050"/>
                </a:solidFill>
                <a:cs typeface="Arial"/>
              </a:rPr>
              <a:t>Salvar</a:t>
            </a:r>
            <a:r>
              <a:rPr lang="pt-BR" sz="3200" spc="-10" dirty="0">
                <a:cs typeface="Arial MT"/>
              </a:rPr>
              <a:t>.</a:t>
            </a:r>
            <a:endParaRPr lang="pt-BR" sz="3200" dirty="0">
              <a:solidFill>
                <a:srgbClr val="00B050"/>
              </a:solidFill>
              <a:cs typeface="Arial M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3120462-0FAC-4D56-B6E1-53A319F61DE2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ASSOCIAÇÕES DE DOCENTES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A0F9B3E3-B6BC-4D93-A36C-1D4B1BB721C1}"/>
              </a:ext>
            </a:extLst>
          </p:cNvPr>
          <p:cNvSpPr txBox="1"/>
          <p:nvPr/>
        </p:nvSpPr>
        <p:spPr>
          <a:xfrm>
            <a:off x="828136" y="5214938"/>
            <a:ext cx="16631734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00"/>
              </a:spcBef>
            </a:pPr>
            <a:r>
              <a:rPr lang="pt-BR" sz="3200" spc="-5" dirty="0">
                <a:latin typeface="Arial" panose="020B0604020202020204" pitchFamily="34" charset="0"/>
                <a:cs typeface="Arial" panose="020B0604020202020204" pitchFamily="34" charset="0"/>
              </a:rPr>
              <a:t>Aparecerá</a:t>
            </a:r>
            <a:r>
              <a:rPr lang="pt-BR" sz="3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spc="-5" dirty="0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pt-BR" sz="3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spc="-5" dirty="0">
                <a:latin typeface="Arial" panose="020B0604020202020204" pitchFamily="34" charset="0"/>
                <a:cs typeface="Arial" panose="020B0604020202020204" pitchFamily="34" charset="0"/>
              </a:rPr>
              <a:t>mensagem</a:t>
            </a:r>
            <a:r>
              <a:rPr lang="pt-BR" sz="3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spc="-5" dirty="0">
                <a:latin typeface="Arial" panose="020B0604020202020204" pitchFamily="34" charset="0"/>
                <a:cs typeface="Arial" panose="020B0604020202020204" pitchFamily="34" charset="0"/>
              </a:rPr>
              <a:t>confirmando</a:t>
            </a:r>
            <a:r>
              <a:rPr lang="pt-BR" sz="3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spc="-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3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spc="-5" dirty="0">
                <a:latin typeface="Arial" panose="020B0604020202020204" pitchFamily="34" charset="0"/>
                <a:cs typeface="Arial" panose="020B0604020202020204" pitchFamily="34" charset="0"/>
              </a:rPr>
              <a:t>associação.</a:t>
            </a:r>
            <a:endParaRPr lang="pt-BR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14D71E36-F339-4EE6-BFDE-EB17AD9D3152}"/>
              </a:ext>
            </a:extLst>
          </p:cNvPr>
          <p:cNvGrpSpPr/>
          <p:nvPr/>
        </p:nvGrpSpPr>
        <p:grpSpPr>
          <a:xfrm>
            <a:off x="2297661" y="2334737"/>
            <a:ext cx="13688983" cy="1729807"/>
            <a:chOff x="2297661" y="2334737"/>
            <a:chExt cx="13688983" cy="1729807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6A37BE28-14AE-4AD1-A5F1-54E3E0F13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8" r="258"/>
            <a:stretch/>
          </p:blipFill>
          <p:spPr>
            <a:xfrm>
              <a:off x="2297661" y="2334737"/>
              <a:ext cx="13685289" cy="7210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FE9B26C-EBD1-4516-9BC8-5BE1F229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356" y="2975244"/>
              <a:ext cx="13685288" cy="10893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EAA748C4-805E-44B4-8340-A27D75FF1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661" y="6259433"/>
            <a:ext cx="13721252" cy="2086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414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8136" y="1414449"/>
            <a:ext cx="16631734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00"/>
              </a:spcBef>
            </a:pPr>
            <a:r>
              <a:rPr lang="pt-BR" sz="32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3200" b="1" spc="35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b="1" spc="-5" dirty="0">
                <a:solidFill>
                  <a:srgbClr val="00B050"/>
                </a:solidFill>
                <a:cs typeface="Arial"/>
              </a:rPr>
              <a:t>7</a:t>
            </a:r>
            <a:r>
              <a:rPr lang="pt-BR" sz="3200" b="1" spc="25" dirty="0">
                <a:cs typeface="Arial"/>
              </a:rPr>
              <a:t> </a:t>
            </a:r>
            <a:r>
              <a:rPr lang="pt-BR" sz="3200" b="1" dirty="0">
                <a:cs typeface="Arial"/>
              </a:rPr>
              <a:t>–</a:t>
            </a:r>
            <a:r>
              <a:rPr lang="pt-BR" sz="3200" b="1" spc="30" dirty="0">
                <a:cs typeface="Arial"/>
              </a:rPr>
              <a:t> </a:t>
            </a:r>
            <a:r>
              <a:rPr lang="pt-BR" sz="3200" spc="-5" dirty="0">
                <a:cs typeface="Arial MT"/>
              </a:rPr>
              <a:t>Clique</a:t>
            </a:r>
            <a:r>
              <a:rPr lang="pt-BR" sz="3200" spc="2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no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botão</a:t>
            </a:r>
            <a:r>
              <a:rPr lang="pt-BR" sz="3200" spc="5" dirty="0">
                <a:cs typeface="Arial MT"/>
              </a:rPr>
              <a:t> </a:t>
            </a:r>
            <a:r>
              <a:rPr lang="pt-BR" sz="3200" b="1" spc="-5" dirty="0">
                <a:solidFill>
                  <a:srgbClr val="385522"/>
                </a:solidFill>
                <a:cs typeface="Arial"/>
              </a:rPr>
              <a:t>Pesquisar</a:t>
            </a:r>
            <a:r>
              <a:rPr lang="pt-BR" sz="3200" b="1" spc="5" dirty="0">
                <a:solidFill>
                  <a:srgbClr val="385522"/>
                </a:solidFill>
                <a:cs typeface="Arial"/>
              </a:rPr>
              <a:t> </a:t>
            </a:r>
            <a:r>
              <a:rPr lang="pt-BR" sz="3200" spc="-5" dirty="0">
                <a:cs typeface="Arial MT"/>
              </a:rPr>
              <a:t>para</a:t>
            </a:r>
            <a:r>
              <a:rPr lang="pt-BR" sz="3200" spc="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verificar</a:t>
            </a:r>
            <a:r>
              <a:rPr lang="pt-BR" sz="3200" spc="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as</a:t>
            </a:r>
            <a:r>
              <a:rPr lang="pt-BR" sz="3200" spc="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associações.</a:t>
            </a:r>
            <a:endParaRPr lang="pt-BR" sz="3200" dirty="0">
              <a:solidFill>
                <a:srgbClr val="00B050"/>
              </a:solidFill>
              <a:cs typeface="Arial M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3120462-0FAC-4D56-B6E1-53A319F61DE2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ASSOCIAÇÕES DE DOCENTES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89CA51F-4A65-4449-9A28-5091CC290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848" y="2341307"/>
            <a:ext cx="15540302" cy="60044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004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8136" y="1414449"/>
            <a:ext cx="16631734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00"/>
              </a:spcBef>
            </a:pPr>
            <a:r>
              <a:rPr lang="pt-BR" sz="32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3200" b="1" spc="35" dirty="0">
                <a:solidFill>
                  <a:srgbClr val="00B050"/>
                </a:solidFill>
                <a:cs typeface="Arial"/>
              </a:rPr>
              <a:t> 8</a:t>
            </a:r>
            <a:r>
              <a:rPr lang="pt-BR" sz="3200" b="1" spc="25" dirty="0">
                <a:cs typeface="Arial"/>
              </a:rPr>
              <a:t> </a:t>
            </a:r>
            <a:r>
              <a:rPr lang="pt-BR" sz="3200" b="1" dirty="0">
                <a:cs typeface="Arial"/>
              </a:rPr>
              <a:t>–</a:t>
            </a:r>
            <a:r>
              <a:rPr lang="pt-BR" sz="3200" b="1" spc="30" dirty="0">
                <a:cs typeface="Arial"/>
              </a:rPr>
              <a:t> </a:t>
            </a:r>
            <a:r>
              <a:rPr lang="pt-BR" sz="3200" spc="-5" dirty="0">
                <a:cs typeface="Arial MT"/>
              </a:rPr>
              <a:t>Para</a:t>
            </a:r>
            <a:r>
              <a:rPr lang="pt-BR" sz="3200" spc="27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verificar</a:t>
            </a:r>
            <a:r>
              <a:rPr lang="pt-BR" sz="3200" spc="27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o</a:t>
            </a:r>
            <a:r>
              <a:rPr lang="pt-BR" sz="3200" spc="27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relatório</a:t>
            </a:r>
            <a:r>
              <a:rPr lang="pt-BR" sz="3200" spc="27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de</a:t>
            </a:r>
            <a:r>
              <a:rPr lang="pt-BR" sz="3200" spc="27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aulas</a:t>
            </a:r>
            <a:r>
              <a:rPr lang="pt-BR" sz="3200" spc="27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sem</a:t>
            </a:r>
            <a:r>
              <a:rPr lang="pt-BR" sz="3200" spc="27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docentes</a:t>
            </a:r>
            <a:r>
              <a:rPr lang="pt-BR" sz="3200" spc="28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associados,</a:t>
            </a:r>
            <a:r>
              <a:rPr lang="pt-BR" sz="3200" spc="27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clique</a:t>
            </a:r>
            <a:r>
              <a:rPr lang="pt-BR" sz="3200" spc="27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na</a:t>
            </a:r>
            <a:r>
              <a:rPr lang="pt-BR" sz="3200" spc="27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funcionalidade</a:t>
            </a:r>
            <a:r>
              <a:rPr lang="pt-BR" sz="3200" spc="26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Aulas </a:t>
            </a:r>
            <a:r>
              <a:rPr lang="pt-BR" sz="3200" spc="-484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Sem </a:t>
            </a:r>
            <a:r>
              <a:rPr lang="pt-BR" sz="3200" spc="-15" dirty="0">
                <a:cs typeface="Arial MT"/>
              </a:rPr>
              <a:t>Professor.</a:t>
            </a:r>
            <a:endParaRPr lang="pt-BR" sz="3200" dirty="0">
              <a:solidFill>
                <a:srgbClr val="00B050"/>
              </a:solidFill>
              <a:cs typeface="Arial M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3120462-0FAC-4D56-B6E1-53A319F61DE2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ASSOCIAÇÕES DE DOCENTES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45913FFC-4E43-49AB-B029-F1032E0FB886}"/>
              </a:ext>
            </a:extLst>
          </p:cNvPr>
          <p:cNvGrpSpPr/>
          <p:nvPr/>
        </p:nvGrpSpPr>
        <p:grpSpPr>
          <a:xfrm>
            <a:off x="6392190" y="3053689"/>
            <a:ext cx="5522439" cy="5148190"/>
            <a:chOff x="6392190" y="3053689"/>
            <a:chExt cx="5522439" cy="5148190"/>
          </a:xfrm>
        </p:grpSpPr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D36D7110-890F-4437-849A-2863A4D79CC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92190" y="3053689"/>
              <a:ext cx="5522439" cy="51481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Seta: para a Direita 6">
              <a:extLst>
                <a:ext uri="{FF2B5EF4-FFF2-40B4-BE49-F238E27FC236}">
                  <a16:creationId xmlns:a16="http://schemas.microsoft.com/office/drawing/2014/main" id="{391B36A9-8225-46C0-B251-A2C4CF20918C}"/>
                </a:ext>
              </a:extLst>
            </p:cNvPr>
            <p:cNvSpPr/>
            <p:nvPr/>
          </p:nvSpPr>
          <p:spPr>
            <a:xfrm>
              <a:off x="6392190" y="6686157"/>
              <a:ext cx="683840" cy="597417"/>
            </a:xfrm>
            <a:prstGeom prst="rightArrow">
              <a:avLst/>
            </a:prstGeom>
            <a:solidFill>
              <a:srgbClr val="FFB76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494685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8136" y="1414449"/>
            <a:ext cx="16631734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00"/>
              </a:spcBef>
            </a:pPr>
            <a:r>
              <a:rPr lang="pt-BR" sz="32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3200" b="1" spc="35" dirty="0">
                <a:solidFill>
                  <a:srgbClr val="00B050"/>
                </a:solidFill>
                <a:cs typeface="Arial"/>
              </a:rPr>
              <a:t> 9</a:t>
            </a:r>
            <a:r>
              <a:rPr lang="pt-BR" sz="3200" b="1" spc="25" dirty="0">
                <a:cs typeface="Arial"/>
              </a:rPr>
              <a:t> </a:t>
            </a:r>
            <a:r>
              <a:rPr lang="pt-BR" sz="3200" b="1" dirty="0">
                <a:cs typeface="Arial"/>
              </a:rPr>
              <a:t>–</a:t>
            </a:r>
            <a:r>
              <a:rPr lang="pt-BR" sz="3200" b="1" spc="30" dirty="0">
                <a:cs typeface="Arial"/>
              </a:rPr>
              <a:t> </a:t>
            </a:r>
            <a:r>
              <a:rPr lang="pt-BR" sz="3200" spc="-5" dirty="0">
                <a:cs typeface="Arial MT"/>
              </a:rPr>
              <a:t>Preencha</a:t>
            </a:r>
            <a:r>
              <a:rPr lang="pt-BR" sz="3200" spc="2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os </a:t>
            </a:r>
            <a:r>
              <a:rPr lang="pt-BR" sz="3200" dirty="0">
                <a:cs typeface="Arial MT"/>
              </a:rPr>
              <a:t>filtros</a:t>
            </a:r>
            <a:r>
              <a:rPr lang="pt-BR" sz="3200" spc="-5" dirty="0">
                <a:cs typeface="Arial MT"/>
              </a:rPr>
              <a:t> e</a:t>
            </a:r>
            <a:r>
              <a:rPr lang="pt-BR" sz="3200" spc="-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clique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em </a:t>
            </a:r>
            <a:r>
              <a:rPr lang="pt-BR" sz="3200" spc="-15" dirty="0">
                <a:cs typeface="Arial MT"/>
              </a:rPr>
              <a:t>pesquisar.</a:t>
            </a:r>
            <a:endParaRPr lang="pt-BR" sz="3200" dirty="0">
              <a:solidFill>
                <a:srgbClr val="00B050"/>
              </a:solidFill>
              <a:cs typeface="Arial M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3120462-0FAC-4D56-B6E1-53A319F61DE2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ASSOCIAÇÕES DE DOCENTES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F6D9C3B-E9F3-47DC-9769-B08484F6E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558" y="2028119"/>
            <a:ext cx="13778882" cy="6745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9848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8FE97D3-9DD4-42EE-B926-0A662E737955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ASSOCIAÇÕES DE DOCENTES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0EC7639-BBAC-4BE6-B42B-F22E6D50B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217" y="2590061"/>
            <a:ext cx="15281566" cy="5964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BFA5262F-C18B-4488-AD41-8F79D20153D3}"/>
              </a:ext>
            </a:extLst>
          </p:cNvPr>
          <p:cNvSpPr txBox="1"/>
          <p:nvPr/>
        </p:nvSpPr>
        <p:spPr>
          <a:xfrm>
            <a:off x="828136" y="1414449"/>
            <a:ext cx="16631734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00"/>
              </a:spcBef>
            </a:pPr>
            <a:r>
              <a:rPr lang="pt-BR" sz="32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3200" b="1" spc="35" dirty="0">
                <a:solidFill>
                  <a:srgbClr val="00B050"/>
                </a:solidFill>
                <a:cs typeface="Arial"/>
              </a:rPr>
              <a:t> 9</a:t>
            </a:r>
            <a:r>
              <a:rPr lang="pt-BR" sz="3200" b="1" spc="25" dirty="0">
                <a:cs typeface="Arial"/>
              </a:rPr>
              <a:t> </a:t>
            </a:r>
            <a:r>
              <a:rPr lang="pt-BR" sz="3200" b="1" dirty="0">
                <a:cs typeface="Arial"/>
              </a:rPr>
              <a:t>–</a:t>
            </a:r>
            <a:r>
              <a:rPr lang="pt-BR" sz="3200" b="1" spc="30" dirty="0">
                <a:cs typeface="Arial"/>
              </a:rPr>
              <a:t> </a:t>
            </a:r>
            <a:r>
              <a:rPr lang="pt-BR" sz="3200" dirty="0">
                <a:cs typeface="Arial MT"/>
              </a:rPr>
              <a:t>O</a:t>
            </a:r>
            <a:r>
              <a:rPr lang="pt-BR" sz="3200" spc="240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sistema</a:t>
            </a:r>
            <a:r>
              <a:rPr lang="pt-BR" sz="3200" spc="22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apresentará</a:t>
            </a:r>
            <a:r>
              <a:rPr lang="pt-BR" sz="3200" spc="229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</a:t>
            </a:r>
            <a:r>
              <a:rPr lang="pt-BR" sz="3200" spc="229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quantidade</a:t>
            </a:r>
            <a:r>
              <a:rPr lang="pt-BR" sz="3200" spc="229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de</a:t>
            </a:r>
            <a:r>
              <a:rPr lang="pt-BR" sz="3200" spc="229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turmas</a:t>
            </a:r>
            <a:r>
              <a:rPr lang="pt-BR" sz="3200" spc="229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</a:t>
            </a:r>
            <a:r>
              <a:rPr lang="pt-BR" sz="3200" spc="229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aulas</a:t>
            </a:r>
            <a:r>
              <a:rPr lang="pt-BR" sz="3200" spc="23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sem</a:t>
            </a:r>
            <a:r>
              <a:rPr lang="pt-BR" sz="3200" spc="23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docentes</a:t>
            </a:r>
            <a:r>
              <a:rPr lang="pt-BR" sz="3200" spc="23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associados.</a:t>
            </a:r>
            <a:r>
              <a:rPr lang="pt-BR" sz="3200" spc="23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Importante </a:t>
            </a:r>
            <a:r>
              <a:rPr lang="pt-BR" sz="3200" spc="-484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realizar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o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monitoramento</a:t>
            </a:r>
            <a:r>
              <a:rPr lang="pt-BR" sz="3200" spc="2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da coleta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de dados</a:t>
            </a:r>
            <a:r>
              <a:rPr lang="pt-BR" sz="3200" spc="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por</a:t>
            </a:r>
            <a:r>
              <a:rPr lang="pt-BR" sz="3200" spc="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meio desse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relatório.</a:t>
            </a:r>
            <a:endParaRPr lang="pt-BR" sz="3200" dirty="0">
              <a:solidFill>
                <a:srgbClr val="00B050"/>
              </a:solidFill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83272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8332A0-3D22-4404-9C07-B54A665E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dirty="0" smtClean="0"/>
              <a:pPr/>
              <a:t>16</a:t>
            </a:fld>
            <a:endParaRPr lang="en-US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94981C5-26E5-4424-B649-11BE5B7DDC89}"/>
              </a:ext>
            </a:extLst>
          </p:cNvPr>
          <p:cNvSpPr txBox="1"/>
          <p:nvPr/>
        </p:nvSpPr>
        <p:spPr>
          <a:xfrm>
            <a:off x="2206171" y="1416961"/>
            <a:ext cx="13886550" cy="6451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Em casos de dúvidas ou inconsistências sistêmicas, sugerimos que entre em contato com a sua Diretoria de Ensino, Secretaria Municipal ou registre uma ocorrência no nosso Portal de Atendimento, clicando no botão abaixo: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54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Assunto: CITEM – DEINF – Informação e Monitoramento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Categoria: CGAB – Governo Aberto e Censo Escolar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Subcategoria: </a:t>
            </a:r>
            <a:r>
              <a:rPr lang="pt-BR" sz="320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Censo Escolar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800">
                <a:ea typeface="Arial" panose="020B0604020202020204" pitchFamily="34" charset="0"/>
              </a:rPr>
              <a:t>Qualquer </a:t>
            </a:r>
            <a:r>
              <a:rPr lang="pt-BR" sz="2800" dirty="0">
                <a:ea typeface="Arial" panose="020B0604020202020204" pitchFamily="34" charset="0"/>
              </a:rPr>
              <a:t>dúvida acesse o tutorial do portal de atendimento, 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clicando no botão abaixo:</a:t>
            </a:r>
            <a:endParaRPr lang="pt-BR" sz="2800" dirty="0">
              <a:ea typeface="Arial" panose="020B0604020202020204" pitchFamily="34" charset="0"/>
            </a:endParaRPr>
          </a:p>
        </p:txBody>
      </p:sp>
      <p:sp>
        <p:nvSpPr>
          <p:cNvPr id="2" name="Retângulo: Cantos Arredondados 1">
            <a:hlinkClick r:id="rId3"/>
            <a:extLst>
              <a:ext uri="{FF2B5EF4-FFF2-40B4-BE49-F238E27FC236}">
                <a16:creationId xmlns:a16="http://schemas.microsoft.com/office/drawing/2014/main" id="{0D47FB59-D873-4820-9336-6C0C55F71850}"/>
              </a:ext>
            </a:extLst>
          </p:cNvPr>
          <p:cNvSpPr/>
          <p:nvPr/>
        </p:nvSpPr>
        <p:spPr>
          <a:xfrm>
            <a:off x="6108289" y="3515754"/>
            <a:ext cx="6016831" cy="811101"/>
          </a:xfrm>
          <a:prstGeom prst="roundRect">
            <a:avLst/>
          </a:prstGeom>
          <a:solidFill>
            <a:srgbClr val="EFC20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Abrir uma Nova Ocorrência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6AFC678-1DCB-4701-A33A-E91FE6CBEC62}"/>
              </a:ext>
            </a:extLst>
          </p:cNvPr>
          <p:cNvSpPr/>
          <p:nvPr/>
        </p:nvSpPr>
        <p:spPr>
          <a:xfrm>
            <a:off x="2120928" y="2905127"/>
            <a:ext cx="45719" cy="4624713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hlinkClick r:id="rId4"/>
            <a:extLst>
              <a:ext uri="{FF2B5EF4-FFF2-40B4-BE49-F238E27FC236}">
                <a16:creationId xmlns:a16="http://schemas.microsoft.com/office/drawing/2014/main" id="{60ED39C0-E52F-4411-88BA-5DDB36C72622}"/>
              </a:ext>
            </a:extLst>
          </p:cNvPr>
          <p:cNvSpPr/>
          <p:nvPr/>
        </p:nvSpPr>
        <p:spPr>
          <a:xfrm>
            <a:off x="7547317" y="7982331"/>
            <a:ext cx="3193366" cy="689317"/>
          </a:xfrm>
          <a:prstGeom prst="rect">
            <a:avLst/>
          </a:prstGeom>
          <a:solidFill>
            <a:srgbClr val="FFB76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Acesse o Tutorial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6561239-52EF-4A89-8AF7-DE00E74C4E82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highlight>
                  <a:srgbClr val="0D7737"/>
                </a:highlight>
                <a:cs typeface="Calibri"/>
              </a:rPr>
              <a:t>PORTAL DE ATENDIMENTO</a:t>
            </a:r>
          </a:p>
        </p:txBody>
      </p:sp>
    </p:spTree>
    <p:extLst>
      <p:ext uri="{BB962C8B-B14F-4D97-AF65-F5344CB8AC3E}">
        <p14:creationId xmlns:p14="http://schemas.microsoft.com/office/powerpoint/2010/main" val="426191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F41FDCF-65AF-4369-957A-56E9F99C8D40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FF4554A-9DEF-4EB1-A504-1B889A3F8A93}"/>
              </a:ext>
            </a:extLst>
          </p:cNvPr>
          <p:cNvGrpSpPr/>
          <p:nvPr/>
        </p:nvGrpSpPr>
        <p:grpSpPr>
          <a:xfrm>
            <a:off x="0" y="8552955"/>
            <a:ext cx="11125200" cy="76697"/>
            <a:chOff x="0" y="9238755"/>
            <a:chExt cx="11125200" cy="76697"/>
          </a:xfrm>
          <a:solidFill>
            <a:srgbClr val="66B82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53BCAE1-CD77-424F-B137-8C20F66ABC96}"/>
                </a:ext>
              </a:extLst>
            </p:cNvPr>
            <p:cNvSpPr/>
            <p:nvPr/>
          </p:nvSpPr>
          <p:spPr>
            <a:xfrm flipV="1">
              <a:off x="0" y="9238755"/>
              <a:ext cx="11008281" cy="76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" name="Retângulo: Único Canto Recortado 4">
              <a:extLst>
                <a:ext uri="{FF2B5EF4-FFF2-40B4-BE49-F238E27FC236}">
                  <a16:creationId xmlns:a16="http://schemas.microsoft.com/office/drawing/2014/main" id="{FC6C4E7C-3315-4CF6-AD92-65F31EBA1148}"/>
                </a:ext>
              </a:extLst>
            </p:cNvPr>
            <p:cNvSpPr/>
            <p:nvPr/>
          </p:nvSpPr>
          <p:spPr>
            <a:xfrm rot="5400000">
              <a:off x="10515352" y="8705604"/>
              <a:ext cx="76696" cy="11430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E704C7D-23D7-4BE9-880D-D772E849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6277" r="42914"/>
          <a:stretch/>
        </p:blipFill>
        <p:spPr>
          <a:xfrm>
            <a:off x="7279719" y="0"/>
            <a:ext cx="11008281" cy="105196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DB224B7-382A-4096-8A11-9ACB3F5B1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93" y="9069089"/>
            <a:ext cx="1512460" cy="7751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3E0F173-D4AC-4981-BF0C-83186084A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69089"/>
            <a:ext cx="1900760" cy="74944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C1F2D5-3945-4FEB-9D14-139251D3DA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53" y="9150484"/>
            <a:ext cx="5022074" cy="627759"/>
          </a:xfrm>
          <a:prstGeom prst="rect">
            <a:avLst/>
          </a:prstGeom>
        </p:spPr>
      </p:pic>
      <p:pic>
        <p:nvPicPr>
          <p:cNvPr id="20" name="Imagem 1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0D4537D-1C41-45AE-AF60-C39957FD2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228600" y="8949340"/>
            <a:ext cx="1900760" cy="101796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F8E0D5DF-30DA-406C-9935-BDC82FF5292B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591E702-C7F9-4A82-9C4F-4AD76FDC0277}"/>
              </a:ext>
            </a:extLst>
          </p:cNvPr>
          <p:cNvSpPr txBox="1"/>
          <p:nvPr/>
        </p:nvSpPr>
        <p:spPr>
          <a:xfrm>
            <a:off x="1151919" y="3924300"/>
            <a:ext cx="66792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OBRIGADO</a:t>
            </a:r>
          </a:p>
          <a:p>
            <a:r>
              <a:rPr lang="pt-BR" sz="8000" b="1" dirty="0">
                <a:solidFill>
                  <a:schemeClr val="bg1"/>
                </a:solidFill>
              </a:rPr>
              <a:t>A TODOS(AS)!</a:t>
            </a:r>
          </a:p>
        </p:txBody>
      </p:sp>
    </p:spTree>
    <p:extLst>
      <p:ext uri="{BB962C8B-B14F-4D97-AF65-F5344CB8AC3E}">
        <p14:creationId xmlns:p14="http://schemas.microsoft.com/office/powerpoint/2010/main" val="4294732660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D75CD18-FA05-B19C-51F4-8D42BBECEF70}"/>
              </a:ext>
            </a:extLst>
          </p:cNvPr>
          <p:cNvGrpSpPr/>
          <p:nvPr/>
        </p:nvGrpSpPr>
        <p:grpSpPr>
          <a:xfrm>
            <a:off x="12943928" y="6170045"/>
            <a:ext cx="4567823" cy="2661035"/>
            <a:chOff x="12943928" y="6105347"/>
            <a:chExt cx="4567823" cy="2661035"/>
          </a:xfrm>
        </p:grpSpPr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DF6F17C3-45B8-4E79-9673-4A68AC1E1D0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37446" y="6105347"/>
              <a:ext cx="1462178" cy="2124864"/>
            </a:xfrm>
            <a:prstGeom prst="rect">
              <a:avLst/>
            </a:prstGeom>
          </p:spPr>
        </p:pic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B16DDBCE-E495-44EC-BCAA-FD7756325B69}"/>
                </a:ext>
              </a:extLst>
            </p:cNvPr>
            <p:cNvSpPr txBox="1"/>
            <p:nvPr/>
          </p:nvSpPr>
          <p:spPr>
            <a:xfrm>
              <a:off x="12943928" y="8377814"/>
              <a:ext cx="4567823" cy="388568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994410" marR="7620" indent="-976313" algn="ctr">
                <a:spcBef>
                  <a:spcPts val="150"/>
                </a:spcBef>
              </a:pPr>
              <a:r>
                <a:rPr sz="2400" spc="-8" dirty="0">
                  <a:latin typeface="Calibri"/>
                  <a:cs typeface="Calibri"/>
                </a:rPr>
                <a:t>Associação</a:t>
              </a:r>
              <a:r>
                <a:rPr sz="2400" spc="-68" dirty="0">
                  <a:latin typeface="Calibri"/>
                  <a:cs typeface="Calibri"/>
                </a:rPr>
                <a:t> </a:t>
              </a:r>
              <a:r>
                <a:rPr sz="2400" dirty="0">
                  <a:latin typeface="Calibri"/>
                  <a:cs typeface="Calibri"/>
                </a:rPr>
                <a:t>do</a:t>
              </a:r>
              <a:r>
                <a:rPr sz="2400" spc="-60" dirty="0">
                  <a:latin typeface="Calibri"/>
                  <a:cs typeface="Calibri"/>
                </a:rPr>
                <a:t> </a:t>
              </a:r>
              <a:r>
                <a:rPr sz="2400" spc="-15" dirty="0">
                  <a:latin typeface="Calibri"/>
                  <a:cs typeface="Calibri"/>
                </a:rPr>
                <a:t>Docente </a:t>
              </a:r>
              <a:r>
                <a:rPr sz="2400" spc="-593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da</a:t>
              </a:r>
              <a:r>
                <a:rPr sz="2400" spc="-15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classe</a:t>
              </a:r>
              <a:endParaRPr sz="2400" dirty="0">
                <a:latin typeface="Calibri"/>
                <a:cs typeface="Calibri"/>
              </a:endParaRPr>
            </a:p>
          </p:txBody>
        </p:sp>
      </p:grpSp>
      <p:sp>
        <p:nvSpPr>
          <p:cNvPr id="17" name="object 14">
            <a:extLst>
              <a:ext uri="{FF2B5EF4-FFF2-40B4-BE49-F238E27FC236}">
                <a16:creationId xmlns:a16="http://schemas.microsoft.com/office/drawing/2014/main" id="{8E5FDBB9-BC71-4B99-9D5A-23D71E98BD84}"/>
              </a:ext>
            </a:extLst>
          </p:cNvPr>
          <p:cNvSpPr/>
          <p:nvPr/>
        </p:nvSpPr>
        <p:spPr>
          <a:xfrm>
            <a:off x="3720619" y="7114788"/>
            <a:ext cx="533400" cy="114300"/>
          </a:xfrm>
          <a:custGeom>
            <a:avLst/>
            <a:gdLst/>
            <a:ahLst/>
            <a:cxnLst/>
            <a:rect l="l" t="t" r="r" b="b"/>
            <a:pathLst>
              <a:path w="355600" h="76200">
                <a:moveTo>
                  <a:pt x="279019" y="0"/>
                </a:moveTo>
                <a:lnTo>
                  <a:pt x="279019" y="76199"/>
                </a:lnTo>
                <a:lnTo>
                  <a:pt x="336169" y="47624"/>
                </a:lnTo>
                <a:lnTo>
                  <a:pt x="291719" y="47624"/>
                </a:lnTo>
                <a:lnTo>
                  <a:pt x="291719" y="28574"/>
                </a:lnTo>
                <a:lnTo>
                  <a:pt x="336169" y="28574"/>
                </a:lnTo>
                <a:lnTo>
                  <a:pt x="279019" y="0"/>
                </a:lnTo>
                <a:close/>
              </a:path>
              <a:path w="355600" h="76200">
                <a:moveTo>
                  <a:pt x="279019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279019" y="47624"/>
                </a:lnTo>
                <a:lnTo>
                  <a:pt x="279019" y="28574"/>
                </a:lnTo>
                <a:close/>
              </a:path>
              <a:path w="355600" h="76200">
                <a:moveTo>
                  <a:pt x="336169" y="28574"/>
                </a:moveTo>
                <a:lnTo>
                  <a:pt x="291719" y="28574"/>
                </a:lnTo>
                <a:lnTo>
                  <a:pt x="291719" y="47624"/>
                </a:lnTo>
                <a:lnTo>
                  <a:pt x="336169" y="47624"/>
                </a:lnTo>
                <a:lnTo>
                  <a:pt x="355219" y="38099"/>
                </a:lnTo>
                <a:lnTo>
                  <a:pt x="336169" y="2857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6BEDFB4F-9FA3-4C2C-8ADE-57DA3C2AA1CB}"/>
              </a:ext>
            </a:extLst>
          </p:cNvPr>
          <p:cNvSpPr/>
          <p:nvPr/>
        </p:nvSpPr>
        <p:spPr>
          <a:xfrm>
            <a:off x="6453899" y="7114788"/>
            <a:ext cx="533400" cy="114300"/>
          </a:xfrm>
          <a:custGeom>
            <a:avLst/>
            <a:gdLst/>
            <a:ahLst/>
            <a:cxnLst/>
            <a:rect l="l" t="t" r="r" b="b"/>
            <a:pathLst>
              <a:path w="355600" h="76200">
                <a:moveTo>
                  <a:pt x="279019" y="0"/>
                </a:moveTo>
                <a:lnTo>
                  <a:pt x="279019" y="76199"/>
                </a:lnTo>
                <a:lnTo>
                  <a:pt x="336169" y="47624"/>
                </a:lnTo>
                <a:lnTo>
                  <a:pt x="291719" y="47624"/>
                </a:lnTo>
                <a:lnTo>
                  <a:pt x="291719" y="28574"/>
                </a:lnTo>
                <a:lnTo>
                  <a:pt x="336169" y="28574"/>
                </a:lnTo>
                <a:lnTo>
                  <a:pt x="279019" y="0"/>
                </a:lnTo>
                <a:close/>
              </a:path>
              <a:path w="355600" h="76200">
                <a:moveTo>
                  <a:pt x="279019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279019" y="47624"/>
                </a:lnTo>
                <a:lnTo>
                  <a:pt x="279019" y="28574"/>
                </a:lnTo>
                <a:close/>
              </a:path>
              <a:path w="355600" h="76200">
                <a:moveTo>
                  <a:pt x="336169" y="28574"/>
                </a:moveTo>
                <a:lnTo>
                  <a:pt x="291719" y="28574"/>
                </a:lnTo>
                <a:lnTo>
                  <a:pt x="291719" y="47624"/>
                </a:lnTo>
                <a:lnTo>
                  <a:pt x="336169" y="47624"/>
                </a:lnTo>
                <a:lnTo>
                  <a:pt x="355219" y="38099"/>
                </a:lnTo>
                <a:lnTo>
                  <a:pt x="336169" y="2857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56AB5EFC-7EA1-A2C6-919D-3458BA89ACFA}"/>
              </a:ext>
            </a:extLst>
          </p:cNvPr>
          <p:cNvGrpSpPr/>
          <p:nvPr/>
        </p:nvGrpSpPr>
        <p:grpSpPr>
          <a:xfrm>
            <a:off x="12653933" y="3136480"/>
            <a:ext cx="2800350" cy="2344076"/>
            <a:chOff x="12653933" y="3050216"/>
            <a:chExt cx="2800350" cy="2344076"/>
          </a:xfrm>
        </p:grpSpPr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335DAD16-83D9-4776-90CC-B1FBD09FA34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75499" y="3050216"/>
              <a:ext cx="2766060" cy="1786698"/>
            </a:xfrm>
            <a:prstGeom prst="rect">
              <a:avLst/>
            </a:prstGeom>
          </p:spPr>
        </p:pic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866AE0CD-2F37-43BD-BB28-B268E8FD3168}"/>
                </a:ext>
              </a:extLst>
            </p:cNvPr>
            <p:cNvSpPr txBox="1"/>
            <p:nvPr/>
          </p:nvSpPr>
          <p:spPr>
            <a:xfrm>
              <a:off x="12653933" y="4959558"/>
              <a:ext cx="2800350" cy="434734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9050">
                <a:spcBef>
                  <a:spcPts val="150"/>
                </a:spcBef>
              </a:pPr>
              <a:r>
                <a:rPr lang="pt-BR" sz="2700" spc="-15" dirty="0">
                  <a:latin typeface="Calibri"/>
                  <a:cs typeface="Calibri"/>
                </a:rPr>
                <a:t>Gestor</a:t>
              </a:r>
              <a:r>
                <a:rPr lang="pt-BR" sz="2700" spc="-38" dirty="0">
                  <a:latin typeface="Calibri"/>
                  <a:cs typeface="Calibri"/>
                </a:rPr>
                <a:t> </a:t>
              </a:r>
              <a:r>
                <a:rPr lang="pt-BR" sz="2700" spc="-15" dirty="0">
                  <a:latin typeface="Calibri"/>
                  <a:cs typeface="Calibri"/>
                </a:rPr>
                <a:t>Escolar </a:t>
              </a:r>
              <a:r>
                <a:rPr lang="pt-BR" sz="2700" dirty="0">
                  <a:latin typeface="Calibri"/>
                  <a:cs typeface="Calibri"/>
                </a:rPr>
                <a:t>-</a:t>
              </a:r>
              <a:r>
                <a:rPr lang="pt-BR" sz="2700" spc="-23" dirty="0">
                  <a:latin typeface="Calibri"/>
                  <a:cs typeface="Calibri"/>
                </a:rPr>
                <a:t> </a:t>
              </a:r>
              <a:r>
                <a:rPr lang="pt-BR" sz="2700" spc="-8" dirty="0">
                  <a:latin typeface="Calibri"/>
                  <a:cs typeface="Calibri"/>
                </a:rPr>
                <a:t>SCE</a:t>
              </a:r>
              <a:endParaRPr lang="pt-BR" sz="2700" dirty="0">
                <a:latin typeface="Calibri"/>
                <a:cs typeface="Calibri"/>
              </a:endParaRPr>
            </a:p>
          </p:txBody>
        </p:sp>
      </p:grpSp>
      <p:grpSp>
        <p:nvGrpSpPr>
          <p:cNvPr id="20" name="object 17">
            <a:extLst>
              <a:ext uri="{FF2B5EF4-FFF2-40B4-BE49-F238E27FC236}">
                <a16:creationId xmlns:a16="http://schemas.microsoft.com/office/drawing/2014/main" id="{5B0767F5-D1D6-409A-8BC6-D75E6A58D816}"/>
              </a:ext>
            </a:extLst>
          </p:cNvPr>
          <p:cNvGrpSpPr/>
          <p:nvPr/>
        </p:nvGrpSpPr>
        <p:grpSpPr>
          <a:xfrm>
            <a:off x="9148965" y="4702066"/>
            <a:ext cx="5081588" cy="3122295"/>
            <a:chOff x="6663690" y="3691890"/>
            <a:chExt cx="3387725" cy="2081530"/>
          </a:xfrm>
        </p:grpSpPr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7F09D246-8B43-4484-8BFB-4142CD6A14BE}"/>
                </a:ext>
              </a:extLst>
            </p:cNvPr>
            <p:cNvSpPr/>
            <p:nvPr/>
          </p:nvSpPr>
          <p:spPr>
            <a:xfrm>
              <a:off x="7061454" y="5535549"/>
              <a:ext cx="2989580" cy="237490"/>
            </a:xfrm>
            <a:custGeom>
              <a:avLst/>
              <a:gdLst/>
              <a:ahLst/>
              <a:cxnLst/>
              <a:rect l="l" t="t" r="r" b="b"/>
              <a:pathLst>
                <a:path w="2989579" h="237489">
                  <a:moveTo>
                    <a:pt x="2913379" y="161226"/>
                  </a:moveTo>
                  <a:lnTo>
                    <a:pt x="2913379" y="237426"/>
                  </a:lnTo>
                  <a:lnTo>
                    <a:pt x="2970529" y="208851"/>
                  </a:lnTo>
                  <a:lnTo>
                    <a:pt x="2926079" y="208851"/>
                  </a:lnTo>
                  <a:lnTo>
                    <a:pt x="2926079" y="189801"/>
                  </a:lnTo>
                  <a:lnTo>
                    <a:pt x="2970529" y="189801"/>
                  </a:lnTo>
                  <a:lnTo>
                    <a:pt x="2913379" y="161226"/>
                  </a:lnTo>
                  <a:close/>
                </a:path>
                <a:path w="2989579" h="237489">
                  <a:moveTo>
                    <a:pt x="1485265" y="9525"/>
                  </a:moveTo>
                  <a:lnTo>
                    <a:pt x="1485265" y="208851"/>
                  </a:lnTo>
                  <a:lnTo>
                    <a:pt x="2913379" y="208851"/>
                  </a:lnTo>
                  <a:lnTo>
                    <a:pt x="2913379" y="199326"/>
                  </a:lnTo>
                  <a:lnTo>
                    <a:pt x="1504315" y="199326"/>
                  </a:lnTo>
                  <a:lnTo>
                    <a:pt x="1494790" y="189801"/>
                  </a:lnTo>
                  <a:lnTo>
                    <a:pt x="1504315" y="189801"/>
                  </a:lnTo>
                  <a:lnTo>
                    <a:pt x="1504315" y="19050"/>
                  </a:lnTo>
                  <a:lnTo>
                    <a:pt x="1494790" y="19050"/>
                  </a:lnTo>
                  <a:lnTo>
                    <a:pt x="1485265" y="9525"/>
                  </a:lnTo>
                  <a:close/>
                </a:path>
                <a:path w="2989579" h="237489">
                  <a:moveTo>
                    <a:pt x="2970529" y="189801"/>
                  </a:moveTo>
                  <a:lnTo>
                    <a:pt x="2926079" y="189801"/>
                  </a:lnTo>
                  <a:lnTo>
                    <a:pt x="2926079" y="208851"/>
                  </a:lnTo>
                  <a:lnTo>
                    <a:pt x="2970529" y="208851"/>
                  </a:lnTo>
                  <a:lnTo>
                    <a:pt x="2989579" y="199326"/>
                  </a:lnTo>
                  <a:lnTo>
                    <a:pt x="2970529" y="189801"/>
                  </a:lnTo>
                  <a:close/>
                </a:path>
                <a:path w="2989579" h="237489">
                  <a:moveTo>
                    <a:pt x="1504315" y="189801"/>
                  </a:moveTo>
                  <a:lnTo>
                    <a:pt x="1494790" y="189801"/>
                  </a:lnTo>
                  <a:lnTo>
                    <a:pt x="1504315" y="199326"/>
                  </a:lnTo>
                  <a:lnTo>
                    <a:pt x="1504315" y="189801"/>
                  </a:lnTo>
                  <a:close/>
                </a:path>
                <a:path w="2989579" h="237489">
                  <a:moveTo>
                    <a:pt x="2913379" y="189801"/>
                  </a:moveTo>
                  <a:lnTo>
                    <a:pt x="1504315" y="189801"/>
                  </a:lnTo>
                  <a:lnTo>
                    <a:pt x="1504315" y="199326"/>
                  </a:lnTo>
                  <a:lnTo>
                    <a:pt x="2913379" y="199326"/>
                  </a:lnTo>
                  <a:lnTo>
                    <a:pt x="2913379" y="189801"/>
                  </a:lnTo>
                  <a:close/>
                </a:path>
                <a:path w="2989579" h="237489">
                  <a:moveTo>
                    <a:pt x="150431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485265" y="19050"/>
                  </a:lnTo>
                  <a:lnTo>
                    <a:pt x="1485265" y="9525"/>
                  </a:lnTo>
                  <a:lnTo>
                    <a:pt x="1504315" y="9525"/>
                  </a:lnTo>
                  <a:lnTo>
                    <a:pt x="1504315" y="0"/>
                  </a:lnTo>
                  <a:close/>
                </a:path>
                <a:path w="2989579" h="237489">
                  <a:moveTo>
                    <a:pt x="1504315" y="9525"/>
                  </a:moveTo>
                  <a:lnTo>
                    <a:pt x="1485265" y="9525"/>
                  </a:lnTo>
                  <a:lnTo>
                    <a:pt x="1494790" y="19050"/>
                  </a:lnTo>
                  <a:lnTo>
                    <a:pt x="1504315" y="19050"/>
                  </a:lnTo>
                  <a:lnTo>
                    <a:pt x="1504315" y="952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D8D9CB73-8FAE-4A50-BAD6-C949C9988E8C}"/>
                </a:ext>
              </a:extLst>
            </p:cNvPr>
            <p:cNvSpPr/>
            <p:nvPr/>
          </p:nvSpPr>
          <p:spPr>
            <a:xfrm>
              <a:off x="6663690" y="5080254"/>
              <a:ext cx="384175" cy="487680"/>
            </a:xfrm>
            <a:custGeom>
              <a:avLst/>
              <a:gdLst/>
              <a:ahLst/>
              <a:cxnLst/>
              <a:rect l="l" t="t" r="r" b="b"/>
              <a:pathLst>
                <a:path w="384175" h="487679">
                  <a:moveTo>
                    <a:pt x="384048" y="0"/>
                  </a:moveTo>
                  <a:lnTo>
                    <a:pt x="384048" y="487553"/>
                  </a:lnTo>
                </a:path>
                <a:path w="384175" h="487679">
                  <a:moveTo>
                    <a:pt x="0" y="268224"/>
                  </a:moveTo>
                  <a:lnTo>
                    <a:pt x="365632" y="268224"/>
                  </a:lnTo>
                </a:path>
              </a:pathLst>
            </a:custGeom>
            <a:ln w="190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764543A3-373A-4086-8012-7DC2C265D1D5}"/>
                </a:ext>
              </a:extLst>
            </p:cNvPr>
            <p:cNvSpPr/>
            <p:nvPr/>
          </p:nvSpPr>
          <p:spPr>
            <a:xfrm>
              <a:off x="7040118" y="3691890"/>
              <a:ext cx="1515110" cy="1388745"/>
            </a:xfrm>
            <a:custGeom>
              <a:avLst/>
              <a:gdLst/>
              <a:ahLst/>
              <a:cxnLst/>
              <a:rect l="l" t="t" r="r" b="b"/>
              <a:pathLst>
                <a:path w="1515109" h="1388745">
                  <a:moveTo>
                    <a:pt x="748029" y="1369695"/>
                  </a:moveTo>
                  <a:lnTo>
                    <a:pt x="0" y="1369695"/>
                  </a:lnTo>
                  <a:lnTo>
                    <a:pt x="0" y="1388745"/>
                  </a:lnTo>
                  <a:lnTo>
                    <a:pt x="767079" y="1388745"/>
                  </a:lnTo>
                  <a:lnTo>
                    <a:pt x="767079" y="1379220"/>
                  </a:lnTo>
                  <a:lnTo>
                    <a:pt x="748029" y="1379220"/>
                  </a:lnTo>
                  <a:lnTo>
                    <a:pt x="748029" y="1369695"/>
                  </a:lnTo>
                  <a:close/>
                </a:path>
                <a:path w="1515109" h="1388745">
                  <a:moveTo>
                    <a:pt x="1438909" y="28575"/>
                  </a:moveTo>
                  <a:lnTo>
                    <a:pt x="748029" y="28575"/>
                  </a:lnTo>
                  <a:lnTo>
                    <a:pt x="748029" y="1379220"/>
                  </a:lnTo>
                  <a:lnTo>
                    <a:pt x="757554" y="1369695"/>
                  </a:lnTo>
                  <a:lnTo>
                    <a:pt x="767079" y="1369695"/>
                  </a:lnTo>
                  <a:lnTo>
                    <a:pt x="767079" y="47625"/>
                  </a:lnTo>
                  <a:lnTo>
                    <a:pt x="757554" y="47625"/>
                  </a:lnTo>
                  <a:lnTo>
                    <a:pt x="767079" y="38100"/>
                  </a:lnTo>
                  <a:lnTo>
                    <a:pt x="1438909" y="38100"/>
                  </a:lnTo>
                  <a:lnTo>
                    <a:pt x="1438909" y="28575"/>
                  </a:lnTo>
                  <a:close/>
                </a:path>
                <a:path w="1515109" h="1388745">
                  <a:moveTo>
                    <a:pt x="767079" y="1369695"/>
                  </a:moveTo>
                  <a:lnTo>
                    <a:pt x="757554" y="1369695"/>
                  </a:lnTo>
                  <a:lnTo>
                    <a:pt x="748029" y="1379220"/>
                  </a:lnTo>
                  <a:lnTo>
                    <a:pt x="767079" y="1379220"/>
                  </a:lnTo>
                  <a:lnTo>
                    <a:pt x="767079" y="1369695"/>
                  </a:lnTo>
                  <a:close/>
                </a:path>
                <a:path w="1515109" h="1388745">
                  <a:moveTo>
                    <a:pt x="1438909" y="0"/>
                  </a:moveTo>
                  <a:lnTo>
                    <a:pt x="1438909" y="76200"/>
                  </a:lnTo>
                  <a:lnTo>
                    <a:pt x="1496059" y="47625"/>
                  </a:lnTo>
                  <a:lnTo>
                    <a:pt x="1451609" y="47625"/>
                  </a:lnTo>
                  <a:lnTo>
                    <a:pt x="1451609" y="28575"/>
                  </a:lnTo>
                  <a:lnTo>
                    <a:pt x="1496059" y="28575"/>
                  </a:lnTo>
                  <a:lnTo>
                    <a:pt x="1438909" y="0"/>
                  </a:lnTo>
                  <a:close/>
                </a:path>
                <a:path w="1515109" h="1388745">
                  <a:moveTo>
                    <a:pt x="767079" y="38100"/>
                  </a:moveTo>
                  <a:lnTo>
                    <a:pt x="757554" y="47625"/>
                  </a:lnTo>
                  <a:lnTo>
                    <a:pt x="767079" y="47625"/>
                  </a:lnTo>
                  <a:lnTo>
                    <a:pt x="767079" y="38100"/>
                  </a:lnTo>
                  <a:close/>
                </a:path>
                <a:path w="1515109" h="1388745">
                  <a:moveTo>
                    <a:pt x="1438909" y="38100"/>
                  </a:moveTo>
                  <a:lnTo>
                    <a:pt x="767079" y="38100"/>
                  </a:lnTo>
                  <a:lnTo>
                    <a:pt x="767079" y="47625"/>
                  </a:lnTo>
                  <a:lnTo>
                    <a:pt x="1438909" y="47625"/>
                  </a:lnTo>
                  <a:lnTo>
                    <a:pt x="1438909" y="38100"/>
                  </a:lnTo>
                  <a:close/>
                </a:path>
                <a:path w="1515109" h="1388745">
                  <a:moveTo>
                    <a:pt x="1496059" y="28575"/>
                  </a:moveTo>
                  <a:lnTo>
                    <a:pt x="1451609" y="28575"/>
                  </a:lnTo>
                  <a:lnTo>
                    <a:pt x="1451609" y="47625"/>
                  </a:lnTo>
                  <a:lnTo>
                    <a:pt x="1496059" y="47625"/>
                  </a:lnTo>
                  <a:lnTo>
                    <a:pt x="1515109" y="38100"/>
                  </a:lnTo>
                  <a:lnTo>
                    <a:pt x="1496059" y="2857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6" name="object 16">
            <a:extLst>
              <a:ext uri="{FF2B5EF4-FFF2-40B4-BE49-F238E27FC236}">
                <a16:creationId xmlns:a16="http://schemas.microsoft.com/office/drawing/2014/main" id="{009F552E-4CED-40E9-8067-FA012CF96429}"/>
              </a:ext>
            </a:extLst>
          </p:cNvPr>
          <p:cNvSpPr txBox="1"/>
          <p:nvPr/>
        </p:nvSpPr>
        <p:spPr>
          <a:xfrm>
            <a:off x="850545" y="1413642"/>
            <a:ext cx="9241822" cy="4574329"/>
          </a:xfrm>
          <a:prstGeom prst="rect">
            <a:avLst/>
          </a:prstGeom>
        </p:spPr>
        <p:txBody>
          <a:bodyPr vert="horz" wrap="square" lIns="0" tIns="19050" rIns="0" bIns="0" rtlCol="0" anchor="t">
            <a:spAutoFit/>
          </a:bodyPr>
          <a:lstStyle/>
          <a:p>
            <a:pPr algn="just"/>
            <a:r>
              <a:rPr lang="pt-BR" sz="3600" b="1" spc="-8" dirty="0">
                <a:ea typeface="+mn-lt"/>
                <a:cs typeface="+mn-lt"/>
              </a:rPr>
              <a:t>O que é Associação do Docente?</a:t>
            </a:r>
          </a:p>
          <a:p>
            <a:pPr algn="just"/>
            <a:endParaRPr lang="pt-BR" sz="3600" b="1" spc="-8" dirty="0">
              <a:ea typeface="+mn-lt"/>
              <a:cs typeface="+mn-lt"/>
            </a:endParaRPr>
          </a:p>
          <a:p>
            <a:pPr algn="just"/>
            <a:r>
              <a:rPr lang="pt-BR" sz="3200" spc="-8" dirty="0">
                <a:ea typeface="+mn-lt"/>
                <a:cs typeface="+mn-lt"/>
              </a:rPr>
              <a:t>O submenu associação do docente é um módulo na SED, onde é  associado o docente a turmas/aulas.</a:t>
            </a:r>
          </a:p>
          <a:p>
            <a:pPr algn="just"/>
            <a:r>
              <a:rPr lang="pt-BR" sz="3200" spc="-8" dirty="0">
                <a:ea typeface="+mn-lt"/>
                <a:cs typeface="+mn-lt"/>
              </a:rPr>
              <a:t>É necessário informar a turma, a  quantidade de aulas e o inicio e fim da vigência dentro do ano letivo.</a:t>
            </a:r>
          </a:p>
          <a:p>
            <a:pPr algn="just"/>
            <a:r>
              <a:rPr lang="pt-BR" sz="3200" spc="-8" dirty="0">
                <a:ea typeface="+mn-lt"/>
                <a:cs typeface="+mn-lt"/>
              </a:rPr>
              <a:t>Importante ressaltar que os dados estejam corretos, lembrando que turmas sem docentes associados não são migradas ao sistema  </a:t>
            </a:r>
            <a:r>
              <a:rPr lang="pt-BR" sz="3200" spc="-8" dirty="0" err="1">
                <a:ea typeface="+mn-lt"/>
                <a:cs typeface="+mn-lt"/>
              </a:rPr>
              <a:t>Educacenso</a:t>
            </a:r>
            <a:r>
              <a:rPr lang="pt-BR" sz="3200" spc="-8" dirty="0">
                <a:ea typeface="+mn-lt"/>
                <a:cs typeface="+mn-lt"/>
              </a:rPr>
              <a:t>.</a:t>
            </a: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F1B7C4D-262C-12AE-0839-A2DF25ED6EB1}"/>
              </a:ext>
            </a:extLst>
          </p:cNvPr>
          <p:cNvGrpSpPr/>
          <p:nvPr/>
        </p:nvGrpSpPr>
        <p:grpSpPr>
          <a:xfrm>
            <a:off x="6814727" y="6339489"/>
            <a:ext cx="2859405" cy="1950571"/>
            <a:chOff x="6814727" y="6145395"/>
            <a:chExt cx="2859405" cy="1950571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491171DF-F188-4024-B597-12856A75F0F1}"/>
                </a:ext>
              </a:extLst>
            </p:cNvPr>
            <p:cNvSpPr txBox="1"/>
            <p:nvPr/>
          </p:nvSpPr>
          <p:spPr>
            <a:xfrm>
              <a:off x="6814727" y="7707398"/>
              <a:ext cx="2859405" cy="388568"/>
            </a:xfrm>
            <a:prstGeom prst="rect">
              <a:avLst/>
            </a:prstGeom>
          </p:spPr>
          <p:txBody>
            <a:bodyPr vert="horz" wrap="square" lIns="0" tIns="19050" rIns="0" bIns="0" rtlCol="0" anchor="t">
              <a:spAutoFit/>
            </a:bodyPr>
            <a:lstStyle/>
            <a:p>
              <a:pPr marL="19050" algn="ctr">
                <a:spcBef>
                  <a:spcPts val="150"/>
                </a:spcBef>
              </a:pPr>
              <a:r>
                <a:rPr sz="2400" spc="-15" dirty="0">
                  <a:latin typeface="Calibri"/>
                  <a:cs typeface="Calibri"/>
                </a:rPr>
                <a:t>Formação</a:t>
              </a:r>
              <a:r>
                <a:rPr sz="2400" spc="-105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Curricular</a:t>
              </a:r>
              <a:endParaRPr sz="2400">
                <a:latin typeface="Calibri"/>
                <a:cs typeface="Calibri"/>
              </a:endParaRPr>
            </a:p>
          </p:txBody>
        </p:sp>
        <p:pic>
          <p:nvPicPr>
            <p:cNvPr id="3" name="Imagem 2" descr="Ícone&#10;&#10;Descrição gerada automaticamente">
              <a:extLst>
                <a:ext uri="{FF2B5EF4-FFF2-40B4-BE49-F238E27FC236}">
                  <a16:creationId xmlns:a16="http://schemas.microsoft.com/office/drawing/2014/main" id="{958FDD61-9450-495B-93AD-BE51251FB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6704" y="6145395"/>
              <a:ext cx="1534036" cy="1512470"/>
            </a:xfrm>
            <a:prstGeom prst="rect">
              <a:avLst/>
            </a:prstGeom>
          </p:spPr>
        </p:pic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13B80E8F-CB10-0813-B93C-D53661122FF8}"/>
              </a:ext>
            </a:extLst>
          </p:cNvPr>
          <p:cNvGrpSpPr/>
          <p:nvPr/>
        </p:nvGrpSpPr>
        <p:grpSpPr>
          <a:xfrm>
            <a:off x="1393288" y="6216050"/>
            <a:ext cx="2159318" cy="1981345"/>
            <a:chOff x="1393288" y="6108220"/>
            <a:chExt cx="2159318" cy="1981345"/>
          </a:xfrm>
        </p:grpSpPr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AA881F50-4877-48AE-A4C4-1FA9D00924FB}"/>
                </a:ext>
              </a:extLst>
            </p:cNvPr>
            <p:cNvSpPr txBox="1"/>
            <p:nvPr/>
          </p:nvSpPr>
          <p:spPr>
            <a:xfrm>
              <a:off x="1393288" y="7700997"/>
              <a:ext cx="2159318" cy="388568"/>
            </a:xfrm>
            <a:prstGeom prst="rect">
              <a:avLst/>
            </a:prstGeom>
          </p:spPr>
          <p:txBody>
            <a:bodyPr vert="horz" wrap="square" lIns="0" tIns="19050" rIns="0" bIns="0" rtlCol="0" anchor="t">
              <a:spAutoFit/>
            </a:bodyPr>
            <a:lstStyle/>
            <a:p>
              <a:pPr marL="19050" algn="ctr">
                <a:spcBef>
                  <a:spcPts val="150"/>
                </a:spcBef>
              </a:pPr>
              <a:r>
                <a:rPr sz="2400" spc="-8" dirty="0">
                  <a:latin typeface="Calibri"/>
                  <a:cs typeface="Calibri"/>
                </a:rPr>
                <a:t>Dados</a:t>
              </a:r>
              <a:r>
                <a:rPr sz="2400" spc="-75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Pessoais</a:t>
              </a:r>
              <a:endParaRPr sz="2400">
                <a:latin typeface="Calibri"/>
                <a:cs typeface="Calibri"/>
              </a:endParaRPr>
            </a:p>
          </p:txBody>
        </p:sp>
        <p:pic>
          <p:nvPicPr>
            <p:cNvPr id="4" name="Imagem 4">
              <a:extLst>
                <a:ext uri="{FF2B5EF4-FFF2-40B4-BE49-F238E27FC236}">
                  <a16:creationId xmlns:a16="http://schemas.microsoft.com/office/drawing/2014/main" id="{FCF9F2F3-15BF-964B-B9B1-5ECBA4378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6400" y="6108220"/>
              <a:ext cx="1650521" cy="1585823"/>
            </a:xfrm>
            <a:prstGeom prst="rect">
              <a:avLst/>
            </a:prstGeom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B61C03E2-7176-CA51-C20C-125F90A881BC}"/>
              </a:ext>
            </a:extLst>
          </p:cNvPr>
          <p:cNvGrpSpPr/>
          <p:nvPr/>
        </p:nvGrpSpPr>
        <p:grpSpPr>
          <a:xfrm>
            <a:off x="4523117" y="6192061"/>
            <a:ext cx="1695014" cy="2064011"/>
            <a:chOff x="4523117" y="6041099"/>
            <a:chExt cx="1695014" cy="2064011"/>
          </a:xfrm>
        </p:grpSpPr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CABF8B7F-7C40-41A6-AD04-AE4916DCB43D}"/>
                </a:ext>
              </a:extLst>
            </p:cNvPr>
            <p:cNvSpPr txBox="1"/>
            <p:nvPr/>
          </p:nvSpPr>
          <p:spPr>
            <a:xfrm>
              <a:off x="4683796" y="7716542"/>
              <a:ext cx="1382078" cy="388568"/>
            </a:xfrm>
            <a:prstGeom prst="rect">
              <a:avLst/>
            </a:prstGeom>
          </p:spPr>
          <p:txBody>
            <a:bodyPr vert="horz" wrap="square" lIns="0" tIns="19050" rIns="0" bIns="0" rtlCol="0" anchor="t">
              <a:spAutoFit/>
            </a:bodyPr>
            <a:lstStyle/>
            <a:p>
              <a:pPr marL="19050" algn="ctr">
                <a:spcBef>
                  <a:spcPts val="150"/>
                </a:spcBef>
              </a:pPr>
              <a:r>
                <a:rPr sz="2400" spc="-8" dirty="0">
                  <a:latin typeface="Calibri"/>
                  <a:cs typeface="Calibri"/>
                </a:rPr>
                <a:t>Fu</a:t>
              </a:r>
              <a:r>
                <a:rPr sz="2400" dirty="0">
                  <a:latin typeface="Calibri"/>
                  <a:cs typeface="Calibri"/>
                </a:rPr>
                <a:t>n</a:t>
              </a:r>
              <a:r>
                <a:rPr sz="2400" spc="-15" dirty="0">
                  <a:latin typeface="Calibri"/>
                  <a:cs typeface="Calibri"/>
                </a:rPr>
                <a:t>c</a:t>
              </a:r>
              <a:r>
                <a:rPr sz="2400" spc="-8" dirty="0">
                  <a:latin typeface="Calibri"/>
                  <a:cs typeface="Calibri"/>
                </a:rPr>
                <a:t>ional</a:t>
              </a:r>
              <a:endParaRPr sz="2400">
                <a:latin typeface="Calibri"/>
                <a:cs typeface="Calibri"/>
              </a:endParaRPr>
            </a:p>
          </p:txBody>
        </p:sp>
        <p:pic>
          <p:nvPicPr>
            <p:cNvPr id="5" name="Imagem 5" descr="Ícone&#10;&#10;Descrição gerada automaticamente">
              <a:extLst>
                <a:ext uri="{FF2B5EF4-FFF2-40B4-BE49-F238E27FC236}">
                  <a16:creationId xmlns:a16="http://schemas.microsoft.com/office/drawing/2014/main" id="{DC8D8600-4878-7AA3-7A7A-16766A516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410" r="2469" b="4129"/>
            <a:stretch/>
          </p:blipFill>
          <p:spPr>
            <a:xfrm>
              <a:off x="4523117" y="6041099"/>
              <a:ext cx="1695014" cy="1681647"/>
            </a:xfrm>
            <a:prstGeom prst="rect">
              <a:avLst/>
            </a:prstGeom>
          </p:spPr>
        </p:pic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EF8EB2F-C392-1553-ADFE-54C0FDE720C3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ASSOCIAÇÕES DE DOCENTES</a:t>
            </a:r>
          </a:p>
        </p:txBody>
      </p:sp>
    </p:spTree>
    <p:extLst>
      <p:ext uri="{BB962C8B-B14F-4D97-AF65-F5344CB8AC3E}">
        <p14:creationId xmlns:p14="http://schemas.microsoft.com/office/powerpoint/2010/main" val="31274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C6D0D82-663B-4D17-8C79-E4D78CAA4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940373"/>
              </p:ext>
            </p:extLst>
          </p:nvPr>
        </p:nvGraphicFramePr>
        <p:xfrm>
          <a:off x="838200" y="2199047"/>
          <a:ext cx="16611600" cy="506826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78714">
                  <a:extLst>
                    <a:ext uri="{9D8B030D-6E8A-4147-A177-3AD203B41FA5}">
                      <a16:colId xmlns:a16="http://schemas.microsoft.com/office/drawing/2014/main" val="4082699779"/>
                    </a:ext>
                  </a:extLst>
                </a:gridCol>
                <a:gridCol w="5395686">
                  <a:extLst>
                    <a:ext uri="{9D8B030D-6E8A-4147-A177-3AD203B41FA5}">
                      <a16:colId xmlns:a16="http://schemas.microsoft.com/office/drawing/2014/main" val="783168586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3213227003"/>
                    </a:ext>
                  </a:extLst>
                </a:gridCol>
              </a:tblGrid>
              <a:tr h="703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PERFIL</a:t>
                      </a:r>
                      <a:endParaRPr lang="pt-BR" sz="28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QUEM UTILIZA</a:t>
                      </a:r>
                      <a:endParaRPr lang="pt-B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REDE DE ENSINO</a:t>
                      </a:r>
                      <a:endParaRPr lang="pt-BR" sz="28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7636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SECRETÁRIO - OUTRAS REDES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OUTRAS – REDES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7257204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DIRETOR - OUTRAS REDES 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OUTRAS – REDES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969538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GOE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ESTADUAL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0699607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AOE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ESTADUAL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787784165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VICE-DIRETOR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ESCOLA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ESTADUAL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79216830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DIRETOR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ESTADUAL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758286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P.M  - INFORMAÇÕES EDUCACIONAIS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SME </a:t>
                      </a:r>
                      <a:r>
                        <a:rPr lang="pt-BR" sz="2000" dirty="0">
                          <a:effectLst/>
                          <a:latin typeface="+mn-lt"/>
                        </a:rPr>
                        <a:t>–</a:t>
                      </a: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 PREFEITURA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REDE MUNICIPAL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28186501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P.M. - INFORMAÇÕES EDUCACIONAIS - DIRETOR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SME – PREFEITURA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REDE MUNICIPAL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2276087485"/>
                  </a:ext>
                </a:extLst>
              </a:tr>
              <a:tr h="506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P.M – SUPERVISOR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SME – PREFEITURA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REDE MUNICIPAL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644343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SUPERVISÃO – OUTRAS REDES – INFORMAÇÕES EDUCACIONAIS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OUTRAS REDES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OUTROS ÓRGÃOS DE SUPERVISÃO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386761501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B79542D0-95BF-4501-8AB0-4CA135E9C547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ASSOCIAÇÕES DE DOCENTES</a:t>
            </a:r>
          </a:p>
        </p:txBody>
      </p:sp>
    </p:spTree>
    <p:extLst>
      <p:ext uri="{BB962C8B-B14F-4D97-AF65-F5344CB8AC3E}">
        <p14:creationId xmlns:p14="http://schemas.microsoft.com/office/powerpoint/2010/main" val="36040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C6D0D82-663B-4D17-8C79-E4D78CAA4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509656"/>
              </p:ext>
            </p:extLst>
          </p:nvPr>
        </p:nvGraphicFramePr>
        <p:xfrm>
          <a:off x="838200" y="2199047"/>
          <a:ext cx="16611600" cy="443046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78714">
                  <a:extLst>
                    <a:ext uri="{9D8B030D-6E8A-4147-A177-3AD203B41FA5}">
                      <a16:colId xmlns:a16="http://schemas.microsoft.com/office/drawing/2014/main" val="4082699779"/>
                    </a:ext>
                  </a:extLst>
                </a:gridCol>
                <a:gridCol w="5395686">
                  <a:extLst>
                    <a:ext uri="{9D8B030D-6E8A-4147-A177-3AD203B41FA5}">
                      <a16:colId xmlns:a16="http://schemas.microsoft.com/office/drawing/2014/main" val="783168586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3213227003"/>
                    </a:ext>
                  </a:extLst>
                </a:gridCol>
              </a:tblGrid>
              <a:tr h="703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+mn-lt"/>
                        </a:rPr>
                        <a:t>PERFIL</a:t>
                      </a:r>
                      <a:endParaRPr lang="pt-BR" sz="2800" b="1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+mn-lt"/>
                        </a:rPr>
                        <a:t>QUEM UTILIZA</a:t>
                      </a:r>
                      <a:endParaRPr lang="pt-BR" sz="2800" b="1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+mn-lt"/>
                        </a:rPr>
                        <a:t>REDE DE ENSINO</a:t>
                      </a:r>
                      <a:endParaRPr lang="pt-BR" sz="2800" b="1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7636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 – DIRETOR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DIRETORIA DE ENSINO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ESTADUAL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7257204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 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DIRETORIA DE ENSINO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ESTADUAL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969538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 – NIT 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DIRETORIA DE ENSINO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ESTADUAL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0699607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 – NRM – DIRETOR 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DIRETORIA DE ENSINO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ESTADUAL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787784165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CIE – NRM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/>
                        </a:rPr>
                        <a:t>DIRETORIA DE ENSINO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/>
                        </a:rPr>
                        <a:t>ESTADUAL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79216830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CRH - NFP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DIRETORIA DE ENSINO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ESTADUAL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758286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CRH - NAP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DIRETORIA DE ENSINO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ESTADUAL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28186501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SUPERVISOR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DIRETORIA DE ENSINO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ESTADUAL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2276087485"/>
                  </a:ext>
                </a:extLst>
              </a:tr>
              <a:tr h="506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DIRIGENTE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DIRETORIA DE ENSINO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>
                          <a:effectLst/>
                          <a:latin typeface="+mj-lt"/>
                        </a:rPr>
                        <a:t>ESTADUAL</a:t>
                      </a:r>
                      <a:endParaRPr lang="pt-BR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6443432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359E5059-3493-4826-B96A-653066E57123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ASSOCIAÇÕES DE DOCENTES</a:t>
            </a:r>
          </a:p>
        </p:txBody>
      </p:sp>
    </p:spTree>
    <p:extLst>
      <p:ext uri="{BB962C8B-B14F-4D97-AF65-F5344CB8AC3E}">
        <p14:creationId xmlns:p14="http://schemas.microsoft.com/office/powerpoint/2010/main" val="415024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>
            <a:extLst>
              <a:ext uri="{FF2B5EF4-FFF2-40B4-BE49-F238E27FC236}">
                <a16:creationId xmlns:a16="http://schemas.microsoft.com/office/drawing/2014/main" id="{1B86450B-6962-43B7-99DB-D1700573F8DB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CD9709F-EA68-4A6E-A736-4A0142F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5000"/>
          <a:stretch/>
        </p:blipFill>
        <p:spPr>
          <a:xfrm>
            <a:off x="6400800" y="-1"/>
            <a:ext cx="11887200" cy="9381905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72A7AAC0-AA0F-4A62-8483-270BD3A12938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B5A00FF-71FB-4A7B-84C0-75D4593FECE2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F2B434-41FF-4BCF-9667-25888792ABA5}"/>
              </a:ext>
            </a:extLst>
          </p:cNvPr>
          <p:cNvSpPr txBox="1"/>
          <p:nvPr/>
        </p:nvSpPr>
        <p:spPr>
          <a:xfrm>
            <a:off x="1321719" y="3949553"/>
            <a:ext cx="114036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ASSOCIAÇÕES</a:t>
            </a:r>
          </a:p>
          <a:p>
            <a:r>
              <a:rPr lang="pt-BR" sz="8000" b="1" dirty="0">
                <a:solidFill>
                  <a:schemeClr val="bg1"/>
                </a:solidFill>
              </a:rPr>
              <a:t>DE DOCENTES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5E64A0-7020-48E7-A843-925D775B5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AE571D-005F-4056-A4AF-D25BF24DE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6B7DB5-4AE3-4E13-807A-E8245B6699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4" name="Imagem 1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A979085-64E7-4F56-A3CD-4B7BD375DA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452E6C2-B38E-C700-B92D-78D736411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89" b="25000"/>
          <a:stretch/>
        </p:blipFill>
        <p:spPr>
          <a:xfrm>
            <a:off x="909796" y="3031065"/>
            <a:ext cx="16331979" cy="51333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3BB2E27C-3631-20BD-4AFA-967FF3E718AD}"/>
              </a:ext>
            </a:extLst>
          </p:cNvPr>
          <p:cNvSpPr/>
          <p:nvPr/>
        </p:nvSpPr>
        <p:spPr>
          <a:xfrm>
            <a:off x="9738490" y="4690915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A6172761-F007-689C-2AA0-BFFE6EADBB72}"/>
              </a:ext>
            </a:extLst>
          </p:cNvPr>
          <p:cNvSpPr/>
          <p:nvPr/>
        </p:nvSpPr>
        <p:spPr>
          <a:xfrm>
            <a:off x="9738490" y="5639821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DFF696A-F2AD-B160-1F98-BEDB8EE71D34}"/>
              </a:ext>
            </a:extLst>
          </p:cNvPr>
          <p:cNvSpPr/>
          <p:nvPr/>
        </p:nvSpPr>
        <p:spPr>
          <a:xfrm>
            <a:off x="10735574" y="6390016"/>
            <a:ext cx="1431985" cy="590910"/>
          </a:xfrm>
          <a:prstGeom prst="roundRect">
            <a:avLst/>
          </a:prstGeom>
          <a:noFill/>
          <a:ln w="57150">
            <a:solidFill>
              <a:srgbClr val="FFB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3120462-0FAC-4D56-B6E1-53A319F61DE2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ASSOCIAÇÕES DE DOCENTES</a:t>
            </a: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90B2B6A1-49EA-4F60-A70D-31D038F47ABF}"/>
              </a:ext>
            </a:extLst>
          </p:cNvPr>
          <p:cNvSpPr txBox="1"/>
          <p:nvPr/>
        </p:nvSpPr>
        <p:spPr>
          <a:xfrm>
            <a:off x="828136" y="1414449"/>
            <a:ext cx="16631734" cy="10105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">
              <a:spcBef>
                <a:spcPts val="100"/>
              </a:spcBef>
            </a:pPr>
            <a:r>
              <a:rPr lang="pt-BR" sz="3200" b="1" spc="-5" dirty="0">
                <a:solidFill>
                  <a:srgbClr val="00B050"/>
                </a:solidFill>
                <a:cs typeface="Arial"/>
              </a:rPr>
              <a:t>Passo 1 – </a:t>
            </a:r>
            <a:r>
              <a:rPr lang="pt-BR" sz="3200" spc="-5" dirty="0">
                <a:cs typeface="Arial"/>
              </a:rPr>
              <a:t>Acesse a plataforma SED por meio do link: </a:t>
            </a:r>
            <a:r>
              <a:rPr lang="en-US" sz="3200" spc="-5" dirty="0">
                <a:ea typeface="+mn-lt"/>
                <a:cs typeface="+mn-lt"/>
                <a:hlinkClick r:id="rId4"/>
              </a:rPr>
              <a:t>https://sed.educacao.sp.gov.br/</a:t>
            </a:r>
            <a:endParaRPr lang="en-US" sz="3200" b="1" dirty="0">
              <a:ea typeface="+mn-lt"/>
              <a:cs typeface="+mn-lt"/>
            </a:endParaRPr>
          </a:p>
          <a:p>
            <a:pPr marL="12700" marR="5080">
              <a:spcBef>
                <a:spcPts val="100"/>
              </a:spcBef>
            </a:pPr>
            <a:r>
              <a:rPr lang="pt-BR" sz="3200" spc="-5" dirty="0">
                <a:cs typeface="Arial"/>
              </a:rPr>
              <a:t>Faça seu </a:t>
            </a:r>
            <a:r>
              <a:rPr lang="pt-BR" sz="3200" b="1" spc="-5" dirty="0">
                <a:cs typeface="Arial"/>
              </a:rPr>
              <a:t>login</a:t>
            </a:r>
            <a:r>
              <a:rPr lang="pt-BR" sz="3200" spc="-5" dirty="0">
                <a:cs typeface="Arial"/>
              </a:rPr>
              <a:t>, que é composto pelo número do RG "rg000000000sp" e "senha".</a:t>
            </a:r>
            <a:endParaRPr lang="pt-BR" sz="3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8110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8136" y="1414449"/>
            <a:ext cx="16631734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00"/>
              </a:spcBef>
            </a:pPr>
            <a:r>
              <a:rPr lang="pt-BR" sz="32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3200" b="1" spc="10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b="1" spc="-5" dirty="0">
                <a:solidFill>
                  <a:srgbClr val="00B050"/>
                </a:solidFill>
                <a:cs typeface="Arial"/>
              </a:rPr>
              <a:t>2</a:t>
            </a:r>
            <a:r>
              <a:rPr lang="pt-BR" sz="3200" spc="5" dirty="0">
                <a:cs typeface="Arial"/>
              </a:rPr>
              <a:t> </a:t>
            </a:r>
            <a:r>
              <a:rPr lang="pt-BR" sz="3200" dirty="0">
                <a:cs typeface="Arial"/>
              </a:rPr>
              <a:t>– </a:t>
            </a:r>
            <a:r>
              <a:rPr lang="pt-BR" sz="3200" spc="-5" dirty="0">
                <a:cs typeface="Arial MT"/>
              </a:rPr>
              <a:t>Clique</a:t>
            </a:r>
            <a:r>
              <a:rPr lang="pt-BR" sz="3200" spc="2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na funcionalidade</a:t>
            </a:r>
            <a:r>
              <a:rPr lang="pt-BR" sz="3200" spc="50" dirty="0">
                <a:cs typeface="Arial MT"/>
              </a:rPr>
              <a:t> </a:t>
            </a:r>
            <a:r>
              <a:rPr lang="pt-BR" sz="3200" b="1" spc="-10" dirty="0">
                <a:solidFill>
                  <a:srgbClr val="00B050"/>
                </a:solidFill>
                <a:cs typeface="Arial"/>
              </a:rPr>
              <a:t>Atribuição</a:t>
            </a:r>
            <a:r>
              <a:rPr lang="pt-BR" sz="3200" b="1" spc="45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b="1" dirty="0">
                <a:solidFill>
                  <a:srgbClr val="00B050"/>
                </a:solidFill>
                <a:cs typeface="Arial"/>
              </a:rPr>
              <a:t>de</a:t>
            </a:r>
            <a:r>
              <a:rPr lang="pt-BR" sz="3200" b="1" spc="-65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b="1" spc="-10" dirty="0">
                <a:solidFill>
                  <a:srgbClr val="00B050"/>
                </a:solidFill>
                <a:cs typeface="Arial"/>
              </a:rPr>
              <a:t>Aula</a:t>
            </a:r>
            <a:r>
              <a:rPr lang="pt-BR" sz="3200" spc="-10" dirty="0">
                <a:cs typeface="Arial MT"/>
              </a:rPr>
              <a:t>,</a:t>
            </a:r>
            <a:r>
              <a:rPr lang="pt-BR" sz="3200" spc="5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localizada</a:t>
            </a:r>
            <a:r>
              <a:rPr lang="pt-BR" sz="3200" spc="3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no menu</a:t>
            </a:r>
            <a:r>
              <a:rPr lang="pt-BR" sz="3200" spc="20" dirty="0">
                <a:cs typeface="Arial MT"/>
              </a:rPr>
              <a:t> </a:t>
            </a:r>
            <a:r>
              <a:rPr lang="pt-BR" sz="3200" b="1" spc="-10" dirty="0">
                <a:solidFill>
                  <a:srgbClr val="00B050"/>
                </a:solidFill>
                <a:cs typeface="Arial"/>
              </a:rPr>
              <a:t>Associação</a:t>
            </a:r>
            <a:r>
              <a:rPr lang="pt-BR" sz="3200" b="1" spc="65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b="1" dirty="0">
                <a:solidFill>
                  <a:srgbClr val="00B050"/>
                </a:solidFill>
                <a:cs typeface="Arial"/>
              </a:rPr>
              <a:t>do </a:t>
            </a:r>
            <a:r>
              <a:rPr lang="pt-BR" sz="3200" b="1" spc="-5" dirty="0">
                <a:solidFill>
                  <a:srgbClr val="00B050"/>
                </a:solidFill>
                <a:cs typeface="Arial"/>
              </a:rPr>
              <a:t>Professor</a:t>
            </a:r>
            <a:r>
              <a:rPr lang="pt-BR" sz="3200" b="1" spc="5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b="1" dirty="0">
                <a:solidFill>
                  <a:srgbClr val="00B050"/>
                </a:solidFill>
                <a:cs typeface="Arial"/>
              </a:rPr>
              <a:t>na </a:t>
            </a:r>
            <a:r>
              <a:rPr lang="pt-BR" sz="3200" b="1" spc="-484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b="1" spc="-5" dirty="0">
                <a:solidFill>
                  <a:srgbClr val="00B050"/>
                </a:solidFill>
                <a:cs typeface="Arial"/>
              </a:rPr>
              <a:t>Classe</a:t>
            </a:r>
            <a:r>
              <a:rPr lang="pt-BR" sz="3200" spc="-5" dirty="0">
                <a:cs typeface="Arial MT"/>
              </a:rPr>
              <a:t>,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categoria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b="1" spc="-5" dirty="0">
                <a:solidFill>
                  <a:srgbClr val="00B050"/>
                </a:solidFill>
                <a:cs typeface="Arial"/>
              </a:rPr>
              <a:t>Recursos</a:t>
            </a:r>
            <a:r>
              <a:rPr lang="pt-BR" sz="3200" b="1" spc="10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b="1" spc="-5" dirty="0">
                <a:solidFill>
                  <a:srgbClr val="00B050"/>
                </a:solidFill>
                <a:cs typeface="Arial"/>
              </a:rPr>
              <a:t>Humanos</a:t>
            </a:r>
            <a:r>
              <a:rPr lang="pt-BR" sz="3200" b="1" spc="-5" dirty="0">
                <a:cs typeface="Arial"/>
              </a:rPr>
              <a:t>.</a:t>
            </a:r>
            <a:endParaRPr lang="pt-BR" sz="3200" b="1" dirty="0">
              <a:cs typeface="Arial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3120462-0FAC-4D56-B6E1-53A319F61DE2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ASSOCIAÇÕES DE DOCENTES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50EE4BF7-5C86-46F4-9884-8094D80D83D4}"/>
              </a:ext>
            </a:extLst>
          </p:cNvPr>
          <p:cNvGrpSpPr/>
          <p:nvPr/>
        </p:nvGrpSpPr>
        <p:grpSpPr>
          <a:xfrm>
            <a:off x="5420281" y="2723304"/>
            <a:ext cx="6250500" cy="5769144"/>
            <a:chOff x="7608600" y="3624039"/>
            <a:chExt cx="5165703" cy="4767887"/>
          </a:xfrm>
        </p:grpSpPr>
        <p:sp>
          <p:nvSpPr>
            <p:cNvPr id="10" name="Seta: para a Direita 9">
              <a:extLst>
                <a:ext uri="{FF2B5EF4-FFF2-40B4-BE49-F238E27FC236}">
                  <a16:creationId xmlns:a16="http://schemas.microsoft.com/office/drawing/2014/main" id="{3BB2E27C-3631-20BD-4AFA-967FF3E718AD}"/>
                </a:ext>
              </a:extLst>
            </p:cNvPr>
            <p:cNvSpPr/>
            <p:nvPr/>
          </p:nvSpPr>
          <p:spPr>
            <a:xfrm>
              <a:off x="7608600" y="5553969"/>
              <a:ext cx="827446" cy="657159"/>
            </a:xfrm>
            <a:prstGeom prst="rightArrow">
              <a:avLst/>
            </a:prstGeom>
            <a:solidFill>
              <a:srgbClr val="FFB76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9" name="object 3">
              <a:extLst>
                <a:ext uri="{FF2B5EF4-FFF2-40B4-BE49-F238E27FC236}">
                  <a16:creationId xmlns:a16="http://schemas.microsoft.com/office/drawing/2014/main" id="{B1EF3B01-5F46-465E-9270-D3CCDB2F987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40176" y="3624039"/>
              <a:ext cx="4234127" cy="47678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40039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8136" y="1414449"/>
            <a:ext cx="16631734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00"/>
              </a:spcBef>
            </a:pPr>
            <a:r>
              <a:rPr lang="pt-BR" sz="32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3200" b="1" spc="10" dirty="0">
                <a:solidFill>
                  <a:srgbClr val="00B050"/>
                </a:solidFill>
                <a:cs typeface="Arial"/>
              </a:rPr>
              <a:t> 3</a:t>
            </a:r>
            <a:r>
              <a:rPr lang="pt-BR" sz="3200" spc="5" dirty="0">
                <a:cs typeface="Arial"/>
              </a:rPr>
              <a:t> </a:t>
            </a:r>
            <a:r>
              <a:rPr lang="pt-BR" sz="3200" dirty="0">
                <a:cs typeface="Arial"/>
              </a:rPr>
              <a:t>– </a:t>
            </a:r>
            <a:r>
              <a:rPr lang="pt-BR" sz="3200" spc="-5" dirty="0">
                <a:cs typeface="Arial MT"/>
              </a:rPr>
              <a:t>Clique</a:t>
            </a:r>
            <a:r>
              <a:rPr lang="pt-BR" sz="3200" spc="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na aba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Cadastrar</a:t>
            </a:r>
            <a:r>
              <a:rPr lang="pt-BR" sz="3200" spc="-8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Associações</a:t>
            </a:r>
            <a:r>
              <a:rPr lang="pt-BR" sz="3200" spc="1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na</a:t>
            </a:r>
            <a:r>
              <a:rPr lang="pt-BR" sz="320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barra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spc="-15" dirty="0">
                <a:cs typeface="Arial MT"/>
              </a:rPr>
              <a:t>superior.</a:t>
            </a:r>
            <a:endParaRPr lang="pt-BR" sz="3200" dirty="0">
              <a:cs typeface="Arial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3120462-0FAC-4D56-B6E1-53A319F61DE2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ASSOCIAÇÕES DE DOCENTES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DEFFEB05-7AED-4B37-9D9A-91305736BB34}"/>
              </a:ext>
            </a:extLst>
          </p:cNvPr>
          <p:cNvGrpSpPr/>
          <p:nvPr/>
        </p:nvGrpSpPr>
        <p:grpSpPr>
          <a:xfrm>
            <a:off x="3533137" y="2350521"/>
            <a:ext cx="11249861" cy="3282627"/>
            <a:chOff x="3519070" y="4066781"/>
            <a:chExt cx="11249861" cy="3282627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1AEAAE00-44F9-4C96-B432-603A200E7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19070" y="4066781"/>
              <a:ext cx="11249861" cy="21534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Seta: para a Direita 10">
              <a:extLst>
                <a:ext uri="{FF2B5EF4-FFF2-40B4-BE49-F238E27FC236}">
                  <a16:creationId xmlns:a16="http://schemas.microsoft.com/office/drawing/2014/main" id="{A7CE04CC-3B97-4E9F-B744-EEAB7066D4BD}"/>
                </a:ext>
              </a:extLst>
            </p:cNvPr>
            <p:cNvSpPr/>
            <p:nvPr/>
          </p:nvSpPr>
          <p:spPr>
            <a:xfrm rot="16200000">
              <a:off x="8529241" y="6451222"/>
              <a:ext cx="1001210" cy="795162"/>
            </a:xfrm>
            <a:prstGeom prst="rightArrow">
              <a:avLst/>
            </a:prstGeom>
            <a:solidFill>
              <a:srgbClr val="FFB76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8CEF96E-29EC-4F9A-867D-4E96982A55E6}"/>
              </a:ext>
            </a:extLst>
          </p:cNvPr>
          <p:cNvSpPr txBox="1"/>
          <p:nvPr/>
        </p:nvSpPr>
        <p:spPr>
          <a:xfrm>
            <a:off x="7948246" y="5779657"/>
            <a:ext cx="951425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/>
              <a:t>Importante:</a:t>
            </a:r>
          </a:p>
          <a:p>
            <a:pPr algn="just"/>
            <a:r>
              <a:rPr lang="pt-BR" sz="3200" dirty="0"/>
              <a:t>Somente a aba “Cadastrar Associações" é obrigatória para o Censo.</a:t>
            </a:r>
          </a:p>
          <a:p>
            <a:pPr algn="just"/>
            <a:r>
              <a:rPr lang="pt-BR" sz="3200" dirty="0"/>
              <a:t>Essa aba pode ser preenchida independentemente da aba "Cadastrar  Horário de Aulas".</a:t>
            </a:r>
          </a:p>
        </p:txBody>
      </p:sp>
    </p:spTree>
    <p:extLst>
      <p:ext uri="{BB962C8B-B14F-4D97-AF65-F5344CB8AC3E}">
        <p14:creationId xmlns:p14="http://schemas.microsoft.com/office/powerpoint/2010/main" val="4115854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8136" y="1414449"/>
            <a:ext cx="16631734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spcBef>
                <a:spcPts val="100"/>
              </a:spcBef>
            </a:pPr>
            <a:r>
              <a:rPr lang="pt-BR" sz="3200" b="1" spc="-5" dirty="0">
                <a:solidFill>
                  <a:srgbClr val="00B050"/>
                </a:solidFill>
                <a:cs typeface="Arial"/>
              </a:rPr>
              <a:t>Passo</a:t>
            </a:r>
            <a:r>
              <a:rPr lang="pt-BR" sz="3200" b="1" spc="35" dirty="0">
                <a:solidFill>
                  <a:srgbClr val="00B050"/>
                </a:solidFill>
                <a:cs typeface="Arial"/>
              </a:rPr>
              <a:t> </a:t>
            </a:r>
            <a:r>
              <a:rPr lang="pt-BR" sz="3200" b="1" spc="-5" dirty="0">
                <a:solidFill>
                  <a:srgbClr val="00B050"/>
                </a:solidFill>
                <a:cs typeface="Arial"/>
              </a:rPr>
              <a:t>4</a:t>
            </a:r>
            <a:r>
              <a:rPr lang="pt-BR" sz="3200" b="1" spc="25" dirty="0">
                <a:cs typeface="Arial"/>
              </a:rPr>
              <a:t> </a:t>
            </a:r>
            <a:r>
              <a:rPr lang="pt-BR" sz="3200" b="1" dirty="0">
                <a:cs typeface="Arial"/>
              </a:rPr>
              <a:t>–</a:t>
            </a:r>
            <a:r>
              <a:rPr lang="pt-BR" sz="3200" b="1" spc="30" dirty="0">
                <a:cs typeface="Arial"/>
              </a:rPr>
              <a:t> </a:t>
            </a:r>
            <a:r>
              <a:rPr lang="pt-BR" sz="3200" spc="-5" dirty="0">
                <a:cs typeface="Arial MT"/>
              </a:rPr>
              <a:t>Selecione</a:t>
            </a:r>
            <a:r>
              <a:rPr lang="pt-BR" sz="3200" spc="3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o</a:t>
            </a:r>
            <a:r>
              <a:rPr lang="pt-BR" sz="3200" spc="3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Ano</a:t>
            </a:r>
            <a:r>
              <a:rPr lang="pt-BR" sz="3200" spc="25" dirty="0">
                <a:cs typeface="Arial MT"/>
              </a:rPr>
              <a:t> L</a:t>
            </a:r>
            <a:r>
              <a:rPr lang="pt-BR" sz="3200" dirty="0">
                <a:cs typeface="Arial MT"/>
              </a:rPr>
              <a:t>etivo,</a:t>
            </a:r>
            <a:r>
              <a:rPr lang="pt-BR" sz="3200" spc="3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Rede</a:t>
            </a:r>
            <a:r>
              <a:rPr lang="pt-BR" sz="3200" spc="3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de</a:t>
            </a:r>
            <a:r>
              <a:rPr lang="pt-BR" sz="3200" spc="2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Ensino, </a:t>
            </a:r>
            <a:r>
              <a:rPr lang="pt-BR" sz="3200" spc="-5" dirty="0">
                <a:cs typeface="Arial MT"/>
              </a:rPr>
              <a:t>Diretoria,</a:t>
            </a:r>
            <a:r>
              <a:rPr lang="pt-BR" sz="3200" spc="4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Município</a:t>
            </a:r>
            <a:r>
              <a:rPr lang="pt-BR" sz="3200" dirty="0">
                <a:cs typeface="Arial MT"/>
              </a:rPr>
              <a:t>,</a:t>
            </a:r>
            <a:r>
              <a:rPr lang="pt-BR" sz="3200" spc="3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Escola</a:t>
            </a:r>
            <a:r>
              <a:rPr lang="pt-BR" sz="3200" spc="2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</a:t>
            </a:r>
            <a:r>
              <a:rPr lang="pt-BR" sz="3200" spc="30" dirty="0">
                <a:cs typeface="Arial MT"/>
              </a:rPr>
              <a:t> </a:t>
            </a:r>
            <a:r>
              <a:rPr lang="pt-BR" sz="3200" spc="-20" dirty="0">
                <a:cs typeface="Arial MT"/>
              </a:rPr>
              <a:t>Tipo</a:t>
            </a:r>
            <a:r>
              <a:rPr lang="pt-BR" sz="3200" spc="2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de</a:t>
            </a:r>
            <a:r>
              <a:rPr lang="pt-BR" sz="3200" spc="4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Ensino,</a:t>
            </a:r>
            <a:r>
              <a:rPr lang="pt-BR" sz="3200" spc="35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insira</a:t>
            </a:r>
            <a:r>
              <a:rPr lang="pt-BR" sz="3200" spc="4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o</a:t>
            </a:r>
            <a:r>
              <a:rPr lang="pt-BR" sz="3200" spc="3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número</a:t>
            </a:r>
            <a:r>
              <a:rPr lang="pt-BR" sz="3200" spc="25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do </a:t>
            </a:r>
            <a:r>
              <a:rPr lang="pt-BR" sz="3200" spc="-484" dirty="0">
                <a:cs typeface="Arial MT"/>
              </a:rPr>
              <a:t> </a:t>
            </a:r>
            <a:r>
              <a:rPr lang="pt-BR" sz="3200" dirty="0">
                <a:cs typeface="Arial MT"/>
              </a:rPr>
              <a:t>CPF</a:t>
            </a:r>
            <a:r>
              <a:rPr lang="pt-BR" sz="3200" spc="-5" dirty="0">
                <a:cs typeface="Arial MT"/>
              </a:rPr>
              <a:t> e clique</a:t>
            </a:r>
            <a:r>
              <a:rPr lang="pt-BR" sz="3200" spc="10" dirty="0">
                <a:cs typeface="Arial MT"/>
              </a:rPr>
              <a:t> </a:t>
            </a:r>
            <a:r>
              <a:rPr lang="pt-BR" sz="3200" spc="-5" dirty="0">
                <a:cs typeface="Arial MT"/>
              </a:rPr>
              <a:t>em</a:t>
            </a:r>
            <a:r>
              <a:rPr lang="pt-BR" sz="3200" spc="5" dirty="0">
                <a:cs typeface="Arial MT"/>
              </a:rPr>
              <a:t> </a:t>
            </a:r>
            <a:r>
              <a:rPr lang="pt-BR" sz="3200" b="1" spc="-5" dirty="0">
                <a:solidFill>
                  <a:srgbClr val="00B050"/>
                </a:solidFill>
                <a:cs typeface="Arial"/>
              </a:rPr>
              <a:t>Cadastrar</a:t>
            </a:r>
            <a:r>
              <a:rPr lang="pt-BR" sz="3200" spc="-5" dirty="0">
                <a:cs typeface="Arial MT"/>
              </a:rPr>
              <a:t>.</a:t>
            </a:r>
            <a:endParaRPr lang="pt-BR" sz="3200" dirty="0">
              <a:cs typeface="Arial M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3120462-0FAC-4D56-B6E1-53A319F61DE2}"/>
              </a:ext>
            </a:extLst>
          </p:cNvPr>
          <p:cNvSpPr txBox="1"/>
          <p:nvPr/>
        </p:nvSpPr>
        <p:spPr>
          <a:xfrm>
            <a:off x="1160060" y="345540"/>
            <a:ext cx="1615815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ASSOCIAÇÕES DE DOCENTES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324FF431-A6B0-4D79-8EC8-0B95CFBAB6D5}"/>
              </a:ext>
            </a:extLst>
          </p:cNvPr>
          <p:cNvGrpSpPr/>
          <p:nvPr/>
        </p:nvGrpSpPr>
        <p:grpSpPr>
          <a:xfrm>
            <a:off x="2775411" y="2644209"/>
            <a:ext cx="12737178" cy="6189923"/>
            <a:chOff x="2775411" y="2644209"/>
            <a:chExt cx="12737178" cy="6189923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6F6D30D4-054C-42BC-88DF-2C03D4C98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75411" y="2644209"/>
              <a:ext cx="12737178" cy="61899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Seta: para a Direita 17">
              <a:extLst>
                <a:ext uri="{FF2B5EF4-FFF2-40B4-BE49-F238E27FC236}">
                  <a16:creationId xmlns:a16="http://schemas.microsoft.com/office/drawing/2014/main" id="{29089A82-0E34-449D-BE1C-38C69EC87B85}"/>
                </a:ext>
              </a:extLst>
            </p:cNvPr>
            <p:cNvSpPr/>
            <p:nvPr/>
          </p:nvSpPr>
          <p:spPr>
            <a:xfrm>
              <a:off x="5893293" y="4000107"/>
              <a:ext cx="683840" cy="597417"/>
            </a:xfrm>
            <a:prstGeom prst="rightArrow">
              <a:avLst/>
            </a:prstGeom>
            <a:solidFill>
              <a:srgbClr val="FFB76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9" name="Seta: para a Direita 18">
              <a:extLst>
                <a:ext uri="{FF2B5EF4-FFF2-40B4-BE49-F238E27FC236}">
                  <a16:creationId xmlns:a16="http://schemas.microsoft.com/office/drawing/2014/main" id="{44EFA164-42A8-4771-B03B-F677DE9D8F26}"/>
                </a:ext>
              </a:extLst>
            </p:cNvPr>
            <p:cNvSpPr/>
            <p:nvPr/>
          </p:nvSpPr>
          <p:spPr>
            <a:xfrm rot="5400000">
              <a:off x="14389228" y="7218742"/>
              <a:ext cx="827446" cy="722875"/>
            </a:xfrm>
            <a:prstGeom prst="rightArrow">
              <a:avLst/>
            </a:prstGeom>
            <a:solidFill>
              <a:srgbClr val="FFB76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379520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ACA4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D4DDFD6DD13B4683684537EA32100C" ma:contentTypeVersion="11" ma:contentTypeDescription="Crie um novo documento." ma:contentTypeScope="" ma:versionID="a4de643cca637aed638fc6519fb6dfdd">
  <xsd:schema xmlns:xsd="http://www.w3.org/2001/XMLSchema" xmlns:xs="http://www.w3.org/2001/XMLSchema" xmlns:p="http://schemas.microsoft.com/office/2006/metadata/properties" xmlns:ns3="4a5af493-316b-4207-bf46-dae07e12f1b8" xmlns:ns4="01f51b7a-c14d-41ad-95f2-968398e92da9" targetNamespace="http://schemas.microsoft.com/office/2006/metadata/properties" ma:root="true" ma:fieldsID="8a9a3d16eb941e27e7aefb743f00e705" ns3:_="" ns4:_="">
    <xsd:import namespace="4a5af493-316b-4207-bf46-dae07e12f1b8"/>
    <xsd:import namespace="01f51b7a-c14d-41ad-95f2-968398e92d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af493-316b-4207-bf46-dae07e12f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51b7a-c14d-41ad-95f2-968398e92d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2C6A11-5881-4D9D-8F15-D508ED68BCB8}">
  <ds:schemaRefs>
    <ds:schemaRef ds:uri="01f51b7a-c14d-41ad-95f2-968398e92da9"/>
    <ds:schemaRef ds:uri="4a5af493-316b-4207-bf46-dae07e12f1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BDCF120-F547-43E3-8B39-F74C473FACF9}">
  <ds:schemaRefs>
    <ds:schemaRef ds:uri="01f51b7a-c14d-41ad-95f2-968398e92da9"/>
    <ds:schemaRef ds:uri="4a5af493-316b-4207-bf46-dae07e12f1b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6E22951-A06B-4A6A-BD8E-9A9CFA769C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709</Words>
  <Application>Microsoft Office PowerPoint</Application>
  <PresentationFormat>Personalizar</PresentationFormat>
  <Paragraphs>139</Paragraphs>
  <Slides>17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 Black</vt:lpstr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e Amarelo Humano Ilustração Relatório de Livro Em Branco Educação Apresentação</dc:title>
  <dc:creator>Thiago Borges Da Silva</dc:creator>
  <cp:lastModifiedBy>Sandro Rodolfo Mignella</cp:lastModifiedBy>
  <cp:revision>568</cp:revision>
  <dcterms:created xsi:type="dcterms:W3CDTF">2006-08-16T00:00:00Z</dcterms:created>
  <dcterms:modified xsi:type="dcterms:W3CDTF">2022-05-02T13:33:52Z</dcterms:modified>
  <dc:identifier>DAE2px1mwgQ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0x0101001DD4DDFD6DD13B4683684537EA32100C</vt:lpwstr>
  </property>
</Properties>
</file>