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30"/>
  </p:notesMasterIdLst>
  <p:sldIdLst>
    <p:sldId id="256" r:id="rId5"/>
    <p:sldId id="333" r:id="rId6"/>
    <p:sldId id="272" r:id="rId7"/>
    <p:sldId id="257" r:id="rId8"/>
    <p:sldId id="258" r:id="rId9"/>
    <p:sldId id="271" r:id="rId10"/>
    <p:sldId id="259" r:id="rId11"/>
    <p:sldId id="268" r:id="rId12"/>
    <p:sldId id="269" r:id="rId13"/>
    <p:sldId id="270" r:id="rId14"/>
    <p:sldId id="260" r:id="rId15"/>
    <p:sldId id="261" r:id="rId16"/>
    <p:sldId id="262" r:id="rId17"/>
    <p:sldId id="264" r:id="rId18"/>
    <p:sldId id="263" r:id="rId19"/>
    <p:sldId id="275" r:id="rId20"/>
    <p:sldId id="329" r:id="rId21"/>
    <p:sldId id="330" r:id="rId22"/>
    <p:sldId id="331" r:id="rId23"/>
    <p:sldId id="332" r:id="rId24"/>
    <p:sldId id="276" r:id="rId25"/>
    <p:sldId id="337" r:id="rId26"/>
    <p:sldId id="335" r:id="rId27"/>
    <p:sldId id="336" r:id="rId28"/>
    <p:sldId id="266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Lucida Sans" panose="020B0602030504020204" pitchFamily="34" charset="0"/>
      <p:regular r:id="rId35"/>
      <p:bold r:id="rId36"/>
      <p:italic r:id="rId37"/>
      <p:boldItalic r:id="rId38"/>
    </p:embeddedFont>
    <p:embeddedFont>
      <p:font typeface="PT Sans" panose="020B0503020203020204" pitchFamily="34" charset="0"/>
      <p:regular r:id="rId39"/>
      <p:bold r:id="rId40"/>
      <p:italic r:id="rId41"/>
      <p:boldItalic r:id="rId42"/>
    </p:embeddedFont>
    <p:embeddedFont>
      <p:font typeface="PT Sans Narrow" panose="020B0506020203020204" pitchFamily="34" charset="0"/>
      <p:regular r:id="rId43"/>
      <p:bold r:id="rId44"/>
    </p:embeddedFont>
    <p:embeddedFont>
      <p:font typeface="PT Sans Narrow" panose="020B0506020203020204" pitchFamily="34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7A7"/>
    <a:srgbClr val="17608C"/>
    <a:srgbClr val="1754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FB5535-B367-4B6F-BB49-506DF5031DF0}">
  <a:tblStyle styleId="{64FB5535-B367-4B6F-BB49-506DF5031DF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FF0"/>
          </a:solidFill>
        </a:fill>
      </a:tcStyle>
    </a:wholeTbl>
    <a:band1H>
      <a:tcTxStyle/>
      <a:tcStyle>
        <a:tcBdr/>
        <a:fill>
          <a:solidFill>
            <a:srgbClr val="CADDE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DE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87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1907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87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87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87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87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87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05034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87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070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87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3606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87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874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94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87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11536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861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87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16499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87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5944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87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96608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794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" name="Google Shape;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87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87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87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0825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87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87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8368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287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666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roeduca@educacao.sp.gov.br" TargetMode="Externa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hyperlink" Target="https://fapesp.br/15317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-150"/>
            <a:ext cx="9144000" cy="51435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 amt="20000"/>
          </a:blip>
          <a:srcRect t="15604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5D7B7844-3465-9C42-AAEC-C1A4DFB4C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606" y="425575"/>
            <a:ext cx="5010788" cy="3541238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3EAF96CF-E31A-D049-84F3-B04B2B782FC4}"/>
              </a:ext>
            </a:extLst>
          </p:cNvPr>
          <p:cNvGrpSpPr/>
          <p:nvPr/>
        </p:nvGrpSpPr>
        <p:grpSpPr>
          <a:xfrm>
            <a:off x="2647024" y="2760991"/>
            <a:ext cx="4423411" cy="976800"/>
            <a:chOff x="2510039" y="2839425"/>
            <a:chExt cx="4423411" cy="976800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3709307" y="2839425"/>
              <a:ext cx="3224143" cy="97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pt-BR" sz="2800" b="1" i="0" u="none" strike="noStrike" cap="none" dirty="0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FAPESP - SEDUC </a:t>
              </a:r>
              <a:endParaRPr sz="2800" b="1" i="0" u="none" strike="noStrike" cap="none" dirty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cxnSp>
          <p:nvCxnSpPr>
            <p:cNvPr id="57" name="Google Shape;57;p13"/>
            <p:cNvCxnSpPr/>
            <p:nvPr/>
          </p:nvCxnSpPr>
          <p:spPr>
            <a:xfrm>
              <a:off x="3635827" y="2963775"/>
              <a:ext cx="6600" cy="66180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7" name="Google Shape;64;p14">
              <a:extLst>
                <a:ext uri="{FF2B5EF4-FFF2-40B4-BE49-F238E27FC236}">
                  <a16:creationId xmlns:a16="http://schemas.microsoft.com/office/drawing/2014/main" id="{1925405E-C138-D14B-A358-584AE145D33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68965" b="17388"/>
            <a:stretch/>
          </p:blipFill>
          <p:spPr>
            <a:xfrm>
              <a:off x="2510039" y="2974095"/>
              <a:ext cx="996900" cy="65847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273025" y="187362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860389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/>
          <p:nvPr/>
        </p:nvSpPr>
        <p:spPr>
          <a:xfrm>
            <a:off x="0" y="1332255"/>
            <a:ext cx="9144000" cy="386700"/>
          </a:xfrm>
          <a:prstGeom prst="rect">
            <a:avLst/>
          </a:prstGeom>
          <a:solidFill>
            <a:srgbClr val="0097A7">
              <a:alpha val="1960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 dirty="0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Campos de pesquisa prioritários</a:t>
            </a:r>
            <a:endParaRPr sz="2200" b="1" i="0" u="none" strike="noStrike" cap="none" dirty="0">
              <a:solidFill>
                <a:srgbClr val="0097A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396C3B7D-88DB-1D4D-96B1-B8389D538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2573924"/>
              </p:ext>
            </p:extLst>
          </p:nvPr>
        </p:nvGraphicFramePr>
        <p:xfrm>
          <a:off x="351064" y="1871880"/>
          <a:ext cx="8205107" cy="2473960"/>
        </p:xfrm>
        <a:graphic>
          <a:graphicData uri="http://schemas.openxmlformats.org/drawingml/2006/table">
            <a:tbl>
              <a:tblPr firstRow="1" bandRow="1">
                <a:tableStyleId>{64FB5535-B367-4B6F-BB49-506DF5031DF0}</a:tableStyleId>
              </a:tblPr>
              <a:tblGrid>
                <a:gridCol w="1624693">
                  <a:extLst>
                    <a:ext uri="{9D8B030D-6E8A-4147-A177-3AD203B41FA5}">
                      <a16:colId xmlns:a16="http://schemas.microsoft.com/office/drawing/2014/main" val="170238244"/>
                    </a:ext>
                  </a:extLst>
                </a:gridCol>
                <a:gridCol w="6580414">
                  <a:extLst>
                    <a:ext uri="{9D8B030D-6E8A-4147-A177-3AD203B41FA5}">
                      <a16:colId xmlns:a16="http://schemas.microsoft.com/office/drawing/2014/main" val="1395520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Campo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Exemplos de objetos de investigação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874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5. Equidade, diversidade e redução das desigualdades na educação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latin typeface="PT Sans Narrow"/>
                          <a:cs typeface="Arial"/>
                          <a:sym typeface="Arial"/>
                        </a:rPr>
                        <a:t>fatores que influenciam as desigualdades educacionais entre grupos de estudantes e entre escolas; metodologias e práticas pedagógicas antirracistas e </a:t>
                      </a:r>
                      <a:r>
                        <a:rPr lang="pt-BR" sz="1400" b="0" i="0" u="none" strike="noStrike" cap="none" dirty="0" err="1">
                          <a:solidFill>
                            <a:schemeClr val="dk1"/>
                          </a:solidFill>
                          <a:latin typeface="PT Sans Narrow"/>
                          <a:cs typeface="Arial"/>
                          <a:sym typeface="Arial"/>
                        </a:rPr>
                        <a:t>antidiscriminatórias</a:t>
                      </a:r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latin typeface="PT Sans Narrow"/>
                          <a:cs typeface="Arial"/>
                          <a:sym typeface="Arial"/>
                        </a:rPr>
                        <a:t> em todos os níveis da educação básica e em todas as modalidades de ensino; materiais didáticos, paradidáticos e de apoio ao currículo; formação docente; práticas pedagógicas, materiais didáticos e formação docente.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019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6. Fomento à tecnologia, inovação e educação profissional no currículo da Educação Básica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latin typeface="PT Sans Narrow"/>
                          <a:cs typeface="Arial"/>
                          <a:sym typeface="Arial"/>
                        </a:rPr>
                        <a:t>conteúdos, abordagens e práticas pedagógicas para o desenvolvimento das competências referidas a tecnologia e inovação no ensino fundamental e no ensino médio; conteúdos, abordagens e práticas pedagógicas para o tratamento curricular da relação com o mundo do trabalho nos anos finais do ensino fundamental e no ensino médio; impacto da adoção da tecnologia, educação maker, letramento digital na educação (resultados de aprendizagem, redução de desigualdades, entre outros). 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17885"/>
                  </a:ext>
                </a:extLst>
              </a:tr>
            </a:tbl>
          </a:graphicData>
        </a:graphic>
      </p:graphicFrame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BFD48F6A-1F1F-884D-863C-26C92A49E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777" y="-1118692"/>
            <a:ext cx="4905461" cy="34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47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7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/>
          <p:nvPr/>
        </p:nvSpPr>
        <p:spPr>
          <a:xfrm>
            <a:off x="0" y="1234287"/>
            <a:ext cx="9144000" cy="386700"/>
          </a:xfrm>
          <a:prstGeom prst="rect">
            <a:avLst/>
          </a:prstGeom>
          <a:solidFill>
            <a:srgbClr val="0097A7">
              <a:alpha val="1960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Características das modalidades de financiamento</a:t>
            </a:r>
            <a:endParaRPr sz="2200" b="1" i="0" u="none" strike="noStrike" cap="none">
              <a:solidFill>
                <a:srgbClr val="0097A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graphicFrame>
        <p:nvGraphicFramePr>
          <p:cNvPr id="100" name="Google Shape;100;p17"/>
          <p:cNvGraphicFramePr/>
          <p:nvPr>
            <p:extLst>
              <p:ext uri="{D42A27DB-BD31-4B8C-83A1-F6EECF244321}">
                <p14:modId xmlns:p14="http://schemas.microsoft.com/office/powerpoint/2010/main" val="412132160"/>
              </p:ext>
            </p:extLst>
          </p:nvPr>
        </p:nvGraphicFramePr>
        <p:xfrm>
          <a:off x="640898" y="1749273"/>
          <a:ext cx="7862200" cy="3114070"/>
        </p:xfrm>
        <a:graphic>
          <a:graphicData uri="http://schemas.openxmlformats.org/drawingml/2006/table">
            <a:tbl>
              <a:tblPr firstRow="1" bandRow="1">
                <a:noFill/>
                <a:tableStyleId>{64FB5535-B367-4B6F-BB49-506DF5031DF0}</a:tableStyleId>
              </a:tblPr>
              <a:tblGrid>
                <a:gridCol w="1208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Modalidade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Objetivo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Características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Valor máx</a:t>
                      </a:r>
                      <a:endParaRPr sz="1400" u="none" strike="noStrike" cap="none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Duração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1) Ensino Público (EP)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t-BR" sz="1200" u="none" strike="noStrike" cap="none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Pesquisa aplicada em problemas do ensino público; 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t-BR" sz="1200" u="none" strike="noStrike" cap="none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Desenvolvimento de experiências pedagógicas inovadoras; 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t-BR" sz="1200" u="none" strike="noStrike" cap="none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Produção de conhecimento; aperfeiçoamento dos profissionais do ensino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t-BR" sz="1200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Parceria obrigatória com escolas da rede pública (estadual ou municipal) no Estado;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t-BR" sz="1200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Duas modalidades: 1) Estudo de problemas e necessidades da realidade escolar; 2) Apoio a projetos em andamento apoiados pela Fapesp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t-BR" sz="1200" b="1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Bolsa de aperfeiçoamento pedagógico para professores</a:t>
                      </a:r>
                      <a:r>
                        <a:rPr lang="pt-BR" sz="1200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 da rede que participem, como parte do orçamento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Sem limite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12 a 48 meses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2) Auxílio à pesquisa Regular (APR)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Apoiar projeto sob responsabilidade de doutor (como as demais)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pt-BR" sz="1200" u="none" strike="noStrike" cap="none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Auxílio padrão a qualquer projeto de pesquisa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300 mil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u="none" strike="noStrike" cap="none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24 meses + 6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5AF2F929-39C0-714B-A126-891E4A63C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777" y="-1135018"/>
            <a:ext cx="4898446" cy="34618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/>
          <p:nvPr/>
        </p:nvSpPr>
        <p:spPr>
          <a:xfrm>
            <a:off x="0" y="1234287"/>
            <a:ext cx="9144000" cy="386700"/>
          </a:xfrm>
          <a:prstGeom prst="rect">
            <a:avLst/>
          </a:prstGeom>
          <a:solidFill>
            <a:srgbClr val="0097A7">
              <a:alpha val="1960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Características das modalidades de financiamento</a:t>
            </a:r>
            <a:endParaRPr sz="2200" b="1" i="0" u="none" strike="noStrike" cap="none">
              <a:solidFill>
                <a:srgbClr val="0097A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graphicFrame>
        <p:nvGraphicFramePr>
          <p:cNvPr id="110" name="Google Shape;110;p18"/>
          <p:cNvGraphicFramePr/>
          <p:nvPr>
            <p:extLst>
              <p:ext uri="{D42A27DB-BD31-4B8C-83A1-F6EECF244321}">
                <p14:modId xmlns:p14="http://schemas.microsoft.com/office/powerpoint/2010/main" val="3577127351"/>
              </p:ext>
            </p:extLst>
          </p:nvPr>
        </p:nvGraphicFramePr>
        <p:xfrm>
          <a:off x="640898" y="1812781"/>
          <a:ext cx="7862200" cy="2656860"/>
        </p:xfrm>
        <a:graphic>
          <a:graphicData uri="http://schemas.openxmlformats.org/drawingml/2006/table">
            <a:tbl>
              <a:tblPr firstRow="1" bandRow="1">
                <a:noFill/>
                <a:tableStyleId>{64FB5535-B367-4B6F-BB49-506DF5031DF0}</a:tableStyleId>
              </a:tblPr>
              <a:tblGrid>
                <a:gridCol w="109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Modalidade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Objetivo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Características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Valor máx</a:t>
                      </a:r>
                      <a:endParaRPr sz="1400" u="none" strike="noStrike" cap="none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Duração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u="none" strike="noStrike" cap="none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3) Pesquisa em Políticas Públicas (PPPP)</a:t>
                      </a:r>
                      <a:endParaRPr b="1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t-BR" sz="1200" u="none" strike="noStrike" cap="none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Produzir análises sobre gestão e políticas públicas inovadoras;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t-BR" sz="1200" u="none" strike="noStrike" cap="none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Produzir diagnósticos sobre a ação social do poder público;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t-BR" sz="1200" u="none" strike="noStrike" cap="none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Elaborar metodologias de avaliação de PP, com transferência de tecnologia;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t-BR" sz="1200" u="none" strike="noStrike" cap="none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Formar e capacitar quadros públicos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t-BR" sz="1200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Projeto obrigatoriamente desenvolvido em parceria entre o órgão e o instituto de pesquisa;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t-BR" sz="1200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Prioridade para projetos cooperativos, que reúnam grupos de especialistas;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t-BR" sz="1200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Contrapartida do órgão: técnicos incorporados na pesquisa como atividade de treinamento;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t-BR" sz="1200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Apoia, quando couber, a fase piloto; implementação em escala de responsabilidade do órgão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350 mil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u="none" strike="noStrike" cap="none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24 meses + 6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0F873DC1-B8AA-B944-95D3-539E1BE34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777" y="-1135021"/>
            <a:ext cx="4898446" cy="346184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19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/>
          <p:nvPr/>
        </p:nvSpPr>
        <p:spPr>
          <a:xfrm>
            <a:off x="0" y="1234287"/>
            <a:ext cx="9144000" cy="386700"/>
          </a:xfrm>
          <a:prstGeom prst="rect">
            <a:avLst/>
          </a:prstGeom>
          <a:solidFill>
            <a:srgbClr val="0097A7">
              <a:alpha val="1960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Características das modalidades de financiamento</a:t>
            </a:r>
            <a:endParaRPr sz="2200" b="1" i="0" u="none" strike="noStrike" cap="none">
              <a:solidFill>
                <a:srgbClr val="0097A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graphicFrame>
        <p:nvGraphicFramePr>
          <p:cNvPr id="120" name="Google Shape;120;p19"/>
          <p:cNvGraphicFramePr/>
          <p:nvPr>
            <p:extLst>
              <p:ext uri="{D42A27DB-BD31-4B8C-83A1-F6EECF244321}">
                <p14:modId xmlns:p14="http://schemas.microsoft.com/office/powerpoint/2010/main" val="2895373992"/>
              </p:ext>
            </p:extLst>
          </p:nvPr>
        </p:nvGraphicFramePr>
        <p:xfrm>
          <a:off x="640898" y="1812781"/>
          <a:ext cx="7862200" cy="2108220"/>
        </p:xfrm>
        <a:graphic>
          <a:graphicData uri="http://schemas.openxmlformats.org/drawingml/2006/table">
            <a:tbl>
              <a:tblPr firstRow="1" bandRow="1">
                <a:noFill/>
                <a:tableStyleId>{64FB5535-B367-4B6F-BB49-506DF5031DF0}</a:tableStyleId>
              </a:tblPr>
              <a:tblGrid>
                <a:gridCol w="109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Modalidade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Objetivo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Características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Valor máx</a:t>
                      </a:r>
                      <a:endParaRPr sz="1400" u="none" strike="noStrike" cap="none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400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Duração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b="1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4) Projeto Temático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t-BR" sz="1200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Apoia projetos de pesquisa com objetivos ousados</a:t>
                      </a:r>
                      <a:endParaRPr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t-BR" sz="1200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Visa resultados científicos de </a:t>
                      </a:r>
                      <a:r>
                        <a:rPr lang="pt-BR" sz="1200" b="1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elevado impacto</a:t>
                      </a:r>
                      <a:r>
                        <a:rPr lang="pt-BR" sz="1200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 para o avanço da fronteira do conhecimento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t-BR" sz="1200" u="none" strike="noStrike" cap="none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Projetos ambiciosos de longa duração;</a:t>
                      </a:r>
                      <a:endParaRPr sz="1200" u="none" strike="noStrike" cap="none" dirty="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t-BR" sz="1200" u="none" strike="noStrike" cap="none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Exige equipe de pesquisa de alto nível;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t-BR" sz="1200" u="none" strike="noStrike" cap="none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Exige equipe variada, colaboração entre várias instituições;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t-BR" sz="1200" b="1" u="none" strike="noStrike" cap="none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Financia bolsas como parte do orçamento</a:t>
                      </a:r>
                      <a:r>
                        <a:rPr lang="pt-BR" sz="1200" u="none" strike="noStrike" cap="none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 (IC, doutorado direto, </a:t>
                      </a:r>
                      <a:r>
                        <a:rPr lang="pt-BR" sz="1200" b="1" u="none" strike="noStrike" cap="none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Ensino Público</a:t>
                      </a:r>
                      <a:r>
                        <a:rPr lang="pt-BR" sz="1200" u="none" strike="noStrike" cap="none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 e outras);</a:t>
                      </a:r>
                      <a:endParaRPr dirty="0"/>
                    </a:p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pt-BR" sz="1200" u="none" strike="noStrike" cap="none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Financia infraestrutura (pequenas reformas)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u="none" strike="noStrike" cap="none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Sem limite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1200" u="none" strike="noStrike" cap="none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60 meses + 12</a:t>
                      </a:r>
                      <a:endParaRPr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D5DE8687-5FF6-C84D-9D92-18857B590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777" y="-1110526"/>
            <a:ext cx="4898446" cy="34618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Logotipo, nome da empresa&#10;&#10;Descrição gerada automaticamente">
            <a:extLst>
              <a:ext uri="{FF2B5EF4-FFF2-40B4-BE49-F238E27FC236}">
                <a16:creationId xmlns:a16="http://schemas.microsoft.com/office/drawing/2014/main" id="{08C7E160-7896-2A46-BD6F-53A9F3B4E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777" y="-1102362"/>
            <a:ext cx="4898446" cy="3461842"/>
          </a:xfrm>
          <a:prstGeom prst="rect">
            <a:avLst/>
          </a:prstGeom>
        </p:spPr>
      </p:pic>
      <p:sp>
        <p:nvSpPr>
          <p:cNvPr id="135" name="Google Shape;135;p21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1"/>
          <p:cNvPicPr preferRelativeResize="0"/>
          <p:nvPr/>
        </p:nvPicPr>
        <p:blipFill rotWithShape="1">
          <a:blip r:embed="rId4">
            <a:alphaModFix/>
          </a:blip>
          <a:srcRect r="68965" b="17388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 rotWithShape="1">
          <a:blip r:embed="rId4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/>
          <p:nvPr/>
        </p:nvSpPr>
        <p:spPr>
          <a:xfrm>
            <a:off x="0" y="1234287"/>
            <a:ext cx="9144000" cy="386700"/>
          </a:xfrm>
          <a:prstGeom prst="rect">
            <a:avLst/>
          </a:prstGeom>
          <a:solidFill>
            <a:srgbClr val="0097A7">
              <a:alpha val="1960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 dirty="0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5. Cronograma </a:t>
            </a:r>
            <a:endParaRPr sz="2200" b="1" i="0" u="none" strike="noStrike" cap="none" dirty="0">
              <a:solidFill>
                <a:srgbClr val="0097A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40" name="Google Shape;140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579" y="2125712"/>
            <a:ext cx="7850842" cy="278144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/>
        </p:nvSpPr>
        <p:spPr>
          <a:xfrm>
            <a:off x="425425" y="1450943"/>
            <a:ext cx="8347641" cy="67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07950" marR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Total: 116 meses (10 anos); 3 Editais nos 3 primeiros anos de execução; projetos de longa duração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6AF49B51-4919-8B4D-A30A-45383D6A4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777" y="-1118691"/>
            <a:ext cx="4898446" cy="3461842"/>
          </a:xfrm>
          <a:prstGeom prst="rect">
            <a:avLst/>
          </a:prstGeom>
        </p:spPr>
      </p:pic>
      <p:sp>
        <p:nvSpPr>
          <p:cNvPr id="125" name="Google Shape;125;p20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4">
            <a:alphaModFix/>
          </a:blip>
          <a:srcRect r="68965" b="17388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4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/>
          <p:nvPr/>
        </p:nvSpPr>
        <p:spPr>
          <a:xfrm>
            <a:off x="0" y="1234287"/>
            <a:ext cx="9144000" cy="386700"/>
          </a:xfrm>
          <a:prstGeom prst="rect">
            <a:avLst/>
          </a:prstGeom>
          <a:solidFill>
            <a:srgbClr val="0097A7">
              <a:alpha val="1960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6. Aspectos de implementação e resultados  </a:t>
            </a:r>
            <a:endParaRPr sz="2200" b="1" i="0" u="none" strike="noStrike" cap="none" dirty="0">
              <a:solidFill>
                <a:srgbClr val="0097A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425425" y="1638722"/>
            <a:ext cx="8347500" cy="2711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93700" marR="0" lvl="0" indent="-2857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18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As 4 modalidades permitem projetos de formatos, prazos e resultados bastante variados;</a:t>
            </a:r>
            <a:endParaRPr dirty="0"/>
          </a:p>
          <a:p>
            <a:pPr marL="393700" marR="0" lvl="0" indent="-2857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18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Ensino Público e Políticas Públicas exigem participação na concepção e envolvimento dos quadros na execução dos projetos </a:t>
            </a:r>
            <a:r>
              <a:rPr lang="pt-BR" sz="18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→ </a:t>
            </a:r>
            <a:r>
              <a:rPr lang="pt-BR" sz="18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objetivos de desenvolvimento de quadros públicos;</a:t>
            </a:r>
            <a:endParaRPr dirty="0"/>
          </a:p>
          <a:p>
            <a:pPr marL="393700" marR="0" lvl="0" indent="-2857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18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Projetos Temáticos permitem projetos que avaliem impacto no longo prazo das políticas públicas e que desenvolvam aspectos teóricos mais complexos da aprendizagem;</a:t>
            </a:r>
            <a:endParaRPr dirty="0"/>
          </a:p>
          <a:p>
            <a:pPr marL="393700" marR="0" lvl="0" indent="-2857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18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Longa duração do convênio contribui para consolidar a pauta nas gestões futuras.</a:t>
            </a:r>
            <a:endParaRPr sz="1800" b="0" i="0" u="none" strike="noStrike" cap="none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-150"/>
            <a:ext cx="9144000" cy="51435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 amt="20000"/>
          </a:blip>
          <a:srcRect t="15604"/>
          <a:stretch/>
        </p:blipFill>
        <p:spPr>
          <a:xfrm>
            <a:off x="0" y="3013645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5D7B7844-3465-9C42-AAEC-C1A4DFB4C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667" y="-488825"/>
            <a:ext cx="2769026" cy="1956934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3EAF96CF-E31A-D049-84F3-B04B2B782FC4}"/>
              </a:ext>
            </a:extLst>
          </p:cNvPr>
          <p:cNvGrpSpPr/>
          <p:nvPr/>
        </p:nvGrpSpPr>
        <p:grpSpPr>
          <a:xfrm>
            <a:off x="5576836" y="942240"/>
            <a:ext cx="3715515" cy="672120"/>
            <a:chOff x="2596167" y="2839425"/>
            <a:chExt cx="3715515" cy="672120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3709307" y="2839425"/>
              <a:ext cx="2602375" cy="66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pt-BR" sz="2800" b="1" i="0" u="none" strike="noStrike" cap="none" dirty="0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FAPESP - SEDUC </a:t>
              </a:r>
              <a:endParaRPr sz="2800" b="1" i="0" u="none" strike="noStrike" cap="none" dirty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cxnSp>
          <p:nvCxnSpPr>
            <p:cNvPr id="57" name="Google Shape;57;p13"/>
            <p:cNvCxnSpPr>
              <a:cxnSpLocks/>
            </p:cNvCxnSpPr>
            <p:nvPr/>
          </p:nvCxnSpPr>
          <p:spPr>
            <a:xfrm>
              <a:off x="3635827" y="2963775"/>
              <a:ext cx="0" cy="53745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7" name="Google Shape;64;p14">
              <a:extLst>
                <a:ext uri="{FF2B5EF4-FFF2-40B4-BE49-F238E27FC236}">
                  <a16:creationId xmlns:a16="http://schemas.microsoft.com/office/drawing/2014/main" id="{1925405E-C138-D14B-A358-584AE145D33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68965" b="17388"/>
            <a:stretch/>
          </p:blipFill>
          <p:spPr>
            <a:xfrm>
              <a:off x="2596167" y="2974095"/>
              <a:ext cx="910771" cy="537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5A4016E0-D716-4738-BF76-4115D3CD7386}"/>
              </a:ext>
            </a:extLst>
          </p:cNvPr>
          <p:cNvSpPr txBox="1">
            <a:spLocks/>
          </p:cNvSpPr>
          <p:nvPr/>
        </p:nvSpPr>
        <p:spPr>
          <a:xfrm>
            <a:off x="467543" y="1762933"/>
            <a:ext cx="8528349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251" marR="0" lvl="8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None/>
            </a:pPr>
            <a:r>
              <a:rPr lang="pt-BR" sz="2400" b="1" i="0" u="none" strike="noStrike" cap="none" dirty="0">
                <a:solidFill>
                  <a:schemeClr val="bg1"/>
                </a:solidFill>
                <a:latin typeface="Lucida Sans" panose="020B0602030504020204" pitchFamily="34" charset="0"/>
                <a:ea typeface="PT Sans Narrow"/>
                <a:cs typeface="PT Sans Narrow"/>
                <a:sym typeface="PT Sans Narrow"/>
              </a:rPr>
              <a:t>TEMA 2:</a:t>
            </a:r>
          </a:p>
          <a:p>
            <a:pPr marL="254251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None/>
            </a:pPr>
            <a:r>
              <a:rPr lang="pt-BR" sz="2400" b="1" i="0" u="none" strike="noStrike" cap="none" dirty="0">
                <a:solidFill>
                  <a:schemeClr val="bg1"/>
                </a:solidFill>
                <a:latin typeface="Lucida Sans" panose="020B0602030504020204" pitchFamily="34" charset="0"/>
                <a:ea typeface="PT Sans Narrow"/>
                <a:cs typeface="PT Sans Narrow"/>
                <a:sym typeface="PT Sans Narrow"/>
              </a:rPr>
              <a:t>A participação de servidores(as) como integrantes de equipes de pesquisa</a:t>
            </a:r>
          </a:p>
          <a:p>
            <a:pPr marL="254251" marR="0" lvl="8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None/>
            </a:pPr>
            <a:endParaRPr lang="pt-BR" sz="1800" dirty="0">
              <a:solidFill>
                <a:schemeClr val="bg1"/>
              </a:solidFill>
            </a:endParaRPr>
          </a:p>
          <a:p>
            <a:pPr indent="-457200">
              <a:spcBef>
                <a:spcPts val="900"/>
              </a:spcBef>
              <a:buClr>
                <a:srgbClr val="002060"/>
              </a:buClr>
              <a:buFont typeface="+mj-lt"/>
              <a:buAutoNum type="arabicPeriod"/>
            </a:pPr>
            <a:endParaRPr lang="pt-BR" sz="2400" dirty="0">
              <a:solidFill>
                <a:schemeClr val="bg1"/>
              </a:solidFill>
              <a:latin typeface="PT Sans Narrow" panose="020B0506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4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/>
          <p:nvPr/>
        </p:nvSpPr>
        <p:spPr>
          <a:xfrm>
            <a:off x="0" y="1234287"/>
            <a:ext cx="9144000" cy="386700"/>
          </a:xfrm>
          <a:prstGeom prst="rect">
            <a:avLst/>
          </a:prstGeom>
          <a:solidFill>
            <a:srgbClr val="0097A7">
              <a:alpha val="1960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 dirty="0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1. Regras para estudo/pesquisa de servidores do QM </a:t>
            </a:r>
            <a:endParaRPr lang="pt-BR" sz="2200" b="1" i="0" u="none" strike="noStrike" cap="none" dirty="0">
              <a:solidFill>
                <a:srgbClr val="0097A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425425" y="2733990"/>
            <a:ext cx="8347500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93700" indent="-285750">
              <a:spcBef>
                <a:spcPts val="1200"/>
              </a:spcBef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2000" dirty="0">
                <a:solidFill>
                  <a:schemeClr val="dk1"/>
                </a:solidFill>
                <a:latin typeface="PT Sans Narrow"/>
              </a:rPr>
              <a:t>Regras de afastamento para pós-graduação permanecem as mesmas, por ora;</a:t>
            </a:r>
          </a:p>
          <a:p>
            <a:pPr marL="393700" indent="-285750">
              <a:spcBef>
                <a:spcPts val="1200"/>
              </a:spcBef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2000" dirty="0">
                <a:solidFill>
                  <a:schemeClr val="dk1"/>
                </a:solidFill>
                <a:latin typeface="PT Sans Narrow"/>
              </a:rPr>
              <a:t>Solicitações serão tratadas caso a caso</a:t>
            </a:r>
          </a:p>
        </p:txBody>
      </p:sp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6AF49B51-4919-8B4D-A30A-45383D6A4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777" y="-1118691"/>
            <a:ext cx="4898446" cy="34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03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/>
          <p:nvPr/>
        </p:nvSpPr>
        <p:spPr>
          <a:xfrm>
            <a:off x="0" y="1234287"/>
            <a:ext cx="9144000" cy="386700"/>
          </a:xfrm>
          <a:prstGeom prst="rect">
            <a:avLst/>
          </a:prstGeom>
          <a:solidFill>
            <a:srgbClr val="0097A7">
              <a:alpha val="1960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 dirty="0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2. Participação como Bolsista de Aperfeiçoamento Pedagógico </a:t>
            </a:r>
            <a:endParaRPr lang="pt-BR" sz="2200" b="1" i="0" u="none" strike="noStrike" cap="none" dirty="0">
              <a:solidFill>
                <a:srgbClr val="0097A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425425" y="1638722"/>
            <a:ext cx="8347500" cy="280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93700" indent="-285750">
              <a:spcBef>
                <a:spcPts val="1200"/>
              </a:spcBef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2000" dirty="0">
                <a:solidFill>
                  <a:schemeClr val="dk1"/>
                </a:solidFill>
                <a:latin typeface="PT Sans Narrow"/>
              </a:rPr>
              <a:t>Nas modalidades Ensino Público e Projeto Temático (4 a 8 horas/semana durante a jornada)</a:t>
            </a:r>
          </a:p>
          <a:p>
            <a:pPr marL="393700" indent="-285750">
              <a:spcBef>
                <a:spcPts val="1200"/>
              </a:spcBef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2000" dirty="0">
                <a:solidFill>
                  <a:schemeClr val="dk1"/>
                </a:solidFill>
                <a:latin typeface="PT Sans Narrow"/>
              </a:rPr>
              <a:t>Com autorização do chefe imediato.</a:t>
            </a:r>
          </a:p>
          <a:p>
            <a:pPr marL="393700" indent="-285750">
              <a:spcBef>
                <a:spcPts val="1200"/>
              </a:spcBef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2000" dirty="0">
                <a:solidFill>
                  <a:schemeClr val="dk1"/>
                </a:solidFill>
                <a:latin typeface="PT Sans Narrow"/>
              </a:rPr>
              <a:t>6 níveis de valor, de R$ 364,50 a R$ 2.905,50 conforme titulação e tempo de dedicação ao projeto de pesquisa (tabela a seguir)</a:t>
            </a:r>
          </a:p>
          <a:p>
            <a:pPr marL="362250" lvl="5">
              <a:buClr>
                <a:schemeClr val="dk1"/>
              </a:buClr>
              <a:buSzPts val="1900"/>
            </a:pPr>
            <a:br>
              <a:rPr lang="pt-BR" sz="2000" dirty="0">
                <a:solidFill>
                  <a:schemeClr val="dk1"/>
                </a:solidFill>
                <a:latin typeface="PT Sans Narrow"/>
              </a:rPr>
            </a:br>
            <a:endParaRPr lang="pt-BR" sz="2000" dirty="0">
              <a:solidFill>
                <a:schemeClr val="dk1"/>
              </a:solidFill>
              <a:latin typeface="PT Sans Narrow"/>
            </a:endParaRPr>
          </a:p>
        </p:txBody>
      </p:sp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6AF49B51-4919-8B4D-A30A-45383D6A4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777" y="-1128739"/>
            <a:ext cx="4898446" cy="34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29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/>
          <p:nvPr/>
        </p:nvSpPr>
        <p:spPr>
          <a:xfrm>
            <a:off x="0" y="1234287"/>
            <a:ext cx="9144000" cy="386700"/>
          </a:xfrm>
          <a:prstGeom prst="rect">
            <a:avLst/>
          </a:prstGeom>
          <a:solidFill>
            <a:srgbClr val="0097A7">
              <a:alpha val="1960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 dirty="0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2. Participação como Bolsista de Aperfeiçoamento Pedagógico </a:t>
            </a:r>
            <a:endParaRPr lang="pt-BR" sz="2200" b="1" i="0" u="none" strike="noStrike" cap="none" dirty="0">
              <a:solidFill>
                <a:srgbClr val="0097A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6AF49B51-4919-8B4D-A30A-45383D6A4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777" y="-1128739"/>
            <a:ext cx="4898446" cy="3461842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5B897C7C-94C8-4F0C-9230-EBF38EC901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784053"/>
              </p:ext>
            </p:extLst>
          </p:nvPr>
        </p:nvGraphicFramePr>
        <p:xfrm>
          <a:off x="1532586" y="1860862"/>
          <a:ext cx="6078828" cy="2550376"/>
        </p:xfrm>
        <a:graphic>
          <a:graphicData uri="http://schemas.openxmlformats.org/drawingml/2006/table">
            <a:tbl>
              <a:tblPr/>
              <a:tblGrid>
                <a:gridCol w="639262">
                  <a:extLst>
                    <a:ext uri="{9D8B030D-6E8A-4147-A177-3AD203B41FA5}">
                      <a16:colId xmlns:a16="http://schemas.microsoft.com/office/drawing/2014/main" val="4177790872"/>
                    </a:ext>
                  </a:extLst>
                </a:gridCol>
                <a:gridCol w="4261149">
                  <a:extLst>
                    <a:ext uri="{9D8B030D-6E8A-4147-A177-3AD203B41FA5}">
                      <a16:colId xmlns:a16="http://schemas.microsoft.com/office/drawing/2014/main" val="1381251776"/>
                    </a:ext>
                  </a:extLst>
                </a:gridCol>
                <a:gridCol w="1178417">
                  <a:extLst>
                    <a:ext uri="{9D8B030D-6E8A-4147-A177-3AD203B41FA5}">
                      <a16:colId xmlns:a16="http://schemas.microsoft.com/office/drawing/2014/main" val="3746122168"/>
                    </a:ext>
                  </a:extLst>
                </a:gridCol>
              </a:tblGrid>
              <a:tr h="2955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Pt sans narrow" panose="020B0506020203020204" pitchFamily="34" charset="0"/>
                        </a:rPr>
                        <a:t>Níveis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Pt sans narrow" panose="020B0506020203020204" pitchFamily="34" charset="0"/>
                        </a:rPr>
                        <a:t>Características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A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Pt sans narrow" panose="020B0506020203020204" pitchFamily="34" charset="0"/>
                        </a:rPr>
                        <a:t>Valores (2022)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7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726917"/>
                  </a:ext>
                </a:extLst>
              </a:tr>
              <a:tr h="34089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212529"/>
                          </a:solidFill>
                          <a:effectLst/>
                          <a:latin typeface="Pt sans narrow" panose="020B0506020203020204" pitchFamily="34" charset="0"/>
                        </a:rPr>
                        <a:t>EP-I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212529"/>
                          </a:solidFill>
                          <a:effectLst/>
                          <a:latin typeface="Pt sans narrow" panose="020B0506020203020204" pitchFamily="34" charset="0"/>
                        </a:rPr>
                        <a:t>Candidatos que tenham concluído o nível superior. Dedicação de 4 horas semanais às atividades de apoio ao projeto de pesquisa.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212529"/>
                          </a:solidFill>
                          <a:effectLst/>
                          <a:latin typeface="Pt sans narrow" panose="020B0506020203020204" pitchFamily="34" charset="0"/>
                        </a:rPr>
                        <a:t>R$ 364,50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366749"/>
                  </a:ext>
                </a:extLst>
              </a:tr>
              <a:tr h="39393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212529"/>
                          </a:solidFill>
                          <a:effectLst/>
                          <a:latin typeface="Pt sans narrow" panose="020B0506020203020204" pitchFamily="34" charset="0"/>
                        </a:rPr>
                        <a:t>EP-II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212529"/>
                          </a:solidFill>
                          <a:effectLst/>
                          <a:latin typeface="Pt sans narrow" panose="020B0506020203020204" pitchFamily="34" charset="0"/>
                        </a:rPr>
                        <a:t>Candidatos que tenham concluído o nível superior. Dedicação de 8 horas semanais às atividades de apoio ao projeto de pesquisa.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212529"/>
                          </a:solidFill>
                          <a:effectLst/>
                          <a:latin typeface="Pt sans narrow" panose="020B0506020203020204" pitchFamily="34" charset="0"/>
                        </a:rPr>
                        <a:t>R$ 727,80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3572454"/>
                  </a:ext>
                </a:extLst>
              </a:tr>
              <a:tr h="36969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212529"/>
                          </a:solidFill>
                          <a:effectLst/>
                          <a:latin typeface="Pt sans narrow" panose="020B0506020203020204" pitchFamily="34" charset="0"/>
                        </a:rPr>
                        <a:t>EP-III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212529"/>
                          </a:solidFill>
                          <a:effectLst/>
                          <a:latin typeface="Pt sans narrow" panose="020B0506020203020204" pitchFamily="34" charset="0"/>
                        </a:rPr>
                        <a:t>Candidatos que tenham concluído o Mestrado. Dedicação de 4 horas semanais às atividades de apoio ao projeto de pesquisa.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212529"/>
                          </a:solidFill>
                          <a:effectLst/>
                          <a:latin typeface="Pt sans narrow" panose="020B0506020203020204" pitchFamily="34" charset="0"/>
                        </a:rPr>
                        <a:t>R$ 1.090,80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787201"/>
                  </a:ext>
                </a:extLst>
              </a:tr>
              <a:tr h="35151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212529"/>
                          </a:solidFill>
                          <a:effectLst/>
                          <a:latin typeface="Pt sans narrow" panose="020B0506020203020204" pitchFamily="34" charset="0"/>
                        </a:rPr>
                        <a:t>EP-IV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212529"/>
                          </a:solidFill>
                          <a:effectLst/>
                          <a:latin typeface="Pt sans narrow" panose="020B0506020203020204" pitchFamily="34" charset="0"/>
                        </a:rPr>
                        <a:t>Candidatos que tenham concluído o Mestrado. Dedicação de 8 horas semanais às atividades de apoio ao projeto de pesquisa.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212529"/>
                          </a:solidFill>
                          <a:effectLst/>
                          <a:latin typeface="Pt sans narrow" panose="020B0506020203020204" pitchFamily="34" charset="0"/>
                        </a:rPr>
                        <a:t>R$ 1.452,90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245068"/>
                  </a:ext>
                </a:extLst>
              </a:tr>
              <a:tr h="33768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212529"/>
                          </a:solidFill>
                          <a:effectLst/>
                          <a:latin typeface="Pt sans narrow" panose="020B0506020203020204" pitchFamily="34" charset="0"/>
                        </a:rPr>
                        <a:t>EP-V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212529"/>
                          </a:solidFill>
                          <a:effectLst/>
                          <a:latin typeface="Pt sans narrow" panose="020B0506020203020204" pitchFamily="34" charset="0"/>
                        </a:rPr>
                        <a:t>Candidatos que tenham concluído o Doutorado. Dedicação de 4 horas semanais às atividades de apoio ao projeto de pesquisa.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212529"/>
                          </a:solidFill>
                          <a:effectLst/>
                          <a:latin typeface="Pt sans narrow" panose="020B0506020203020204" pitchFamily="34" charset="0"/>
                        </a:rPr>
                        <a:t>R$ 1.816,80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28537"/>
                  </a:ext>
                </a:extLst>
              </a:tr>
              <a:tr h="36424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>
                          <a:solidFill>
                            <a:srgbClr val="212529"/>
                          </a:solidFill>
                          <a:effectLst/>
                          <a:latin typeface="Pt sans narrow" panose="020B0506020203020204" pitchFamily="34" charset="0"/>
                        </a:rPr>
                        <a:t>EP-VI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0" i="0" u="none" strike="noStrike" dirty="0">
                          <a:solidFill>
                            <a:srgbClr val="212529"/>
                          </a:solidFill>
                          <a:effectLst/>
                          <a:latin typeface="Pt sans narrow" panose="020B0506020203020204" pitchFamily="34" charset="0"/>
                        </a:rPr>
                        <a:t>Candidatos que tenham concluído o Doutorado. Dedicação de 8 horas semanais às atividades de apoio ao projeto de pesquisa.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>
                          <a:solidFill>
                            <a:srgbClr val="212529"/>
                          </a:solidFill>
                          <a:effectLst/>
                          <a:latin typeface="Pt sans narrow" panose="020B0506020203020204" pitchFamily="34" charset="0"/>
                        </a:rPr>
                        <a:t>R$ 2.905,50</a:t>
                      </a:r>
                    </a:p>
                  </a:txBody>
                  <a:tcPr marL="6410" marR="6410" marT="64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736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571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-150"/>
            <a:ext cx="9144000" cy="51435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5D7B7844-3465-9C42-AAEC-C1A4DFB4C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667" y="-488825"/>
            <a:ext cx="2769026" cy="1956934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3EAF96CF-E31A-D049-84F3-B04B2B782FC4}"/>
              </a:ext>
            </a:extLst>
          </p:cNvPr>
          <p:cNvGrpSpPr/>
          <p:nvPr/>
        </p:nvGrpSpPr>
        <p:grpSpPr>
          <a:xfrm>
            <a:off x="5576836" y="942240"/>
            <a:ext cx="3715515" cy="672120"/>
            <a:chOff x="2596167" y="2839425"/>
            <a:chExt cx="3715515" cy="672120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3709307" y="2839425"/>
              <a:ext cx="2602375" cy="66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pt-BR" sz="2800" b="1" i="0" u="none" strike="noStrike" cap="none" dirty="0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FAPESP - SEDUC </a:t>
              </a:r>
              <a:endParaRPr sz="2800" b="1" i="0" u="none" strike="noStrike" cap="none" dirty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cxnSp>
          <p:nvCxnSpPr>
            <p:cNvPr id="57" name="Google Shape;57;p13"/>
            <p:cNvCxnSpPr>
              <a:cxnSpLocks/>
            </p:cNvCxnSpPr>
            <p:nvPr/>
          </p:nvCxnSpPr>
          <p:spPr>
            <a:xfrm>
              <a:off x="3635827" y="2963775"/>
              <a:ext cx="0" cy="53745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7" name="Google Shape;64;p14">
              <a:extLst>
                <a:ext uri="{FF2B5EF4-FFF2-40B4-BE49-F238E27FC236}">
                  <a16:creationId xmlns:a16="http://schemas.microsoft.com/office/drawing/2014/main" id="{1925405E-C138-D14B-A358-584AE145D33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68965" b="17388"/>
            <a:stretch/>
          </p:blipFill>
          <p:spPr>
            <a:xfrm>
              <a:off x="2596167" y="2974095"/>
              <a:ext cx="910771" cy="537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Título 1">
            <a:extLst>
              <a:ext uri="{FF2B5EF4-FFF2-40B4-BE49-F238E27FC236}">
                <a16:creationId xmlns:a16="http://schemas.microsoft.com/office/drawing/2014/main" id="{6332A0C8-6235-4ECE-8C96-5978F43D5389}"/>
              </a:ext>
            </a:extLst>
          </p:cNvPr>
          <p:cNvSpPr txBox="1">
            <a:spLocks/>
          </p:cNvSpPr>
          <p:nvPr/>
        </p:nvSpPr>
        <p:spPr>
          <a:xfrm>
            <a:off x="485128" y="627534"/>
            <a:ext cx="7727769" cy="864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800" b="1" dirty="0">
                <a:solidFill>
                  <a:schemeClr val="bg1"/>
                </a:solidFill>
                <a:latin typeface="Lucida Sans" pitchFamily="34" charset="0"/>
                <a:ea typeface="+mj-ea"/>
                <a:cs typeface="+mj-cs"/>
              </a:rPr>
              <a:t>Roteiro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5A4016E0-D716-4738-BF76-4115D3CD7386}"/>
              </a:ext>
            </a:extLst>
          </p:cNvPr>
          <p:cNvSpPr txBox="1">
            <a:spLocks/>
          </p:cNvSpPr>
          <p:nvPr/>
        </p:nvSpPr>
        <p:spPr>
          <a:xfrm>
            <a:off x="467543" y="2090496"/>
            <a:ext cx="7289783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97151" marR="0" lvl="8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Font typeface="+mj-lt"/>
              <a:buAutoNum type="arabicPeriod"/>
            </a:pPr>
            <a:r>
              <a:rPr lang="pt-BR" sz="2400" b="1" i="0" u="none" strike="noStrike" cap="none" dirty="0">
                <a:solidFill>
                  <a:schemeClr val="bg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 que é o PROEDUCA - execução, prazos, temas prioritários e modalidades</a:t>
            </a:r>
            <a:endParaRPr lang="pt-BR" sz="1800" b="1" dirty="0">
              <a:solidFill>
                <a:schemeClr val="bg1"/>
              </a:solidFill>
            </a:endParaRPr>
          </a:p>
          <a:p>
            <a:pPr marL="597151" marR="0" lvl="8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Font typeface="+mj-lt"/>
              <a:buAutoNum type="arabicPeriod"/>
            </a:pPr>
            <a:r>
              <a:rPr lang="pt-BR" sz="2400" b="1" i="0" u="none" strike="noStrike" cap="none" dirty="0">
                <a:solidFill>
                  <a:schemeClr val="bg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 participação de servidores(as) como integrantes de equipes de pesquisa</a:t>
            </a:r>
          </a:p>
          <a:p>
            <a:pPr marL="597151" marR="0" lvl="8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Font typeface="+mj-lt"/>
              <a:buAutoNum type="arabicPeriod"/>
            </a:pPr>
            <a:r>
              <a:rPr lang="pt-BR" sz="2400" b="1" dirty="0">
                <a:solidFill>
                  <a:schemeClr val="bg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 participação do Sistema Estadual de Educação – órgão central, Diretorias de Ensino e escolas</a:t>
            </a:r>
            <a:endParaRPr lang="pt-BR" sz="2400" b="1" i="0" u="none" strike="noStrike" cap="none" dirty="0">
              <a:solidFill>
                <a:schemeClr val="bg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597151" marR="0" lvl="8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Font typeface="+mj-lt"/>
              <a:buAutoNum type="arabicPeriod"/>
            </a:pPr>
            <a:endParaRPr lang="pt-BR" sz="1800" b="1" dirty="0">
              <a:solidFill>
                <a:schemeClr val="bg1"/>
              </a:solidFill>
            </a:endParaRPr>
          </a:p>
          <a:p>
            <a:pPr indent="-457200">
              <a:spcBef>
                <a:spcPts val="900"/>
              </a:spcBef>
              <a:buClr>
                <a:srgbClr val="002060"/>
              </a:buClr>
              <a:buFont typeface="+mj-lt"/>
              <a:buAutoNum type="arabicPeriod"/>
            </a:pPr>
            <a:endParaRPr lang="pt-BR" sz="2400" b="1" dirty="0">
              <a:solidFill>
                <a:schemeClr val="bg1"/>
              </a:solidFill>
              <a:latin typeface="PT Sans Narrow" panose="020B0506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91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/>
          <p:nvPr/>
        </p:nvSpPr>
        <p:spPr>
          <a:xfrm>
            <a:off x="0" y="1234287"/>
            <a:ext cx="9144000" cy="386700"/>
          </a:xfrm>
          <a:prstGeom prst="rect">
            <a:avLst/>
          </a:prstGeom>
          <a:solidFill>
            <a:srgbClr val="0097A7">
              <a:alpha val="1960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 dirty="0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3. Participação como Pesquisador associado </a:t>
            </a:r>
            <a:endParaRPr lang="pt-BR" sz="2200" b="1" i="0" u="none" strike="noStrike" cap="none" dirty="0">
              <a:solidFill>
                <a:srgbClr val="0097A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425425" y="1638722"/>
            <a:ext cx="8347500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93700" indent="-285750">
              <a:spcBef>
                <a:spcPts val="1200"/>
              </a:spcBef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2000" dirty="0">
                <a:solidFill>
                  <a:schemeClr val="dk1"/>
                </a:solidFill>
                <a:latin typeface="PT Sans Narrow"/>
              </a:rPr>
              <a:t>Dedicação ao projeto ocorrerá fora da jornada de trabalho, aguardando normatização;</a:t>
            </a:r>
          </a:p>
          <a:p>
            <a:pPr marL="393700" indent="-285750">
              <a:spcBef>
                <a:spcPts val="1200"/>
              </a:spcBef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2000" dirty="0">
                <a:solidFill>
                  <a:schemeClr val="dk1"/>
                </a:solidFill>
                <a:latin typeface="PT Sans Narrow"/>
              </a:rPr>
              <a:t>Necessidade de autorização do chefe imediato.</a:t>
            </a:r>
          </a:p>
          <a:p>
            <a:pPr marL="393700" indent="-285750">
              <a:spcBef>
                <a:spcPts val="1200"/>
              </a:spcBef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2000" dirty="0">
                <a:solidFill>
                  <a:schemeClr val="dk1"/>
                </a:solidFill>
                <a:latin typeface="PT Sans Narrow"/>
              </a:rPr>
              <a:t>Regra Fapesp: qualquer pessoa com título de doutor, mesmo não vinculada a instituição de pesquisa, pode fazer parte da equipe na condição de pesquisador associado, que não exige muita dedicação ao projeto.</a:t>
            </a:r>
          </a:p>
          <a:p>
            <a:pPr marL="393700" indent="-285750">
              <a:spcBef>
                <a:spcPts val="1200"/>
              </a:spcBef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2000" dirty="0">
                <a:solidFill>
                  <a:schemeClr val="dk1"/>
                </a:solidFill>
                <a:latin typeface="PT Sans Narrow"/>
              </a:rPr>
              <a:t>O tempo de dedicação de cada integrante da equipe precisa estar descrito na proposta.</a:t>
            </a:r>
          </a:p>
          <a:p>
            <a:pPr marL="362250" lvl="5">
              <a:buClr>
                <a:schemeClr val="dk1"/>
              </a:buClr>
              <a:buSzPts val="1900"/>
            </a:pPr>
            <a:br>
              <a:rPr lang="pt-BR" sz="2000" dirty="0">
                <a:solidFill>
                  <a:schemeClr val="dk1"/>
                </a:solidFill>
                <a:latin typeface="PT Sans Narrow"/>
              </a:rPr>
            </a:br>
            <a:endParaRPr lang="pt-BR" sz="2000" dirty="0">
              <a:solidFill>
                <a:schemeClr val="dk1"/>
              </a:solidFill>
              <a:latin typeface="PT Sans Narrow"/>
            </a:endParaRPr>
          </a:p>
        </p:txBody>
      </p:sp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6AF49B51-4919-8B4D-A30A-45383D6A4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777" y="-1128739"/>
            <a:ext cx="4898446" cy="346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99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-150"/>
            <a:ext cx="9144000" cy="51435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 amt="20000"/>
          </a:blip>
          <a:srcRect t="15604"/>
          <a:stretch/>
        </p:blipFill>
        <p:spPr>
          <a:xfrm>
            <a:off x="0" y="2987887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5D7B7844-3465-9C42-AAEC-C1A4DFB4C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667" y="-488825"/>
            <a:ext cx="2769026" cy="1956934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3EAF96CF-E31A-D049-84F3-B04B2B782FC4}"/>
              </a:ext>
            </a:extLst>
          </p:cNvPr>
          <p:cNvGrpSpPr/>
          <p:nvPr/>
        </p:nvGrpSpPr>
        <p:grpSpPr>
          <a:xfrm>
            <a:off x="5576836" y="942240"/>
            <a:ext cx="3715515" cy="672120"/>
            <a:chOff x="2596167" y="2839425"/>
            <a:chExt cx="3715515" cy="672120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3709307" y="2839425"/>
              <a:ext cx="2602375" cy="66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pt-BR" sz="2800" b="1" i="0" u="none" strike="noStrike" cap="none" dirty="0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FAPESP - SEDUC </a:t>
              </a:r>
              <a:endParaRPr sz="2800" b="1" i="0" u="none" strike="noStrike" cap="none" dirty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cxnSp>
          <p:nvCxnSpPr>
            <p:cNvPr id="57" name="Google Shape;57;p13"/>
            <p:cNvCxnSpPr>
              <a:cxnSpLocks/>
            </p:cNvCxnSpPr>
            <p:nvPr/>
          </p:nvCxnSpPr>
          <p:spPr>
            <a:xfrm>
              <a:off x="3635827" y="2963775"/>
              <a:ext cx="0" cy="53745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7" name="Google Shape;64;p14">
              <a:extLst>
                <a:ext uri="{FF2B5EF4-FFF2-40B4-BE49-F238E27FC236}">
                  <a16:creationId xmlns:a16="http://schemas.microsoft.com/office/drawing/2014/main" id="{1925405E-C138-D14B-A358-584AE145D33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68965" b="17388"/>
            <a:stretch/>
          </p:blipFill>
          <p:spPr>
            <a:xfrm>
              <a:off x="2596167" y="2974095"/>
              <a:ext cx="910771" cy="537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5A4016E0-D716-4738-BF76-4115D3CD7386}"/>
              </a:ext>
            </a:extLst>
          </p:cNvPr>
          <p:cNvSpPr txBox="1">
            <a:spLocks/>
          </p:cNvSpPr>
          <p:nvPr/>
        </p:nvSpPr>
        <p:spPr>
          <a:xfrm>
            <a:off x="467543" y="1762933"/>
            <a:ext cx="8528348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251" marR="0" lvl="8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None/>
            </a:pPr>
            <a:r>
              <a:rPr lang="pt-BR" sz="2400" b="1" i="0" u="none" strike="noStrike" cap="none" dirty="0">
                <a:solidFill>
                  <a:schemeClr val="bg1"/>
                </a:solidFill>
                <a:latin typeface="Lucida Sans" panose="020B0602030504020204" pitchFamily="34" charset="0"/>
                <a:ea typeface="PT Sans Narrow"/>
                <a:cs typeface="PT Sans Narrow"/>
                <a:sym typeface="PT Sans Narrow"/>
              </a:rPr>
              <a:t>TEMA 3:</a:t>
            </a:r>
          </a:p>
          <a:p>
            <a:pPr marL="254251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None/>
            </a:pPr>
            <a:r>
              <a:rPr lang="pt-BR" sz="2400" b="1" i="0" u="none" strike="noStrike" cap="none" dirty="0">
                <a:solidFill>
                  <a:schemeClr val="bg1"/>
                </a:solidFill>
                <a:latin typeface="Lucida Sans" panose="020B0602030504020204" pitchFamily="34" charset="0"/>
                <a:ea typeface="PT Sans Narrow"/>
                <a:cs typeface="PT Sans Narrow"/>
                <a:sym typeface="PT Sans Narrow"/>
              </a:rPr>
              <a:t>A participação do Sistema </a:t>
            </a:r>
            <a:r>
              <a:rPr lang="pt-BR" sz="2400" b="1" dirty="0">
                <a:solidFill>
                  <a:schemeClr val="bg1"/>
                </a:solidFill>
                <a:latin typeface="Lucida Sans" panose="020B0602030504020204" pitchFamily="34" charset="0"/>
                <a:ea typeface="PT Sans Narrow"/>
                <a:cs typeface="PT Sans Narrow"/>
                <a:sym typeface="PT Sans Narrow"/>
              </a:rPr>
              <a:t>E</a:t>
            </a:r>
            <a:r>
              <a:rPr lang="pt-BR" sz="2400" b="1" i="0" u="none" strike="noStrike" cap="none" dirty="0">
                <a:solidFill>
                  <a:schemeClr val="bg1"/>
                </a:solidFill>
                <a:latin typeface="Lucida Sans" panose="020B0602030504020204" pitchFamily="34" charset="0"/>
                <a:ea typeface="PT Sans Narrow"/>
                <a:cs typeface="PT Sans Narrow"/>
                <a:sym typeface="PT Sans Narrow"/>
              </a:rPr>
              <a:t>stadual de Educação – órgão central, Diretorias de Ensino e escolas</a:t>
            </a:r>
          </a:p>
          <a:p>
            <a:pPr marL="254251" marR="0" lvl="8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None/>
            </a:pPr>
            <a:endParaRPr lang="pt-BR" sz="1800" dirty="0">
              <a:solidFill>
                <a:schemeClr val="bg1"/>
              </a:solidFill>
            </a:endParaRPr>
          </a:p>
          <a:p>
            <a:pPr indent="-457200">
              <a:spcBef>
                <a:spcPts val="900"/>
              </a:spcBef>
              <a:buClr>
                <a:srgbClr val="002060"/>
              </a:buClr>
              <a:buFont typeface="+mj-lt"/>
              <a:buAutoNum type="arabicPeriod"/>
            </a:pPr>
            <a:endParaRPr lang="pt-BR" sz="2400" dirty="0">
              <a:solidFill>
                <a:schemeClr val="bg1"/>
              </a:solidFill>
              <a:latin typeface="PT Sans Narrow" panose="020B0506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200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/>
          <p:nvPr/>
        </p:nvSpPr>
        <p:spPr>
          <a:xfrm>
            <a:off x="6439" y="1234287"/>
            <a:ext cx="9144000" cy="386700"/>
          </a:xfrm>
          <a:prstGeom prst="rect">
            <a:avLst/>
          </a:prstGeom>
          <a:solidFill>
            <a:srgbClr val="0097A7">
              <a:alpha val="1960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 dirty="0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1. Fluxo de articulação – Diretorias e Escolas </a:t>
            </a:r>
            <a:endParaRPr lang="pt-BR" sz="2200" b="1" i="0" u="none" strike="noStrike" cap="none" dirty="0">
              <a:solidFill>
                <a:srgbClr val="0097A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6AF49B51-4919-8B4D-A30A-45383D6A4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777" y="-1128739"/>
            <a:ext cx="4898446" cy="3461842"/>
          </a:xfrm>
          <a:prstGeom prst="rect">
            <a:avLst/>
          </a:prstGeom>
        </p:spPr>
      </p:pic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0053310C-E08F-4E69-8B52-A12FFB86A6F7}"/>
              </a:ext>
            </a:extLst>
          </p:cNvPr>
          <p:cNvSpPr txBox="1">
            <a:spLocks/>
          </p:cNvSpPr>
          <p:nvPr/>
        </p:nvSpPr>
        <p:spPr>
          <a:xfrm>
            <a:off x="539552" y="1835835"/>
            <a:ext cx="8119320" cy="382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107000"/>
              </a:lnSpc>
              <a:spcBef>
                <a:spcPts val="250"/>
              </a:spcBef>
            </a:pPr>
            <a:r>
              <a:rPr lang="pt-BR" sz="1800" b="1" dirty="0">
                <a:solidFill>
                  <a:schemeClr val="tx1"/>
                </a:solidFill>
                <a:latin typeface="PT Sans Narrow" panose="020B0506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anterior à inscrição do projeto no edital:</a:t>
            </a:r>
          </a:p>
          <a:p>
            <a:pPr marL="0" indent="0" algn="l">
              <a:lnSpc>
                <a:spcPct val="107000"/>
              </a:lnSpc>
              <a:spcBef>
                <a:spcPts val="250"/>
              </a:spcBef>
            </a:pPr>
            <a:endParaRPr lang="pt-BR" sz="1600" b="1" dirty="0">
              <a:solidFill>
                <a:schemeClr val="tx1"/>
              </a:solidFill>
              <a:latin typeface="PT Sans Narrow" panose="020B0506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07000"/>
              </a:lnSpc>
              <a:spcBef>
                <a:spcPts val="250"/>
              </a:spcBef>
            </a:pPr>
            <a:endParaRPr lang="pt-BR" sz="1600" b="1" dirty="0">
              <a:solidFill>
                <a:schemeClr val="tx1"/>
              </a:solidFill>
              <a:latin typeface="PT Sans Narrow" panose="020B0506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07000"/>
              </a:lnSpc>
              <a:spcBef>
                <a:spcPts val="250"/>
              </a:spcBef>
            </a:pPr>
            <a:endParaRPr lang="pt-BR" sz="1600" b="1" dirty="0">
              <a:solidFill>
                <a:schemeClr val="tx1"/>
              </a:solidFill>
              <a:latin typeface="PT Sans Narrow" panose="020B0506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07000"/>
              </a:lnSpc>
              <a:spcBef>
                <a:spcPts val="250"/>
              </a:spcBef>
            </a:pPr>
            <a:endParaRPr lang="pt-BR" sz="1600" b="1" dirty="0">
              <a:solidFill>
                <a:schemeClr val="tx1"/>
              </a:solidFill>
              <a:latin typeface="PT Sans Narrow" panose="020B0506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07000"/>
              </a:lnSpc>
              <a:spcBef>
                <a:spcPts val="250"/>
              </a:spcBef>
            </a:pPr>
            <a:endParaRPr lang="pt-BR" sz="1600" b="1" dirty="0">
              <a:solidFill>
                <a:schemeClr val="tx1"/>
              </a:solidFill>
              <a:latin typeface="PT Sans Narrow" panose="020B0506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07000"/>
              </a:lnSpc>
              <a:spcBef>
                <a:spcPts val="250"/>
              </a:spcBef>
            </a:pPr>
            <a:endParaRPr lang="pt-BR" sz="1600" b="1" dirty="0">
              <a:solidFill>
                <a:schemeClr val="tx1"/>
              </a:solidFill>
              <a:latin typeface="PT Sans Narrow" panose="020B0506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07000"/>
              </a:lnSpc>
              <a:spcBef>
                <a:spcPts val="250"/>
              </a:spcBef>
            </a:pPr>
            <a:r>
              <a:rPr lang="pt-BR" sz="1800" b="1" dirty="0">
                <a:solidFill>
                  <a:schemeClr val="tx1"/>
                </a:solidFill>
                <a:latin typeface="PT Sans Narrow" panose="020B0506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Fase de execução do projeto aprovado:</a:t>
            </a:r>
          </a:p>
          <a:p>
            <a:pPr marL="0" indent="0" algn="l">
              <a:lnSpc>
                <a:spcPct val="107000"/>
              </a:lnSpc>
              <a:spcBef>
                <a:spcPts val="250"/>
              </a:spcBef>
            </a:pPr>
            <a:r>
              <a:rPr lang="pt-BR" sz="1600" dirty="0">
                <a:solidFill>
                  <a:schemeClr val="tx1"/>
                </a:solidFill>
                <a:latin typeface="PT Sans Narrow" panose="020B0506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Relacionamento direto entre áreas envolvidas e pesquisadores(as), com apoio do EE.</a:t>
            </a:r>
          </a:p>
          <a:p>
            <a:pPr marL="0" indent="0" algn="l">
              <a:lnSpc>
                <a:spcPct val="107000"/>
              </a:lnSpc>
              <a:spcBef>
                <a:spcPts val="250"/>
              </a:spcBef>
            </a:pPr>
            <a:endParaRPr lang="pt-BR" sz="1600" dirty="0">
              <a:solidFill>
                <a:srgbClr val="00207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7169" indent="0" algn="l">
              <a:lnSpc>
                <a:spcPct val="107000"/>
              </a:lnSpc>
            </a:pPr>
            <a:endParaRPr lang="pt-BR" sz="1600" b="1" dirty="0">
              <a:solidFill>
                <a:srgbClr val="00207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07000"/>
              </a:lnSpc>
              <a:spcBef>
                <a:spcPts val="250"/>
              </a:spcBef>
            </a:pPr>
            <a:endParaRPr lang="pt-BR" sz="1600" dirty="0">
              <a:solidFill>
                <a:srgbClr val="00207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07000"/>
              </a:lnSpc>
              <a:spcBef>
                <a:spcPts val="250"/>
              </a:spcBef>
            </a:pPr>
            <a:endParaRPr lang="pt-BR" sz="1600" dirty="0">
              <a:solidFill>
                <a:srgbClr val="00207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07000"/>
              </a:lnSpc>
              <a:spcBef>
                <a:spcPts val="250"/>
              </a:spcBef>
            </a:pPr>
            <a:endParaRPr lang="pt-BR" sz="1600" b="1" dirty="0">
              <a:solidFill>
                <a:srgbClr val="00207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07000"/>
              </a:lnSpc>
              <a:spcBef>
                <a:spcPts val="250"/>
              </a:spcBef>
            </a:pPr>
            <a:endParaRPr lang="pt-BR" sz="1600" b="1" dirty="0">
              <a:solidFill>
                <a:srgbClr val="00207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07000"/>
              </a:lnSpc>
              <a:spcBef>
                <a:spcPts val="250"/>
              </a:spcBef>
            </a:pPr>
            <a:endParaRPr lang="pt-BR" sz="1600" dirty="0">
              <a:solidFill>
                <a:srgbClr val="00207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07000"/>
              </a:lnSpc>
              <a:spcBef>
                <a:spcPts val="250"/>
              </a:spcBef>
            </a:pPr>
            <a:endParaRPr lang="pt-BR" sz="1200" dirty="0">
              <a:solidFill>
                <a:srgbClr val="00207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07000"/>
              </a:lnSpc>
              <a:spcBef>
                <a:spcPts val="250"/>
              </a:spcBef>
            </a:pPr>
            <a:endParaRPr lang="pt-BR" sz="1200" dirty="0">
              <a:solidFill>
                <a:srgbClr val="00207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6DE60ED6-27C8-477C-A6EE-B378BBFBA96A}"/>
              </a:ext>
            </a:extLst>
          </p:cNvPr>
          <p:cNvSpPr/>
          <p:nvPr/>
        </p:nvSpPr>
        <p:spPr bwMode="auto">
          <a:xfrm rot="16200000">
            <a:off x="1405990" y="2802311"/>
            <a:ext cx="288032" cy="338697"/>
          </a:xfrm>
          <a:prstGeom prst="downArrow">
            <a:avLst>
              <a:gd name="adj1" fmla="val 54471"/>
              <a:gd name="adj2" fmla="val 50000"/>
            </a:avLst>
          </a:prstGeom>
          <a:solidFill>
            <a:srgbClr val="0097A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03C081D-635D-42DD-A6F2-D79421AD0A95}"/>
              </a:ext>
            </a:extLst>
          </p:cNvPr>
          <p:cNvSpPr/>
          <p:nvPr/>
        </p:nvSpPr>
        <p:spPr>
          <a:xfrm>
            <a:off x="135249" y="2401910"/>
            <a:ext cx="1184836" cy="1181438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  <a:latin typeface="PT Sans Narrow" panose="020B0506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Escritório de Evidências (EE) recebe a proposta (e-mail </a:t>
            </a:r>
            <a:r>
              <a:rPr lang="pt-BR" sz="1400" dirty="0" err="1">
                <a:solidFill>
                  <a:srgbClr val="0097A7"/>
                </a:solidFill>
                <a:latin typeface="PT Sans Narrow" panose="020B0506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Proeduca</a:t>
            </a:r>
            <a:r>
              <a:rPr lang="pt-BR" sz="1400" dirty="0">
                <a:solidFill>
                  <a:schemeClr val="tx1"/>
                </a:solidFill>
                <a:latin typeface="PT Sans Narrow" panose="020B0506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81AAA19-F2A9-4876-B78B-2938B0C7DE98}"/>
              </a:ext>
            </a:extLst>
          </p:cNvPr>
          <p:cNvSpPr/>
          <p:nvPr/>
        </p:nvSpPr>
        <p:spPr>
          <a:xfrm>
            <a:off x="1762359" y="2401910"/>
            <a:ext cx="1719744" cy="1181437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7000"/>
              </a:lnSpc>
              <a:spcBef>
                <a:spcPts val="250"/>
              </a:spcBef>
            </a:pPr>
            <a:r>
              <a:rPr lang="pt-BR" sz="1400" dirty="0">
                <a:solidFill>
                  <a:schemeClr val="tx1"/>
                </a:solidFill>
                <a:latin typeface="PT Sans Narrow" panose="020B0506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EE se reúne c/ grupo de pesquisa para organizar as informações da proposta p/ as áreas envolvidas.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23311DC-AF56-4092-A48A-D41C6200CB01}"/>
              </a:ext>
            </a:extLst>
          </p:cNvPr>
          <p:cNvSpPr/>
          <p:nvPr/>
        </p:nvSpPr>
        <p:spPr>
          <a:xfrm>
            <a:off x="3924377" y="2401910"/>
            <a:ext cx="1341534" cy="117499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7000"/>
              </a:lnSpc>
              <a:spcBef>
                <a:spcPts val="250"/>
              </a:spcBef>
            </a:pPr>
            <a:r>
              <a:rPr lang="pt-BR" sz="1400" dirty="0">
                <a:solidFill>
                  <a:schemeClr val="tx1"/>
                </a:solidFill>
                <a:latin typeface="PT Sans Narrow" panose="020B0506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Reunião entre grupo de pesquisa e áreas envolvidas, com apoio do EE.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94A2E0E-6066-405D-B4ED-BD2925F35231}"/>
              </a:ext>
            </a:extLst>
          </p:cNvPr>
          <p:cNvSpPr/>
          <p:nvPr/>
        </p:nvSpPr>
        <p:spPr>
          <a:xfrm>
            <a:off x="5708185" y="2401910"/>
            <a:ext cx="1360460" cy="1158612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7000"/>
              </a:lnSpc>
              <a:spcBef>
                <a:spcPts val="250"/>
              </a:spcBef>
            </a:pPr>
            <a:r>
              <a:rPr lang="pt-BR" sz="1400" dirty="0">
                <a:solidFill>
                  <a:schemeClr val="tx1"/>
                </a:solidFill>
                <a:latin typeface="PT Sans Narrow" panose="020B05060202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Áreas envolvidas e Comitê Gestor (Seduc) deliberam conveniência/ interesse. </a:t>
            </a:r>
          </a:p>
        </p:txBody>
      </p:sp>
      <p:sp>
        <p:nvSpPr>
          <p:cNvPr id="17" name="Seta: para Baixo 16">
            <a:extLst>
              <a:ext uri="{FF2B5EF4-FFF2-40B4-BE49-F238E27FC236}">
                <a16:creationId xmlns:a16="http://schemas.microsoft.com/office/drawing/2014/main" id="{71486771-5EE8-496C-BC1D-1D041DE8ED7C}"/>
              </a:ext>
            </a:extLst>
          </p:cNvPr>
          <p:cNvSpPr/>
          <p:nvPr/>
        </p:nvSpPr>
        <p:spPr bwMode="auto">
          <a:xfrm rot="16200000">
            <a:off x="3578305" y="2802311"/>
            <a:ext cx="288032" cy="338697"/>
          </a:xfrm>
          <a:prstGeom prst="downArrow">
            <a:avLst>
              <a:gd name="adj1" fmla="val 54471"/>
              <a:gd name="adj2" fmla="val 50000"/>
            </a:avLst>
          </a:prstGeom>
          <a:solidFill>
            <a:srgbClr val="0097A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id="{CF763D15-D4CE-4485-BD1C-DEED1A8D07D2}"/>
              </a:ext>
            </a:extLst>
          </p:cNvPr>
          <p:cNvSpPr/>
          <p:nvPr/>
        </p:nvSpPr>
        <p:spPr bwMode="auto">
          <a:xfrm rot="16200000">
            <a:off x="5343372" y="2802311"/>
            <a:ext cx="288032" cy="338697"/>
          </a:xfrm>
          <a:prstGeom prst="downArrow">
            <a:avLst>
              <a:gd name="adj1" fmla="val 54471"/>
              <a:gd name="adj2" fmla="val 50000"/>
            </a:avLst>
          </a:prstGeom>
          <a:solidFill>
            <a:srgbClr val="0097A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80D3279C-3D75-4D3C-9514-D87B95B981B2}"/>
              </a:ext>
            </a:extLst>
          </p:cNvPr>
          <p:cNvSpPr/>
          <p:nvPr/>
        </p:nvSpPr>
        <p:spPr>
          <a:xfrm>
            <a:off x="7510920" y="2401910"/>
            <a:ext cx="1420579" cy="1166896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lnSpc>
                <a:spcPct val="107000"/>
              </a:lnSpc>
              <a:spcBef>
                <a:spcPts val="250"/>
              </a:spcBef>
            </a:pPr>
            <a:r>
              <a:rPr lang="pt-BR" sz="1400" dirty="0">
                <a:solidFill>
                  <a:schemeClr val="tx1"/>
                </a:solidFill>
                <a:latin typeface="PT Sans Narrow" panose="020B0506020203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5. Áreas envolvidas concretizam a parceria com grupo de pesquisa, c/ apoio do EE</a:t>
            </a:r>
            <a:endParaRPr lang="pt-BR" sz="1400" dirty="0">
              <a:solidFill>
                <a:schemeClr val="tx1"/>
              </a:solidFill>
              <a:latin typeface="PT Sans Narrow" panose="020B05060202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Seta: para Baixo 20">
            <a:extLst>
              <a:ext uri="{FF2B5EF4-FFF2-40B4-BE49-F238E27FC236}">
                <a16:creationId xmlns:a16="http://schemas.microsoft.com/office/drawing/2014/main" id="{695B264B-8D6A-484E-B90C-3A43FD4AEF5A}"/>
              </a:ext>
            </a:extLst>
          </p:cNvPr>
          <p:cNvSpPr/>
          <p:nvPr/>
        </p:nvSpPr>
        <p:spPr bwMode="auto">
          <a:xfrm rot="16200000">
            <a:off x="7157136" y="2802311"/>
            <a:ext cx="288032" cy="338697"/>
          </a:xfrm>
          <a:prstGeom prst="downArrow">
            <a:avLst>
              <a:gd name="adj1" fmla="val 54471"/>
              <a:gd name="adj2" fmla="val 50000"/>
            </a:avLst>
          </a:prstGeom>
          <a:solidFill>
            <a:srgbClr val="0097A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730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/>
          <p:nvPr/>
        </p:nvSpPr>
        <p:spPr>
          <a:xfrm>
            <a:off x="6439" y="1234287"/>
            <a:ext cx="9144000" cy="386700"/>
          </a:xfrm>
          <a:prstGeom prst="rect">
            <a:avLst/>
          </a:prstGeom>
          <a:solidFill>
            <a:srgbClr val="0097A7">
              <a:alpha val="1960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 dirty="0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2. Encaminhamentos e próximos passos</a:t>
            </a:r>
            <a:endParaRPr lang="pt-BR" sz="2200" b="1" i="0" u="none" strike="noStrike" cap="none" dirty="0">
              <a:solidFill>
                <a:srgbClr val="0097A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6AF49B51-4919-8B4D-A30A-45383D6A4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777" y="-1128739"/>
            <a:ext cx="4898446" cy="3461842"/>
          </a:xfrm>
          <a:prstGeom prst="rect">
            <a:avLst/>
          </a:prstGeom>
        </p:spPr>
      </p:pic>
      <p:sp>
        <p:nvSpPr>
          <p:cNvPr id="9" name="Google Shape;130;p20">
            <a:extLst>
              <a:ext uri="{FF2B5EF4-FFF2-40B4-BE49-F238E27FC236}">
                <a16:creationId xmlns:a16="http://schemas.microsoft.com/office/drawing/2014/main" id="{7E1AB035-3D17-4172-B304-7D52F3934457}"/>
              </a:ext>
            </a:extLst>
          </p:cNvPr>
          <p:cNvSpPr txBox="1"/>
          <p:nvPr/>
        </p:nvSpPr>
        <p:spPr>
          <a:xfrm>
            <a:off x="425425" y="1638722"/>
            <a:ext cx="8347500" cy="3770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93700" indent="-285750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1800" dirty="0">
                <a:solidFill>
                  <a:schemeClr val="dk1"/>
                </a:solidFill>
                <a:latin typeface="PT Sans Narrow"/>
              </a:rPr>
              <a:t>As Diretorias de Ensino indicarão pessoa como ponto focal para o PROEDUCA.</a:t>
            </a:r>
          </a:p>
          <a:p>
            <a:pPr marL="393700" indent="-285750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1800" dirty="0">
                <a:solidFill>
                  <a:schemeClr val="dk1"/>
                </a:solidFill>
                <a:latin typeface="PT Sans Narrow"/>
              </a:rPr>
              <a:t>DE informa as escolas sob sua circunscrição sobre o Programa.</a:t>
            </a:r>
          </a:p>
          <a:p>
            <a:pPr marL="393700" indent="-285750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1800" dirty="0">
                <a:solidFill>
                  <a:schemeClr val="dk1"/>
                </a:solidFill>
                <a:latin typeface="PT Sans Narrow"/>
              </a:rPr>
              <a:t>Escolas devem informar DE </a:t>
            </a:r>
            <a:r>
              <a:rPr lang="pt-BR" sz="1800" dirty="0">
                <a:solidFill>
                  <a:schemeClr val="dk1"/>
                </a:solidFill>
                <a:highlight>
                  <a:srgbClr val="FFFF00"/>
                </a:highlight>
                <a:latin typeface="PT Sans Narrow"/>
              </a:rPr>
              <a:t>caso sejam contatadas por pesquisadores(as) </a:t>
            </a:r>
            <a:r>
              <a:rPr lang="pt-BR" sz="1800" dirty="0">
                <a:solidFill>
                  <a:schemeClr val="dk1"/>
                </a:solidFill>
                <a:latin typeface="PT Sans Narrow"/>
                <a:sym typeface="Wingdings" panose="05000000000000000000" pitchFamily="2" charset="2"/>
              </a:rPr>
              <a:t> DE informa Escritório de Evidências</a:t>
            </a:r>
            <a:r>
              <a:rPr lang="pt-BR" sz="1800">
                <a:solidFill>
                  <a:schemeClr val="dk1"/>
                </a:solidFill>
                <a:latin typeface="PT Sans Narrow"/>
                <a:sym typeface="Wingdings" panose="05000000000000000000" pitchFamily="2" charset="2"/>
              </a:rPr>
              <a:t>. </a:t>
            </a:r>
            <a:endParaRPr lang="pt-BR" sz="1800" dirty="0">
              <a:solidFill>
                <a:schemeClr val="dk1"/>
              </a:solidFill>
              <a:latin typeface="PT Sans Narrow"/>
              <a:sym typeface="Wingdings" panose="05000000000000000000" pitchFamily="2" charset="2"/>
            </a:endParaRPr>
          </a:p>
          <a:p>
            <a:pPr marL="107950">
              <a:spcBef>
                <a:spcPts val="600"/>
              </a:spcBef>
              <a:buClr>
                <a:schemeClr val="dk1"/>
              </a:buClr>
              <a:buSzPts val="1900"/>
            </a:pPr>
            <a:endParaRPr lang="pt-BR" sz="2000" b="1" dirty="0">
              <a:solidFill>
                <a:srgbClr val="0097A7"/>
              </a:solidFill>
              <a:latin typeface="PT Sans Narrow"/>
            </a:endParaRPr>
          </a:p>
          <a:p>
            <a:pPr marL="107950">
              <a:spcBef>
                <a:spcPts val="600"/>
              </a:spcBef>
              <a:buClr>
                <a:schemeClr val="dk1"/>
              </a:buClr>
              <a:buSzPts val="1900"/>
            </a:pPr>
            <a:r>
              <a:rPr lang="pt-BR" sz="2000" b="1" dirty="0">
                <a:solidFill>
                  <a:srgbClr val="0097A7"/>
                </a:solidFill>
                <a:latin typeface="PT Sans Narrow"/>
              </a:rPr>
              <a:t>Premissa da Seduc: </a:t>
            </a:r>
            <a:r>
              <a:rPr lang="pt-BR" sz="2000" dirty="0">
                <a:solidFill>
                  <a:schemeClr val="dk1"/>
                </a:solidFill>
                <a:latin typeface="PT Sans Narrow"/>
              </a:rPr>
              <a:t>coordenação para permitir vários projetos sem prejudicar a ação da rede (evitar sobreposição de projetos).</a:t>
            </a:r>
          </a:p>
          <a:p>
            <a:pPr marL="362250" lvl="5">
              <a:buClr>
                <a:schemeClr val="dk1"/>
              </a:buClr>
              <a:buSzPts val="1900"/>
            </a:pPr>
            <a:br>
              <a:rPr lang="pt-BR" sz="2000" dirty="0">
                <a:solidFill>
                  <a:schemeClr val="dk1"/>
                </a:solidFill>
                <a:latin typeface="PT Sans Narrow"/>
              </a:rPr>
            </a:br>
            <a:endParaRPr lang="pt-BR" sz="2000" dirty="0">
              <a:solidFill>
                <a:schemeClr val="dk1"/>
              </a:solidFill>
              <a:latin typeface="PT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2693739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20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/>
          <p:nvPr/>
        </p:nvSpPr>
        <p:spPr>
          <a:xfrm>
            <a:off x="6439" y="1234287"/>
            <a:ext cx="9144000" cy="386700"/>
          </a:xfrm>
          <a:prstGeom prst="rect">
            <a:avLst/>
          </a:prstGeom>
          <a:solidFill>
            <a:srgbClr val="0097A7">
              <a:alpha val="1960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 dirty="0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2. Encaminhamentos e próximos passos</a:t>
            </a:r>
            <a:endParaRPr lang="pt-BR" sz="2200" b="1" i="0" u="none" strike="noStrike" cap="none" dirty="0">
              <a:solidFill>
                <a:srgbClr val="0097A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6AF49B51-4919-8B4D-A30A-45383D6A4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777" y="-1128739"/>
            <a:ext cx="4898446" cy="3461842"/>
          </a:xfrm>
          <a:prstGeom prst="rect">
            <a:avLst/>
          </a:prstGeom>
        </p:spPr>
      </p:pic>
      <p:sp>
        <p:nvSpPr>
          <p:cNvPr id="9" name="Google Shape;130;p20">
            <a:extLst>
              <a:ext uri="{FF2B5EF4-FFF2-40B4-BE49-F238E27FC236}">
                <a16:creationId xmlns:a16="http://schemas.microsoft.com/office/drawing/2014/main" id="{7E1AB035-3D17-4172-B304-7D52F3934457}"/>
              </a:ext>
            </a:extLst>
          </p:cNvPr>
          <p:cNvSpPr txBox="1"/>
          <p:nvPr/>
        </p:nvSpPr>
        <p:spPr>
          <a:xfrm>
            <a:off x="273026" y="1542134"/>
            <a:ext cx="8800140" cy="4478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93700" indent="-285750">
              <a:spcBef>
                <a:spcPts val="600"/>
              </a:spcBef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1800" b="1" dirty="0">
                <a:solidFill>
                  <a:schemeClr val="dk1"/>
                </a:solidFill>
                <a:latin typeface="PT Sans Narrow"/>
                <a:sym typeface="Wingdings" panose="05000000000000000000" pitchFamily="2" charset="2"/>
              </a:rPr>
              <a:t>Modalidade Ensino Público exige carta de aceite do(a) diretor(a) de cada escola envolvida</a:t>
            </a:r>
            <a:r>
              <a:rPr lang="pt-BR" sz="1800" dirty="0">
                <a:solidFill>
                  <a:schemeClr val="dk1"/>
                </a:solidFill>
                <a:latin typeface="PT Sans Narrow"/>
                <a:sym typeface="Wingdings" panose="05000000000000000000" pitchFamily="2" charset="2"/>
              </a:rPr>
              <a:t>:</a:t>
            </a:r>
          </a:p>
          <a:p>
            <a:pPr marL="576000" lvl="8" indent="-252000">
              <a:spcBef>
                <a:spcPts val="600"/>
              </a:spcBef>
              <a:buClr>
                <a:schemeClr val="dk1"/>
              </a:buClr>
              <a:buSzPts val="1900"/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dk1"/>
                </a:solidFill>
                <a:latin typeface="PT Sans Narrow"/>
                <a:sym typeface="Wingdings" panose="05000000000000000000" pitchFamily="2" charset="2"/>
              </a:rPr>
              <a:t>Modelo de Carta de aceite será enviado às Diretorias;</a:t>
            </a:r>
          </a:p>
          <a:p>
            <a:pPr marL="576000" indent="-252000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1900"/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dk1"/>
                </a:solidFill>
                <a:latin typeface="PT Sans Narrow"/>
                <a:sym typeface="Wingdings" panose="05000000000000000000" pitchFamily="2" charset="2"/>
              </a:rPr>
              <a:t>Ponto focal DE colabora para colher as assinaturas dos(as) diretores(as) de escolas</a:t>
            </a:r>
            <a:endParaRPr lang="pt-BR" sz="1800" dirty="0">
              <a:solidFill>
                <a:schemeClr val="dk1"/>
              </a:solidFill>
              <a:latin typeface="PT Sans Narrow"/>
            </a:endParaRPr>
          </a:p>
          <a:p>
            <a:pPr marL="393700" indent="-285750">
              <a:lnSpc>
                <a:spcPct val="150000"/>
              </a:lnSpc>
              <a:spcBef>
                <a:spcPts val="600"/>
              </a:spcBef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1800" b="1" dirty="0">
                <a:solidFill>
                  <a:schemeClr val="dk1"/>
                </a:solidFill>
                <a:latin typeface="PT Sans Narrow"/>
              </a:rPr>
              <a:t>Live da secretária Renilda e representante da Fapesp </a:t>
            </a:r>
            <a:r>
              <a:rPr lang="pt-BR" sz="1800" dirty="0">
                <a:solidFill>
                  <a:schemeClr val="dk1"/>
                </a:solidFill>
                <a:latin typeface="PT Sans Narrow"/>
              </a:rPr>
              <a:t>incentivará investigação de nossas políticas e questões prioritárias junto à comunidade científica. </a:t>
            </a:r>
            <a:r>
              <a:rPr lang="pt-BR" sz="1800" dirty="0">
                <a:solidFill>
                  <a:schemeClr val="dk1"/>
                </a:solidFill>
                <a:highlight>
                  <a:srgbClr val="C0C0C0"/>
                </a:highlight>
                <a:latin typeface="PT Sans Narrow"/>
              </a:rPr>
              <a:t>Dia 11/05 às 14h no Canal Gestão do CMSP</a:t>
            </a:r>
          </a:p>
          <a:p>
            <a:pPr marL="393700" indent="-285750">
              <a:lnSpc>
                <a:spcPct val="200000"/>
              </a:lnSpc>
              <a:spcBef>
                <a:spcPts val="600"/>
              </a:spcBef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1800" b="1" dirty="0">
                <a:solidFill>
                  <a:srgbClr val="0097A7"/>
                </a:solidFill>
                <a:latin typeface="PT Sans Narrow"/>
              </a:rPr>
              <a:t>Contato</a:t>
            </a:r>
            <a:r>
              <a:rPr lang="pt-BR" sz="1800" dirty="0">
                <a:solidFill>
                  <a:schemeClr val="dk1"/>
                </a:solidFill>
                <a:latin typeface="PT Sans Narrow"/>
              </a:rPr>
              <a:t> </a:t>
            </a:r>
            <a:r>
              <a:rPr lang="pt-BR" sz="1800" b="1" dirty="0">
                <a:solidFill>
                  <a:schemeClr val="dk1"/>
                </a:solidFill>
                <a:latin typeface="PT Sans Narrow"/>
              </a:rPr>
              <a:t>sobre o PROEDUCA</a:t>
            </a:r>
            <a:r>
              <a:rPr lang="pt-BR" sz="1800" dirty="0">
                <a:solidFill>
                  <a:schemeClr val="dk1"/>
                </a:solidFill>
                <a:latin typeface="PT Sans Narrow"/>
              </a:rPr>
              <a:t>: </a:t>
            </a:r>
          </a:p>
          <a:p>
            <a:pPr marL="576000" indent="-252000">
              <a:spcBef>
                <a:spcPts val="600"/>
              </a:spcBef>
              <a:buClr>
                <a:schemeClr val="dk1"/>
              </a:buClr>
              <a:buSzPts val="1900"/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dk1"/>
                </a:solidFill>
                <a:latin typeface="PT Sans Narrow"/>
              </a:rPr>
              <a:t>Maria Elisa Brandt, do Escritório de Evidências</a:t>
            </a:r>
          </a:p>
          <a:p>
            <a:pPr marL="576000" indent="-252000">
              <a:spcBef>
                <a:spcPts val="600"/>
              </a:spcBef>
              <a:buClr>
                <a:schemeClr val="dk1"/>
              </a:buClr>
              <a:buSzPts val="1900"/>
              <a:buFont typeface="Wingdings" panose="05000000000000000000" pitchFamily="2" charset="2"/>
              <a:buChar char="ü"/>
            </a:pPr>
            <a:r>
              <a:rPr lang="pt-BR" sz="1600" dirty="0">
                <a:solidFill>
                  <a:schemeClr val="dk1"/>
                </a:solidFill>
                <a:latin typeface="PT Sans Narrow"/>
              </a:rPr>
              <a:t>E-mail: </a:t>
            </a:r>
            <a:r>
              <a:rPr lang="pt-BR" sz="1600" dirty="0">
                <a:solidFill>
                  <a:schemeClr val="dk1"/>
                </a:solidFill>
                <a:latin typeface="PT Sans Narr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proeduca@educacao.sp.gov.br</a:t>
            </a:r>
            <a:r>
              <a:rPr lang="pt-BR" sz="1600" dirty="0">
                <a:solidFill>
                  <a:schemeClr val="dk1"/>
                </a:solidFill>
                <a:latin typeface="PT Sans Narrow"/>
              </a:rPr>
              <a:t> </a:t>
            </a:r>
          </a:p>
          <a:p>
            <a:pPr marL="107950">
              <a:spcBef>
                <a:spcPts val="600"/>
              </a:spcBef>
              <a:buClr>
                <a:schemeClr val="dk1"/>
              </a:buClr>
              <a:buSzPts val="1900"/>
            </a:pPr>
            <a:endParaRPr lang="pt-BR" sz="1800" dirty="0">
              <a:solidFill>
                <a:schemeClr val="dk1"/>
              </a:solidFill>
              <a:latin typeface="PT Sans Narrow"/>
            </a:endParaRPr>
          </a:p>
          <a:p>
            <a:pPr marL="107950" lvl="5">
              <a:spcBef>
                <a:spcPts val="600"/>
              </a:spcBef>
              <a:buClr>
                <a:schemeClr val="dk1"/>
              </a:buClr>
              <a:buSzPts val="1900"/>
            </a:pPr>
            <a:br>
              <a:rPr lang="pt-BR" sz="1800" dirty="0">
                <a:solidFill>
                  <a:schemeClr val="dk1"/>
                </a:solidFill>
                <a:latin typeface="PT Sans Narrow"/>
              </a:rPr>
            </a:br>
            <a:endParaRPr lang="pt-BR" sz="1800" dirty="0">
              <a:solidFill>
                <a:schemeClr val="dk1"/>
              </a:solidFill>
              <a:latin typeface="PT Sans Narrow"/>
            </a:endParaRPr>
          </a:p>
        </p:txBody>
      </p:sp>
    </p:spTree>
    <p:extLst>
      <p:ext uri="{BB962C8B-B14F-4D97-AF65-F5344CB8AC3E}">
        <p14:creationId xmlns:p14="http://schemas.microsoft.com/office/powerpoint/2010/main" val="2708437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/>
          <p:nvPr/>
        </p:nvSpPr>
        <p:spPr>
          <a:xfrm>
            <a:off x="0" y="-150"/>
            <a:ext cx="9144000" cy="51435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3">
            <a:alphaModFix amt="11000"/>
          </a:blip>
          <a:srcRect t="15604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 txBox="1"/>
          <p:nvPr/>
        </p:nvSpPr>
        <p:spPr>
          <a:xfrm>
            <a:off x="2762250" y="3220425"/>
            <a:ext cx="5962500" cy="7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pt-BR" sz="2300" b="1" i="0" u="none" strike="noStrike" cap="none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Obrigada!</a:t>
            </a:r>
            <a:endParaRPr sz="2300" b="0" i="0" u="none" strike="noStrike" cap="none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cxnSp>
        <p:nvCxnSpPr>
          <p:cNvPr id="160" name="Google Shape;160;p23"/>
          <p:cNvCxnSpPr/>
          <p:nvPr/>
        </p:nvCxnSpPr>
        <p:spPr>
          <a:xfrm>
            <a:off x="2647950" y="3344775"/>
            <a:ext cx="0" cy="4908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-150"/>
            <a:ext cx="9144000" cy="51435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 amt="20000"/>
          </a:blip>
          <a:srcRect t="15604"/>
          <a:stretch/>
        </p:blipFill>
        <p:spPr>
          <a:xfrm>
            <a:off x="0" y="3000763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 descr="Logotipo, nome da empresa&#10;&#10;Descrição gerada automaticamente">
            <a:extLst>
              <a:ext uri="{FF2B5EF4-FFF2-40B4-BE49-F238E27FC236}">
                <a16:creationId xmlns:a16="http://schemas.microsoft.com/office/drawing/2014/main" id="{5D7B7844-3465-9C42-AAEC-C1A4DFB4C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667" y="-488825"/>
            <a:ext cx="2769026" cy="1956934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3EAF96CF-E31A-D049-84F3-B04B2B782FC4}"/>
              </a:ext>
            </a:extLst>
          </p:cNvPr>
          <p:cNvGrpSpPr/>
          <p:nvPr/>
        </p:nvGrpSpPr>
        <p:grpSpPr>
          <a:xfrm>
            <a:off x="5576836" y="942240"/>
            <a:ext cx="3715515" cy="672120"/>
            <a:chOff x="2596167" y="2839425"/>
            <a:chExt cx="3715515" cy="672120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3709307" y="2839425"/>
              <a:ext cx="2602375" cy="66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pt-BR" sz="2800" b="1" i="0" u="none" strike="noStrike" cap="none" dirty="0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FAPESP - SEDUC </a:t>
              </a:r>
              <a:endParaRPr sz="2800" b="1" i="0" u="none" strike="noStrike" cap="none" dirty="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cxnSp>
          <p:nvCxnSpPr>
            <p:cNvPr id="57" name="Google Shape;57;p13"/>
            <p:cNvCxnSpPr>
              <a:cxnSpLocks/>
            </p:cNvCxnSpPr>
            <p:nvPr/>
          </p:nvCxnSpPr>
          <p:spPr>
            <a:xfrm>
              <a:off x="3635827" y="2963775"/>
              <a:ext cx="0" cy="53745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7" name="Google Shape;64;p14">
              <a:extLst>
                <a:ext uri="{FF2B5EF4-FFF2-40B4-BE49-F238E27FC236}">
                  <a16:creationId xmlns:a16="http://schemas.microsoft.com/office/drawing/2014/main" id="{1925405E-C138-D14B-A358-584AE145D332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r="68965" b="17388"/>
            <a:stretch/>
          </p:blipFill>
          <p:spPr>
            <a:xfrm>
              <a:off x="2596167" y="2974095"/>
              <a:ext cx="910771" cy="537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5A4016E0-D716-4738-BF76-4115D3CD7386}"/>
              </a:ext>
            </a:extLst>
          </p:cNvPr>
          <p:cNvSpPr txBox="1">
            <a:spLocks/>
          </p:cNvSpPr>
          <p:nvPr/>
        </p:nvSpPr>
        <p:spPr>
          <a:xfrm>
            <a:off x="467543" y="1762933"/>
            <a:ext cx="7289783" cy="2664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54251" marR="0" lvl="8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None/>
            </a:pPr>
            <a:r>
              <a:rPr lang="pt-BR" sz="2400" b="1" i="0" u="none" strike="noStrike" cap="none" dirty="0">
                <a:solidFill>
                  <a:schemeClr val="bg1"/>
                </a:solidFill>
                <a:latin typeface="Lucida Sans" panose="020B0602030504020204" pitchFamily="34" charset="0"/>
                <a:ea typeface="PT Sans Narrow"/>
                <a:cs typeface="PT Sans Narrow"/>
                <a:sym typeface="PT Sans Narrow"/>
              </a:rPr>
              <a:t>TEMA 1:</a:t>
            </a:r>
          </a:p>
          <a:p>
            <a:pPr marL="254251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None/>
            </a:pPr>
            <a:r>
              <a:rPr lang="pt-BR" sz="2400" b="1" i="0" u="none" strike="noStrike" cap="none" dirty="0">
                <a:solidFill>
                  <a:schemeClr val="bg1"/>
                </a:solidFill>
                <a:latin typeface="Lucida Sans" panose="020B0602030504020204" pitchFamily="34" charset="0"/>
                <a:ea typeface="PT Sans Narrow"/>
                <a:cs typeface="PT Sans Narrow"/>
                <a:sym typeface="PT Sans Narrow"/>
              </a:rPr>
              <a:t>O que é o PROEDUCA - execução, prazos, temas prioritários e modalidades</a:t>
            </a:r>
            <a:endParaRPr lang="pt-BR" sz="2400" b="1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marL="597151" marR="0" lvl="8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900"/>
              <a:buFont typeface="+mj-lt"/>
              <a:buAutoNum type="arabicPeriod"/>
            </a:pPr>
            <a:endParaRPr lang="pt-BR" sz="1800" dirty="0">
              <a:solidFill>
                <a:schemeClr val="bg1"/>
              </a:solidFill>
            </a:endParaRPr>
          </a:p>
          <a:p>
            <a:pPr indent="-457200">
              <a:spcBef>
                <a:spcPts val="900"/>
              </a:spcBef>
              <a:buClr>
                <a:srgbClr val="002060"/>
              </a:buClr>
              <a:buFont typeface="+mj-lt"/>
              <a:buAutoNum type="arabicPeriod"/>
            </a:pPr>
            <a:endParaRPr lang="pt-BR" sz="2400" dirty="0">
              <a:solidFill>
                <a:schemeClr val="bg1"/>
              </a:solidFill>
              <a:latin typeface="PT Sans Narrow" panose="020B0506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791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207725" y="1827750"/>
            <a:ext cx="8661000" cy="2852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16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Selecionar e apoiar projetos de pesquisa científica e tecnológica desenvolvidos por pesquisadores de Instituições de Ensino Superior e de Pesquisa, públicas ou privadas, no estado de São Paulo, aplicados à educação básica</a:t>
            </a:r>
            <a:endParaRPr sz="1600" b="1" i="0" u="none" strike="noStrike" cap="none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Objetivos Específicos:</a:t>
            </a:r>
            <a:endParaRPr sz="2200" b="1" i="0" u="none" strike="noStrike" cap="none" dirty="0">
              <a:solidFill>
                <a:srgbClr val="FF99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 Narrow"/>
              <a:buChar char="●"/>
            </a:pPr>
            <a:r>
              <a:rPr lang="pt-BR" sz="16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Desenvolver projetos de pesquisa voltados aos principais desafios da educação pública de São Paulo, a partir da abordagem da Ciência da Implementação</a:t>
            </a:r>
            <a:endParaRPr sz="1600" b="0" i="0" u="none" strike="noStrike" cap="none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 Narrow"/>
              <a:buChar char="●"/>
            </a:pPr>
            <a:r>
              <a:rPr lang="pt-BR" sz="16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Realizar e avaliar projetos pilotos de práticas pedagógicas e políticas educacionais;</a:t>
            </a:r>
            <a:endParaRPr sz="1600" b="0" i="0" u="none" strike="noStrike" cap="none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 Narrow"/>
              <a:buChar char="●"/>
            </a:pPr>
            <a:r>
              <a:rPr lang="pt-BR" sz="16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Elaborar diagnósticos, produzir, compilar e disseminar evidências sobre a efetividade de práticas pedagógicas e políticas educacionais;</a:t>
            </a:r>
            <a:endParaRPr sz="1600" b="0" i="0" u="none" strike="noStrike" cap="none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marR="0" lvl="0" indent="-330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T Sans Narrow"/>
              <a:buChar char="●"/>
            </a:pPr>
            <a:r>
              <a:rPr lang="pt-BR" sz="16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Produzir avaliações de impacto de práticas pedagógicas e políticas educacionais.</a:t>
            </a:r>
            <a:endParaRPr sz="1600" b="0" i="0" u="none" strike="noStrike" cap="none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5" name="Imagem 4" descr="Logotipo, nome da empresa&#10;&#10;Descrição gerada automaticamente">
            <a:extLst>
              <a:ext uri="{FF2B5EF4-FFF2-40B4-BE49-F238E27FC236}">
                <a16:creationId xmlns:a16="http://schemas.microsoft.com/office/drawing/2014/main" id="{0F1A41F9-56B1-8A40-B23E-B7089A6F0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777" y="-1093570"/>
            <a:ext cx="4898446" cy="3461842"/>
          </a:xfrm>
          <a:prstGeom prst="rect">
            <a:avLst/>
          </a:prstGeom>
        </p:spPr>
      </p:pic>
      <p:sp>
        <p:nvSpPr>
          <p:cNvPr id="68" name="Google Shape;68;p14"/>
          <p:cNvSpPr/>
          <p:nvPr/>
        </p:nvSpPr>
        <p:spPr>
          <a:xfrm>
            <a:off x="-88650" y="1441050"/>
            <a:ext cx="9321300" cy="386700"/>
          </a:xfrm>
          <a:prstGeom prst="rect">
            <a:avLst/>
          </a:prstGeom>
          <a:solidFill>
            <a:srgbClr val="0097A7">
              <a:alpha val="1960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dirty="0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1. Objetivos</a:t>
            </a:r>
            <a:endParaRPr sz="2200" b="1" i="0" u="none" strike="noStrike" cap="none" dirty="0">
              <a:solidFill>
                <a:srgbClr val="0097A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Logotipo, nome da empresa&#10;&#10;Descrição gerada automaticamente">
            <a:extLst>
              <a:ext uri="{FF2B5EF4-FFF2-40B4-BE49-F238E27FC236}">
                <a16:creationId xmlns:a16="http://schemas.microsoft.com/office/drawing/2014/main" id="{BB257983-17B9-8840-A296-B2FAE47D7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777" y="-1093570"/>
            <a:ext cx="4898446" cy="3461842"/>
          </a:xfrm>
          <a:prstGeom prst="rect">
            <a:avLst/>
          </a:prstGeom>
        </p:spPr>
      </p:pic>
      <p:sp>
        <p:nvSpPr>
          <p:cNvPr id="73" name="Google Shape;73;p15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 r="68965" b="17388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4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>
            <a:off x="1892100" y="1397925"/>
            <a:ext cx="5359800" cy="1220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FAPESP: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R$ 20 milhões</a:t>
            </a:r>
            <a:r>
              <a:rPr lang="pt-BR" sz="2200" b="1" i="0" u="none" strike="noStrike" cap="none" dirty="0">
                <a:solidFill>
                  <a:srgbClr val="FF99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+ SEDUC: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R$ 10 milhões</a:t>
            </a:r>
            <a:endParaRPr sz="2200" b="1" i="0" u="none" strike="noStrike" cap="none" dirty="0">
              <a:solidFill>
                <a:srgbClr val="FF99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4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Orçamento Total:</a:t>
            </a:r>
            <a:r>
              <a:rPr lang="pt-BR" sz="2200" b="0" i="0" u="none" strike="noStrike" cap="none" dirty="0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R$ 30 milhões em </a:t>
            </a:r>
            <a:r>
              <a:rPr lang="pt-BR" sz="2200" b="1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10 anos</a:t>
            </a:r>
            <a:endParaRPr sz="1600" b="1" i="0" u="none" strike="noStrike" cap="none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7050" y="1397913"/>
            <a:ext cx="903124" cy="90312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425425" y="3140950"/>
            <a:ext cx="8509500" cy="157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4925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PT Sans Narrow"/>
              <a:buChar char="●"/>
            </a:pPr>
            <a:r>
              <a:rPr lang="pt-BR" sz="1900" b="1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3 Processos públicos de seleção de projetos de pesquisa (Editais) – 2022, 2023, 2024</a:t>
            </a:r>
            <a:endParaRPr sz="1900" b="1" i="0" u="none" strike="noStrike" cap="none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T Sans Narrow"/>
              <a:buChar char="●"/>
            </a:pPr>
            <a:r>
              <a:rPr lang="pt-BR" sz="17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Seleção por critérios acadêmicos e de relevância social,</a:t>
            </a:r>
            <a:r>
              <a:rPr lang="pt-BR" sz="1700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T Sans Narrow"/>
              <a:buChar char="●"/>
            </a:pPr>
            <a:r>
              <a:rPr lang="pt-BR" sz="17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Gestão por </a:t>
            </a:r>
            <a:r>
              <a:rPr lang="pt-BR" sz="1700" b="1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Comitê Gestor Fapesp / Seduc</a:t>
            </a:r>
            <a:endParaRPr sz="1700" b="1" i="0" u="none" strike="noStrike" cap="none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457200" marR="0" lvl="0" indent="-3365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PT Sans Narrow"/>
              <a:buChar char="●"/>
            </a:pPr>
            <a:r>
              <a:rPr lang="pt-BR" sz="1700" b="1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4 modalidades</a:t>
            </a:r>
            <a:r>
              <a:rPr lang="pt-BR" sz="17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possíveis de auxílio à Pesquisa, variando de 12 a 72 meses de execução dos projetos.</a:t>
            </a:r>
            <a:endParaRPr sz="1700" b="0" i="0" u="none" strike="noStrike" cap="none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-88650" y="2712021"/>
            <a:ext cx="9321300" cy="386700"/>
          </a:xfrm>
          <a:prstGeom prst="rect">
            <a:avLst/>
          </a:prstGeom>
          <a:solidFill>
            <a:srgbClr val="0097A7">
              <a:alpha val="1960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 dirty="0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2. Implementação</a:t>
            </a:r>
            <a:endParaRPr sz="2200" b="1" i="0" u="none" strike="noStrike" cap="none" dirty="0">
              <a:solidFill>
                <a:srgbClr val="0097A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0EEEF214-476B-A941-854F-314CAB7D8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777" y="-1148836"/>
            <a:ext cx="4905461" cy="3466800"/>
          </a:xfrm>
          <a:prstGeom prst="rect">
            <a:avLst/>
          </a:prstGeom>
        </p:spPr>
      </p:pic>
      <p:sp>
        <p:nvSpPr>
          <p:cNvPr id="85" name="Google Shape;85;p16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4">
            <a:alphaModFix/>
          </a:blip>
          <a:srcRect r="68965" b="17388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4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/>
          <p:nvPr/>
        </p:nvSpPr>
        <p:spPr>
          <a:xfrm>
            <a:off x="0" y="1332255"/>
            <a:ext cx="9144000" cy="386700"/>
          </a:xfrm>
          <a:prstGeom prst="rect">
            <a:avLst/>
          </a:prstGeom>
          <a:solidFill>
            <a:srgbClr val="0097A7">
              <a:alpha val="1960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 dirty="0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3. Cronograma da 1ª Chamada - 2022</a:t>
            </a:r>
            <a:endParaRPr sz="2200" b="1" i="0" u="none" strike="noStrike" cap="none" dirty="0">
              <a:solidFill>
                <a:srgbClr val="0097A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114A2F38-53F5-FB4B-BA8D-9C729DE63B1B}"/>
              </a:ext>
            </a:extLst>
          </p:cNvPr>
          <p:cNvGrpSpPr/>
          <p:nvPr/>
        </p:nvGrpSpPr>
        <p:grpSpPr>
          <a:xfrm>
            <a:off x="1975756" y="2152167"/>
            <a:ext cx="506186" cy="1665436"/>
            <a:chOff x="1926771" y="2152167"/>
            <a:chExt cx="506186" cy="1665436"/>
          </a:xfrm>
        </p:grpSpPr>
        <p:pic>
          <p:nvPicPr>
            <p:cNvPr id="4" name="Gráfico 3" descr="Calendário mensal com preenchimento sólido">
              <a:extLst>
                <a:ext uri="{FF2B5EF4-FFF2-40B4-BE49-F238E27FC236}">
                  <a16:creationId xmlns:a16="http://schemas.microsoft.com/office/drawing/2014/main" id="{341518B8-67E3-1A49-80EA-EE524A54D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926772" y="2152167"/>
              <a:ext cx="506185" cy="506185"/>
            </a:xfrm>
            <a:prstGeom prst="rect">
              <a:avLst/>
            </a:prstGeom>
          </p:spPr>
        </p:pic>
        <p:pic>
          <p:nvPicPr>
            <p:cNvPr id="6" name="Gráfico 5" descr="Medalha com preenchimento sólido">
              <a:extLst>
                <a:ext uri="{FF2B5EF4-FFF2-40B4-BE49-F238E27FC236}">
                  <a16:creationId xmlns:a16="http://schemas.microsoft.com/office/drawing/2014/main" id="{C15A2EFE-379E-5948-B3EE-695B2C4AB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26771" y="3311418"/>
              <a:ext cx="506185" cy="506185"/>
            </a:xfrm>
            <a:prstGeom prst="rect">
              <a:avLst/>
            </a:prstGeom>
          </p:spPr>
        </p:pic>
        <p:pic>
          <p:nvPicPr>
            <p:cNvPr id="9" name="Gráfico 8" descr="Caixa de entrada com preenchimento sólido">
              <a:extLst>
                <a:ext uri="{FF2B5EF4-FFF2-40B4-BE49-F238E27FC236}">
                  <a16:creationId xmlns:a16="http://schemas.microsoft.com/office/drawing/2014/main" id="{1F8C3808-B297-4747-92C0-BE29D0EF1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926772" y="2719815"/>
              <a:ext cx="506185" cy="506185"/>
            </a:xfrm>
            <a:prstGeom prst="rect">
              <a:avLst/>
            </a:prstGeom>
          </p:spPr>
        </p:pic>
      </p:grp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99BD105-92FB-F643-90D1-4853EAF42F37}"/>
              </a:ext>
            </a:extLst>
          </p:cNvPr>
          <p:cNvSpPr txBox="1"/>
          <p:nvPr/>
        </p:nvSpPr>
        <p:spPr>
          <a:xfrm>
            <a:off x="2657474" y="2251370"/>
            <a:ext cx="4878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7608C"/>
                </a:solidFill>
              </a:rPr>
              <a:t>15 de fevereiro - Lançamento e abertura das inscrições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2E332CD-9882-B04B-9476-55CFA60D6D57}"/>
              </a:ext>
            </a:extLst>
          </p:cNvPr>
          <p:cNvSpPr txBox="1"/>
          <p:nvPr/>
        </p:nvSpPr>
        <p:spPr>
          <a:xfrm>
            <a:off x="2657475" y="2737378"/>
            <a:ext cx="4347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7608C"/>
                </a:solidFill>
              </a:rPr>
              <a:t>31 de maio - Data limite para submissão de propostas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825AF6D-33F1-3C46-BEBD-914625FC1ED4}"/>
              </a:ext>
            </a:extLst>
          </p:cNvPr>
          <p:cNvSpPr txBox="1"/>
          <p:nvPr/>
        </p:nvSpPr>
        <p:spPr>
          <a:xfrm>
            <a:off x="2657474" y="3392636"/>
            <a:ext cx="5131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7608C"/>
                </a:solidFill>
              </a:rPr>
              <a:t>Outubro - Data prevista para a divulgação dos projetos aprovados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D0EC59F-F521-43FE-8F63-BACA1D0CB8A6}"/>
              </a:ext>
            </a:extLst>
          </p:cNvPr>
          <p:cNvSpPr txBox="1"/>
          <p:nvPr/>
        </p:nvSpPr>
        <p:spPr>
          <a:xfrm>
            <a:off x="1975756" y="4188131"/>
            <a:ext cx="5131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17608C"/>
                </a:solidFill>
              </a:rPr>
              <a:t>LINK PARA O EDITAL: </a:t>
            </a:r>
            <a:r>
              <a:rPr lang="pt-BR" b="1" dirty="0">
                <a:solidFill>
                  <a:srgbClr val="17608C"/>
                </a:solidFill>
                <a:hlinkClick r:id="rId11"/>
              </a:rPr>
              <a:t>https://fapesp.br/15317</a:t>
            </a:r>
            <a:r>
              <a:rPr lang="pt-BR" b="1" dirty="0">
                <a:solidFill>
                  <a:srgbClr val="17608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5040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273025" y="236346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909373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6"/>
          <p:cNvSpPr txBox="1"/>
          <p:nvPr/>
        </p:nvSpPr>
        <p:spPr>
          <a:xfrm>
            <a:off x="425425" y="1582301"/>
            <a:ext cx="8347500" cy="3403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0850" marR="0" lvl="0" indent="-3429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Campos de pesquisa definidos pela SEDUC:</a:t>
            </a:r>
            <a:endParaRPr dirty="0"/>
          </a:p>
          <a:p>
            <a:pPr marL="597151" marR="0" lvl="8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+mj-lt"/>
              <a:buAutoNum type="arabicPeriod"/>
            </a:pPr>
            <a:r>
              <a:rPr lang="pt-BR" sz="15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O processo de ensino e aprendizagem na educação básica pública;</a:t>
            </a:r>
            <a:endParaRPr dirty="0"/>
          </a:p>
          <a:p>
            <a:pPr marL="597151" marR="0" lvl="8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+mj-lt"/>
              <a:buAutoNum type="arabicPeriod"/>
            </a:pPr>
            <a:r>
              <a:rPr lang="pt-BR" sz="15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Formação e Desenvolvimento profissional docente;</a:t>
            </a:r>
            <a:endParaRPr dirty="0"/>
          </a:p>
          <a:p>
            <a:pPr marL="597151" marR="0" lvl="8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+mj-lt"/>
              <a:buAutoNum type="arabicPeriod"/>
            </a:pPr>
            <a:r>
              <a:rPr lang="pt-BR" sz="15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Gestão da Aprendizagem e Avaliação;</a:t>
            </a:r>
            <a:endParaRPr dirty="0"/>
          </a:p>
          <a:p>
            <a:pPr marL="597151" marR="0" lvl="8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+mj-lt"/>
              <a:buAutoNum type="arabicPeriod"/>
            </a:pPr>
            <a:r>
              <a:rPr lang="pt-BR" sz="15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Gestão educacional: escolas e redes de ensino;</a:t>
            </a:r>
            <a:endParaRPr dirty="0"/>
          </a:p>
          <a:p>
            <a:pPr marL="597151" marR="0" lvl="8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+mj-lt"/>
              <a:buAutoNum type="arabicPeriod"/>
            </a:pPr>
            <a:r>
              <a:rPr lang="pt-BR" sz="15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Equidade, diversidade e redução das desigualdades na educação;</a:t>
            </a:r>
            <a:endParaRPr dirty="0"/>
          </a:p>
          <a:p>
            <a:pPr marL="597151" marR="0" lvl="8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+mj-lt"/>
              <a:buAutoNum type="arabicPeriod"/>
            </a:pPr>
            <a:r>
              <a:rPr lang="pt-BR" sz="1500" b="0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Fomento à tecnologia, inovação e educação profissional no currículo da Educação Básica.</a:t>
            </a:r>
          </a:p>
          <a:p>
            <a:pPr marL="393700" marR="0" lvl="8" indent="-285750" algn="just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Etapa final de seleção: Comitê Gestor Fapesp / Seduc </a:t>
            </a:r>
            <a:endParaRPr dirty="0"/>
          </a:p>
          <a:p>
            <a:pPr marL="393700" marR="0" lvl="8" indent="-285750" algn="just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Relatórios anuais de recomendações para a política educacional (por projeto) e </a:t>
            </a:r>
            <a:endParaRPr dirty="0"/>
          </a:p>
          <a:p>
            <a:pPr marL="393700" marR="0" lvl="8" indent="-285750" algn="just" rtl="0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pt-BR" sz="1800" b="1" i="0" u="none" strike="noStrike" cap="none" dirty="0">
                <a:solidFill>
                  <a:schemeClr val="dk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Seminários anuais entre pesquisadores(as) e Seduc</a:t>
            </a:r>
            <a:endParaRPr sz="1800" b="0" i="0" u="none" strike="noStrike" cap="none" dirty="0">
              <a:solidFill>
                <a:schemeClr val="dk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0" name="Google Shape;90;p16"/>
          <p:cNvSpPr/>
          <p:nvPr/>
        </p:nvSpPr>
        <p:spPr>
          <a:xfrm>
            <a:off x="0" y="1332255"/>
            <a:ext cx="9144000" cy="386700"/>
          </a:xfrm>
          <a:prstGeom prst="rect">
            <a:avLst/>
          </a:prstGeom>
          <a:solidFill>
            <a:srgbClr val="0097A7">
              <a:alpha val="1960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 dirty="0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4. Edital de seleção de projetos específico do </a:t>
            </a:r>
            <a:r>
              <a:rPr lang="pt-BR" sz="2500" b="1" dirty="0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programa</a:t>
            </a:r>
            <a:endParaRPr sz="2200" b="1" i="0" u="none" strike="noStrike" cap="none" dirty="0">
              <a:solidFill>
                <a:srgbClr val="0097A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0EEEF214-476B-A941-854F-314CAB7D80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777" y="-1118692"/>
            <a:ext cx="4905461" cy="3466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273025" y="187362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860389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/>
          <p:nvPr/>
        </p:nvSpPr>
        <p:spPr>
          <a:xfrm>
            <a:off x="0" y="1332255"/>
            <a:ext cx="9144000" cy="386700"/>
          </a:xfrm>
          <a:prstGeom prst="rect">
            <a:avLst/>
          </a:prstGeom>
          <a:solidFill>
            <a:srgbClr val="0097A7">
              <a:alpha val="1960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 dirty="0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Campos de pesquisa prioritários</a:t>
            </a:r>
            <a:endParaRPr sz="2200" b="1" i="0" u="none" strike="noStrike" cap="none" dirty="0">
              <a:solidFill>
                <a:srgbClr val="0097A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396C3B7D-88DB-1D4D-96B1-B8389D538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624730"/>
              </p:ext>
            </p:extLst>
          </p:nvPr>
        </p:nvGraphicFramePr>
        <p:xfrm>
          <a:off x="351064" y="1871880"/>
          <a:ext cx="8205107" cy="2900680"/>
        </p:xfrm>
        <a:graphic>
          <a:graphicData uri="http://schemas.openxmlformats.org/drawingml/2006/table">
            <a:tbl>
              <a:tblPr firstRow="1" bandRow="1">
                <a:tableStyleId>{64FB5535-B367-4B6F-BB49-506DF5031DF0}</a:tableStyleId>
              </a:tblPr>
              <a:tblGrid>
                <a:gridCol w="1624693">
                  <a:extLst>
                    <a:ext uri="{9D8B030D-6E8A-4147-A177-3AD203B41FA5}">
                      <a16:colId xmlns:a16="http://schemas.microsoft.com/office/drawing/2014/main" val="170238244"/>
                    </a:ext>
                  </a:extLst>
                </a:gridCol>
                <a:gridCol w="6580414">
                  <a:extLst>
                    <a:ext uri="{9D8B030D-6E8A-4147-A177-3AD203B41FA5}">
                      <a16:colId xmlns:a16="http://schemas.microsoft.com/office/drawing/2014/main" val="1395520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Campo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Exemplos de objetos de investigação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874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1. O processo de ensino e aprendizagem na educação básica pública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latin typeface="PT Sans Narrow"/>
                          <a:sym typeface="Arial"/>
                        </a:rPr>
                        <a:t>Processos de aprendizagem, com especial atenção para a alfabetização,  letramento matemático e científico; formas de se ensinar cada uma das habilidades curriculares; materiais didáticos impressos e digitais ofertados aos estudantes (livros didáticos, cadernos “Currículo em Ação”, aulas do Centro de Mídias de São Paulo, materiais de laboratório etc.); aspectos relacionados à atuação docente no processo de ensino e de aprendizagem; mediação tecnológica, ensino híbrido e usos de tecnologias para favorecer a aprendizagem.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019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2. Formação e Desenvolvimento profissional docente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latin typeface="PT Sans Narrow"/>
                          <a:cs typeface="Arial"/>
                          <a:sym typeface="Arial"/>
                        </a:rPr>
                        <a:t>processos de formação docente; interface entre formação inicial, atuação profissional e formação continuada de professores; gestão de pessoas e desenvolvimento profissional dos quadros do magistério (seleção, estágios probatórios nos concursos de ingresso, avaliação de desempenho, regras de incentivo e reconhecimento, etc.).</a:t>
                      </a:r>
                    </a:p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17885"/>
                  </a:ext>
                </a:extLst>
              </a:tr>
            </a:tbl>
          </a:graphicData>
        </a:graphic>
      </p:graphicFrame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E46BF3D3-7FA7-6D4D-A6B3-87DDD5570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777" y="-1118692"/>
            <a:ext cx="4905461" cy="34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021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r="68965" b="17388"/>
          <a:stretch/>
        </p:blipFill>
        <p:spPr>
          <a:xfrm>
            <a:off x="273025" y="187362"/>
            <a:ext cx="996900" cy="658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 t="81570" r="86719"/>
          <a:stretch/>
        </p:blipFill>
        <p:spPr>
          <a:xfrm>
            <a:off x="273025" y="860389"/>
            <a:ext cx="903119" cy="31094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/>
          <p:nvPr/>
        </p:nvSpPr>
        <p:spPr>
          <a:xfrm>
            <a:off x="0" y="1332255"/>
            <a:ext cx="9144000" cy="386700"/>
          </a:xfrm>
          <a:prstGeom prst="rect">
            <a:avLst/>
          </a:prstGeom>
          <a:solidFill>
            <a:srgbClr val="0097A7">
              <a:alpha val="1960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pt-BR" sz="2500" b="1" i="0" u="none" strike="noStrike" cap="none" dirty="0">
                <a:solidFill>
                  <a:srgbClr val="0097A7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Campos de pesquisa prioritários</a:t>
            </a:r>
            <a:endParaRPr sz="2200" b="1" i="0" u="none" strike="noStrike" cap="none" dirty="0">
              <a:solidFill>
                <a:srgbClr val="0097A7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396C3B7D-88DB-1D4D-96B1-B8389D538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542939"/>
              </p:ext>
            </p:extLst>
          </p:nvPr>
        </p:nvGraphicFramePr>
        <p:xfrm>
          <a:off x="351064" y="1871880"/>
          <a:ext cx="8205107" cy="1833880"/>
        </p:xfrm>
        <a:graphic>
          <a:graphicData uri="http://schemas.openxmlformats.org/drawingml/2006/table">
            <a:tbl>
              <a:tblPr firstRow="1" bandRow="1">
                <a:tableStyleId>{64FB5535-B367-4B6F-BB49-506DF5031DF0}</a:tableStyleId>
              </a:tblPr>
              <a:tblGrid>
                <a:gridCol w="1624693">
                  <a:extLst>
                    <a:ext uri="{9D8B030D-6E8A-4147-A177-3AD203B41FA5}">
                      <a16:colId xmlns:a16="http://schemas.microsoft.com/office/drawing/2014/main" val="170238244"/>
                    </a:ext>
                  </a:extLst>
                </a:gridCol>
                <a:gridCol w="6580414">
                  <a:extLst>
                    <a:ext uri="{9D8B030D-6E8A-4147-A177-3AD203B41FA5}">
                      <a16:colId xmlns:a16="http://schemas.microsoft.com/office/drawing/2014/main" val="13955201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Campo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Exemplos de objetos de investigação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6874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3. Gestão da Aprendizagem e Avaliação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latin typeface="PT Sans Narrow"/>
                          <a:sym typeface="Arial"/>
                        </a:rPr>
                        <a:t>Gestão da aprendizagem; gestão da sala de aula; avaliações internas e externas (diagnósticas, somativas, processuais/formativas), o uso de seus resultados e seus efeitos.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019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400" b="0" i="0" u="none" strike="noStrike" cap="none" dirty="0">
                          <a:solidFill>
                            <a:schemeClr val="dk1"/>
                          </a:solidFill>
                          <a:latin typeface="PT Sans Narrow"/>
                          <a:ea typeface="PT Sans Narrow"/>
                          <a:cs typeface="PT Sans Narrow"/>
                          <a:sym typeface="PT Sans Narrow"/>
                        </a:rPr>
                        <a:t>4. Gestão educacional: escolas e redes de ensino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400" b="0" i="0" u="none" strike="noStrike" cap="none">
                          <a:solidFill>
                            <a:schemeClr val="dk1"/>
                          </a:solidFill>
                          <a:latin typeface="PT Sans Narrow"/>
                          <a:cs typeface="Arial"/>
                          <a:sym typeface="Arial"/>
                        </a:rPr>
                        <a:t>gestão escolar / gestão educacional; processos de acompanhamento pedagógico da rede escolar; sistemas informacionais para supervisão e gestão do sistema de ensino.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17885"/>
                  </a:ext>
                </a:extLst>
              </a:tr>
            </a:tbl>
          </a:graphicData>
        </a:graphic>
      </p:graphicFrame>
      <p:pic>
        <p:nvPicPr>
          <p:cNvPr id="8" name="Imagem 7" descr="Logotipo, nome da empresa&#10;&#10;Descrição gerada automaticamente">
            <a:extLst>
              <a:ext uri="{FF2B5EF4-FFF2-40B4-BE49-F238E27FC236}">
                <a16:creationId xmlns:a16="http://schemas.microsoft.com/office/drawing/2014/main" id="{D25AB0CC-A94C-A942-A678-9018E678F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2777" y="-1118692"/>
            <a:ext cx="4905461" cy="34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83992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147D059D4A14244A88389F6C7C02869" ma:contentTypeVersion="11" ma:contentTypeDescription="Crie um novo documento." ma:contentTypeScope="" ma:versionID="6a900d533f92aadf8431b951c46e64c7">
  <xsd:schema xmlns:xsd="http://www.w3.org/2001/XMLSchema" xmlns:xs="http://www.w3.org/2001/XMLSchema" xmlns:p="http://schemas.microsoft.com/office/2006/metadata/properties" xmlns:ns3="4049b4fb-203d-4ecb-92bb-e8b0a38d290a" xmlns:ns4="caebe7bb-9767-4fd7-9201-2f6808140572" targetNamespace="http://schemas.microsoft.com/office/2006/metadata/properties" ma:root="true" ma:fieldsID="3634b393fb73de7a55ee4dbe02d4673f" ns3:_="" ns4:_="">
    <xsd:import namespace="4049b4fb-203d-4ecb-92bb-e8b0a38d290a"/>
    <xsd:import namespace="caebe7bb-9767-4fd7-9201-2f68081405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9b4fb-203d-4ecb-92bb-e8b0a38d29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be7bb-9767-4fd7-9201-2f680814057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92E501-017C-4758-A185-3639D34380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A99B2F-AA26-4D79-9A6B-C98522BF99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49b4fb-203d-4ecb-92bb-e8b0a38d290a"/>
    <ds:schemaRef ds:uri="caebe7bb-9767-4fd7-9201-2f68081405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BF8FFD-1CE3-47E5-89AE-10A2263EDDD2}">
  <ds:schemaRefs>
    <ds:schemaRef ds:uri="http://purl.org/dc/elements/1.1/"/>
    <ds:schemaRef ds:uri="http://schemas.microsoft.com/office/2006/metadata/properties"/>
    <ds:schemaRef ds:uri="http://purl.org/dc/terms/"/>
    <ds:schemaRef ds:uri="4049b4fb-203d-4ecb-92bb-e8b0a38d29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caebe7bb-9767-4fd7-9201-2f680814057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6465</TotalTime>
  <Words>1954</Words>
  <Application>Microsoft Office PowerPoint</Application>
  <PresentationFormat>Apresentação na tela (16:9)</PresentationFormat>
  <Paragraphs>202</Paragraphs>
  <Slides>25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3" baseType="lpstr">
      <vt:lpstr>Arial</vt:lpstr>
      <vt:lpstr>Calibri</vt:lpstr>
      <vt:lpstr>PT Sans Narrow</vt:lpstr>
      <vt:lpstr>PT Sans</vt:lpstr>
      <vt:lpstr>PT Sans Narrow</vt:lpstr>
      <vt:lpstr>Lucida Sans</vt:lpstr>
      <vt:lpstr>Wingdings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Kate Dayana Rodrigues De Abreu</dc:creator>
  <cp:lastModifiedBy>Edson Alves Paulino</cp:lastModifiedBy>
  <cp:revision>17</cp:revision>
  <dcterms:modified xsi:type="dcterms:W3CDTF">2022-05-09T18:20:03Z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0x0101001147D059D4A14244A88389F6C7C02869</vt:lpwstr>
  </property>
</Properties>
</file>