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333" r:id="rId6"/>
    <p:sldId id="272" r:id="rId7"/>
    <p:sldId id="258" r:id="rId8"/>
    <p:sldId id="257" r:id="rId9"/>
    <p:sldId id="271" r:id="rId10"/>
    <p:sldId id="275" r:id="rId11"/>
    <p:sldId id="329" r:id="rId12"/>
    <p:sldId id="338" r:id="rId13"/>
    <p:sldId id="276" r:id="rId14"/>
    <p:sldId id="335" r:id="rId15"/>
    <p:sldId id="339" r:id="rId16"/>
    <p:sldId id="340" r:id="rId17"/>
  </p:sldIdLst>
  <p:sldSz cx="9144000" cy="5143500" type="screen16x9"/>
  <p:notesSz cx="6858000" cy="9144000"/>
  <p:embeddedFontLst>
    <p:embeddedFont>
      <p:font typeface="Lucida Sans" panose="020B0602030504020204" pitchFamily="34" charset="0"/>
      <p:regular r:id="rId19"/>
      <p:bold r:id="rId20"/>
      <p:italic r:id="rId21"/>
      <p:boldItalic r:id="rId22"/>
    </p:embeddedFont>
    <p:embeddedFont>
      <p:font typeface="PT Sans Narrow" panose="020B060402020202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17608C"/>
    <a:srgbClr val="175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FB5535-B367-4B6F-BB49-506DF5031DF0}">
  <a:tblStyle styleId="{64FB5535-B367-4B6F-BB49-506DF5031DF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0"/>
          </a:solidFill>
        </a:fill>
      </a:tcStyle>
    </a:wholeTbl>
    <a:band1H>
      <a:tcTxStyle/>
      <a:tcStyle>
        <a:tcBdr/>
        <a:fill>
          <a:solidFill>
            <a:srgbClr val="CADD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DE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86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59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730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77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9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9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82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50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07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10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hyperlink" Target="https://fapesp.br/15317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D7B7844-3465-9C42-AAEC-C1A4DFB4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606" y="425575"/>
            <a:ext cx="5010788" cy="354123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AF96CF-E31A-D049-84F3-B04B2B782FC4}"/>
              </a:ext>
            </a:extLst>
          </p:cNvPr>
          <p:cNvGrpSpPr/>
          <p:nvPr/>
        </p:nvGrpSpPr>
        <p:grpSpPr>
          <a:xfrm>
            <a:off x="2647024" y="2760991"/>
            <a:ext cx="4423411" cy="976800"/>
            <a:chOff x="2510039" y="2839425"/>
            <a:chExt cx="4423411" cy="9768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09307" y="2839425"/>
              <a:ext cx="3224143" cy="97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FAPESP - SEDUC </a:t>
              </a:r>
              <a:endParaRPr sz="2800" b="1" i="0" u="none" strike="noStrike" cap="none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57" name="Google Shape;57;p13"/>
            <p:cNvCxnSpPr/>
            <p:nvPr/>
          </p:nvCxnSpPr>
          <p:spPr>
            <a:xfrm>
              <a:off x="3635827" y="2963775"/>
              <a:ext cx="6600" cy="6618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" name="Google Shape;64;p14">
              <a:extLst>
                <a:ext uri="{FF2B5EF4-FFF2-40B4-BE49-F238E27FC236}">
                  <a16:creationId xmlns:a16="http://schemas.microsoft.com/office/drawing/2014/main" id="{1925405E-C138-D14B-A358-584AE145D33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8965" b="17388"/>
            <a:stretch/>
          </p:blipFill>
          <p:spPr>
            <a:xfrm>
              <a:off x="2510039" y="2974095"/>
              <a:ext cx="996900" cy="6584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15604"/>
          <a:stretch/>
        </p:blipFill>
        <p:spPr>
          <a:xfrm>
            <a:off x="0" y="2987887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D7B7844-3465-9C42-AAEC-C1A4DFB4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67" y="-488825"/>
            <a:ext cx="2769026" cy="195693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AF96CF-E31A-D049-84F3-B04B2B782FC4}"/>
              </a:ext>
            </a:extLst>
          </p:cNvPr>
          <p:cNvGrpSpPr/>
          <p:nvPr/>
        </p:nvGrpSpPr>
        <p:grpSpPr>
          <a:xfrm>
            <a:off x="5576836" y="942240"/>
            <a:ext cx="3715515" cy="672120"/>
            <a:chOff x="2596167" y="2839425"/>
            <a:chExt cx="3715515" cy="67212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09307" y="2839425"/>
              <a:ext cx="2602375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FAPESP - SEDUC </a:t>
              </a:r>
              <a:endParaRPr sz="2800" b="1" i="0" u="none" strike="noStrike" cap="none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57" name="Google Shape;57;p13"/>
            <p:cNvCxnSpPr>
              <a:cxnSpLocks/>
            </p:cNvCxnSpPr>
            <p:nvPr/>
          </p:nvCxnSpPr>
          <p:spPr>
            <a:xfrm>
              <a:off x="3635827" y="2963775"/>
              <a:ext cx="0" cy="5374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" name="Google Shape;64;p14">
              <a:extLst>
                <a:ext uri="{FF2B5EF4-FFF2-40B4-BE49-F238E27FC236}">
                  <a16:creationId xmlns:a16="http://schemas.microsoft.com/office/drawing/2014/main" id="{1925405E-C138-D14B-A358-584AE145D33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8965" b="17388"/>
            <a:stretch/>
          </p:blipFill>
          <p:spPr>
            <a:xfrm>
              <a:off x="2596167" y="2974095"/>
              <a:ext cx="910771" cy="53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A4016E0-D716-4738-BF76-4115D3CD7386}"/>
              </a:ext>
            </a:extLst>
          </p:cNvPr>
          <p:cNvSpPr txBox="1">
            <a:spLocks/>
          </p:cNvSpPr>
          <p:nvPr/>
        </p:nvSpPr>
        <p:spPr>
          <a:xfrm>
            <a:off x="467543" y="1762933"/>
            <a:ext cx="8528348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251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TEMA 3:</a:t>
            </a:r>
          </a:p>
          <a:p>
            <a:pPr marL="254251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O papel do ponto focal PROEDUCA da Diretoria de Ensino</a:t>
            </a:r>
          </a:p>
          <a:p>
            <a:pPr marL="254251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PT Sans Narrow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0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6439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1. Informações gerais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28739"/>
            <a:ext cx="4898446" cy="3461842"/>
          </a:xfrm>
          <a:prstGeom prst="rect">
            <a:avLst/>
          </a:prstGeom>
        </p:spPr>
      </p:pic>
      <p:sp>
        <p:nvSpPr>
          <p:cNvPr id="9" name="Google Shape;130;p20">
            <a:extLst>
              <a:ext uri="{FF2B5EF4-FFF2-40B4-BE49-F238E27FC236}">
                <a16:creationId xmlns:a16="http://schemas.microsoft.com/office/drawing/2014/main" id="{7E1AB035-3D17-4172-B304-7D52F3934457}"/>
              </a:ext>
            </a:extLst>
          </p:cNvPr>
          <p:cNvSpPr txBox="1"/>
          <p:nvPr/>
        </p:nvSpPr>
        <p:spPr>
          <a:xfrm>
            <a:off x="425425" y="1638722"/>
            <a:ext cx="8347500" cy="432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O papel da pessoa “ponto focal” do PROEDUCA é:</a:t>
            </a:r>
          </a:p>
          <a:p>
            <a:pPr marL="720000" lvl="3" indent="-285750">
              <a:spcBef>
                <a:spcPts val="600"/>
              </a:spcBef>
              <a:buClr>
                <a:schemeClr val="dk1"/>
              </a:buClr>
              <a:buSzPts val="19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Prestar informações sobre o programa para diretores(as) de escola;</a:t>
            </a:r>
          </a:p>
          <a:p>
            <a:pPr marL="720000" lvl="3" indent="-285750">
              <a:spcBef>
                <a:spcPts val="600"/>
              </a:spcBef>
              <a:buClr>
                <a:schemeClr val="dk1"/>
              </a:buClr>
              <a:buSzPts val="19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Ser o articulador entre a escola e a DE quanto à realização de pesquisas;</a:t>
            </a:r>
          </a:p>
          <a:p>
            <a:pPr marL="720000" lvl="3" indent="-285750">
              <a:spcBef>
                <a:spcPts val="600"/>
              </a:spcBef>
              <a:buClr>
                <a:schemeClr val="dk1"/>
              </a:buClr>
              <a:buSzPts val="19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Quando couber, colaborar para colher, junto às escolas envolvidas em propostas de projetos de pesquisa, a declaração de aceite assinada pelo diretor(a) da escola, e digitalizada.  </a:t>
            </a:r>
            <a:endParaRPr lang="pt-BR" sz="1600" b="1" dirty="0">
              <a:solidFill>
                <a:srgbClr val="0097A7"/>
              </a:solidFill>
              <a:latin typeface="PT Sans Narrow"/>
            </a:endParaRPr>
          </a:p>
          <a:p>
            <a:pPr marL="107950">
              <a:spcBef>
                <a:spcPts val="600"/>
              </a:spcBef>
              <a:buClr>
                <a:schemeClr val="dk1"/>
              </a:buClr>
              <a:buSzPts val="1900"/>
            </a:pPr>
            <a:r>
              <a:rPr lang="pt-BR" sz="1600" b="1" dirty="0">
                <a:solidFill>
                  <a:srgbClr val="0097A7"/>
                </a:solidFill>
                <a:latin typeface="PT Sans Narrow"/>
              </a:rPr>
              <a:t>Premissa da Seduc: </a:t>
            </a:r>
            <a:r>
              <a:rPr lang="pt-BR" sz="1600" dirty="0">
                <a:solidFill>
                  <a:schemeClr val="dk1"/>
                </a:solidFill>
                <a:latin typeface="PT Sans Narrow"/>
              </a:rPr>
              <a:t>coordenação para permitir vários projetos sem prejudicar a ação da rede (evitar sobreposição de projetos).</a:t>
            </a:r>
          </a:p>
          <a:p>
            <a:pPr marL="107950">
              <a:spcBef>
                <a:spcPts val="600"/>
              </a:spcBef>
              <a:buClr>
                <a:schemeClr val="dk1"/>
              </a:buClr>
              <a:buSzPts val="1900"/>
            </a:pPr>
            <a:r>
              <a:rPr lang="pt-BR" sz="1600" b="1" dirty="0">
                <a:solidFill>
                  <a:schemeClr val="dk1"/>
                </a:solidFill>
                <a:latin typeface="PT Sans Narrow"/>
              </a:rPr>
              <a:t>IMPORTANTE: Nesta fase inicial os projetos estão apenas se inscrevendo no processo de seleção. </a:t>
            </a:r>
            <a:r>
              <a:rPr lang="pt-BR" sz="1600" b="1" dirty="0">
                <a:solidFill>
                  <a:schemeClr val="dk1"/>
                </a:solidFill>
                <a:highlight>
                  <a:srgbClr val="FFFF00"/>
                </a:highlight>
                <a:latin typeface="PT Sans Narrow"/>
              </a:rPr>
              <a:t>Apenas em outubro saberemos os projetos aprovados (por critérios de mérito científico e relevância para a política educacional).</a:t>
            </a:r>
            <a:r>
              <a:rPr lang="pt-BR" sz="1600" b="1" dirty="0">
                <a:solidFill>
                  <a:schemeClr val="dk1"/>
                </a:solidFill>
                <a:latin typeface="PT Sans Narrow"/>
              </a:rPr>
              <a:t> Assim, não há garantia de que a pesquisa inscrita se realizará.</a:t>
            </a:r>
            <a:endParaRPr lang="pt-BR" sz="1600" b="1" dirty="0">
              <a:solidFill>
                <a:srgbClr val="0097A7"/>
              </a:solidFill>
              <a:latin typeface="PT Sans Narrow"/>
            </a:endParaRPr>
          </a:p>
          <a:p>
            <a:pPr marL="107950">
              <a:spcBef>
                <a:spcPts val="600"/>
              </a:spcBef>
              <a:buClr>
                <a:schemeClr val="dk1"/>
              </a:buClr>
              <a:buSzPts val="1900"/>
            </a:pPr>
            <a:endParaRPr lang="pt-BR" sz="1800" dirty="0">
              <a:solidFill>
                <a:schemeClr val="dk1"/>
              </a:solidFill>
              <a:latin typeface="PT Sans Narrow"/>
            </a:endParaRPr>
          </a:p>
          <a:p>
            <a:pPr marL="362250" lvl="5">
              <a:buClr>
                <a:schemeClr val="dk1"/>
              </a:buClr>
              <a:buSzPts val="1900"/>
            </a:pPr>
            <a:br>
              <a:rPr lang="pt-BR" sz="2000" dirty="0">
                <a:solidFill>
                  <a:schemeClr val="dk1"/>
                </a:solidFill>
                <a:latin typeface="PT Sans Narrow"/>
              </a:rPr>
            </a:br>
            <a:endParaRPr lang="pt-BR" sz="2000" dirty="0">
              <a:solidFill>
                <a:schemeClr val="dk1"/>
              </a:solidFill>
              <a:latin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9373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6439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2. A declaração de aceite da escola – na modalidade Ensino Público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28739"/>
            <a:ext cx="4898446" cy="3461842"/>
          </a:xfrm>
          <a:prstGeom prst="rect">
            <a:avLst/>
          </a:prstGeom>
        </p:spPr>
      </p:pic>
      <p:sp>
        <p:nvSpPr>
          <p:cNvPr id="9" name="Google Shape;130;p20">
            <a:extLst>
              <a:ext uri="{FF2B5EF4-FFF2-40B4-BE49-F238E27FC236}">
                <a16:creationId xmlns:a16="http://schemas.microsoft.com/office/drawing/2014/main" id="{7E1AB035-3D17-4172-B304-7D52F3934457}"/>
              </a:ext>
            </a:extLst>
          </p:cNvPr>
          <p:cNvSpPr txBox="1"/>
          <p:nvPr/>
        </p:nvSpPr>
        <p:spPr>
          <a:xfrm>
            <a:off x="425425" y="1638722"/>
            <a:ext cx="8347500" cy="352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Caso o(a) pesquisador(a) responsável pelo projeto solicite declaração de aceite da escola – parte integrante da formalidade exigida pela FAPESP para a inscrição dos projetos na modalidade ENSINO PÚBLICO, o</a:t>
            </a:r>
            <a:r>
              <a:rPr lang="pt-BR" sz="1600" dirty="0">
                <a:solidFill>
                  <a:schemeClr val="dk1"/>
                </a:solidFill>
                <a:highlight>
                  <a:srgbClr val="FFFF00"/>
                </a:highlight>
                <a:latin typeface="PT Sans Narrow"/>
              </a:rPr>
              <a:t>(a) diretor(a) da escola deverá preencher com seus dados os campos “a completar” no documento “modelo de declaração de aceite”, anexo a esta comunicação.</a:t>
            </a:r>
          </a:p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Caso seja solicitada a colaboração da Seduc, pelos(as) pesquisadores(as), caberá à pessoa indicada como ponto focal do PROEDUCA na Diretoria de Ensino cuidar para que os(as) diretores(as) de cada escola a ser envolvida na pesquisa assinem, digitalizem e enviem à DE, por seu intermédio, a declaração de aceite.</a:t>
            </a:r>
          </a:p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endParaRPr lang="pt-BR" sz="1800" dirty="0">
              <a:solidFill>
                <a:schemeClr val="dk1"/>
              </a:solidFill>
              <a:latin typeface="PT Sans Narrow"/>
            </a:endParaRPr>
          </a:p>
          <a:p>
            <a:pPr marL="362250" lvl="5">
              <a:buClr>
                <a:schemeClr val="dk1"/>
              </a:buClr>
              <a:buSzPts val="1900"/>
            </a:pPr>
            <a:br>
              <a:rPr lang="pt-BR" sz="2000" dirty="0">
                <a:solidFill>
                  <a:schemeClr val="dk1"/>
                </a:solidFill>
                <a:latin typeface="PT Sans Narrow"/>
              </a:rPr>
            </a:br>
            <a:endParaRPr lang="pt-BR" sz="2000" dirty="0">
              <a:solidFill>
                <a:schemeClr val="dk1"/>
              </a:solidFill>
              <a:latin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6225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6439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Modelo de declaração de aceite da escola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28739"/>
            <a:ext cx="4898446" cy="3461842"/>
          </a:xfrm>
          <a:prstGeom prst="rect">
            <a:avLst/>
          </a:prstGeom>
        </p:spPr>
      </p:pic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69FFAF6-9C14-4D01-9940-EAF2B7A3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510" y="1689164"/>
            <a:ext cx="5060980" cy="328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1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D7B7844-3465-9C42-AAEC-C1A4DFB4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667" y="-488825"/>
            <a:ext cx="2769026" cy="195693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AF96CF-E31A-D049-84F3-B04B2B782FC4}"/>
              </a:ext>
            </a:extLst>
          </p:cNvPr>
          <p:cNvGrpSpPr/>
          <p:nvPr/>
        </p:nvGrpSpPr>
        <p:grpSpPr>
          <a:xfrm>
            <a:off x="5576836" y="942240"/>
            <a:ext cx="3715515" cy="672120"/>
            <a:chOff x="2596167" y="2839425"/>
            <a:chExt cx="3715515" cy="67212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09307" y="2839425"/>
              <a:ext cx="2602375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FAPESP - SEDUC </a:t>
              </a:r>
              <a:endParaRPr sz="2800" b="1" i="0" u="none" strike="noStrike" cap="none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57" name="Google Shape;57;p13"/>
            <p:cNvCxnSpPr>
              <a:cxnSpLocks/>
            </p:cNvCxnSpPr>
            <p:nvPr/>
          </p:nvCxnSpPr>
          <p:spPr>
            <a:xfrm>
              <a:off x="3635827" y="2963775"/>
              <a:ext cx="0" cy="5374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" name="Google Shape;64;p14">
              <a:extLst>
                <a:ext uri="{FF2B5EF4-FFF2-40B4-BE49-F238E27FC236}">
                  <a16:creationId xmlns:a16="http://schemas.microsoft.com/office/drawing/2014/main" id="{1925405E-C138-D14B-A358-584AE145D33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68965" b="17388"/>
            <a:stretch/>
          </p:blipFill>
          <p:spPr>
            <a:xfrm>
              <a:off x="2596167" y="2974095"/>
              <a:ext cx="910771" cy="53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6332A0C8-6235-4ECE-8C96-5978F43D5389}"/>
              </a:ext>
            </a:extLst>
          </p:cNvPr>
          <p:cNvSpPr txBox="1">
            <a:spLocks/>
          </p:cNvSpPr>
          <p:nvPr/>
        </p:nvSpPr>
        <p:spPr>
          <a:xfrm>
            <a:off x="485128" y="627534"/>
            <a:ext cx="7727769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rPr>
              <a:t>Roteiro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A4016E0-D716-4738-BF76-4115D3CD7386}"/>
              </a:ext>
            </a:extLst>
          </p:cNvPr>
          <p:cNvSpPr txBox="1">
            <a:spLocks/>
          </p:cNvSpPr>
          <p:nvPr/>
        </p:nvSpPr>
        <p:spPr>
          <a:xfrm>
            <a:off x="467543" y="2090496"/>
            <a:ext cx="7289783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+mj-lt"/>
              <a:buAutoNum type="arabicPeriod"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 que é o PROEDUCA</a:t>
            </a:r>
            <a:endParaRPr lang="pt-BR" sz="1800" b="1" dirty="0">
              <a:solidFill>
                <a:schemeClr val="bg1"/>
              </a:solidFill>
            </a:endParaRPr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+mj-lt"/>
              <a:buAutoNum type="arabicPeriod"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participação de escolas em projetos de pesquisa</a:t>
            </a:r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 papel do ponto focal PROEDUCA da Diretoria de Ensino</a:t>
            </a:r>
            <a:endParaRPr lang="pt-BR" sz="2400" b="1" i="0" u="none" strike="noStrike" cap="none"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+mj-lt"/>
              <a:buAutoNum type="arabicPeriod"/>
            </a:pPr>
            <a:endParaRPr lang="pt-BR" sz="1800" b="1" dirty="0">
              <a:solidFill>
                <a:schemeClr val="bg1"/>
              </a:solidFill>
            </a:endParaRPr>
          </a:p>
          <a:p>
            <a:pPr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endParaRPr lang="pt-BR" sz="2400" b="1" dirty="0">
              <a:solidFill>
                <a:schemeClr val="bg1"/>
              </a:solidFill>
              <a:latin typeface="PT Sans Narrow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15604"/>
          <a:stretch/>
        </p:blipFill>
        <p:spPr>
          <a:xfrm>
            <a:off x="0" y="3000763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D7B7844-3465-9C42-AAEC-C1A4DFB4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67" y="-488825"/>
            <a:ext cx="2769026" cy="195693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AF96CF-E31A-D049-84F3-B04B2B782FC4}"/>
              </a:ext>
            </a:extLst>
          </p:cNvPr>
          <p:cNvGrpSpPr/>
          <p:nvPr/>
        </p:nvGrpSpPr>
        <p:grpSpPr>
          <a:xfrm>
            <a:off x="5576836" y="942240"/>
            <a:ext cx="3715515" cy="672120"/>
            <a:chOff x="2596167" y="2839425"/>
            <a:chExt cx="3715515" cy="67212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09307" y="2839425"/>
              <a:ext cx="2602375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FAPESP - SEDUC </a:t>
              </a:r>
              <a:endParaRPr sz="2800" b="1" i="0" u="none" strike="noStrike" cap="none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57" name="Google Shape;57;p13"/>
            <p:cNvCxnSpPr>
              <a:cxnSpLocks/>
            </p:cNvCxnSpPr>
            <p:nvPr/>
          </p:nvCxnSpPr>
          <p:spPr>
            <a:xfrm>
              <a:off x="3635827" y="2963775"/>
              <a:ext cx="0" cy="5374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" name="Google Shape;64;p14">
              <a:extLst>
                <a:ext uri="{FF2B5EF4-FFF2-40B4-BE49-F238E27FC236}">
                  <a16:creationId xmlns:a16="http://schemas.microsoft.com/office/drawing/2014/main" id="{1925405E-C138-D14B-A358-584AE145D33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8965" b="17388"/>
            <a:stretch/>
          </p:blipFill>
          <p:spPr>
            <a:xfrm>
              <a:off x="2596167" y="2974095"/>
              <a:ext cx="910771" cy="53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A4016E0-D716-4738-BF76-4115D3CD7386}"/>
              </a:ext>
            </a:extLst>
          </p:cNvPr>
          <p:cNvSpPr txBox="1">
            <a:spLocks/>
          </p:cNvSpPr>
          <p:nvPr/>
        </p:nvSpPr>
        <p:spPr>
          <a:xfrm>
            <a:off x="467543" y="1762933"/>
            <a:ext cx="7289783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251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TEMA 1:</a:t>
            </a:r>
          </a:p>
          <a:p>
            <a:pPr marL="254251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O que é o PROEDUCA</a:t>
            </a:r>
            <a:endParaRPr lang="pt-BR" sz="2400" b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+mj-lt"/>
              <a:buAutoNum type="arabicPeriod"/>
            </a:pPr>
            <a:endParaRPr lang="pt-BR" sz="1800" dirty="0">
              <a:solidFill>
                <a:schemeClr val="bg1"/>
              </a:solidFill>
            </a:endParaRPr>
          </a:p>
          <a:p>
            <a:pPr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PT Sans Narrow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9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BB257983-17B9-8840-A296-B2FAE47D7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77" y="-1093570"/>
            <a:ext cx="4898446" cy="3461842"/>
          </a:xfrm>
          <a:prstGeom prst="rect">
            <a:avLst/>
          </a:prstGeom>
        </p:spPr>
      </p:pic>
      <p:sp>
        <p:nvSpPr>
          <p:cNvPr id="73" name="Google Shape;73;p15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892100" y="1397925"/>
            <a:ext cx="5359800" cy="122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FAPESP: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R$ 20 milhões</a:t>
            </a:r>
            <a:r>
              <a:rPr lang="pt-BR" sz="2200" b="1" i="0" u="none" strike="noStrike" cap="none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+ SEDUC: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R$ 10 milhões</a:t>
            </a:r>
            <a:endParaRPr sz="2200" b="1" i="0" u="none" strike="noStrike" cap="none" dirty="0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Orçamento Total:</a:t>
            </a:r>
            <a:r>
              <a:rPr lang="pt-BR" sz="2200" b="0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R$ 30 milhões em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10 anos</a:t>
            </a:r>
            <a:endParaRPr sz="1600" b="1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050" y="1397913"/>
            <a:ext cx="903124" cy="9031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25425" y="3140950"/>
            <a:ext cx="8509500" cy="15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T Sans Narrow"/>
              <a:buChar char="●"/>
            </a:pPr>
            <a:r>
              <a:rPr lang="pt-BR" sz="19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 Processos públicos de seleção de projetos de pesquisa (Editais) – 2022, 2023, 2024</a:t>
            </a:r>
            <a:endParaRPr sz="1900" b="1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T Sans Narrow"/>
              <a:buChar char="●"/>
            </a:pPr>
            <a:r>
              <a:rPr lang="pt-BR" sz="17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Seleção por critérios acadêmicos e de relevância social</a:t>
            </a:r>
            <a:r>
              <a:rPr lang="pt-BR" sz="17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T Sans Narrow"/>
              <a:buChar char="●"/>
            </a:pPr>
            <a:r>
              <a:rPr lang="pt-BR" sz="17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Gestão por </a:t>
            </a:r>
            <a:r>
              <a:rPr lang="pt-BR" sz="17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Comitê Gestor Fapesp / Seduc</a:t>
            </a:r>
            <a:endParaRPr sz="1700" b="1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T Sans Narrow"/>
              <a:buChar char="●"/>
            </a:pPr>
            <a:r>
              <a:rPr lang="pt-BR" sz="17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4 modalidades</a:t>
            </a:r>
            <a:r>
              <a:rPr lang="pt-BR" sz="17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possíveis de auxílio à Pesquisa, variando de 12 a 72 meses de execução dos projetos.</a:t>
            </a:r>
            <a:endParaRPr sz="17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-2" y="2712021"/>
            <a:ext cx="9144001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Parceria entre a FAPESP e a SEDUC para financiar pesquisa em educação básica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07725" y="1827750"/>
            <a:ext cx="8661000" cy="285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Selecionar e apoiar projetos de pesquisa científica e tecnológica desenvolvidos por pesquisadores de Instituições de Ensino Superior e de Pesquisa, públicas ou privadas, no estado de São Paulo, aplicados à educação básica</a:t>
            </a:r>
            <a:endParaRPr sz="1600" b="1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Objetivos Específicos:</a:t>
            </a:r>
            <a:endParaRPr sz="2200" b="1" i="0" u="none" strike="noStrike" cap="none" dirty="0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●"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Desenvolver projetos de pesquisa voltados aos principais desafios da educação pública de São Paulo, a partir da abordagem da Ciência da Implementação</a:t>
            </a:r>
            <a:endParaRPr sz="16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●"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e avaliar projetos pilotos de práticas pedagógicas e políticas educacionais;</a:t>
            </a:r>
            <a:endParaRPr sz="16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●"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Elaborar diagnósticos, produzir, compilar e disseminar evidências sobre a efetividade de práticas pedagógicas e políticas educacionais;</a:t>
            </a:r>
            <a:endParaRPr sz="16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●"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Produzir avaliações de impacto de práticas pedagógicas e políticas educacionais.</a:t>
            </a:r>
            <a:endParaRPr sz="16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0F1A41F9-56B1-8A40-B23E-B7089A6F0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093570"/>
            <a:ext cx="4898446" cy="3461842"/>
          </a:xfrm>
          <a:prstGeom prst="rect">
            <a:avLst/>
          </a:prstGeom>
        </p:spPr>
      </p:pic>
      <p:sp>
        <p:nvSpPr>
          <p:cNvPr id="68" name="Google Shape;68;p14"/>
          <p:cNvSpPr/>
          <p:nvPr/>
        </p:nvSpPr>
        <p:spPr>
          <a:xfrm>
            <a:off x="-88650" y="1441050"/>
            <a:ext cx="93213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1. Objetivos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0EEEF214-476B-A941-854F-314CAB7D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77" y="-1148836"/>
            <a:ext cx="4905461" cy="3466800"/>
          </a:xfrm>
          <a:prstGeom prst="rect">
            <a:avLst/>
          </a:prstGeom>
        </p:spPr>
      </p:pic>
      <p:sp>
        <p:nvSpPr>
          <p:cNvPr id="85" name="Google Shape;85;p16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1332255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3. Cronograma da 1ª Chamada - 2022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14A2F38-53F5-FB4B-BA8D-9C729DE63B1B}"/>
              </a:ext>
            </a:extLst>
          </p:cNvPr>
          <p:cNvGrpSpPr/>
          <p:nvPr/>
        </p:nvGrpSpPr>
        <p:grpSpPr>
          <a:xfrm>
            <a:off x="1975756" y="2152167"/>
            <a:ext cx="506186" cy="1665436"/>
            <a:chOff x="1926771" y="2152167"/>
            <a:chExt cx="506186" cy="1665436"/>
          </a:xfrm>
        </p:grpSpPr>
        <p:pic>
          <p:nvPicPr>
            <p:cNvPr id="4" name="Gráfico 3" descr="Calendário mensal com preenchimento sólido">
              <a:extLst>
                <a:ext uri="{FF2B5EF4-FFF2-40B4-BE49-F238E27FC236}">
                  <a16:creationId xmlns:a16="http://schemas.microsoft.com/office/drawing/2014/main" id="{341518B8-67E3-1A49-80EA-EE524A54D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26772" y="2152167"/>
              <a:ext cx="506185" cy="506185"/>
            </a:xfrm>
            <a:prstGeom prst="rect">
              <a:avLst/>
            </a:prstGeom>
          </p:spPr>
        </p:pic>
        <p:pic>
          <p:nvPicPr>
            <p:cNvPr id="6" name="Gráfico 5" descr="Medalha com preenchimento sólido">
              <a:extLst>
                <a:ext uri="{FF2B5EF4-FFF2-40B4-BE49-F238E27FC236}">
                  <a16:creationId xmlns:a16="http://schemas.microsoft.com/office/drawing/2014/main" id="{C15A2EFE-379E-5948-B3EE-695B2C4AB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26771" y="3311418"/>
              <a:ext cx="506185" cy="506185"/>
            </a:xfrm>
            <a:prstGeom prst="rect">
              <a:avLst/>
            </a:prstGeom>
          </p:spPr>
        </p:pic>
        <p:pic>
          <p:nvPicPr>
            <p:cNvPr id="9" name="Gráfico 8" descr="Caixa de entrada com preenchimento sólido">
              <a:extLst>
                <a:ext uri="{FF2B5EF4-FFF2-40B4-BE49-F238E27FC236}">
                  <a16:creationId xmlns:a16="http://schemas.microsoft.com/office/drawing/2014/main" id="{1F8C3808-B297-4747-92C0-BE29D0EF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26772" y="2719815"/>
              <a:ext cx="506185" cy="506185"/>
            </a:xfrm>
            <a:prstGeom prst="rect">
              <a:avLst/>
            </a:prstGeom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9BD105-92FB-F643-90D1-4853EAF42F37}"/>
              </a:ext>
            </a:extLst>
          </p:cNvPr>
          <p:cNvSpPr txBox="1"/>
          <p:nvPr/>
        </p:nvSpPr>
        <p:spPr>
          <a:xfrm>
            <a:off x="2657474" y="2251370"/>
            <a:ext cx="4878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608C"/>
                </a:solidFill>
              </a:rPr>
              <a:t>15 de fevereiro - Lançamento e abertura das inscrições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2E332CD-9882-B04B-9476-55CFA60D6D57}"/>
              </a:ext>
            </a:extLst>
          </p:cNvPr>
          <p:cNvSpPr txBox="1"/>
          <p:nvPr/>
        </p:nvSpPr>
        <p:spPr>
          <a:xfrm>
            <a:off x="2657475" y="2737378"/>
            <a:ext cx="434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608C"/>
                </a:solidFill>
              </a:rPr>
              <a:t>31 de maio - Data limite para submissão de propostas pela comunidade científica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825AF6D-33F1-3C46-BEBD-914625FC1ED4}"/>
              </a:ext>
            </a:extLst>
          </p:cNvPr>
          <p:cNvSpPr txBox="1"/>
          <p:nvPr/>
        </p:nvSpPr>
        <p:spPr>
          <a:xfrm>
            <a:off x="2657474" y="3392636"/>
            <a:ext cx="513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608C"/>
                </a:solidFill>
              </a:rPr>
              <a:t>Outubro - Data prevista para a divulgação dos projetos aprovados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0EC59F-F521-43FE-8F63-BACA1D0CB8A6}"/>
              </a:ext>
            </a:extLst>
          </p:cNvPr>
          <p:cNvSpPr txBox="1"/>
          <p:nvPr/>
        </p:nvSpPr>
        <p:spPr>
          <a:xfrm>
            <a:off x="1975756" y="4188131"/>
            <a:ext cx="5131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608C"/>
                </a:solidFill>
              </a:rPr>
              <a:t>LINK PARA O EDITAL: </a:t>
            </a:r>
            <a:r>
              <a:rPr lang="pt-BR" b="1" dirty="0">
                <a:solidFill>
                  <a:srgbClr val="17608C"/>
                </a:solidFill>
                <a:hlinkClick r:id="rId11"/>
              </a:rPr>
              <a:t>https://fapesp.br/15317</a:t>
            </a:r>
            <a:r>
              <a:rPr lang="pt-BR" b="1" dirty="0">
                <a:solidFill>
                  <a:srgbClr val="17608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04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15604"/>
          <a:stretch/>
        </p:blipFill>
        <p:spPr>
          <a:xfrm>
            <a:off x="0" y="3013645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D7B7844-3465-9C42-AAEC-C1A4DFB4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67" y="-488825"/>
            <a:ext cx="2769026" cy="195693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AF96CF-E31A-D049-84F3-B04B2B782FC4}"/>
              </a:ext>
            </a:extLst>
          </p:cNvPr>
          <p:cNvGrpSpPr/>
          <p:nvPr/>
        </p:nvGrpSpPr>
        <p:grpSpPr>
          <a:xfrm>
            <a:off x="5576836" y="942240"/>
            <a:ext cx="3715515" cy="672120"/>
            <a:chOff x="2596167" y="2839425"/>
            <a:chExt cx="3715515" cy="67212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09307" y="2839425"/>
              <a:ext cx="2602375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FAPESP - SEDUC </a:t>
              </a:r>
              <a:endParaRPr sz="2800" b="1" i="0" u="none" strike="noStrike" cap="none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57" name="Google Shape;57;p13"/>
            <p:cNvCxnSpPr>
              <a:cxnSpLocks/>
            </p:cNvCxnSpPr>
            <p:nvPr/>
          </p:nvCxnSpPr>
          <p:spPr>
            <a:xfrm>
              <a:off x="3635827" y="2963775"/>
              <a:ext cx="0" cy="5374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" name="Google Shape;64;p14">
              <a:extLst>
                <a:ext uri="{FF2B5EF4-FFF2-40B4-BE49-F238E27FC236}">
                  <a16:creationId xmlns:a16="http://schemas.microsoft.com/office/drawing/2014/main" id="{1925405E-C138-D14B-A358-584AE145D33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8965" b="17388"/>
            <a:stretch/>
          </p:blipFill>
          <p:spPr>
            <a:xfrm>
              <a:off x="2596167" y="2974095"/>
              <a:ext cx="910771" cy="53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A4016E0-D716-4738-BF76-4115D3CD7386}"/>
              </a:ext>
            </a:extLst>
          </p:cNvPr>
          <p:cNvSpPr txBox="1">
            <a:spLocks/>
          </p:cNvSpPr>
          <p:nvPr/>
        </p:nvSpPr>
        <p:spPr>
          <a:xfrm>
            <a:off x="467543" y="1762933"/>
            <a:ext cx="8528349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251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TEMA 2:</a:t>
            </a:r>
          </a:p>
          <a:p>
            <a:pPr marL="254251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A participação de escolas em projetos de pesquisa</a:t>
            </a:r>
            <a:endParaRPr lang="pt-BR" sz="1800" dirty="0">
              <a:solidFill>
                <a:schemeClr val="bg1"/>
              </a:solidFill>
            </a:endParaRPr>
          </a:p>
          <a:p>
            <a:pPr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PT Sans Narrow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1. Informações gerais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25425" y="1597706"/>
            <a:ext cx="8347500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dirty="0">
                <a:solidFill>
                  <a:schemeClr val="dk1"/>
                </a:solidFill>
                <a:highlight>
                  <a:srgbClr val="FFFF00"/>
                </a:highlight>
                <a:latin typeface="PT Sans Narrow"/>
              </a:rPr>
              <a:t>A iniciativa de inscrever os projetos é da academia científica: pesquisadores(as) vinculados a universidades e institutos de pesquisa do estad</a:t>
            </a:r>
            <a:r>
              <a:rPr lang="pt-BR" dirty="0">
                <a:solidFill>
                  <a:schemeClr val="dk1"/>
                </a:solidFill>
                <a:latin typeface="PT Sans Narrow"/>
              </a:rPr>
              <a:t>o;</a:t>
            </a:r>
          </a:p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dirty="0">
                <a:solidFill>
                  <a:schemeClr val="dk1"/>
                </a:solidFill>
                <a:latin typeface="PT Sans Narrow"/>
              </a:rPr>
              <a:t>Para coordenar a execução de pesquisas na rede cada DE indicou uma pessoa como ponto focal do PROEDUCA.</a:t>
            </a:r>
          </a:p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dirty="0">
                <a:solidFill>
                  <a:schemeClr val="dk1"/>
                </a:solidFill>
                <a:latin typeface="PT Sans Narrow"/>
              </a:rPr>
              <a:t>O Escritório de Evidências é a área da Seduc responsável pelo PROEDUCA, apoiando a rede </a:t>
            </a:r>
          </a:p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dirty="0">
                <a:solidFill>
                  <a:schemeClr val="dk1"/>
                </a:solidFill>
                <a:latin typeface="PT Sans Narrow"/>
              </a:rPr>
              <a:t>O PROEDUCA prevê quatro modalidades de financiamento a projetos, sendo que na modalidade “Ensino Público” o projeto é necessariamente realizado em escolas (municipais ou estaduais).</a:t>
            </a:r>
          </a:p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dirty="0">
                <a:solidFill>
                  <a:schemeClr val="dk1"/>
                </a:solidFill>
                <a:latin typeface="PT Sans Narrow"/>
              </a:rPr>
              <a:t>Para se inscrever nessa modalidade, o projeto tem que apresentar uma “declaração de aceite”,  que comprove que a escola aceitou participar da pesquisa.</a:t>
            </a:r>
          </a:p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dirty="0">
                <a:solidFill>
                  <a:schemeClr val="dk1"/>
                </a:solidFill>
                <a:latin typeface="PT Sans Narrow"/>
              </a:rPr>
              <a:t>A SEDUC elaborou um modelo de declaração de aceite, para uniformizar o procedimento.</a:t>
            </a: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18691"/>
            <a:ext cx="4898446" cy="34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0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2. Orientações aos diretores(as) de escola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25425" y="1705278"/>
            <a:ext cx="8347500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highlight>
                  <a:srgbClr val="FFFF00"/>
                </a:highlight>
                <a:latin typeface="PT Sans Narrow"/>
              </a:rPr>
              <a:t>Caso sua escola receba o convite de pesquisadores para participar de projeto de pesquisa, é importante informar a Diretoria de Ensino, por intermédio da pessoa da DE indicada como ponto focal para o PROEDUCA</a:t>
            </a:r>
            <a:r>
              <a:rPr lang="pt-BR" sz="1600" dirty="0">
                <a:solidFill>
                  <a:schemeClr val="dk1"/>
                </a:solidFill>
                <a:latin typeface="PT Sans Narrow"/>
              </a:rPr>
              <a:t>.</a:t>
            </a:r>
          </a:p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Caso o convite chegue à Diretoria de Ensino, o ponto focal da DE se comunica com as escolas a serem envolvidas.</a:t>
            </a:r>
          </a:p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Caberá ao diretor(a), em conjunto com a comunidade escolar e a Diretoria de Ensino, decidir por participar, lembrando que é do interesse da SEDUC apoiar projetos que gerem resultados concretos para a melhoria da educação pública.</a:t>
            </a:r>
          </a:p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A pessoa “ponto focal” do PROEDUCA apoiará a escola nos procedimentos necessários para a formalização da participação da escola na pesquisa</a:t>
            </a:r>
            <a:r>
              <a:rPr lang="pt-BR" sz="1800" dirty="0">
                <a:solidFill>
                  <a:schemeClr val="dk1"/>
                </a:solidFill>
                <a:latin typeface="PT Sans Narrow"/>
              </a:rPr>
              <a:t>.</a:t>
            </a: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18691"/>
            <a:ext cx="4898446" cy="34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376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47D059D4A14244A88389F6C7C02869" ma:contentTypeVersion="11" ma:contentTypeDescription="Crie um novo documento." ma:contentTypeScope="" ma:versionID="6a900d533f92aadf8431b951c46e64c7">
  <xsd:schema xmlns:xsd="http://www.w3.org/2001/XMLSchema" xmlns:xs="http://www.w3.org/2001/XMLSchema" xmlns:p="http://schemas.microsoft.com/office/2006/metadata/properties" xmlns:ns3="4049b4fb-203d-4ecb-92bb-e8b0a38d290a" xmlns:ns4="caebe7bb-9767-4fd7-9201-2f6808140572" targetNamespace="http://schemas.microsoft.com/office/2006/metadata/properties" ma:root="true" ma:fieldsID="3634b393fb73de7a55ee4dbe02d4673f" ns3:_="" ns4:_="">
    <xsd:import namespace="4049b4fb-203d-4ecb-92bb-e8b0a38d290a"/>
    <xsd:import namespace="caebe7bb-9767-4fd7-9201-2f68081405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9b4fb-203d-4ecb-92bb-e8b0a38d2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be7bb-9767-4fd7-9201-2f68081405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A99B2F-AA26-4D79-9A6B-C98522BF9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49b4fb-203d-4ecb-92bb-e8b0a38d290a"/>
    <ds:schemaRef ds:uri="caebe7bb-9767-4fd7-9201-2f6808140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92E501-017C-4758-A185-3639D34380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BF8FFD-1CE3-47E5-89AE-10A2263EDDD2}">
  <ds:schemaRefs>
    <ds:schemaRef ds:uri="http://purl.org/dc/elements/1.1/"/>
    <ds:schemaRef ds:uri="http://schemas.microsoft.com/office/2006/metadata/properties"/>
    <ds:schemaRef ds:uri="http://purl.org/dc/terms/"/>
    <ds:schemaRef ds:uri="4049b4fb-203d-4ecb-92bb-e8b0a38d29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aebe7bb-9767-4fd7-9201-2f68081405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6762</TotalTime>
  <Words>895</Words>
  <Application>Microsoft Office PowerPoint</Application>
  <PresentationFormat>Apresentação na tela (16:9)</PresentationFormat>
  <Paragraphs>61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Lucida Sans</vt:lpstr>
      <vt:lpstr>Wingdings</vt:lpstr>
      <vt:lpstr>PT Sans Narrow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Kate Dayana Rodrigues De Abreu</dc:creator>
  <cp:lastModifiedBy>Laura Lucia De Oliveira Santos</cp:lastModifiedBy>
  <cp:revision>26</cp:revision>
  <dcterms:modified xsi:type="dcterms:W3CDTF">2022-05-17T18:13:10Z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0x0101001147D059D4A14244A88389F6C7C02869</vt:lpwstr>
  </property>
</Properties>
</file>