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73" r:id="rId2"/>
    <p:sldMasterId id="2147483686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5143500" type="screen16x9"/>
  <p:notesSz cx="9850438" cy="664845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30">
          <p15:clr>
            <a:srgbClr val="A4A3A4"/>
          </p15:clr>
        </p15:guide>
        <p15:guide id="2" pos="2887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>
          <p15:clr>
            <a:srgbClr val="A4A3A4"/>
          </p15:clr>
        </p15:guide>
        <p15:guide id="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571">
          <p15:clr>
            <a:srgbClr val="A4A3A4"/>
          </p15:clr>
        </p15:guide>
        <p15:guide id="2" pos="286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mGkhF9yJ4hoynbd4XDKDUpqbS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899FD5-1197-411C-97A3-243D675EB161}">
  <a:tblStyle styleId="{75899FD5-1197-411C-97A3-243D675EB16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9F1"/>
          </a:solidFill>
        </a:fill>
      </a:tcStyle>
    </a:wholeTbl>
    <a:band1H>
      <a:tcTxStyle b="off" i="off"/>
      <a:tcStyle>
        <a:tcBdr/>
        <a:fill>
          <a:solidFill>
            <a:srgbClr val="CAD0E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0E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179FD66-4CE4-4756-9DCE-6E9DCA3C2F8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2DC600D-960A-43BE-886A-5F946CC8E446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30"/>
        <p:guide pos="2887"/>
        <p:guide orient="horz" pos="854"/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571"/>
        <p:guide pos="28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268788" cy="33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580063" y="0"/>
            <a:ext cx="4268787" cy="33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710535" y="498475"/>
            <a:ext cx="4429500" cy="249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85838" y="3157538"/>
            <a:ext cx="7880350" cy="299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315075"/>
            <a:ext cx="4268788" cy="33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580063" y="6315075"/>
            <a:ext cx="4268787" cy="33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f10d2d9bd7_0_0:notes"/>
          <p:cNvSpPr txBox="1">
            <a:spLocks noGrp="1"/>
          </p:cNvSpPr>
          <p:nvPr>
            <p:ph type="body" idx="1"/>
          </p:nvPr>
        </p:nvSpPr>
        <p:spPr>
          <a:xfrm>
            <a:off x="984583" y="3157832"/>
            <a:ext cx="78813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6" name="Google Shape;706;gf10d2d9b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9863" y="498475"/>
            <a:ext cx="4433887" cy="2493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260574e9f8_0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3888" cy="2493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g1260574e9f8_0_1028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1260574e9f8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3888" cy="2493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9" name="Google Shape;879;g1260574e9f8_0_1042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1260574e9f8_0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3888" cy="2493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5" name="Google Shape;895;g1260574e9f8_0_1056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1260574e9f8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4000" cy="249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1" name="Google Shape;911;g1260574e9f8_0_239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3888" cy="2493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7" name="Google Shape;927;p4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f300119b91_9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3888" cy="2493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5" name="Google Shape;945;gf300119b91_9_588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127da5be68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3888" cy="2493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4" name="Google Shape;964;g127da5be688_0_1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3888" cy="2493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8" name="Google Shape;978;p14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1260574e9f8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4000" cy="249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0" name="Google Shape;990;g1260574e9f8_0_478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f300119b91_9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3888" cy="2493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6" name="Google Shape;1006;gf300119b91_9_618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260574e9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4000" cy="249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5" name="Google Shape;725;g1260574e9f8_0_0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f300119b91_9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3888" cy="2493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8" name="Google Shape;1018;gf300119b91_9_629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f300119b91_9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3888" cy="2493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2" name="Google Shape;1032;gf300119b91_9_642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f300119b91_9_1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7677" y="498634"/>
            <a:ext cx="8755800" cy="249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5" name="Google Shape;1045;gf300119b91_9_1051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1b5f1354a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4000" cy="249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g11b5f1354a8_0_93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3888" cy="2493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7" name="Google Shape;757;p15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1260574e9f8_0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4000" cy="249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3" name="Google Shape;783;g1260574e9f8_0_956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260574e9f8_0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3888" cy="2493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9" name="Google Shape;799;g1260574e9f8_0_971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1260574e9f8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3888" cy="2493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6" name="Google Shape;816;g1260574e9f8_0_986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1260574e9f8_0_1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3888" cy="2493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2" name="Google Shape;832;g1260574e9f8_0_1000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1260574e9f8_0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498475"/>
            <a:ext cx="4433888" cy="2493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8" name="Google Shape;848;g1260574e9f8_0_1014:notes"/>
          <p:cNvSpPr txBox="1">
            <a:spLocks noGrp="1"/>
          </p:cNvSpPr>
          <p:nvPr>
            <p:ph type="body" idx="1"/>
          </p:nvPr>
        </p:nvSpPr>
        <p:spPr>
          <a:xfrm>
            <a:off x="985043" y="3158014"/>
            <a:ext cx="78804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f10d2d9bd7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92300" rIns="92300" bIns="923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f10d2d9bd7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92300" rIns="92300" bIns="923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gf10d2d9bd7_0_65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92300" rIns="92300" bIns="923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Evidências">
  <p:cSld name="22_Evidência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2"/>
          <p:cNvSpPr txBox="1"/>
          <p:nvPr/>
        </p:nvSpPr>
        <p:spPr>
          <a:xfrm>
            <a:off x="271408" y="32400"/>
            <a:ext cx="7217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Evidências da Reunião de Nível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2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2"/>
          <p:cNvSpPr>
            <a:spLocks noGrp="1"/>
          </p:cNvSpPr>
          <p:nvPr>
            <p:ph type="pic" idx="2"/>
          </p:nvPr>
        </p:nvSpPr>
        <p:spPr>
          <a:xfrm>
            <a:off x="344288" y="802209"/>
            <a:ext cx="8381700" cy="40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Encerramento">
  <p:cSld name="21_Encerrament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/>
          <p:nvPr/>
        </p:nvSpPr>
        <p:spPr>
          <a:xfrm>
            <a:off x="1223742" y="275869"/>
            <a:ext cx="6348900" cy="8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5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Obrigada</a:t>
            </a:r>
            <a:r>
              <a:rPr lang="pt-BR" sz="52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52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3"/>
          <p:cNvSpPr/>
          <p:nvPr/>
        </p:nvSpPr>
        <p:spPr>
          <a:xfrm rot="-5400000">
            <a:off x="4554916" y="-3328744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3"/>
          <p:cNvSpPr>
            <a:spLocks noGrp="1"/>
          </p:cNvSpPr>
          <p:nvPr>
            <p:ph type="pic" idx="2"/>
          </p:nvPr>
        </p:nvSpPr>
        <p:spPr>
          <a:xfrm>
            <a:off x="388480" y="1461738"/>
            <a:ext cx="4984500" cy="35100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33"/>
          <p:cNvSpPr txBox="1">
            <a:spLocks noGrp="1"/>
          </p:cNvSpPr>
          <p:nvPr>
            <p:ph type="body" idx="1"/>
          </p:nvPr>
        </p:nvSpPr>
        <p:spPr>
          <a:xfrm>
            <a:off x="5502725" y="2891532"/>
            <a:ext cx="33231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Ações complementares">
  <p:cSld name="20_Ações complementare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"/>
          <p:cNvSpPr/>
          <p:nvPr/>
        </p:nvSpPr>
        <p:spPr>
          <a:xfrm>
            <a:off x="211015" y="658879"/>
            <a:ext cx="8640000" cy="44178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4"/>
          <p:cNvSpPr/>
          <p:nvPr/>
        </p:nvSpPr>
        <p:spPr>
          <a:xfrm>
            <a:off x="413424" y="1550096"/>
            <a:ext cx="8307600" cy="3448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4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4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Gestão à Vista</a:t>
            </a:r>
            <a:endParaRPr sz="28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4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4"/>
          <p:cNvSpPr txBox="1"/>
          <p:nvPr/>
        </p:nvSpPr>
        <p:spPr>
          <a:xfrm>
            <a:off x="252697" y="724141"/>
            <a:ext cx="83076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O painel de Gestão à Vista da escola foi atualizado conforme foto/link abaixo.</a:t>
            </a:r>
            <a:endParaRPr sz="21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4"/>
          <p:cNvSpPr>
            <a:spLocks noGrp="1"/>
          </p:cNvSpPr>
          <p:nvPr>
            <p:ph type="pic" idx="2"/>
          </p:nvPr>
        </p:nvSpPr>
        <p:spPr>
          <a:xfrm>
            <a:off x="344288" y="1428313"/>
            <a:ext cx="8307600" cy="3503700"/>
          </a:xfrm>
          <a:prstGeom prst="rect">
            <a:avLst/>
          </a:prstGeom>
          <a:solidFill>
            <a:srgbClr val="C8E6B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Ações implementadas">
  <p:cSld name="18_Ações implementada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/>
          <p:nvPr/>
        </p:nvSpPr>
        <p:spPr>
          <a:xfrm>
            <a:off x="5258934" y="2305102"/>
            <a:ext cx="3436200" cy="27033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5"/>
          <p:cNvSpPr/>
          <p:nvPr/>
        </p:nvSpPr>
        <p:spPr>
          <a:xfrm>
            <a:off x="418153" y="2314575"/>
            <a:ext cx="4734300" cy="2750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5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5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Engajamento Escolar</a:t>
            </a:r>
            <a:endParaRPr sz="28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5"/>
          <p:cNvSpPr txBox="1"/>
          <p:nvPr/>
        </p:nvSpPr>
        <p:spPr>
          <a:xfrm>
            <a:off x="393822" y="555505"/>
            <a:ext cx="8307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Dentre as ações de Busca Ativa que a </a:t>
            </a:r>
            <a:r>
              <a:rPr lang="pt-BR" sz="19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escola </a:t>
            </a:r>
            <a:r>
              <a:rPr lang="pt-BR"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implementou no último bimestre a mais interessante.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5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5"/>
          <p:cNvSpPr/>
          <p:nvPr/>
        </p:nvSpPr>
        <p:spPr>
          <a:xfrm rot="10800000" flipH="1">
            <a:off x="418153" y="1124632"/>
            <a:ext cx="8307600" cy="1106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2D050">
              <a:alpha val="48627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5"/>
          <p:cNvSpPr txBox="1">
            <a:spLocks noGrp="1"/>
          </p:cNvSpPr>
          <p:nvPr>
            <p:ph type="body" idx="1"/>
          </p:nvPr>
        </p:nvSpPr>
        <p:spPr>
          <a:xfrm>
            <a:off x="418153" y="2314575"/>
            <a:ext cx="4697400" cy="27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31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35"/>
          <p:cNvSpPr>
            <a:spLocks noGrp="1"/>
          </p:cNvSpPr>
          <p:nvPr>
            <p:ph type="pic" idx="2"/>
          </p:nvPr>
        </p:nvSpPr>
        <p:spPr>
          <a:xfrm>
            <a:off x="5314003" y="2314575"/>
            <a:ext cx="2712000" cy="26940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35"/>
          <p:cNvSpPr txBox="1">
            <a:spLocks noGrp="1"/>
          </p:cNvSpPr>
          <p:nvPr>
            <p:ph type="body" idx="3"/>
          </p:nvPr>
        </p:nvSpPr>
        <p:spPr>
          <a:xfrm>
            <a:off x="448890" y="1137871"/>
            <a:ext cx="82461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6"/>
          <p:cNvSpPr/>
          <p:nvPr/>
        </p:nvSpPr>
        <p:spPr>
          <a:xfrm rot="5400000" flipH="1">
            <a:off x="946002" y="246009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568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6"/>
          <p:cNvSpPr/>
          <p:nvPr/>
        </p:nvSpPr>
        <p:spPr>
          <a:xfrm rot="5400000" flipH="1">
            <a:off x="946002" y="3069526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568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6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6"/>
          <p:cNvSpPr/>
          <p:nvPr/>
        </p:nvSpPr>
        <p:spPr>
          <a:xfrm>
            <a:off x="2957398" y="1263525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7437F"/>
                </a:solidFill>
                <a:latin typeface="Calibri"/>
                <a:ea typeface="Calibri"/>
                <a:cs typeface="Calibri"/>
                <a:sym typeface="Calibri"/>
              </a:rPr>
              <a:t>1.	Painel de Metas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36"/>
          <p:cNvGrpSpPr/>
          <p:nvPr/>
        </p:nvGrpSpPr>
        <p:grpSpPr>
          <a:xfrm>
            <a:off x="-58617" y="2204711"/>
            <a:ext cx="8997777" cy="567358"/>
            <a:chOff x="-63500" y="2922398"/>
            <a:chExt cx="9747348" cy="756477"/>
          </a:xfrm>
        </p:grpSpPr>
        <p:sp>
          <p:nvSpPr>
            <p:cNvPr id="112" name="Google Shape;112;p36"/>
            <p:cNvSpPr/>
            <p:nvPr/>
          </p:nvSpPr>
          <p:spPr>
            <a:xfrm rot="5400000" flipH="1">
              <a:off x="960297" y="1898601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1568"/>
                </a:srgbClr>
              </a:outerShdw>
            </a:effectLst>
          </p:spPr>
          <p:txBody>
            <a:bodyPr spcFirstLastPara="1" wrap="square" lIns="31150" tIns="40500" rIns="31150" bIns="395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6"/>
            <p:cNvSpPr/>
            <p:nvPr/>
          </p:nvSpPr>
          <p:spPr>
            <a:xfrm>
              <a:off x="3203848" y="2958875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BF9F00"/>
                  </a:solidFill>
                  <a:latin typeface="Calibri"/>
                  <a:ea typeface="Calibri"/>
                  <a:cs typeface="Calibri"/>
                  <a:sym typeface="Calibri"/>
                </a:rPr>
                <a:t>2.	Acompanhando os Planos de Melhoria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4" name="Google Shape;114;p36" descr="C:\Users\Consultor\Downloads\note (1)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47283" y="3016960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5" name="Google Shape;115;p36" descr="Lista de verificaçã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082" y="1255811"/>
            <a:ext cx="511119" cy="5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6"/>
          <p:cNvSpPr/>
          <p:nvPr/>
        </p:nvSpPr>
        <p:spPr>
          <a:xfrm>
            <a:off x="2957398" y="4062296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A3234"/>
                </a:solidFill>
                <a:latin typeface="Calibri"/>
                <a:ea typeface="Calibri"/>
                <a:cs typeface="Calibri"/>
                <a:sym typeface="Calibri"/>
              </a:rPr>
              <a:t>4.	Encerramento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6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Pauta da Reunião</a:t>
            </a:r>
            <a:endParaRPr sz="28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0418" y="4129795"/>
            <a:ext cx="405000" cy="4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36"/>
          <p:cNvGrpSpPr/>
          <p:nvPr/>
        </p:nvGrpSpPr>
        <p:grpSpPr>
          <a:xfrm>
            <a:off x="-58616" y="3091952"/>
            <a:ext cx="8997776" cy="540000"/>
            <a:chOff x="-63499" y="4122603"/>
            <a:chExt cx="9747347" cy="720000"/>
          </a:xfrm>
        </p:grpSpPr>
        <p:sp>
          <p:nvSpPr>
            <p:cNvPr id="120" name="Google Shape;120;p36"/>
            <p:cNvSpPr/>
            <p:nvPr/>
          </p:nvSpPr>
          <p:spPr>
            <a:xfrm rot="5400000" flipH="1">
              <a:off x="960298" y="3098806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1568"/>
                </a:srgbClr>
              </a:outerShdw>
            </a:effectLst>
          </p:spPr>
          <p:txBody>
            <a:bodyPr spcFirstLastPara="1" wrap="square" lIns="31150" tIns="40500" rIns="31150" bIns="395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6"/>
            <p:cNvSpPr/>
            <p:nvPr/>
          </p:nvSpPr>
          <p:spPr>
            <a:xfrm>
              <a:off x="3203848" y="4122603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3B611F"/>
                  </a:solidFill>
                  <a:latin typeface="Calibri"/>
                  <a:ea typeface="Calibri"/>
                  <a:cs typeface="Calibri"/>
                  <a:sym typeface="Calibri"/>
                </a:rPr>
                <a:t>3.	Apresentação das Escolas</a:t>
              </a:r>
              <a:endParaRPr sz="2100" b="1" i="0" u="none" strike="noStrike" cap="none">
                <a:solidFill>
                  <a:srgbClr val="3B611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2" name="Google Shape;122;p36" descr="Quadro-negro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03937" y="4122603"/>
              <a:ext cx="718004" cy="7180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7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7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Pauta da Reunião</a:t>
            </a:r>
            <a:endParaRPr sz="28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7"/>
          <p:cNvSpPr/>
          <p:nvPr/>
        </p:nvSpPr>
        <p:spPr>
          <a:xfrm rot="5400000" flipH="1">
            <a:off x="946002" y="246009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568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7"/>
          <p:cNvSpPr/>
          <p:nvPr/>
        </p:nvSpPr>
        <p:spPr>
          <a:xfrm rot="5400000" flipH="1">
            <a:off x="946002" y="3069526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568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7"/>
          <p:cNvSpPr/>
          <p:nvPr/>
        </p:nvSpPr>
        <p:spPr>
          <a:xfrm>
            <a:off x="2957398" y="1263525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7437F"/>
                </a:solidFill>
                <a:latin typeface="Calibri"/>
                <a:ea typeface="Calibri"/>
                <a:cs typeface="Calibri"/>
                <a:sym typeface="Calibri"/>
              </a:rPr>
              <a:t>1.	Painel de Metas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37"/>
          <p:cNvGrpSpPr/>
          <p:nvPr/>
        </p:nvGrpSpPr>
        <p:grpSpPr>
          <a:xfrm>
            <a:off x="-58617" y="2679910"/>
            <a:ext cx="8997777" cy="567358"/>
            <a:chOff x="-63500" y="2922398"/>
            <a:chExt cx="9747348" cy="756477"/>
          </a:xfrm>
        </p:grpSpPr>
        <p:sp>
          <p:nvSpPr>
            <p:cNvPr id="130" name="Google Shape;130;p37"/>
            <p:cNvSpPr/>
            <p:nvPr/>
          </p:nvSpPr>
          <p:spPr>
            <a:xfrm rot="5400000" flipH="1">
              <a:off x="960297" y="1898601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1568"/>
                </a:srgbClr>
              </a:outerShdw>
            </a:effectLst>
          </p:spPr>
          <p:txBody>
            <a:bodyPr spcFirstLastPara="1" wrap="square" lIns="31150" tIns="40500" rIns="31150" bIns="395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7"/>
            <p:cNvSpPr/>
            <p:nvPr/>
          </p:nvSpPr>
          <p:spPr>
            <a:xfrm>
              <a:off x="3203848" y="2958875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BF9F00"/>
                  </a:solidFill>
                  <a:latin typeface="Calibri"/>
                  <a:ea typeface="Calibri"/>
                  <a:cs typeface="Calibri"/>
                  <a:sym typeface="Calibri"/>
                </a:rPr>
                <a:t>2.	Acompanhando os Planos de Melhoria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2" name="Google Shape;132;p37" descr="C:\Users\Consultor\Downloads\note (1)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47283" y="3016960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" name="Google Shape;133;p37" descr="Lista de verificaçã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082" y="1255811"/>
            <a:ext cx="511119" cy="5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7"/>
          <p:cNvSpPr/>
          <p:nvPr/>
        </p:nvSpPr>
        <p:spPr>
          <a:xfrm>
            <a:off x="2957398" y="4062296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A3234"/>
                </a:solidFill>
                <a:latin typeface="Calibri"/>
                <a:ea typeface="Calibri"/>
                <a:cs typeface="Calibri"/>
                <a:sym typeface="Calibri"/>
              </a:rPr>
              <a:t>3.	Encerramento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0418" y="4129795"/>
            <a:ext cx="405000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7"/>
          <p:cNvSpPr/>
          <p:nvPr/>
        </p:nvSpPr>
        <p:spPr>
          <a:xfrm>
            <a:off x="-58615" y="2233296"/>
            <a:ext cx="9306000" cy="29103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Agenda">
  <p:cSld name="5_Agenda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8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8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Pauta da Reunião</a:t>
            </a:r>
            <a:endParaRPr sz="28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8"/>
          <p:cNvSpPr/>
          <p:nvPr/>
        </p:nvSpPr>
        <p:spPr>
          <a:xfrm rot="5400000" flipH="1">
            <a:off x="946002" y="246009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568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8"/>
          <p:cNvSpPr/>
          <p:nvPr/>
        </p:nvSpPr>
        <p:spPr>
          <a:xfrm rot="5400000" flipH="1">
            <a:off x="946002" y="3069526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568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8"/>
          <p:cNvSpPr/>
          <p:nvPr/>
        </p:nvSpPr>
        <p:spPr>
          <a:xfrm>
            <a:off x="2957398" y="1263525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7437F"/>
                </a:solidFill>
                <a:latin typeface="Calibri"/>
                <a:ea typeface="Calibri"/>
                <a:cs typeface="Calibri"/>
                <a:sym typeface="Calibri"/>
              </a:rPr>
              <a:t>1.	Painel de Metas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Google Shape;143;p38"/>
          <p:cNvGrpSpPr/>
          <p:nvPr/>
        </p:nvGrpSpPr>
        <p:grpSpPr>
          <a:xfrm>
            <a:off x="-10635" y="2624069"/>
            <a:ext cx="8997777" cy="567358"/>
            <a:chOff x="-63500" y="2922398"/>
            <a:chExt cx="9747348" cy="756477"/>
          </a:xfrm>
        </p:grpSpPr>
        <p:sp>
          <p:nvSpPr>
            <p:cNvPr id="144" name="Google Shape;144;p38"/>
            <p:cNvSpPr/>
            <p:nvPr/>
          </p:nvSpPr>
          <p:spPr>
            <a:xfrm rot="5400000" flipH="1">
              <a:off x="960297" y="1898601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1568"/>
                </a:srgbClr>
              </a:outerShdw>
            </a:effectLst>
          </p:spPr>
          <p:txBody>
            <a:bodyPr spcFirstLastPara="1" wrap="square" lIns="31150" tIns="40500" rIns="31150" bIns="395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8"/>
            <p:cNvSpPr/>
            <p:nvPr/>
          </p:nvSpPr>
          <p:spPr>
            <a:xfrm>
              <a:off x="3203848" y="2958875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BF9F00"/>
                  </a:solidFill>
                  <a:latin typeface="Calibri"/>
                  <a:ea typeface="Calibri"/>
                  <a:cs typeface="Calibri"/>
                  <a:sym typeface="Calibri"/>
                </a:rPr>
                <a:t>2.	Acompanhando os Planos de Melhoria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6" name="Google Shape;146;p38" descr="C:\Users\Consultor\Downloads\note (1)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47283" y="3016960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7" name="Google Shape;147;p38" descr="Lista de verificaçã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082" y="1255811"/>
            <a:ext cx="511119" cy="5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8"/>
          <p:cNvSpPr/>
          <p:nvPr/>
        </p:nvSpPr>
        <p:spPr>
          <a:xfrm>
            <a:off x="2957398" y="4062296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A3234"/>
                </a:solidFill>
                <a:latin typeface="Calibri"/>
                <a:ea typeface="Calibri"/>
                <a:cs typeface="Calibri"/>
                <a:sym typeface="Calibri"/>
              </a:rPr>
              <a:t>3.	Encerramento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0418" y="4129795"/>
            <a:ext cx="405000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8"/>
          <p:cNvSpPr/>
          <p:nvPr/>
        </p:nvSpPr>
        <p:spPr>
          <a:xfrm>
            <a:off x="-144869" y="1025398"/>
            <a:ext cx="9306000" cy="9618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8"/>
          <p:cNvSpPr/>
          <p:nvPr/>
        </p:nvSpPr>
        <p:spPr>
          <a:xfrm>
            <a:off x="1" y="3273091"/>
            <a:ext cx="8938800" cy="18909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Ações complementares">
  <p:cSld name="19_Ações complementare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9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9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Ações Corretivas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9"/>
          <p:cNvSpPr txBox="1"/>
          <p:nvPr/>
        </p:nvSpPr>
        <p:spPr>
          <a:xfrm>
            <a:off x="418154" y="658879"/>
            <a:ext cx="8307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Analisando o </a:t>
            </a:r>
            <a:r>
              <a:rPr lang="pt-BR" sz="19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Plano de Melhoria </a:t>
            </a:r>
            <a:r>
              <a:rPr lang="pt-BR"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da nossa escola identificamos a necessidade de fortalecê-lo com </a:t>
            </a:r>
            <a:r>
              <a:rPr lang="pt-BR" sz="19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ações corretivas </a:t>
            </a:r>
            <a:r>
              <a:rPr lang="pt-BR"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referentes ao fluxo.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9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Agenda">
  <p:cSld name="18_Agenda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0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0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Pauta da Reunião</a:t>
            </a:r>
            <a:endParaRPr sz="28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0"/>
          <p:cNvSpPr/>
          <p:nvPr/>
        </p:nvSpPr>
        <p:spPr>
          <a:xfrm rot="5400000" flipH="1">
            <a:off x="946002" y="246009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568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0"/>
          <p:cNvSpPr/>
          <p:nvPr/>
        </p:nvSpPr>
        <p:spPr>
          <a:xfrm rot="5400000" flipH="1">
            <a:off x="946002" y="3069526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568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0"/>
          <p:cNvSpPr/>
          <p:nvPr/>
        </p:nvSpPr>
        <p:spPr>
          <a:xfrm>
            <a:off x="2957398" y="1263525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7437F"/>
                </a:solidFill>
                <a:latin typeface="Calibri"/>
                <a:ea typeface="Calibri"/>
                <a:cs typeface="Calibri"/>
                <a:sym typeface="Calibri"/>
              </a:rPr>
              <a:t>1.	Painel de Metas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" name="Google Shape;163;p40"/>
          <p:cNvGrpSpPr/>
          <p:nvPr/>
        </p:nvGrpSpPr>
        <p:grpSpPr>
          <a:xfrm>
            <a:off x="-58617" y="2204711"/>
            <a:ext cx="8997777" cy="567358"/>
            <a:chOff x="-63500" y="2922398"/>
            <a:chExt cx="9747348" cy="756477"/>
          </a:xfrm>
        </p:grpSpPr>
        <p:sp>
          <p:nvSpPr>
            <p:cNvPr id="164" name="Google Shape;164;p40"/>
            <p:cNvSpPr/>
            <p:nvPr/>
          </p:nvSpPr>
          <p:spPr>
            <a:xfrm rot="5400000" flipH="1">
              <a:off x="960297" y="1898601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1568"/>
                </a:srgbClr>
              </a:outerShdw>
            </a:effectLst>
          </p:spPr>
          <p:txBody>
            <a:bodyPr spcFirstLastPara="1" wrap="square" lIns="31150" tIns="40500" rIns="31150" bIns="395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0"/>
            <p:cNvSpPr/>
            <p:nvPr/>
          </p:nvSpPr>
          <p:spPr>
            <a:xfrm>
              <a:off x="3203848" y="2958875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BF9F00"/>
                  </a:solidFill>
                  <a:latin typeface="Calibri"/>
                  <a:ea typeface="Calibri"/>
                  <a:cs typeface="Calibri"/>
                  <a:sym typeface="Calibri"/>
                </a:rPr>
                <a:t>2.	Acompanhando os Planos de Melhoria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6" name="Google Shape;166;p40" descr="C:\Users\Consultor\Downloads\note (1)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47283" y="3016960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7" name="Google Shape;167;p40" descr="Lista de verificaçã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082" y="1255811"/>
            <a:ext cx="511119" cy="5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0"/>
          <p:cNvSpPr/>
          <p:nvPr/>
        </p:nvSpPr>
        <p:spPr>
          <a:xfrm>
            <a:off x="2957398" y="4062296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A3234"/>
                </a:solidFill>
                <a:latin typeface="Calibri"/>
                <a:ea typeface="Calibri"/>
                <a:cs typeface="Calibri"/>
                <a:sym typeface="Calibri"/>
              </a:rPr>
              <a:t>4.	Encerramento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0418" y="4129795"/>
            <a:ext cx="405000" cy="4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40"/>
          <p:cNvGrpSpPr/>
          <p:nvPr/>
        </p:nvGrpSpPr>
        <p:grpSpPr>
          <a:xfrm>
            <a:off x="-58616" y="3091952"/>
            <a:ext cx="8997776" cy="540000"/>
            <a:chOff x="-63499" y="4122603"/>
            <a:chExt cx="9747347" cy="720000"/>
          </a:xfrm>
        </p:grpSpPr>
        <p:sp>
          <p:nvSpPr>
            <p:cNvPr id="171" name="Google Shape;171;p40"/>
            <p:cNvSpPr/>
            <p:nvPr/>
          </p:nvSpPr>
          <p:spPr>
            <a:xfrm rot="5400000" flipH="1">
              <a:off x="960298" y="3098806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1568"/>
                </a:srgbClr>
              </a:outerShdw>
            </a:effectLst>
          </p:spPr>
          <p:txBody>
            <a:bodyPr spcFirstLastPara="1" wrap="square" lIns="31150" tIns="40500" rIns="31150" bIns="395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0"/>
            <p:cNvSpPr/>
            <p:nvPr/>
          </p:nvSpPr>
          <p:spPr>
            <a:xfrm>
              <a:off x="3203848" y="4122603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3B611F"/>
                  </a:solidFill>
                  <a:latin typeface="Calibri"/>
                  <a:ea typeface="Calibri"/>
                  <a:cs typeface="Calibri"/>
                  <a:sym typeface="Calibri"/>
                </a:rPr>
                <a:t>3.	Apresentação das Escolas</a:t>
              </a:r>
              <a:endParaRPr sz="2100" b="1" i="0" u="none" strike="noStrike" cap="none">
                <a:solidFill>
                  <a:srgbClr val="3B611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3" name="Google Shape;173;p40" descr="Quadro-negro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03937" y="4122603"/>
              <a:ext cx="718004" cy="7180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40"/>
          <p:cNvSpPr/>
          <p:nvPr/>
        </p:nvSpPr>
        <p:spPr>
          <a:xfrm>
            <a:off x="-144869" y="1025398"/>
            <a:ext cx="9306000" cy="19245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0"/>
          <p:cNvSpPr/>
          <p:nvPr/>
        </p:nvSpPr>
        <p:spPr>
          <a:xfrm>
            <a:off x="-144869" y="3926909"/>
            <a:ext cx="9306000" cy="7611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Acomp. plano">
  <p:cSld name="9_Acomp. plano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1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Acompanhando o Plano de Melhoria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1"/>
          <p:cNvSpPr txBox="1"/>
          <p:nvPr/>
        </p:nvSpPr>
        <p:spPr>
          <a:xfrm>
            <a:off x="418154" y="658879"/>
            <a:ext cx="8307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pt-BR" sz="1700" b="1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plano de melhoria </a:t>
            </a:r>
            <a:r>
              <a:rPr lang="pt-BR" sz="17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da nossa escola possui o seguinte </a:t>
            </a:r>
            <a:r>
              <a:rPr lang="pt-BR" sz="1700" b="0" i="1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  <a:r>
              <a:rPr lang="pt-BR" sz="17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de implementação.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1"/>
          <p:cNvSpPr txBox="1"/>
          <p:nvPr/>
        </p:nvSpPr>
        <p:spPr>
          <a:xfrm>
            <a:off x="272558" y="4708833"/>
            <a:ext cx="83076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Fonte: Secretaria Escolar Digital - SED</a:t>
            </a:r>
            <a:endParaRPr sz="1000" b="0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1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1"/>
          <p:cNvSpPr/>
          <p:nvPr/>
        </p:nvSpPr>
        <p:spPr>
          <a:xfrm>
            <a:off x="566269" y="1453806"/>
            <a:ext cx="3987600" cy="3375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1"/>
          <p:cNvSpPr txBox="1"/>
          <p:nvPr/>
        </p:nvSpPr>
        <p:spPr>
          <a:xfrm>
            <a:off x="566268" y="1152126"/>
            <a:ext cx="80988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STATUS DO PLANO DE MELHORIA DA ESCOLA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1"/>
          <p:cNvSpPr/>
          <p:nvPr/>
        </p:nvSpPr>
        <p:spPr>
          <a:xfrm>
            <a:off x="4788357" y="1453806"/>
            <a:ext cx="3987600" cy="3375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1"/>
          <p:cNvSpPr/>
          <p:nvPr/>
        </p:nvSpPr>
        <p:spPr>
          <a:xfrm>
            <a:off x="2590844" y="4954570"/>
            <a:ext cx="166200" cy="135000"/>
          </a:xfrm>
          <a:prstGeom prst="rect">
            <a:avLst/>
          </a:prstGeom>
          <a:solidFill>
            <a:srgbClr val="3B3436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1"/>
          <p:cNvSpPr txBox="1"/>
          <p:nvPr/>
        </p:nvSpPr>
        <p:spPr>
          <a:xfrm>
            <a:off x="2710748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Cancelado</a:t>
            </a:r>
            <a:endParaRPr sz="1000" b="0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1"/>
          <p:cNvSpPr/>
          <p:nvPr/>
        </p:nvSpPr>
        <p:spPr>
          <a:xfrm>
            <a:off x="3473067" y="4954570"/>
            <a:ext cx="166200" cy="135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1"/>
          <p:cNvSpPr txBox="1"/>
          <p:nvPr/>
        </p:nvSpPr>
        <p:spPr>
          <a:xfrm>
            <a:off x="3592971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Atrasado</a:t>
            </a:r>
            <a:endParaRPr sz="1000" b="0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1"/>
          <p:cNvSpPr/>
          <p:nvPr/>
        </p:nvSpPr>
        <p:spPr>
          <a:xfrm>
            <a:off x="4277088" y="4954570"/>
            <a:ext cx="166200" cy="135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1"/>
          <p:cNvSpPr txBox="1"/>
          <p:nvPr/>
        </p:nvSpPr>
        <p:spPr>
          <a:xfrm>
            <a:off x="4396992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Não iniciada</a:t>
            </a:r>
            <a:endParaRPr sz="1000" b="0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1"/>
          <p:cNvSpPr/>
          <p:nvPr/>
        </p:nvSpPr>
        <p:spPr>
          <a:xfrm>
            <a:off x="5285863" y="4954570"/>
            <a:ext cx="166200" cy="13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1"/>
          <p:cNvSpPr txBox="1"/>
          <p:nvPr/>
        </p:nvSpPr>
        <p:spPr>
          <a:xfrm>
            <a:off x="5405767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Em andamento</a:t>
            </a:r>
            <a:endParaRPr sz="1000" b="0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1"/>
          <p:cNvSpPr/>
          <p:nvPr/>
        </p:nvSpPr>
        <p:spPr>
          <a:xfrm>
            <a:off x="6450487" y="4954570"/>
            <a:ext cx="166200" cy="135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1"/>
          <p:cNvSpPr txBox="1"/>
          <p:nvPr/>
        </p:nvSpPr>
        <p:spPr>
          <a:xfrm>
            <a:off x="6570390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Concluída</a:t>
            </a:r>
            <a:endParaRPr sz="1000" b="0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1"/>
          <p:cNvSpPr/>
          <p:nvPr/>
        </p:nvSpPr>
        <p:spPr>
          <a:xfrm>
            <a:off x="7328618" y="4954570"/>
            <a:ext cx="166200" cy="135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1"/>
          <p:cNvSpPr txBox="1"/>
          <p:nvPr/>
        </p:nvSpPr>
        <p:spPr>
          <a:xfrm>
            <a:off x="7448522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Concluída com atraso</a:t>
            </a:r>
            <a:endParaRPr sz="1000" b="0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1"/>
          <p:cNvSpPr txBox="1"/>
          <p:nvPr/>
        </p:nvSpPr>
        <p:spPr>
          <a:xfrm>
            <a:off x="1101704" y="1466595"/>
            <a:ext cx="29169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AÇÃO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1"/>
          <p:cNvSpPr txBox="1"/>
          <p:nvPr/>
        </p:nvSpPr>
        <p:spPr>
          <a:xfrm>
            <a:off x="5419951" y="1466595"/>
            <a:ext cx="29169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ETAPA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41" descr="C:\Users\Consultor\Downloads\school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7033" y="1087306"/>
            <a:ext cx="482400" cy="4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f10d2d9bd7_0_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92300" rIns="92300" bIns="92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gf10d2d9bd7_0_1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92300" rIns="92300" bIns="9230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gf10d2d9bd7_0_1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92300" rIns="92300" bIns="923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Agenda">
  <p:cSld name="17_Agenda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2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2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Pauta da Reunião</a:t>
            </a:r>
            <a:endParaRPr sz="28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2"/>
          <p:cNvSpPr/>
          <p:nvPr/>
        </p:nvSpPr>
        <p:spPr>
          <a:xfrm rot="5400000" flipH="1">
            <a:off x="946002" y="246009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568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2"/>
          <p:cNvSpPr/>
          <p:nvPr/>
        </p:nvSpPr>
        <p:spPr>
          <a:xfrm rot="5400000" flipH="1">
            <a:off x="946002" y="3069526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568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2"/>
          <p:cNvSpPr/>
          <p:nvPr/>
        </p:nvSpPr>
        <p:spPr>
          <a:xfrm>
            <a:off x="2957398" y="1263525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07437F"/>
                </a:solidFill>
                <a:latin typeface="Calibri"/>
                <a:ea typeface="Calibri"/>
                <a:cs typeface="Calibri"/>
                <a:sym typeface="Calibri"/>
              </a:rPr>
              <a:t>1.	Painel de Metas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42"/>
          <p:cNvGrpSpPr/>
          <p:nvPr/>
        </p:nvGrpSpPr>
        <p:grpSpPr>
          <a:xfrm>
            <a:off x="-1" y="2661242"/>
            <a:ext cx="8997777" cy="567358"/>
            <a:chOff x="-63500" y="2922398"/>
            <a:chExt cx="9747348" cy="756477"/>
          </a:xfrm>
        </p:grpSpPr>
        <p:sp>
          <p:nvSpPr>
            <p:cNvPr id="207" name="Google Shape;207;p42"/>
            <p:cNvSpPr/>
            <p:nvPr/>
          </p:nvSpPr>
          <p:spPr>
            <a:xfrm rot="5400000" flipH="1">
              <a:off x="960297" y="1898601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1568"/>
                </a:srgbClr>
              </a:outerShdw>
            </a:effectLst>
          </p:spPr>
          <p:txBody>
            <a:bodyPr spcFirstLastPara="1" wrap="square" lIns="31150" tIns="40500" rIns="31150" bIns="395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42"/>
            <p:cNvSpPr/>
            <p:nvPr/>
          </p:nvSpPr>
          <p:spPr>
            <a:xfrm>
              <a:off x="3203848" y="2958875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BF9F00"/>
                  </a:solidFill>
                  <a:latin typeface="Calibri"/>
                  <a:ea typeface="Calibri"/>
                  <a:cs typeface="Calibri"/>
                  <a:sym typeface="Calibri"/>
                </a:rPr>
                <a:t>2.	Acompanhando os Planos de Melhoria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" name="Google Shape;209;p42" descr="C:\Users\Consultor\Downloads\note (1)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47283" y="3016960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0" name="Google Shape;210;p42" descr="Lista de verificaçã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082" y="1255811"/>
            <a:ext cx="511119" cy="51111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2"/>
          <p:cNvSpPr/>
          <p:nvPr/>
        </p:nvSpPr>
        <p:spPr>
          <a:xfrm>
            <a:off x="2957398" y="4062296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A3234"/>
                </a:solidFill>
                <a:latin typeface="Calibri"/>
                <a:ea typeface="Calibri"/>
                <a:cs typeface="Calibri"/>
                <a:sym typeface="Calibri"/>
              </a:rPr>
              <a:t>3.	Encerramento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0418" y="4129795"/>
            <a:ext cx="405000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2"/>
          <p:cNvSpPr/>
          <p:nvPr/>
        </p:nvSpPr>
        <p:spPr>
          <a:xfrm>
            <a:off x="-58615" y="623462"/>
            <a:ext cx="9306000" cy="27675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Acomp. plano (diretoria)">
  <p:cSld name="11_Acomp. plano (diretoria)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3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3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Ensino Remoto</a:t>
            </a:r>
            <a:endParaRPr sz="28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3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3"/>
          <p:cNvSpPr/>
          <p:nvPr/>
        </p:nvSpPr>
        <p:spPr>
          <a:xfrm>
            <a:off x="344289" y="721739"/>
            <a:ext cx="8269500" cy="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62300" rIns="79125" bIns="1246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3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Acompanhando as ações da  </a:t>
            </a:r>
            <a:r>
              <a:rPr lang="pt-BR" sz="3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escola </a:t>
            </a:r>
            <a:r>
              <a:rPr lang="pt-BR" sz="3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 foco no</a:t>
            </a:r>
            <a:r>
              <a:rPr lang="pt-BR" sz="31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ensino remoto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3116" y="1728025"/>
            <a:ext cx="5111262" cy="31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úvidas e dificuldades">
  <p:cSld name="25_Dúvidas e dificuldade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4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Considerações Finais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4"/>
          <p:cNvSpPr txBox="1"/>
          <p:nvPr/>
        </p:nvSpPr>
        <p:spPr>
          <a:xfrm>
            <a:off x="418154" y="830028"/>
            <a:ext cx="8307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Este momento está destinado ao </a:t>
            </a:r>
            <a:r>
              <a:rPr lang="pt-BR" sz="21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esclarecimento das dúvidas</a:t>
            </a:r>
            <a:r>
              <a:rPr lang="pt-BR"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, possíveis </a:t>
            </a:r>
            <a:r>
              <a:rPr lang="pt-BR" sz="21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encaminhamentos e fala de encerramento.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4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9265" y="1582508"/>
            <a:ext cx="4081117" cy="342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Painel de Metas">
  <p:cSld name="9_Painel de Metas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5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5"/>
          <p:cNvSpPr txBox="1"/>
          <p:nvPr/>
        </p:nvSpPr>
        <p:spPr>
          <a:xfrm>
            <a:off x="418154" y="658879"/>
            <a:ext cx="8307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5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5"/>
          <p:cNvSpPr txBox="1"/>
          <p:nvPr/>
        </p:nvSpPr>
        <p:spPr>
          <a:xfrm>
            <a:off x="0" y="83108"/>
            <a:ext cx="76902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Acompanhamento Pedagógico Formativo - APF</a:t>
            </a:r>
            <a:endParaRPr sz="28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b5f1354a8_0_59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g11b5f1354a8_0_59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g11b5f1354a8_0_59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g11b5f1354a8_0_59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Google Shape;236;g11b5f1354a8_0_591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300119b91_9_4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gf300119b91_9_4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gf300119b91_9_4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300119b91_9_36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gf300119b91_9_36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gf300119b91_9_366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gf300119b91_9_366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gf300119b91_9_366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f300119b91_9_37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gf300119b91_9_37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gf300119b91_9_37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gf300119b91_9_37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gf300119b91_9_372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300119b91_9_37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gf300119b91_9_378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gf300119b91_9_378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gf300119b91_9_378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gf300119b91_9_378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300119b91_9_38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gf300119b91_9_38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Google Shape;268;gf300119b91_9_38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69" name="Google Shape;269;gf300119b91_9_384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gf300119b91_9_38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gf300119b91_9_384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apa">
  <p:cSld name="2_Cap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4872101" y="3769622"/>
            <a:ext cx="3987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5"/>
          <p:cNvSpPr txBox="1"/>
          <p:nvPr/>
        </p:nvSpPr>
        <p:spPr>
          <a:xfrm>
            <a:off x="4446130" y="685944"/>
            <a:ext cx="4557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Arial"/>
              <a:buNone/>
            </a:pPr>
            <a:r>
              <a:rPr lang="pt-BR" sz="3500" b="1" i="0" u="none" strike="noStrike" cap="non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Gestão Integrada MMR</a:t>
            </a:r>
            <a:endParaRPr sz="3500" b="1" i="0" u="none" strike="noStrike" cap="none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5"/>
          <p:cNvSpPr txBox="1"/>
          <p:nvPr/>
        </p:nvSpPr>
        <p:spPr>
          <a:xfrm>
            <a:off x="4872101" y="1964855"/>
            <a:ext cx="3987600" cy="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None/>
            </a:pPr>
            <a:r>
              <a:rPr lang="pt-BR"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Reunião de acompanhamento de planos e resultados - Nível 3</a:t>
            </a:r>
            <a:endParaRPr sz="21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2"/>
          </p:nvPr>
        </p:nvSpPr>
        <p:spPr>
          <a:xfrm>
            <a:off x="4872101" y="2773855"/>
            <a:ext cx="39876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3"/>
          </p:nvPr>
        </p:nvSpPr>
        <p:spPr>
          <a:xfrm>
            <a:off x="4872102" y="4200521"/>
            <a:ext cx="39876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4"/>
          </p:nvPr>
        </p:nvSpPr>
        <p:spPr>
          <a:xfrm>
            <a:off x="4872101" y="4681211"/>
            <a:ext cx="3987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25"/>
          <p:cNvPicPr preferRelativeResize="0"/>
          <p:nvPr/>
        </p:nvPicPr>
        <p:blipFill rotWithShape="1">
          <a:blip r:embed="rId2">
            <a:alphaModFix/>
          </a:blip>
          <a:srcRect l="50607" b="-5988"/>
          <a:stretch/>
        </p:blipFill>
        <p:spPr>
          <a:xfrm>
            <a:off x="458584" y="685949"/>
            <a:ext cx="321945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5"/>
          <p:cNvSpPr txBox="1"/>
          <p:nvPr/>
        </p:nvSpPr>
        <p:spPr>
          <a:xfrm>
            <a:off x="0" y="2588100"/>
            <a:ext cx="9144000" cy="293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79125" tIns="79125" rIns="79125" bIns="79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300119b91_9_39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gf300119b91_9_39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75" name="Google Shape;275;gf300119b91_9_39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76" name="Google Shape;276;gf300119b91_9_39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gf300119b91_9_39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gf300119b91_9_391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300119b91_9_398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gf300119b91_9_398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gf300119b91_9_398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300119b91_9_40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gf300119b91_9_40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gf300119b91_9_40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gf300119b91_9_402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300119b91_9_40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gf300119b91_9_40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91" name="Google Shape;291;gf300119b91_9_40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gf300119b91_9_40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93" name="Google Shape;293;gf300119b91_9_40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gf300119b91_9_407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gf300119b91_9_407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gf300119b91_9_407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f300119b91_9_4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gf300119b91_9_4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gf300119b91_9_41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gf300119b91_9_416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gf300119b91_9_416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gf300119b91_9_416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f300119b91_9_42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gf300119b91_9_42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gf300119b91_9_423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gf300119b91_9_42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gf300119b91_9_423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f300119b91_9_42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gf300119b91_9_42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3" name="Google Shape;313;gf300119b91_9_429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gf300119b91_9_42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gf300119b91_9_429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f300119b91_9_14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9" name="Google Shape;319;gf300119b91_9_14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gf300119b91_9_14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apa">
  <p:cSld name="3_Capa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300119b91_9_1061"/>
          <p:cNvSpPr txBox="1">
            <a:spLocks noGrp="1"/>
          </p:cNvSpPr>
          <p:nvPr>
            <p:ph type="body" idx="1"/>
          </p:nvPr>
        </p:nvSpPr>
        <p:spPr>
          <a:xfrm>
            <a:off x="4266905" y="3857387"/>
            <a:ext cx="3987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gf300119b91_9_1061"/>
          <p:cNvSpPr txBox="1"/>
          <p:nvPr/>
        </p:nvSpPr>
        <p:spPr>
          <a:xfrm>
            <a:off x="4014956" y="433894"/>
            <a:ext cx="4557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500"/>
              <a:buFont typeface="Arial"/>
              <a:buNone/>
            </a:pPr>
            <a:r>
              <a:rPr lang="pt-BR" sz="35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Método de Melhoria de Resultados</a:t>
            </a:r>
            <a:endParaRPr sz="3500" b="1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gf300119b91_9_10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829" y="838894"/>
            <a:ext cx="3433871" cy="343387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f300119b91_9_1061"/>
          <p:cNvSpPr txBox="1"/>
          <p:nvPr/>
        </p:nvSpPr>
        <p:spPr>
          <a:xfrm>
            <a:off x="4133521" y="1643068"/>
            <a:ext cx="4320000" cy="16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REUNIÃO DE ACOMPANHAMENTO DE PLANOS E RESULTADOS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NÍVEL CENTRAL</a:t>
            </a:r>
            <a:endParaRPr sz="2400" b="1" i="0" u="sng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f300119b91_9_1061"/>
          <p:cNvSpPr txBox="1">
            <a:spLocks noGrp="1"/>
          </p:cNvSpPr>
          <p:nvPr>
            <p:ph type="body" idx="2"/>
          </p:nvPr>
        </p:nvSpPr>
        <p:spPr>
          <a:xfrm>
            <a:off x="4266905" y="3514074"/>
            <a:ext cx="3987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gf300119b91_9_1061"/>
          <p:cNvSpPr txBox="1">
            <a:spLocks noGrp="1"/>
          </p:cNvSpPr>
          <p:nvPr>
            <p:ph type="body" idx="3"/>
          </p:nvPr>
        </p:nvSpPr>
        <p:spPr>
          <a:xfrm>
            <a:off x="4266905" y="4219803"/>
            <a:ext cx="3987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Próximos passos">
  <p:cSld name="27_Próximos passo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f300119b91_9_1068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f300119b91_9_1068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gf300119b91_9_10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Agenda">
  <p:cSld name="19_Agenda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/>
          <p:nvPr/>
        </p:nvSpPr>
        <p:spPr>
          <a:xfrm rot="5400000" flipH="1">
            <a:off x="1021201" y="3178872"/>
            <a:ext cx="516304" cy="2566114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176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6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6"/>
          <p:cNvSpPr txBox="1"/>
          <p:nvPr/>
        </p:nvSpPr>
        <p:spPr>
          <a:xfrm>
            <a:off x="200381" y="13743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None/>
            </a:pPr>
            <a:r>
              <a:rPr lang="pt-BR" sz="24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Pauta da Reunião</a:t>
            </a:r>
            <a:endParaRPr sz="24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6"/>
          <p:cNvSpPr/>
          <p:nvPr/>
        </p:nvSpPr>
        <p:spPr>
          <a:xfrm rot="5400000" flipH="1">
            <a:off x="1016804" y="44379"/>
            <a:ext cx="516304" cy="2557321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176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6"/>
          <p:cNvSpPr/>
          <p:nvPr/>
        </p:nvSpPr>
        <p:spPr>
          <a:xfrm rot="5400000" flipH="1">
            <a:off x="978586" y="1139384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176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6"/>
          <p:cNvSpPr/>
          <p:nvPr/>
        </p:nvSpPr>
        <p:spPr>
          <a:xfrm>
            <a:off x="2828444" y="1008302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437F"/>
              </a:buClr>
              <a:buSzPts val="2100"/>
              <a:buFont typeface="Calibri"/>
              <a:buNone/>
            </a:pPr>
            <a:r>
              <a:rPr lang="pt-BR" sz="2100" b="1" i="0" u="none" strike="noStrike" cap="none">
                <a:solidFill>
                  <a:srgbClr val="07437F"/>
                </a:solidFill>
                <a:latin typeface="Calibri"/>
                <a:ea typeface="Calibri"/>
                <a:cs typeface="Calibri"/>
                <a:sym typeface="Calibri"/>
              </a:rPr>
              <a:t>Painel de Metas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26" descr="Lista de verificaçã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8041" y="1060967"/>
            <a:ext cx="511119" cy="51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428" y="2152170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932" y="4226915"/>
            <a:ext cx="658977" cy="50279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6"/>
          <p:cNvSpPr/>
          <p:nvPr/>
        </p:nvSpPr>
        <p:spPr>
          <a:xfrm rot="5400000" flipH="1">
            <a:off x="1032696" y="2174821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1176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6"/>
          <p:cNvSpPr/>
          <p:nvPr/>
        </p:nvSpPr>
        <p:spPr>
          <a:xfrm>
            <a:off x="2830314" y="4169655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90FC"/>
              </a:buClr>
              <a:buSzPts val="2100"/>
              <a:buFont typeface="Calibri"/>
              <a:buNone/>
            </a:pPr>
            <a:r>
              <a:rPr lang="pt-BR" sz="2100" b="1" i="0" u="none" strike="noStrike" cap="none">
                <a:solidFill>
                  <a:srgbClr val="3190FC"/>
                </a:solidFill>
                <a:latin typeface="Calibri"/>
                <a:ea typeface="Calibri"/>
                <a:cs typeface="Calibri"/>
                <a:sym typeface="Calibri"/>
              </a:rPr>
              <a:t>Encerramento</a:t>
            </a:r>
            <a:endParaRPr sz="1600" b="0" i="0" u="none" strike="noStrike" cap="none">
              <a:solidFill>
                <a:srgbClr val="3190F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2844180" y="3179438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alibri"/>
              <a:buNone/>
            </a:pPr>
            <a:r>
              <a:rPr lang="pt-BR" sz="21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Temáticas</a:t>
            </a:r>
            <a:endParaRPr sz="1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7261249" y="713898"/>
            <a:ext cx="1063800" cy="9222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805" y="3195709"/>
            <a:ext cx="478631" cy="52149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6"/>
          <p:cNvSpPr/>
          <p:nvPr/>
        </p:nvSpPr>
        <p:spPr>
          <a:xfrm>
            <a:off x="2828444" y="2148407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256"/>
              </a:buClr>
              <a:buSzPts val="2100"/>
              <a:buFont typeface="Calibri"/>
              <a:buNone/>
            </a:pPr>
            <a:r>
              <a:rPr lang="pt-BR" sz="2100" b="1" i="0" u="none" strike="noStrike" cap="none">
                <a:solidFill>
                  <a:srgbClr val="5D5256"/>
                </a:solidFill>
                <a:latin typeface="Calibri"/>
                <a:ea typeface="Calibri"/>
                <a:cs typeface="Calibri"/>
                <a:sym typeface="Calibri"/>
              </a:rPr>
              <a:t>Acompanhando o Plano de Melhoria</a:t>
            </a:r>
            <a:endParaRPr sz="1600" b="0" i="0" u="none" strike="noStrike" cap="none">
              <a:solidFill>
                <a:srgbClr val="5D52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f300119b91_9_107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92300" rIns="92300" bIns="923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●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○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■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●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○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■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●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○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Char char="■"/>
              <a:defRPr sz="5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gf300119b91_9_107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92300" rIns="92300" bIns="923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gf300119b91_9_1072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92300" rIns="92300" bIns="923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f300119b91_9_10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92300" rIns="92300" bIns="923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tatus MMR">
  <p:cSld name="8_Status MMR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f300119b91_9_1078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f300119b91_9_1078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Materiais das Reuniões de Nível - Polos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f300119b91_9_1078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f300119b91_9_1078"/>
          <p:cNvSpPr txBox="1"/>
          <p:nvPr/>
        </p:nvSpPr>
        <p:spPr>
          <a:xfrm>
            <a:off x="272558" y="4708833"/>
            <a:ext cx="83076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¹Dados provenientes dos materiais enviados `Equipe Central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f300119b91_9_1078"/>
          <p:cNvSpPr txBox="1"/>
          <p:nvPr/>
        </p:nvSpPr>
        <p:spPr>
          <a:xfrm>
            <a:off x="575412" y="1108705"/>
            <a:ext cx="80385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Em relação à </a:t>
            </a:r>
            <a:r>
              <a:rPr lang="pt-BR" sz="21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entrega dos materiais </a:t>
            </a:r>
            <a:r>
              <a:rPr lang="pt-BR" sz="2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das reuniões de nível, os </a:t>
            </a:r>
            <a:r>
              <a:rPr lang="pt-BR" sz="21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Polos</a:t>
            </a:r>
            <a:r>
              <a:rPr lang="pt-BR" sz="2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possuem o seguinte </a:t>
            </a:r>
            <a:r>
              <a:rPr lang="pt-BR" sz="2100" b="0" i="1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r>
              <a:rPr lang="pt-BR" sz="2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1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gf300119b91_9_10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gf300119b91_9_1078"/>
          <p:cNvCxnSpPr/>
          <p:nvPr/>
        </p:nvCxnSpPr>
        <p:spPr>
          <a:xfrm>
            <a:off x="4827450" y="2270571"/>
            <a:ext cx="1995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6" name="Google Shape;346;gf300119b91_9_1078"/>
          <p:cNvSpPr txBox="1">
            <a:spLocks noGrp="1"/>
          </p:cNvSpPr>
          <p:nvPr>
            <p:ph type="body" idx="1"/>
          </p:nvPr>
        </p:nvSpPr>
        <p:spPr>
          <a:xfrm>
            <a:off x="5249059" y="2171079"/>
            <a:ext cx="764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7" name="Google Shape;347;gf300119b91_9_1078"/>
          <p:cNvSpPr txBox="1"/>
          <p:nvPr/>
        </p:nvSpPr>
        <p:spPr>
          <a:xfrm>
            <a:off x="2833604" y="2095071"/>
            <a:ext cx="19938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Total de Diretorias</a:t>
            </a: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f300119b91_9_1078"/>
          <p:cNvSpPr txBox="1">
            <a:spLocks noGrp="1"/>
          </p:cNvSpPr>
          <p:nvPr>
            <p:ph type="body" idx="2"/>
          </p:nvPr>
        </p:nvSpPr>
        <p:spPr>
          <a:xfrm>
            <a:off x="5249059" y="2669561"/>
            <a:ext cx="764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9" name="Google Shape;349;gf300119b91_9_1078"/>
          <p:cNvSpPr txBox="1"/>
          <p:nvPr/>
        </p:nvSpPr>
        <p:spPr>
          <a:xfrm>
            <a:off x="2820735" y="2661142"/>
            <a:ext cx="19938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Diretorias que enviaram o material da reunião de N2</a:t>
            </a: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f300119b91_9_1078"/>
          <p:cNvSpPr txBox="1"/>
          <p:nvPr/>
        </p:nvSpPr>
        <p:spPr>
          <a:xfrm>
            <a:off x="541824" y="2212293"/>
            <a:ext cx="1894200" cy="1654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REALIZAÇÃO DAS REUNIÕES DE NÍVEL 2</a:t>
            </a:r>
            <a:endParaRPr sz="16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1" name="Google Shape;351;gf300119b91_9_1078"/>
          <p:cNvCxnSpPr/>
          <p:nvPr/>
        </p:nvCxnSpPr>
        <p:spPr>
          <a:xfrm>
            <a:off x="4814581" y="2836642"/>
            <a:ext cx="1995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2" name="Google Shape;352;gf300119b91_9_1078"/>
          <p:cNvSpPr txBox="1"/>
          <p:nvPr/>
        </p:nvSpPr>
        <p:spPr>
          <a:xfrm>
            <a:off x="6536677" y="2212292"/>
            <a:ext cx="1993800" cy="1514100"/>
          </a:xfrm>
          <a:prstGeom prst="rect">
            <a:avLst/>
          </a:prstGeom>
          <a:solidFill>
            <a:srgbClr val="FCCFD1"/>
          </a:solidFill>
          <a:ln>
            <a:noFill/>
          </a:ln>
        </p:spPr>
        <p:txBody>
          <a:bodyPr spcFirstLastPara="1" wrap="square" lIns="79125" tIns="39550" rIns="79125" bIns="934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Diretorias que não enviaram o material dentro do prazo</a:t>
            </a:r>
            <a:endParaRPr sz="14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f300119b91_9_1078"/>
          <p:cNvSpPr txBox="1">
            <a:spLocks noGrp="1"/>
          </p:cNvSpPr>
          <p:nvPr>
            <p:ph type="body" idx="3"/>
          </p:nvPr>
        </p:nvSpPr>
        <p:spPr>
          <a:xfrm>
            <a:off x="7007812" y="2412278"/>
            <a:ext cx="9969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4" name="Google Shape;354;gf300119b91_9_1078" descr="C:\Users\Consultor\Downloads\buildings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901" y="2535351"/>
            <a:ext cx="365625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f300119b91_9_1078"/>
          <p:cNvSpPr txBox="1"/>
          <p:nvPr/>
        </p:nvSpPr>
        <p:spPr>
          <a:xfrm>
            <a:off x="2833604" y="3385318"/>
            <a:ext cx="19938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Diretorias que enviaram o material dentro do prazo</a:t>
            </a: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6" name="Google Shape;356;gf300119b91_9_1078"/>
          <p:cNvCxnSpPr/>
          <p:nvPr/>
        </p:nvCxnSpPr>
        <p:spPr>
          <a:xfrm>
            <a:off x="4839214" y="3560818"/>
            <a:ext cx="1995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7" name="Google Shape;357;gf300119b91_9_1078"/>
          <p:cNvSpPr txBox="1">
            <a:spLocks noGrp="1"/>
          </p:cNvSpPr>
          <p:nvPr>
            <p:ph type="body" idx="4"/>
          </p:nvPr>
        </p:nvSpPr>
        <p:spPr>
          <a:xfrm>
            <a:off x="5254031" y="3425818"/>
            <a:ext cx="764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f300119b91_9_1098"/>
          <p:cNvSpPr/>
          <p:nvPr/>
        </p:nvSpPr>
        <p:spPr>
          <a:xfrm rot="5400000" flipH="1">
            <a:off x="922266" y="12027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0000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f300119b91_9_1098"/>
          <p:cNvSpPr/>
          <p:nvPr/>
        </p:nvSpPr>
        <p:spPr>
          <a:xfrm rot="5400000" flipH="1">
            <a:off x="922265" y="3263166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0000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f300119b91_9_1098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f300119b91_9_1098"/>
          <p:cNvSpPr/>
          <p:nvPr/>
        </p:nvSpPr>
        <p:spPr>
          <a:xfrm>
            <a:off x="2957398" y="1019396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B611F"/>
                </a:solidFill>
                <a:latin typeface="Arial"/>
                <a:ea typeface="Arial"/>
                <a:cs typeface="Arial"/>
                <a:sym typeface="Arial"/>
              </a:rPr>
              <a:t>1.	</a:t>
            </a:r>
            <a:r>
              <a:rPr lang="pt-BR" sz="2100" b="1" i="1" u="none" strike="noStrike" cap="none">
                <a:solidFill>
                  <a:srgbClr val="3B611F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r>
              <a:rPr lang="pt-BR" sz="2100" b="1" i="0" u="none" strike="noStrike" cap="none">
                <a:solidFill>
                  <a:srgbClr val="3B611F"/>
                </a:solidFill>
                <a:latin typeface="Arial"/>
                <a:ea typeface="Arial"/>
                <a:cs typeface="Arial"/>
                <a:sym typeface="Arial"/>
              </a:rPr>
              <a:t> da Implementação do MMR</a:t>
            </a:r>
            <a:endParaRPr sz="2100" b="1" i="0" u="none" strike="noStrike" cap="none">
              <a:solidFill>
                <a:srgbClr val="3B61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gf300119b91_9_1098"/>
          <p:cNvGrpSpPr/>
          <p:nvPr/>
        </p:nvGrpSpPr>
        <p:grpSpPr>
          <a:xfrm>
            <a:off x="-82354" y="3175950"/>
            <a:ext cx="9021514" cy="541601"/>
            <a:chOff x="-89214" y="3522951"/>
            <a:chExt cx="9773062" cy="722135"/>
          </a:xfrm>
        </p:grpSpPr>
        <p:sp>
          <p:nvSpPr>
            <p:cNvPr id="364" name="Google Shape;364;gf300119b91_9_1098"/>
            <p:cNvSpPr/>
            <p:nvPr/>
          </p:nvSpPr>
          <p:spPr>
            <a:xfrm rot="5400000" flipH="1">
              <a:off x="934583" y="2499154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0000"/>
                </a:srgbClr>
              </a:outerShdw>
            </a:effectLst>
          </p:spPr>
          <p:txBody>
            <a:bodyPr spcFirstLastPara="1" wrap="square" lIns="31150" tIns="40500" rIns="31150" bIns="395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gf300119b91_9_1098"/>
            <p:cNvSpPr/>
            <p:nvPr/>
          </p:nvSpPr>
          <p:spPr>
            <a:xfrm>
              <a:off x="3203848" y="3525086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BF9F00"/>
                  </a:solidFill>
                  <a:latin typeface="Arial"/>
                  <a:ea typeface="Arial"/>
                  <a:cs typeface="Arial"/>
                  <a:sym typeface="Arial"/>
                </a:rPr>
                <a:t>3.	Acompanhando os Planos de Melhoria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6" name="Google Shape;366;gf300119b91_9_1098" descr="C:\Users\Consultor\Downloads\note (1)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310939" y="3587119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7" name="Google Shape;367;gf300119b91_9_1098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Pauta da Reunião</a:t>
            </a:r>
            <a:endParaRPr sz="2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gf300119b91_9_1098" descr="Quadro-negr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26" y="969317"/>
            <a:ext cx="538503" cy="5385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Google Shape;369;gf300119b91_9_1098"/>
          <p:cNvGrpSpPr/>
          <p:nvPr/>
        </p:nvGrpSpPr>
        <p:grpSpPr>
          <a:xfrm>
            <a:off x="-82354" y="2083179"/>
            <a:ext cx="9021514" cy="542540"/>
            <a:chOff x="-89214" y="2438754"/>
            <a:chExt cx="9773062" cy="723386"/>
          </a:xfrm>
        </p:grpSpPr>
        <p:sp>
          <p:nvSpPr>
            <p:cNvPr id="370" name="Google Shape;370;gf300119b91_9_1098"/>
            <p:cNvSpPr/>
            <p:nvPr/>
          </p:nvSpPr>
          <p:spPr>
            <a:xfrm rot="5400000" flipH="1">
              <a:off x="934583" y="1415441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0000"/>
                </a:srgbClr>
              </a:outerShdw>
            </a:effectLst>
          </p:spPr>
          <p:txBody>
            <a:bodyPr spcFirstLastPara="1" wrap="square" lIns="31150" tIns="40500" rIns="31150" bIns="395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1" name="Google Shape;371;gf300119b91_9_1098" descr="Lista de verificaçã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22193" y="2438754"/>
              <a:ext cx="681493" cy="6814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gf300119b91_9_1098"/>
            <p:cNvSpPr/>
            <p:nvPr/>
          </p:nvSpPr>
          <p:spPr>
            <a:xfrm>
              <a:off x="3203848" y="2442140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07437F"/>
                  </a:solidFill>
                  <a:latin typeface="Arial"/>
                  <a:ea typeface="Arial"/>
                  <a:cs typeface="Arial"/>
                  <a:sym typeface="Arial"/>
                </a:rPr>
                <a:t>2.	Painel de Metas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" name="Google Shape;373;gf300119b91_9_1098"/>
          <p:cNvSpPr/>
          <p:nvPr/>
        </p:nvSpPr>
        <p:spPr>
          <a:xfrm>
            <a:off x="2957398" y="4255935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A3234"/>
                </a:solidFill>
                <a:latin typeface="Arial"/>
                <a:ea typeface="Arial"/>
                <a:cs typeface="Arial"/>
                <a:sym typeface="Arial"/>
              </a:rPr>
              <a:t>4.	Encerramento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gf300119b91_9_10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3482" y="4323434"/>
            <a:ext cx="405000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f300119b91_9_10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f300119b91_9_1116"/>
          <p:cNvSpPr/>
          <p:nvPr/>
        </p:nvSpPr>
        <p:spPr>
          <a:xfrm rot="5400000" flipH="1">
            <a:off x="922266" y="12027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0000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f300119b91_9_1116"/>
          <p:cNvSpPr/>
          <p:nvPr/>
        </p:nvSpPr>
        <p:spPr>
          <a:xfrm rot="5400000" flipH="1">
            <a:off x="922265" y="3263166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0000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f300119b91_9_1116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f300119b91_9_1116"/>
          <p:cNvSpPr/>
          <p:nvPr/>
        </p:nvSpPr>
        <p:spPr>
          <a:xfrm>
            <a:off x="2957398" y="1019396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B611F"/>
                </a:solidFill>
                <a:latin typeface="Arial"/>
                <a:ea typeface="Arial"/>
                <a:cs typeface="Arial"/>
                <a:sym typeface="Arial"/>
              </a:rPr>
              <a:t>1.	</a:t>
            </a:r>
            <a:r>
              <a:rPr lang="pt-BR" sz="2100" b="1" i="1" u="none" strike="noStrike" cap="none">
                <a:solidFill>
                  <a:srgbClr val="3B611F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r>
              <a:rPr lang="pt-BR" sz="2100" b="1" i="0" u="none" strike="noStrike" cap="none">
                <a:solidFill>
                  <a:srgbClr val="3B611F"/>
                </a:solidFill>
                <a:latin typeface="Arial"/>
                <a:ea typeface="Arial"/>
                <a:cs typeface="Arial"/>
                <a:sym typeface="Arial"/>
              </a:rPr>
              <a:t> da Implementação do MMR</a:t>
            </a:r>
            <a:endParaRPr sz="2100" b="1" i="0" u="none" strike="noStrike" cap="none">
              <a:solidFill>
                <a:srgbClr val="3B61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f300119b91_9_1116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Pauta da Reunião</a:t>
            </a:r>
            <a:endParaRPr sz="2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gf300119b91_9_1116" descr="Quadro-negr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326" y="969317"/>
            <a:ext cx="538503" cy="53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f300119b91_9_1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f300119b91_9_1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3482" y="4323434"/>
            <a:ext cx="405000" cy="4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" name="Google Shape;385;gf300119b91_9_1116"/>
          <p:cNvGrpSpPr/>
          <p:nvPr/>
        </p:nvGrpSpPr>
        <p:grpSpPr>
          <a:xfrm>
            <a:off x="-82354" y="3175950"/>
            <a:ext cx="9021514" cy="541601"/>
            <a:chOff x="-89214" y="3522951"/>
            <a:chExt cx="9773062" cy="722135"/>
          </a:xfrm>
        </p:grpSpPr>
        <p:sp>
          <p:nvSpPr>
            <p:cNvPr id="386" name="Google Shape;386;gf300119b91_9_1116"/>
            <p:cNvSpPr/>
            <p:nvPr/>
          </p:nvSpPr>
          <p:spPr>
            <a:xfrm rot="5400000" flipH="1">
              <a:off x="934583" y="2499154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0000"/>
                </a:srgbClr>
              </a:outerShdw>
            </a:effectLst>
          </p:spPr>
          <p:txBody>
            <a:bodyPr spcFirstLastPara="1" wrap="square" lIns="31150" tIns="40500" rIns="31150" bIns="395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f300119b91_9_1116"/>
            <p:cNvSpPr/>
            <p:nvPr/>
          </p:nvSpPr>
          <p:spPr>
            <a:xfrm>
              <a:off x="3203848" y="3525086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BF9F00"/>
                  </a:solidFill>
                  <a:latin typeface="Arial"/>
                  <a:ea typeface="Arial"/>
                  <a:cs typeface="Arial"/>
                  <a:sym typeface="Arial"/>
                </a:rPr>
                <a:t>3.	Acompanhando os Planos de Melhoria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8" name="Google Shape;388;gf300119b91_9_1116" descr="C:\Users\Consultor\Downloads\note (1)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10939" y="3587119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9" name="Google Shape;389;gf300119b91_9_1116"/>
          <p:cNvGrpSpPr/>
          <p:nvPr/>
        </p:nvGrpSpPr>
        <p:grpSpPr>
          <a:xfrm>
            <a:off x="-82354" y="2083179"/>
            <a:ext cx="9021514" cy="542540"/>
            <a:chOff x="-89214" y="2438754"/>
            <a:chExt cx="9773062" cy="723386"/>
          </a:xfrm>
        </p:grpSpPr>
        <p:sp>
          <p:nvSpPr>
            <p:cNvPr id="390" name="Google Shape;390;gf300119b91_9_1116"/>
            <p:cNvSpPr/>
            <p:nvPr/>
          </p:nvSpPr>
          <p:spPr>
            <a:xfrm rot="5400000" flipH="1">
              <a:off x="934583" y="1415441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0000"/>
                </a:srgbClr>
              </a:outerShdw>
            </a:effectLst>
          </p:spPr>
          <p:txBody>
            <a:bodyPr spcFirstLastPara="1" wrap="square" lIns="31150" tIns="40500" rIns="31150" bIns="395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1" name="Google Shape;391;gf300119b91_9_1116" descr="Lista de verificaçã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22193" y="2438754"/>
              <a:ext cx="681493" cy="6814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Google Shape;392;gf300119b91_9_1116"/>
            <p:cNvSpPr/>
            <p:nvPr/>
          </p:nvSpPr>
          <p:spPr>
            <a:xfrm>
              <a:off x="3203848" y="2442140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07437F"/>
                  </a:solidFill>
                  <a:latin typeface="Arial"/>
                  <a:ea typeface="Arial"/>
                  <a:cs typeface="Arial"/>
                  <a:sym typeface="Arial"/>
                </a:rPr>
                <a:t>2.	Painel de Metas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3" name="Google Shape;393;gf300119b91_9_1116"/>
          <p:cNvSpPr/>
          <p:nvPr/>
        </p:nvSpPr>
        <p:spPr>
          <a:xfrm>
            <a:off x="2957398" y="4255935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A3234"/>
                </a:solidFill>
                <a:latin typeface="Arial"/>
                <a:ea typeface="Arial"/>
                <a:cs typeface="Arial"/>
                <a:sym typeface="Arial"/>
              </a:rPr>
              <a:t>4.	Encerramento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f300119b91_9_1116"/>
          <p:cNvSpPr/>
          <p:nvPr/>
        </p:nvSpPr>
        <p:spPr>
          <a:xfrm>
            <a:off x="-366990" y="1694330"/>
            <a:ext cx="9306000" cy="31803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tatus MMR">
  <p:cSld name="4_Status MMR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f300119b91_9_1135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f300119b91_9_1135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1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da Implementação do MMR</a:t>
            </a:r>
            <a:endParaRPr sz="2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f300119b91_9_1135"/>
          <p:cNvSpPr txBox="1"/>
          <p:nvPr/>
        </p:nvSpPr>
        <p:spPr>
          <a:xfrm>
            <a:off x="418154" y="658879"/>
            <a:ext cx="8307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Atualmente a Secretaria apresenta o seguinte </a:t>
            </a:r>
            <a:r>
              <a:rPr lang="pt-BR" sz="1700" b="1" i="1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r>
              <a:rPr lang="pt-BR" sz="1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de implementação da fase de planejamento </a:t>
            </a: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 Método de Melhoria de Resultados (MMR).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f300119b91_9_1135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0" name="Google Shape;400;gf300119b91_9_1135"/>
          <p:cNvCxnSpPr/>
          <p:nvPr/>
        </p:nvCxnSpPr>
        <p:spPr>
          <a:xfrm>
            <a:off x="4712802" y="2067028"/>
            <a:ext cx="1995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1" name="Google Shape;401;gf300119b91_9_1135"/>
          <p:cNvSpPr txBox="1">
            <a:spLocks noGrp="1"/>
          </p:cNvSpPr>
          <p:nvPr>
            <p:ph type="body" idx="1"/>
          </p:nvPr>
        </p:nvSpPr>
        <p:spPr>
          <a:xfrm>
            <a:off x="5095625" y="1932028"/>
            <a:ext cx="764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2" name="Google Shape;402;gf300119b91_9_1135"/>
          <p:cNvSpPr txBox="1"/>
          <p:nvPr/>
        </p:nvSpPr>
        <p:spPr>
          <a:xfrm>
            <a:off x="2792739" y="1932028"/>
            <a:ext cx="19938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Total de escolas</a:t>
            </a: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f300119b91_9_1135"/>
          <p:cNvSpPr txBox="1">
            <a:spLocks noGrp="1"/>
          </p:cNvSpPr>
          <p:nvPr>
            <p:ph type="body" idx="2"/>
          </p:nvPr>
        </p:nvSpPr>
        <p:spPr>
          <a:xfrm>
            <a:off x="5095625" y="2320962"/>
            <a:ext cx="764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4" name="Google Shape;404;gf300119b91_9_1135"/>
          <p:cNvSpPr txBox="1"/>
          <p:nvPr/>
        </p:nvSpPr>
        <p:spPr>
          <a:xfrm>
            <a:off x="2792739" y="2320962"/>
            <a:ext cx="19938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MMR implementado</a:t>
            </a: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f300119b91_9_1135"/>
          <p:cNvSpPr txBox="1"/>
          <p:nvPr/>
        </p:nvSpPr>
        <p:spPr>
          <a:xfrm>
            <a:off x="734831" y="1835335"/>
            <a:ext cx="1661400" cy="81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787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ESCOLAS DA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1ª ONDA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6" name="Google Shape;406;gf300119b91_9_1135"/>
          <p:cNvCxnSpPr/>
          <p:nvPr/>
        </p:nvCxnSpPr>
        <p:spPr>
          <a:xfrm>
            <a:off x="4712802" y="2455962"/>
            <a:ext cx="1995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7" name="Google Shape;407;gf300119b91_9_1135"/>
          <p:cNvSpPr txBox="1"/>
          <p:nvPr/>
        </p:nvSpPr>
        <p:spPr>
          <a:xfrm>
            <a:off x="6596342" y="2185099"/>
            <a:ext cx="19938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das escolas com plano homologado¹</a:t>
            </a:r>
            <a:endParaRPr sz="14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8" name="Google Shape;408;gf300119b91_9_1135"/>
          <p:cNvCxnSpPr/>
          <p:nvPr/>
        </p:nvCxnSpPr>
        <p:spPr>
          <a:xfrm rot="-5400000" flipH="1">
            <a:off x="2189496" y="2232085"/>
            <a:ext cx="810000" cy="165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09" name="Google Shape;409;gf300119b91_9_1135"/>
          <p:cNvSpPr txBox="1">
            <a:spLocks noGrp="1"/>
          </p:cNvSpPr>
          <p:nvPr>
            <p:ph type="body" idx="3"/>
          </p:nvPr>
        </p:nvSpPr>
        <p:spPr>
          <a:xfrm>
            <a:off x="7211111" y="1765900"/>
            <a:ext cx="764400" cy="540000"/>
          </a:xfrm>
          <a:prstGeom prst="rect">
            <a:avLst/>
          </a:prstGeom>
          <a:solidFill>
            <a:srgbClr val="5A932F">
              <a:alpha val="46274"/>
            </a:srgbClr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10" name="Google Shape;410;gf300119b91_9_1135"/>
          <p:cNvCxnSpPr/>
          <p:nvPr/>
        </p:nvCxnSpPr>
        <p:spPr>
          <a:xfrm>
            <a:off x="4712802" y="3215735"/>
            <a:ext cx="1995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1" name="Google Shape;411;gf300119b91_9_1135"/>
          <p:cNvSpPr txBox="1">
            <a:spLocks noGrp="1"/>
          </p:cNvSpPr>
          <p:nvPr>
            <p:ph type="body" idx="4"/>
          </p:nvPr>
        </p:nvSpPr>
        <p:spPr>
          <a:xfrm>
            <a:off x="5095625" y="3080735"/>
            <a:ext cx="764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2" name="Google Shape;412;gf300119b91_9_1135"/>
          <p:cNvSpPr txBox="1"/>
          <p:nvPr/>
        </p:nvSpPr>
        <p:spPr>
          <a:xfrm>
            <a:off x="2792739" y="3080735"/>
            <a:ext cx="19938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Total de escolas</a:t>
            </a: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f300119b91_9_1135"/>
          <p:cNvSpPr txBox="1">
            <a:spLocks noGrp="1"/>
          </p:cNvSpPr>
          <p:nvPr>
            <p:ph type="body" idx="5"/>
          </p:nvPr>
        </p:nvSpPr>
        <p:spPr>
          <a:xfrm>
            <a:off x="5095625" y="3469669"/>
            <a:ext cx="764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4" name="Google Shape;414;gf300119b91_9_1135"/>
          <p:cNvSpPr txBox="1"/>
          <p:nvPr/>
        </p:nvSpPr>
        <p:spPr>
          <a:xfrm>
            <a:off x="2792739" y="3469669"/>
            <a:ext cx="19938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MMR implementado</a:t>
            </a: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f300119b91_9_1135"/>
          <p:cNvSpPr txBox="1"/>
          <p:nvPr/>
        </p:nvSpPr>
        <p:spPr>
          <a:xfrm>
            <a:off x="734831" y="2981317"/>
            <a:ext cx="1661400" cy="81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787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ESCOLAS DA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2ª ONDA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6" name="Google Shape;416;gf300119b91_9_1135"/>
          <p:cNvCxnSpPr/>
          <p:nvPr/>
        </p:nvCxnSpPr>
        <p:spPr>
          <a:xfrm>
            <a:off x="4712802" y="3604669"/>
            <a:ext cx="1995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7" name="Google Shape;417;gf300119b91_9_1135"/>
          <p:cNvSpPr txBox="1"/>
          <p:nvPr/>
        </p:nvSpPr>
        <p:spPr>
          <a:xfrm>
            <a:off x="6596342" y="3333805"/>
            <a:ext cx="19938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das escolas com plano homologado¹</a:t>
            </a:r>
            <a:endParaRPr sz="14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f300119b91_9_1135"/>
          <p:cNvSpPr txBox="1">
            <a:spLocks noGrp="1"/>
          </p:cNvSpPr>
          <p:nvPr>
            <p:ph type="body" idx="6"/>
          </p:nvPr>
        </p:nvSpPr>
        <p:spPr>
          <a:xfrm>
            <a:off x="7211111" y="2914607"/>
            <a:ext cx="764400" cy="540000"/>
          </a:xfrm>
          <a:prstGeom prst="rect">
            <a:avLst/>
          </a:prstGeom>
          <a:solidFill>
            <a:srgbClr val="5A932F">
              <a:alpha val="46274"/>
            </a:srgbClr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19" name="Google Shape;419;gf300119b91_9_1135"/>
          <p:cNvCxnSpPr/>
          <p:nvPr/>
        </p:nvCxnSpPr>
        <p:spPr>
          <a:xfrm rot="-5400000" flipH="1">
            <a:off x="2189496" y="3384726"/>
            <a:ext cx="810000" cy="165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20" name="Google Shape;420;gf300119b91_9_1135"/>
          <p:cNvSpPr txBox="1"/>
          <p:nvPr/>
        </p:nvSpPr>
        <p:spPr>
          <a:xfrm>
            <a:off x="272558" y="4708833"/>
            <a:ext cx="83076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¹Plano homologado significa que a escola subiu o plano na SED e foi homologado pelo dirigente.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Fonte: Secretaria Escolar Digital - SED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gf300119b91_9_11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tatus MMR">
  <p:cSld name="5_Status MMR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f300119b91_9_1162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f300119b91_9_1162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1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da Implementação do MMR</a:t>
            </a:r>
            <a:endParaRPr sz="2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f300119b91_9_1162"/>
          <p:cNvSpPr txBox="1"/>
          <p:nvPr/>
        </p:nvSpPr>
        <p:spPr>
          <a:xfrm>
            <a:off x="418154" y="658879"/>
            <a:ext cx="8307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Alguns </a:t>
            </a:r>
            <a:r>
              <a:rPr lang="pt-BR" sz="1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registros da implementação da fase de planejamento </a:t>
            </a: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 Método de Melhoria de Resultados (MMR).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f300119b91_9_1162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f300119b91_9_1162"/>
          <p:cNvSpPr/>
          <p:nvPr/>
        </p:nvSpPr>
        <p:spPr>
          <a:xfrm>
            <a:off x="413424" y="1325250"/>
            <a:ext cx="8307600" cy="367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f300119b91_9_1162"/>
          <p:cNvSpPr>
            <a:spLocks noGrp="1"/>
          </p:cNvSpPr>
          <p:nvPr>
            <p:ph type="pic" idx="2"/>
          </p:nvPr>
        </p:nvSpPr>
        <p:spPr>
          <a:xfrm>
            <a:off x="507023" y="1775539"/>
            <a:ext cx="3987600" cy="27000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gf300119b91_9_1162"/>
          <p:cNvSpPr>
            <a:spLocks noGrp="1"/>
          </p:cNvSpPr>
          <p:nvPr>
            <p:ph type="pic" idx="3"/>
          </p:nvPr>
        </p:nvSpPr>
        <p:spPr>
          <a:xfrm>
            <a:off x="4614069" y="1782330"/>
            <a:ext cx="3987600" cy="27000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gf300119b91_9_1162"/>
          <p:cNvSpPr txBox="1">
            <a:spLocks noGrp="1"/>
          </p:cNvSpPr>
          <p:nvPr>
            <p:ph type="body" idx="1"/>
          </p:nvPr>
        </p:nvSpPr>
        <p:spPr>
          <a:xfrm>
            <a:off x="507023" y="4574380"/>
            <a:ext cx="80946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31" name="Google Shape;431;gf300119b91_9_1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tatus MMR">
  <p:cSld name="7_Status MMR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f300119b91_9_1172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f300119b91_9_1172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1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da Implementação do MMR</a:t>
            </a:r>
            <a:endParaRPr sz="2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gf300119b91_9_1172"/>
          <p:cNvSpPr txBox="1"/>
          <p:nvPr/>
        </p:nvSpPr>
        <p:spPr>
          <a:xfrm>
            <a:off x="418154" y="658879"/>
            <a:ext cx="8307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Registro das </a:t>
            </a:r>
            <a:r>
              <a:rPr lang="pt-BR" sz="1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reuniões de nível 2 </a:t>
            </a: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acontecendo na Diretoria e da </a:t>
            </a:r>
            <a:r>
              <a:rPr lang="pt-BR" sz="1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reunião nível 3</a:t>
            </a: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ocorrendo na Escola.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f300119b91_9_1172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f300119b91_9_1172"/>
          <p:cNvSpPr/>
          <p:nvPr/>
        </p:nvSpPr>
        <p:spPr>
          <a:xfrm>
            <a:off x="413424" y="1325250"/>
            <a:ext cx="8307600" cy="367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f300119b91_9_1172"/>
          <p:cNvSpPr>
            <a:spLocks noGrp="1"/>
          </p:cNvSpPr>
          <p:nvPr>
            <p:ph type="pic" idx="2"/>
          </p:nvPr>
        </p:nvSpPr>
        <p:spPr>
          <a:xfrm>
            <a:off x="507023" y="1775539"/>
            <a:ext cx="3987600" cy="2700000"/>
          </a:xfrm>
          <a:prstGeom prst="rect">
            <a:avLst/>
          </a:prstGeom>
          <a:noFill/>
          <a:ln>
            <a:noFill/>
          </a:ln>
        </p:spPr>
      </p:sp>
      <p:sp>
        <p:nvSpPr>
          <p:cNvPr id="439" name="Google Shape;439;gf300119b91_9_1172"/>
          <p:cNvSpPr>
            <a:spLocks noGrp="1"/>
          </p:cNvSpPr>
          <p:nvPr>
            <p:ph type="pic" idx="3"/>
          </p:nvPr>
        </p:nvSpPr>
        <p:spPr>
          <a:xfrm>
            <a:off x="4614069" y="1782330"/>
            <a:ext cx="3987600" cy="2700000"/>
          </a:xfrm>
          <a:prstGeom prst="rect">
            <a:avLst/>
          </a:prstGeom>
          <a:noFill/>
          <a:ln>
            <a:noFill/>
          </a:ln>
        </p:spPr>
      </p:sp>
      <p:sp>
        <p:nvSpPr>
          <p:cNvPr id="440" name="Google Shape;440;gf300119b91_9_1172"/>
          <p:cNvSpPr txBox="1">
            <a:spLocks noGrp="1"/>
          </p:cNvSpPr>
          <p:nvPr>
            <p:ph type="body" idx="1"/>
          </p:nvPr>
        </p:nvSpPr>
        <p:spPr>
          <a:xfrm>
            <a:off x="507023" y="4574380"/>
            <a:ext cx="80946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1" name="Google Shape;441;gf300119b91_9_11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Agenda">
  <p:cSld name="8_Agenda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f300119b91_9_1182"/>
          <p:cNvSpPr/>
          <p:nvPr/>
        </p:nvSpPr>
        <p:spPr>
          <a:xfrm rot="5400000" flipH="1">
            <a:off x="922266" y="12027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0000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f300119b91_9_1182"/>
          <p:cNvSpPr/>
          <p:nvPr/>
        </p:nvSpPr>
        <p:spPr>
          <a:xfrm rot="5400000" flipH="1">
            <a:off x="922265" y="3263166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0000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f300119b91_9_1182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f300119b91_9_1182"/>
          <p:cNvSpPr/>
          <p:nvPr/>
        </p:nvSpPr>
        <p:spPr>
          <a:xfrm>
            <a:off x="2957398" y="1019396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B611F"/>
                </a:solidFill>
                <a:latin typeface="Arial"/>
                <a:ea typeface="Arial"/>
                <a:cs typeface="Arial"/>
                <a:sym typeface="Arial"/>
              </a:rPr>
              <a:t>1.	</a:t>
            </a:r>
            <a:r>
              <a:rPr lang="pt-BR" sz="2100" b="1" i="1" u="none" strike="noStrike" cap="none">
                <a:solidFill>
                  <a:srgbClr val="3B611F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r>
              <a:rPr lang="pt-BR" sz="2100" b="1" i="0" u="none" strike="noStrike" cap="none">
                <a:solidFill>
                  <a:srgbClr val="3B611F"/>
                </a:solidFill>
                <a:latin typeface="Arial"/>
                <a:ea typeface="Arial"/>
                <a:cs typeface="Arial"/>
                <a:sym typeface="Arial"/>
              </a:rPr>
              <a:t> da Implementação do MMR</a:t>
            </a:r>
            <a:endParaRPr sz="2100" b="1" i="0" u="none" strike="noStrike" cap="none">
              <a:solidFill>
                <a:srgbClr val="3B61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f300119b91_9_1182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Pauta da Reunião</a:t>
            </a:r>
            <a:endParaRPr sz="2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gf300119b91_9_1182" descr="Quadro-negr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326" y="969317"/>
            <a:ext cx="538503" cy="538503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gf300119b91_9_1182"/>
          <p:cNvSpPr/>
          <p:nvPr/>
        </p:nvSpPr>
        <p:spPr>
          <a:xfrm>
            <a:off x="-302668" y="868882"/>
            <a:ext cx="9306000" cy="8127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Google Shape;450;gf300119b91_9_1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gf300119b91_9_1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3482" y="4323434"/>
            <a:ext cx="405000" cy="4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2" name="Google Shape;452;gf300119b91_9_1182"/>
          <p:cNvGrpSpPr/>
          <p:nvPr/>
        </p:nvGrpSpPr>
        <p:grpSpPr>
          <a:xfrm>
            <a:off x="-82354" y="3175950"/>
            <a:ext cx="9021514" cy="541601"/>
            <a:chOff x="-89214" y="3522951"/>
            <a:chExt cx="9773062" cy="722135"/>
          </a:xfrm>
        </p:grpSpPr>
        <p:sp>
          <p:nvSpPr>
            <p:cNvPr id="453" name="Google Shape;453;gf300119b91_9_1182"/>
            <p:cNvSpPr/>
            <p:nvPr/>
          </p:nvSpPr>
          <p:spPr>
            <a:xfrm rot="5400000" flipH="1">
              <a:off x="934583" y="2499154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0000"/>
                </a:srgbClr>
              </a:outerShdw>
            </a:effectLst>
          </p:spPr>
          <p:txBody>
            <a:bodyPr spcFirstLastPara="1" wrap="square" lIns="31150" tIns="40500" rIns="31150" bIns="395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gf300119b91_9_1182"/>
            <p:cNvSpPr/>
            <p:nvPr/>
          </p:nvSpPr>
          <p:spPr>
            <a:xfrm>
              <a:off x="3203848" y="3525086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BF9F00"/>
                  </a:solidFill>
                  <a:latin typeface="Arial"/>
                  <a:ea typeface="Arial"/>
                  <a:cs typeface="Arial"/>
                  <a:sym typeface="Arial"/>
                </a:rPr>
                <a:t>3.	Acompanhando os Planos de Melhoria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5" name="Google Shape;455;gf300119b91_9_1182" descr="C:\Users\Consultor\Downloads\note (1)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10939" y="3587119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6" name="Google Shape;456;gf300119b91_9_1182"/>
          <p:cNvGrpSpPr/>
          <p:nvPr/>
        </p:nvGrpSpPr>
        <p:grpSpPr>
          <a:xfrm>
            <a:off x="-82354" y="2083179"/>
            <a:ext cx="9021514" cy="542540"/>
            <a:chOff x="-89214" y="2438754"/>
            <a:chExt cx="9773062" cy="723386"/>
          </a:xfrm>
        </p:grpSpPr>
        <p:sp>
          <p:nvSpPr>
            <p:cNvPr id="457" name="Google Shape;457;gf300119b91_9_1182"/>
            <p:cNvSpPr/>
            <p:nvPr/>
          </p:nvSpPr>
          <p:spPr>
            <a:xfrm rot="5400000" flipH="1">
              <a:off x="934583" y="1415441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0000"/>
                </a:srgbClr>
              </a:outerShdw>
            </a:effectLst>
          </p:spPr>
          <p:txBody>
            <a:bodyPr spcFirstLastPara="1" wrap="square" lIns="31150" tIns="40500" rIns="31150" bIns="395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8" name="Google Shape;458;gf300119b91_9_1182" descr="Lista de verificaçã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22193" y="2438754"/>
              <a:ext cx="681493" cy="6814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" name="Google Shape;459;gf300119b91_9_1182"/>
            <p:cNvSpPr/>
            <p:nvPr/>
          </p:nvSpPr>
          <p:spPr>
            <a:xfrm>
              <a:off x="3203848" y="2442140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07437F"/>
                  </a:solidFill>
                  <a:latin typeface="Arial"/>
                  <a:ea typeface="Arial"/>
                  <a:cs typeface="Arial"/>
                  <a:sym typeface="Arial"/>
                </a:rPr>
                <a:t>2.	Painel de Metas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gf300119b91_9_1182"/>
          <p:cNvSpPr/>
          <p:nvPr/>
        </p:nvSpPr>
        <p:spPr>
          <a:xfrm>
            <a:off x="2957398" y="4255935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A3234"/>
                </a:solidFill>
                <a:latin typeface="Arial"/>
                <a:ea typeface="Arial"/>
                <a:cs typeface="Arial"/>
                <a:sym typeface="Arial"/>
              </a:rPr>
              <a:t>4.	Encerramento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f300119b91_9_1182"/>
          <p:cNvSpPr/>
          <p:nvPr/>
        </p:nvSpPr>
        <p:spPr>
          <a:xfrm>
            <a:off x="-302668" y="2752595"/>
            <a:ext cx="9306000" cy="23142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Painel de Metas">
  <p:cSld name="10_Painel de Metas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f300119b91_9_1202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f300119b91_9_1202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Painel de Metas</a:t>
            </a:r>
            <a:endParaRPr sz="2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f300119b91_9_1202"/>
          <p:cNvSpPr txBox="1"/>
          <p:nvPr/>
        </p:nvSpPr>
        <p:spPr>
          <a:xfrm>
            <a:off x="272558" y="4708833"/>
            <a:ext cx="83076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Fonte: Coordenadoria de Informação, Tecnologia, Evidência e Matrícula - CITEM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f300119b91_9_1202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f300119b91_9_1202"/>
          <p:cNvSpPr txBox="1"/>
          <p:nvPr/>
        </p:nvSpPr>
        <p:spPr>
          <a:xfrm>
            <a:off x="344288" y="1140284"/>
            <a:ext cx="2760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787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ANOS INICIAIS</a:t>
            </a:r>
            <a:endParaRPr sz="16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f300119b91_9_1202"/>
          <p:cNvSpPr/>
          <p:nvPr/>
        </p:nvSpPr>
        <p:spPr>
          <a:xfrm>
            <a:off x="350034" y="4772513"/>
            <a:ext cx="166200" cy="135000"/>
          </a:xfrm>
          <a:prstGeom prst="rect">
            <a:avLst/>
          </a:prstGeom>
          <a:solidFill>
            <a:schemeClr val="accent1">
              <a:alpha val="66274"/>
            </a:scheme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f300119b91_9_1202"/>
          <p:cNvSpPr/>
          <p:nvPr/>
        </p:nvSpPr>
        <p:spPr>
          <a:xfrm>
            <a:off x="7807225" y="1497775"/>
            <a:ext cx="199500" cy="162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gf300119b91_9_1202"/>
          <p:cNvSpPr txBox="1"/>
          <p:nvPr/>
        </p:nvSpPr>
        <p:spPr>
          <a:xfrm>
            <a:off x="7623408" y="1659775"/>
            <a:ext cx="5670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Melhor</a:t>
            </a:r>
            <a:endParaRPr sz="9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f300119b91_9_1202"/>
          <p:cNvSpPr/>
          <p:nvPr/>
        </p:nvSpPr>
        <p:spPr>
          <a:xfrm>
            <a:off x="7539950" y="1420179"/>
            <a:ext cx="697800" cy="486000"/>
          </a:xfrm>
          <a:prstGeom prst="ellipse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f300119b91_9_1202"/>
          <p:cNvSpPr txBox="1"/>
          <p:nvPr/>
        </p:nvSpPr>
        <p:spPr>
          <a:xfrm>
            <a:off x="1581231" y="1433750"/>
            <a:ext cx="59814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RESULTADO DO IDESP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f300119b91_9_1202"/>
          <p:cNvSpPr txBox="1"/>
          <p:nvPr/>
        </p:nvSpPr>
        <p:spPr>
          <a:xfrm>
            <a:off x="516188" y="4771975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Resultado histórico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f300119b91_9_1202"/>
          <p:cNvSpPr txBox="1"/>
          <p:nvPr/>
        </p:nvSpPr>
        <p:spPr>
          <a:xfrm>
            <a:off x="418154" y="658879"/>
            <a:ext cx="8307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Analisando </a:t>
            </a:r>
            <a:r>
              <a:rPr lang="pt-BR" sz="1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historicamente os resultados da Secretaria, </a:t>
            </a: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temos o seguinte cenário para o Estado.</a:t>
            </a:r>
            <a:endParaRPr sz="17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5" name="Google Shape;475;gf300119b91_9_12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gf300119b91_9_1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22570">
            <a:off x="522866" y="1200109"/>
            <a:ext cx="400328" cy="420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ainel de Metas">
  <p:cSld name="4_Painel de Meta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5" name="Google Shape;45;p27"/>
          <p:cNvGraphicFramePr/>
          <p:nvPr/>
        </p:nvGraphicFramePr>
        <p:xfrm>
          <a:off x="343341" y="127397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{75899FD5-1197-411C-97A3-243D675EB161}</a:tableStyleId>
              </a:tblPr>
              <a:tblGrid>
                <a:gridCol w="249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strike="noStrike" cap="none">
                          <a:solidFill>
                            <a:schemeClr val="accent6"/>
                          </a:solidFill>
                        </a:rPr>
                        <a:t>Segmento</a:t>
                      </a:r>
                      <a:endParaRPr sz="17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84425" marR="84425" marT="34300" marB="34300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strike="noStrike" cap="none">
                          <a:solidFill>
                            <a:schemeClr val="accent6"/>
                          </a:solidFill>
                        </a:rPr>
                        <a:t>Resultado 2019</a:t>
                      </a:r>
                      <a:endParaRPr sz="17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84425" marR="84425" marT="34300" marB="34300" anchor="ctr">
                    <a:solidFill>
                      <a:srgbClr val="0A5AAA">
                        <a:alpha val="2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strike="noStrike" cap="none">
                          <a:solidFill>
                            <a:schemeClr val="accent6"/>
                          </a:solidFill>
                        </a:rPr>
                        <a:t>Meta 2021</a:t>
                      </a:r>
                      <a:endParaRPr sz="17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84425" marR="84425" marT="34300" marB="34300" anchor="ctr">
                    <a:solidFill>
                      <a:srgbClr val="CAD0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Google Shape;46;p27"/>
          <p:cNvSpPr txBox="1"/>
          <p:nvPr/>
        </p:nvSpPr>
        <p:spPr>
          <a:xfrm>
            <a:off x="-5" y="1946056"/>
            <a:ext cx="2760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787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ANOS INICIAIS</a:t>
            </a:r>
            <a:endParaRPr sz="16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7"/>
          <p:cNvSpPr txBox="1"/>
          <p:nvPr/>
        </p:nvSpPr>
        <p:spPr>
          <a:xfrm>
            <a:off x="153204" y="2923157"/>
            <a:ext cx="2760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787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ANOS FINAIS</a:t>
            </a:r>
            <a:endParaRPr sz="16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7"/>
          <p:cNvSpPr txBox="1"/>
          <p:nvPr/>
        </p:nvSpPr>
        <p:spPr>
          <a:xfrm>
            <a:off x="153216" y="3900267"/>
            <a:ext cx="2760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787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ENSINO MÉDIO</a:t>
            </a:r>
            <a:endParaRPr sz="16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3690930" y="1970320"/>
            <a:ext cx="1329300" cy="540000"/>
          </a:xfrm>
          <a:prstGeom prst="rect">
            <a:avLst/>
          </a:prstGeom>
          <a:solidFill>
            <a:srgbClr val="0A5AAA">
              <a:alpha val="28627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2"/>
          </p:nvPr>
        </p:nvSpPr>
        <p:spPr>
          <a:xfrm>
            <a:off x="3690930" y="3065836"/>
            <a:ext cx="1329300" cy="540000"/>
          </a:xfrm>
          <a:prstGeom prst="rect">
            <a:avLst/>
          </a:prstGeom>
          <a:solidFill>
            <a:srgbClr val="0A5AAA">
              <a:alpha val="28627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3"/>
          </p:nvPr>
        </p:nvSpPr>
        <p:spPr>
          <a:xfrm>
            <a:off x="3702076" y="4130898"/>
            <a:ext cx="1329300" cy="540000"/>
          </a:xfrm>
          <a:prstGeom prst="rect">
            <a:avLst/>
          </a:prstGeom>
          <a:solidFill>
            <a:srgbClr val="0A5AAA">
              <a:alpha val="28627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7"/>
          <p:cNvSpPr txBox="1"/>
          <p:nvPr/>
        </p:nvSpPr>
        <p:spPr>
          <a:xfrm>
            <a:off x="256842" y="4670902"/>
            <a:ext cx="52842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ID.: Indicador de desempenho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Fonte: Instituto Nacional de Estudos e Pesquisa Educacionais Anísio Teixeira - INEP</a:t>
            </a:r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7"/>
          <p:cNvSpPr txBox="1"/>
          <p:nvPr/>
        </p:nvSpPr>
        <p:spPr>
          <a:xfrm>
            <a:off x="308446" y="614474"/>
            <a:ext cx="83076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 escola possui os seguintes resultados no IDEB em 2019 e desafios para 2021.</a:t>
            </a:r>
            <a:endParaRPr sz="21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4"/>
          </p:nvPr>
        </p:nvSpPr>
        <p:spPr>
          <a:xfrm>
            <a:off x="6645468" y="1977842"/>
            <a:ext cx="12171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5" name="Google Shape;55;p27"/>
          <p:cNvCxnSpPr/>
          <p:nvPr/>
        </p:nvCxnSpPr>
        <p:spPr>
          <a:xfrm rot="10800000" flipH="1">
            <a:off x="426366" y="2807143"/>
            <a:ext cx="8307600" cy="135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lgDash"/>
            <a:round/>
            <a:headEnd type="none" w="sm" len="sm"/>
            <a:tailEnd type="none" w="sm" len="sm"/>
          </a:ln>
        </p:spPr>
      </p:cxnSp>
      <p:cxnSp>
        <p:nvCxnSpPr>
          <p:cNvPr id="56" name="Google Shape;56;p27"/>
          <p:cNvCxnSpPr/>
          <p:nvPr/>
        </p:nvCxnSpPr>
        <p:spPr>
          <a:xfrm rot="10800000" flipH="1">
            <a:off x="100177" y="3861627"/>
            <a:ext cx="8307600" cy="135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7" name="Google Shape;57;p27"/>
          <p:cNvSpPr txBox="1">
            <a:spLocks noGrp="1"/>
          </p:cNvSpPr>
          <p:nvPr>
            <p:ph type="body" idx="5"/>
          </p:nvPr>
        </p:nvSpPr>
        <p:spPr>
          <a:xfrm>
            <a:off x="6633881" y="3065836"/>
            <a:ext cx="12171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6"/>
          </p:nvPr>
        </p:nvSpPr>
        <p:spPr>
          <a:xfrm>
            <a:off x="6645468" y="4065048"/>
            <a:ext cx="12171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7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Painel de Metas">
  <p:cSld name="11_Painel de Metas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f300119b91_9_1217"/>
          <p:cNvSpPr txBox="1"/>
          <p:nvPr/>
        </p:nvSpPr>
        <p:spPr>
          <a:xfrm>
            <a:off x="350034" y="1137881"/>
            <a:ext cx="2760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787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ANOS FINAIS</a:t>
            </a:r>
            <a:endParaRPr sz="16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f300119b91_9_1217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f300119b91_9_1217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Painel de Metas</a:t>
            </a:r>
            <a:endParaRPr sz="2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f300119b91_9_1217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f300119b91_9_1217"/>
          <p:cNvSpPr/>
          <p:nvPr/>
        </p:nvSpPr>
        <p:spPr>
          <a:xfrm>
            <a:off x="7807225" y="1497775"/>
            <a:ext cx="199500" cy="162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gf300119b91_9_1217"/>
          <p:cNvSpPr txBox="1"/>
          <p:nvPr/>
        </p:nvSpPr>
        <p:spPr>
          <a:xfrm>
            <a:off x="7623408" y="1659775"/>
            <a:ext cx="5670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Melhor</a:t>
            </a:r>
            <a:endParaRPr sz="9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gf300119b91_9_1217"/>
          <p:cNvSpPr/>
          <p:nvPr/>
        </p:nvSpPr>
        <p:spPr>
          <a:xfrm>
            <a:off x="7539950" y="1420179"/>
            <a:ext cx="697800" cy="486000"/>
          </a:xfrm>
          <a:prstGeom prst="ellipse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gf300119b91_9_1217"/>
          <p:cNvSpPr txBox="1"/>
          <p:nvPr/>
        </p:nvSpPr>
        <p:spPr>
          <a:xfrm>
            <a:off x="1581231" y="1433750"/>
            <a:ext cx="59814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RESULTADO DO IDESP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gf300119b91_9_1217"/>
          <p:cNvSpPr txBox="1"/>
          <p:nvPr/>
        </p:nvSpPr>
        <p:spPr>
          <a:xfrm>
            <a:off x="272558" y="4708833"/>
            <a:ext cx="83076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Fonte: Coordenadoria de Informação, Tecnologia, Evidência e Matrícula - CITEM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f300119b91_9_1217"/>
          <p:cNvSpPr/>
          <p:nvPr/>
        </p:nvSpPr>
        <p:spPr>
          <a:xfrm>
            <a:off x="350034" y="4772513"/>
            <a:ext cx="166200" cy="135000"/>
          </a:xfrm>
          <a:prstGeom prst="rect">
            <a:avLst/>
          </a:prstGeom>
          <a:solidFill>
            <a:schemeClr val="accent1">
              <a:alpha val="66274"/>
            </a:scheme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f300119b91_9_1217"/>
          <p:cNvSpPr txBox="1"/>
          <p:nvPr/>
        </p:nvSpPr>
        <p:spPr>
          <a:xfrm>
            <a:off x="516188" y="4771975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Resultado histórico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f300119b91_9_1217"/>
          <p:cNvSpPr txBox="1"/>
          <p:nvPr/>
        </p:nvSpPr>
        <p:spPr>
          <a:xfrm>
            <a:off x="418154" y="658879"/>
            <a:ext cx="8307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Analisando </a:t>
            </a:r>
            <a:r>
              <a:rPr lang="pt-BR" sz="1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historicamente os resultados da Secretaria, </a:t>
            </a: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temos o seguinte cenário para o Estado.</a:t>
            </a:r>
            <a:endParaRPr sz="17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f300119b91_9_1217"/>
          <p:cNvSpPr txBox="1"/>
          <p:nvPr/>
        </p:nvSpPr>
        <p:spPr>
          <a:xfrm>
            <a:off x="1957073" y="4771975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gf300119b91_9_12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gf300119b91_9_1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01253">
            <a:off x="492013" y="1253077"/>
            <a:ext cx="477433" cy="334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Painel de Metas">
  <p:cSld name="12_Painel de Metas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f300119b91_9_1233"/>
          <p:cNvSpPr txBox="1"/>
          <p:nvPr/>
        </p:nvSpPr>
        <p:spPr>
          <a:xfrm>
            <a:off x="350034" y="1140837"/>
            <a:ext cx="2760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787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ENSINO MÉDIO</a:t>
            </a:r>
            <a:endParaRPr sz="16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f300119b91_9_1233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f300119b91_9_1233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Painel de Metas</a:t>
            </a:r>
            <a:endParaRPr sz="2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f300119b91_9_1233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f300119b91_9_1233"/>
          <p:cNvSpPr/>
          <p:nvPr/>
        </p:nvSpPr>
        <p:spPr>
          <a:xfrm>
            <a:off x="7807225" y="1497775"/>
            <a:ext cx="199500" cy="162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f300119b91_9_1233"/>
          <p:cNvSpPr txBox="1"/>
          <p:nvPr/>
        </p:nvSpPr>
        <p:spPr>
          <a:xfrm>
            <a:off x="7623408" y="1659775"/>
            <a:ext cx="5670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Melhor</a:t>
            </a:r>
            <a:endParaRPr sz="9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f300119b91_9_1233"/>
          <p:cNvSpPr/>
          <p:nvPr/>
        </p:nvSpPr>
        <p:spPr>
          <a:xfrm>
            <a:off x="7539950" y="1420179"/>
            <a:ext cx="697800" cy="486000"/>
          </a:xfrm>
          <a:prstGeom prst="ellipse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gf300119b91_9_1233"/>
          <p:cNvSpPr txBox="1"/>
          <p:nvPr/>
        </p:nvSpPr>
        <p:spPr>
          <a:xfrm>
            <a:off x="1581231" y="1433750"/>
            <a:ext cx="59814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RESULTADO DO IDESP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f300119b91_9_1233"/>
          <p:cNvSpPr txBox="1"/>
          <p:nvPr/>
        </p:nvSpPr>
        <p:spPr>
          <a:xfrm>
            <a:off x="272558" y="4708833"/>
            <a:ext cx="83076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Fonte: Coordenadoria de Informação, Tecnologia, Evidência e Matrícula - CITEM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gf300119b91_9_1233"/>
          <p:cNvSpPr/>
          <p:nvPr/>
        </p:nvSpPr>
        <p:spPr>
          <a:xfrm>
            <a:off x="350034" y="4772513"/>
            <a:ext cx="166200" cy="135000"/>
          </a:xfrm>
          <a:prstGeom prst="rect">
            <a:avLst/>
          </a:prstGeom>
          <a:solidFill>
            <a:schemeClr val="accent1">
              <a:alpha val="66274"/>
            </a:scheme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f300119b91_9_1233"/>
          <p:cNvSpPr txBox="1"/>
          <p:nvPr/>
        </p:nvSpPr>
        <p:spPr>
          <a:xfrm>
            <a:off x="516188" y="4771975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Resultado histórico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gf300119b91_9_1233"/>
          <p:cNvSpPr txBox="1"/>
          <p:nvPr/>
        </p:nvSpPr>
        <p:spPr>
          <a:xfrm>
            <a:off x="418154" y="658879"/>
            <a:ext cx="8307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Analisando </a:t>
            </a:r>
            <a:r>
              <a:rPr lang="pt-BR" sz="1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historicamente os resultados da Secretaria, </a:t>
            </a: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temos o seguinte cenário para o Estado.</a:t>
            </a:r>
            <a:endParaRPr sz="17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gf300119b91_9_1233"/>
          <p:cNvSpPr txBox="1"/>
          <p:nvPr/>
        </p:nvSpPr>
        <p:spPr>
          <a:xfrm>
            <a:off x="1957073" y="4771975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7" name="Google Shape;507;gf300119b91_9_12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gf300119b91_9_1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862" y="1235732"/>
            <a:ext cx="433991" cy="368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Agenda">
  <p:cSld name="13_Agenda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f300119b91_9_1249"/>
          <p:cNvSpPr/>
          <p:nvPr/>
        </p:nvSpPr>
        <p:spPr>
          <a:xfrm rot="5400000" flipH="1">
            <a:off x="922266" y="12027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0000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f300119b91_9_1249"/>
          <p:cNvSpPr/>
          <p:nvPr/>
        </p:nvSpPr>
        <p:spPr>
          <a:xfrm rot="5400000" flipH="1">
            <a:off x="922265" y="3263166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0000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f300119b91_9_1249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f300119b91_9_1249"/>
          <p:cNvSpPr/>
          <p:nvPr/>
        </p:nvSpPr>
        <p:spPr>
          <a:xfrm>
            <a:off x="2957398" y="1019396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B611F"/>
                </a:solidFill>
                <a:latin typeface="Arial"/>
                <a:ea typeface="Arial"/>
                <a:cs typeface="Arial"/>
                <a:sym typeface="Arial"/>
              </a:rPr>
              <a:t>1.	</a:t>
            </a:r>
            <a:r>
              <a:rPr lang="pt-BR" sz="2100" b="1" i="1" u="none" strike="noStrike" cap="none">
                <a:solidFill>
                  <a:srgbClr val="3B611F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r>
              <a:rPr lang="pt-BR" sz="2100" b="1" i="0" u="none" strike="noStrike" cap="none">
                <a:solidFill>
                  <a:srgbClr val="3B611F"/>
                </a:solidFill>
                <a:latin typeface="Arial"/>
                <a:ea typeface="Arial"/>
                <a:cs typeface="Arial"/>
                <a:sym typeface="Arial"/>
              </a:rPr>
              <a:t> da Implementação do MMR</a:t>
            </a:r>
            <a:endParaRPr sz="2100" b="1" i="0" u="none" strike="noStrike" cap="none">
              <a:solidFill>
                <a:srgbClr val="3B61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f300119b91_9_1249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Pauta da Reunião</a:t>
            </a:r>
            <a:endParaRPr sz="2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5" name="Google Shape;515;gf300119b91_9_1249" descr="Quadro-negr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326" y="969317"/>
            <a:ext cx="538503" cy="53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gf300119b91_9_1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gf300119b91_9_12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3482" y="4323434"/>
            <a:ext cx="405000" cy="4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8" name="Google Shape;518;gf300119b91_9_1249"/>
          <p:cNvGrpSpPr/>
          <p:nvPr/>
        </p:nvGrpSpPr>
        <p:grpSpPr>
          <a:xfrm>
            <a:off x="-82354" y="3175950"/>
            <a:ext cx="9021514" cy="541601"/>
            <a:chOff x="-89214" y="3522951"/>
            <a:chExt cx="9773062" cy="722135"/>
          </a:xfrm>
        </p:grpSpPr>
        <p:sp>
          <p:nvSpPr>
            <p:cNvPr id="519" name="Google Shape;519;gf300119b91_9_1249"/>
            <p:cNvSpPr/>
            <p:nvPr/>
          </p:nvSpPr>
          <p:spPr>
            <a:xfrm rot="5400000" flipH="1">
              <a:off x="934583" y="2499154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0000"/>
                </a:srgbClr>
              </a:outerShdw>
            </a:effectLst>
          </p:spPr>
          <p:txBody>
            <a:bodyPr spcFirstLastPara="1" wrap="square" lIns="31150" tIns="40500" rIns="31150" bIns="395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gf300119b91_9_1249"/>
            <p:cNvSpPr/>
            <p:nvPr/>
          </p:nvSpPr>
          <p:spPr>
            <a:xfrm>
              <a:off x="3203848" y="3525086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BF9F00"/>
                  </a:solidFill>
                  <a:latin typeface="Arial"/>
                  <a:ea typeface="Arial"/>
                  <a:cs typeface="Arial"/>
                  <a:sym typeface="Arial"/>
                </a:rPr>
                <a:t>3.	Acompanhando os Planos de Melhoria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1" name="Google Shape;521;gf300119b91_9_1249" descr="C:\Users\Consultor\Downloads\note (1)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10939" y="3587119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2" name="Google Shape;522;gf300119b91_9_1249"/>
          <p:cNvGrpSpPr/>
          <p:nvPr/>
        </p:nvGrpSpPr>
        <p:grpSpPr>
          <a:xfrm>
            <a:off x="-82354" y="2083179"/>
            <a:ext cx="9021514" cy="542540"/>
            <a:chOff x="-89214" y="2438754"/>
            <a:chExt cx="9773062" cy="723386"/>
          </a:xfrm>
        </p:grpSpPr>
        <p:sp>
          <p:nvSpPr>
            <p:cNvPr id="523" name="Google Shape;523;gf300119b91_9_1249"/>
            <p:cNvSpPr/>
            <p:nvPr/>
          </p:nvSpPr>
          <p:spPr>
            <a:xfrm rot="5400000" flipH="1">
              <a:off x="934583" y="1415441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0000"/>
                </a:srgbClr>
              </a:outerShdw>
            </a:effectLst>
          </p:spPr>
          <p:txBody>
            <a:bodyPr spcFirstLastPara="1" wrap="square" lIns="31150" tIns="40500" rIns="31150" bIns="395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4" name="Google Shape;524;gf300119b91_9_1249" descr="Lista de verificaçã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22193" y="2438754"/>
              <a:ext cx="681493" cy="6814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5" name="Google Shape;525;gf300119b91_9_1249"/>
            <p:cNvSpPr/>
            <p:nvPr/>
          </p:nvSpPr>
          <p:spPr>
            <a:xfrm>
              <a:off x="3203848" y="2442140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07437F"/>
                  </a:solidFill>
                  <a:latin typeface="Arial"/>
                  <a:ea typeface="Arial"/>
                  <a:cs typeface="Arial"/>
                  <a:sym typeface="Arial"/>
                </a:rPr>
                <a:t>2.	Painel de Metas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6" name="Google Shape;526;gf300119b91_9_1249"/>
          <p:cNvSpPr/>
          <p:nvPr/>
        </p:nvSpPr>
        <p:spPr>
          <a:xfrm>
            <a:off x="2957398" y="4255935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A3234"/>
                </a:solidFill>
                <a:latin typeface="Arial"/>
                <a:ea typeface="Arial"/>
                <a:cs typeface="Arial"/>
                <a:sym typeface="Arial"/>
              </a:rPr>
              <a:t>4.	Encerramento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gf300119b91_9_1249"/>
          <p:cNvSpPr/>
          <p:nvPr/>
        </p:nvSpPr>
        <p:spPr>
          <a:xfrm>
            <a:off x="-302668" y="3973883"/>
            <a:ext cx="9306000" cy="9882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gf300119b91_9_1249"/>
          <p:cNvSpPr/>
          <p:nvPr/>
        </p:nvSpPr>
        <p:spPr>
          <a:xfrm>
            <a:off x="-302668" y="868882"/>
            <a:ext cx="9306000" cy="19119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Acomp. plano">
  <p:cSld name="14_Acomp. plano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f300119b91_9_1269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gf300119b91_9_1269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Acompanhando os Planos de Melhoria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gf300119b91_9_1269"/>
          <p:cNvSpPr txBox="1"/>
          <p:nvPr/>
        </p:nvSpPr>
        <p:spPr>
          <a:xfrm>
            <a:off x="272558" y="4708833"/>
            <a:ext cx="83076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Fonte: Secretaria Escolar Digital - SED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gf300119b91_9_1269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f300119b91_9_1269"/>
          <p:cNvSpPr/>
          <p:nvPr/>
        </p:nvSpPr>
        <p:spPr>
          <a:xfrm>
            <a:off x="566269" y="1453806"/>
            <a:ext cx="3987600" cy="3375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f300119b91_9_1269"/>
          <p:cNvSpPr/>
          <p:nvPr/>
        </p:nvSpPr>
        <p:spPr>
          <a:xfrm>
            <a:off x="4788357" y="1453806"/>
            <a:ext cx="3987600" cy="3375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gf300119b91_9_1269"/>
          <p:cNvSpPr txBox="1"/>
          <p:nvPr/>
        </p:nvSpPr>
        <p:spPr>
          <a:xfrm>
            <a:off x="2710748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Cancelado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gf300119b91_9_1269"/>
          <p:cNvSpPr txBox="1"/>
          <p:nvPr/>
        </p:nvSpPr>
        <p:spPr>
          <a:xfrm>
            <a:off x="3592971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Atrasado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gf300119b91_9_1269"/>
          <p:cNvSpPr txBox="1"/>
          <p:nvPr/>
        </p:nvSpPr>
        <p:spPr>
          <a:xfrm>
            <a:off x="4396992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Não iniciada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gf300119b91_9_1269"/>
          <p:cNvSpPr txBox="1"/>
          <p:nvPr/>
        </p:nvSpPr>
        <p:spPr>
          <a:xfrm>
            <a:off x="5405767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Em andamento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gf300119b91_9_1269"/>
          <p:cNvSpPr txBox="1"/>
          <p:nvPr/>
        </p:nvSpPr>
        <p:spPr>
          <a:xfrm>
            <a:off x="6570390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Concluída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gf300119b91_9_1269"/>
          <p:cNvSpPr txBox="1"/>
          <p:nvPr/>
        </p:nvSpPr>
        <p:spPr>
          <a:xfrm>
            <a:off x="7448522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Concluída com atraso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gf300119b91_9_1269"/>
          <p:cNvSpPr txBox="1"/>
          <p:nvPr/>
        </p:nvSpPr>
        <p:spPr>
          <a:xfrm>
            <a:off x="1101704" y="1466595"/>
            <a:ext cx="29169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AÇÃO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gf300119b91_9_1269"/>
          <p:cNvSpPr txBox="1"/>
          <p:nvPr/>
        </p:nvSpPr>
        <p:spPr>
          <a:xfrm>
            <a:off x="5419951" y="1466595"/>
            <a:ext cx="29169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ETAPA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gf300119b91_9_1269"/>
          <p:cNvSpPr txBox="1"/>
          <p:nvPr/>
        </p:nvSpPr>
        <p:spPr>
          <a:xfrm>
            <a:off x="418154" y="658879"/>
            <a:ext cx="8307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Consolidando </a:t>
            </a:r>
            <a:r>
              <a:rPr lang="pt-BR" sz="1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todos os planos de melhoria das Diretorias, </a:t>
            </a: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pt-BR" sz="1700" b="0" i="1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de implementação é o seguinte: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Google Shape;545;gf300119b91_9_1269" descr="C:\Users\Consultor\Downloads\buildings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199" y="1172222"/>
            <a:ext cx="24375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gf300119b91_9_1269"/>
          <p:cNvSpPr txBox="1"/>
          <p:nvPr/>
        </p:nvSpPr>
        <p:spPr>
          <a:xfrm>
            <a:off x="566268" y="1152126"/>
            <a:ext cx="80988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STATUS DOS PLANOS DE MELHORIA DAS DIRETORIAS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7" name="Google Shape;547;gf300119b91_9_1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gf300119b91_9_1269"/>
          <p:cNvSpPr/>
          <p:nvPr/>
        </p:nvSpPr>
        <p:spPr>
          <a:xfrm>
            <a:off x="2602407" y="4954570"/>
            <a:ext cx="166200" cy="135000"/>
          </a:xfrm>
          <a:prstGeom prst="rect">
            <a:avLst/>
          </a:prstGeom>
          <a:solidFill>
            <a:srgbClr val="3B3436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f300119b91_9_1269"/>
          <p:cNvSpPr/>
          <p:nvPr/>
        </p:nvSpPr>
        <p:spPr>
          <a:xfrm>
            <a:off x="3484629" y="4954570"/>
            <a:ext cx="166200" cy="135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gf300119b91_9_1269"/>
          <p:cNvSpPr/>
          <p:nvPr/>
        </p:nvSpPr>
        <p:spPr>
          <a:xfrm>
            <a:off x="4288650" y="4954570"/>
            <a:ext cx="166200" cy="135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gf300119b91_9_1269"/>
          <p:cNvSpPr/>
          <p:nvPr/>
        </p:nvSpPr>
        <p:spPr>
          <a:xfrm>
            <a:off x="5297426" y="4954570"/>
            <a:ext cx="166200" cy="13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gf300119b91_9_1269"/>
          <p:cNvSpPr/>
          <p:nvPr/>
        </p:nvSpPr>
        <p:spPr>
          <a:xfrm>
            <a:off x="6462049" y="4954570"/>
            <a:ext cx="166200" cy="135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gf300119b91_9_1269"/>
          <p:cNvSpPr/>
          <p:nvPr/>
        </p:nvSpPr>
        <p:spPr>
          <a:xfrm>
            <a:off x="7340180" y="4954570"/>
            <a:ext cx="166200" cy="135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Acomp. plano">
  <p:cSld name="15_Acomp. plano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f300119b91_9_1294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gf300119b91_9_1294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Acompanhando os Planos de Melhoria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gf300119b91_9_1294"/>
          <p:cNvSpPr txBox="1"/>
          <p:nvPr/>
        </p:nvSpPr>
        <p:spPr>
          <a:xfrm>
            <a:off x="272558" y="4708833"/>
            <a:ext cx="83076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Fonte: Secretaria Escolar Digital - SED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gf300119b91_9_1294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gf300119b91_9_1294"/>
          <p:cNvSpPr/>
          <p:nvPr/>
        </p:nvSpPr>
        <p:spPr>
          <a:xfrm>
            <a:off x="566269" y="1453806"/>
            <a:ext cx="3987600" cy="3375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gf300119b91_9_1294"/>
          <p:cNvSpPr/>
          <p:nvPr/>
        </p:nvSpPr>
        <p:spPr>
          <a:xfrm>
            <a:off x="4788357" y="1453806"/>
            <a:ext cx="3987600" cy="3375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gf300119b91_9_1294"/>
          <p:cNvSpPr txBox="1"/>
          <p:nvPr/>
        </p:nvSpPr>
        <p:spPr>
          <a:xfrm>
            <a:off x="1101704" y="1466595"/>
            <a:ext cx="29169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AÇÃO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gf300119b91_9_1294"/>
          <p:cNvSpPr txBox="1"/>
          <p:nvPr/>
        </p:nvSpPr>
        <p:spPr>
          <a:xfrm>
            <a:off x="5419951" y="1466595"/>
            <a:ext cx="29169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ETAPA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f300119b91_9_1294"/>
          <p:cNvSpPr/>
          <p:nvPr/>
        </p:nvSpPr>
        <p:spPr>
          <a:xfrm>
            <a:off x="2602407" y="4954570"/>
            <a:ext cx="166200" cy="135000"/>
          </a:xfrm>
          <a:prstGeom prst="rect">
            <a:avLst/>
          </a:prstGeom>
          <a:solidFill>
            <a:srgbClr val="3B3436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gf300119b91_9_1294"/>
          <p:cNvSpPr txBox="1"/>
          <p:nvPr/>
        </p:nvSpPr>
        <p:spPr>
          <a:xfrm>
            <a:off x="2710748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Cancelado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gf300119b91_9_1294"/>
          <p:cNvSpPr/>
          <p:nvPr/>
        </p:nvSpPr>
        <p:spPr>
          <a:xfrm>
            <a:off x="3484629" y="4954570"/>
            <a:ext cx="166200" cy="135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gf300119b91_9_1294"/>
          <p:cNvSpPr txBox="1"/>
          <p:nvPr/>
        </p:nvSpPr>
        <p:spPr>
          <a:xfrm>
            <a:off x="3592971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Atrasado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gf300119b91_9_1294"/>
          <p:cNvSpPr/>
          <p:nvPr/>
        </p:nvSpPr>
        <p:spPr>
          <a:xfrm>
            <a:off x="4288650" y="4954570"/>
            <a:ext cx="166200" cy="135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gf300119b91_9_1294"/>
          <p:cNvSpPr txBox="1"/>
          <p:nvPr/>
        </p:nvSpPr>
        <p:spPr>
          <a:xfrm>
            <a:off x="4396992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Não iniciada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f300119b91_9_1294"/>
          <p:cNvSpPr/>
          <p:nvPr/>
        </p:nvSpPr>
        <p:spPr>
          <a:xfrm>
            <a:off x="5297426" y="4954570"/>
            <a:ext cx="166200" cy="13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gf300119b91_9_1294"/>
          <p:cNvSpPr txBox="1"/>
          <p:nvPr/>
        </p:nvSpPr>
        <p:spPr>
          <a:xfrm>
            <a:off x="5405767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Em andamento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gf300119b91_9_1294"/>
          <p:cNvSpPr/>
          <p:nvPr/>
        </p:nvSpPr>
        <p:spPr>
          <a:xfrm>
            <a:off x="6462049" y="4954570"/>
            <a:ext cx="166200" cy="135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gf300119b91_9_1294"/>
          <p:cNvSpPr txBox="1"/>
          <p:nvPr/>
        </p:nvSpPr>
        <p:spPr>
          <a:xfrm>
            <a:off x="6570390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Concluída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gf300119b91_9_1294"/>
          <p:cNvSpPr/>
          <p:nvPr/>
        </p:nvSpPr>
        <p:spPr>
          <a:xfrm>
            <a:off x="7340180" y="4954570"/>
            <a:ext cx="166200" cy="135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gf300119b91_9_1294"/>
          <p:cNvSpPr txBox="1"/>
          <p:nvPr/>
        </p:nvSpPr>
        <p:spPr>
          <a:xfrm>
            <a:off x="7448522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Concluída com atraso</a:t>
            </a:r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gf300119b91_9_1294"/>
          <p:cNvSpPr txBox="1"/>
          <p:nvPr/>
        </p:nvSpPr>
        <p:spPr>
          <a:xfrm>
            <a:off x="418154" y="658879"/>
            <a:ext cx="8307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Consolidando </a:t>
            </a:r>
            <a:r>
              <a:rPr lang="pt-BR" sz="1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todos os planos de melhoria das escolas, </a:t>
            </a: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pt-BR" sz="1700" b="0" i="1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de implementação é o seguinte: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6" name="Google Shape;576;gf300119b91_9_1294" descr="C:\Users\Consultor\Downloads\school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7033" y="1087306"/>
            <a:ext cx="482400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gf300119b91_9_1294"/>
          <p:cNvSpPr txBox="1"/>
          <p:nvPr/>
        </p:nvSpPr>
        <p:spPr>
          <a:xfrm>
            <a:off x="576198" y="1144057"/>
            <a:ext cx="8199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STATUS DOS PLANOS DE MELHORIA DAS ESCOLAS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8" name="Google Shape;578;gf300119b91_9_1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Agenda">
  <p:cSld name="24_Agenda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f300119b91_9_1319"/>
          <p:cNvSpPr/>
          <p:nvPr/>
        </p:nvSpPr>
        <p:spPr>
          <a:xfrm rot="5400000" flipH="1">
            <a:off x="922266" y="12027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0000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gf300119b91_9_1319"/>
          <p:cNvSpPr/>
          <p:nvPr/>
        </p:nvSpPr>
        <p:spPr>
          <a:xfrm rot="5400000" flipH="1">
            <a:off x="922265" y="3263166"/>
            <a:ext cx="516304" cy="2525538"/>
          </a:xfrm>
          <a:prstGeom prst="flowChartManualInput">
            <a:avLst/>
          </a:prstGeom>
          <a:solidFill>
            <a:srgbClr val="F2F2F2"/>
          </a:solidFill>
          <a:ln>
            <a:noFill/>
          </a:ln>
          <a:effectLst>
            <a:outerShdw blurRad="88900" dist="38100" dir="6600000" sx="101000" sy="101000" algn="tl" rotWithShape="0">
              <a:srgbClr val="7F7F7F">
                <a:alpha val="60000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gf300119b91_9_1319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gf300119b91_9_1319"/>
          <p:cNvSpPr/>
          <p:nvPr/>
        </p:nvSpPr>
        <p:spPr>
          <a:xfrm>
            <a:off x="2957398" y="1019396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B611F"/>
                </a:solidFill>
                <a:latin typeface="Arial"/>
                <a:ea typeface="Arial"/>
                <a:cs typeface="Arial"/>
                <a:sym typeface="Arial"/>
              </a:rPr>
              <a:t>1.	</a:t>
            </a:r>
            <a:r>
              <a:rPr lang="pt-BR" sz="2100" b="1" i="1" u="none" strike="noStrike" cap="none">
                <a:solidFill>
                  <a:srgbClr val="3B611F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r>
              <a:rPr lang="pt-BR" sz="2100" b="1" i="0" u="none" strike="noStrike" cap="none">
                <a:solidFill>
                  <a:srgbClr val="3B611F"/>
                </a:solidFill>
                <a:latin typeface="Arial"/>
                <a:ea typeface="Arial"/>
                <a:cs typeface="Arial"/>
                <a:sym typeface="Arial"/>
              </a:rPr>
              <a:t> da Implementação do MMR</a:t>
            </a:r>
            <a:endParaRPr sz="2100" b="1" i="0" u="none" strike="noStrike" cap="none">
              <a:solidFill>
                <a:srgbClr val="3B61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gf300119b91_9_1319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Pauta da Reunião</a:t>
            </a:r>
            <a:endParaRPr sz="2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5" name="Google Shape;585;gf300119b91_9_1319" descr="Quadro-negr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326" y="969317"/>
            <a:ext cx="538503" cy="53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gf300119b91_9_1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gf300119b91_9_13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3482" y="4323434"/>
            <a:ext cx="405000" cy="4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8" name="Google Shape;588;gf300119b91_9_1319"/>
          <p:cNvGrpSpPr/>
          <p:nvPr/>
        </p:nvGrpSpPr>
        <p:grpSpPr>
          <a:xfrm>
            <a:off x="-82354" y="3175950"/>
            <a:ext cx="9021514" cy="541601"/>
            <a:chOff x="-89214" y="3522951"/>
            <a:chExt cx="9773062" cy="722135"/>
          </a:xfrm>
        </p:grpSpPr>
        <p:sp>
          <p:nvSpPr>
            <p:cNvPr id="589" name="Google Shape;589;gf300119b91_9_1319"/>
            <p:cNvSpPr/>
            <p:nvPr/>
          </p:nvSpPr>
          <p:spPr>
            <a:xfrm rot="5400000" flipH="1">
              <a:off x="934583" y="2499154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0000"/>
                </a:srgbClr>
              </a:outerShdw>
            </a:effectLst>
          </p:spPr>
          <p:txBody>
            <a:bodyPr spcFirstLastPara="1" wrap="square" lIns="31150" tIns="40500" rIns="31150" bIns="395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gf300119b91_9_1319"/>
            <p:cNvSpPr/>
            <p:nvPr/>
          </p:nvSpPr>
          <p:spPr>
            <a:xfrm>
              <a:off x="3203848" y="3525086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BF9F00"/>
                  </a:solidFill>
                  <a:latin typeface="Arial"/>
                  <a:ea typeface="Arial"/>
                  <a:cs typeface="Arial"/>
                  <a:sym typeface="Arial"/>
                </a:rPr>
                <a:t>3.	Acompanhando os Planos de Melhoria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1" name="Google Shape;591;gf300119b91_9_1319" descr="C:\Users\Consultor\Downloads\note (1)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10939" y="3587119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2" name="Google Shape;592;gf300119b91_9_1319"/>
          <p:cNvGrpSpPr/>
          <p:nvPr/>
        </p:nvGrpSpPr>
        <p:grpSpPr>
          <a:xfrm>
            <a:off x="-82354" y="2083179"/>
            <a:ext cx="9021514" cy="542540"/>
            <a:chOff x="-89214" y="2438754"/>
            <a:chExt cx="9773062" cy="723386"/>
          </a:xfrm>
        </p:grpSpPr>
        <p:sp>
          <p:nvSpPr>
            <p:cNvPr id="593" name="Google Shape;593;gf300119b91_9_1319"/>
            <p:cNvSpPr/>
            <p:nvPr/>
          </p:nvSpPr>
          <p:spPr>
            <a:xfrm rot="5400000" flipH="1">
              <a:off x="934583" y="1415441"/>
              <a:ext cx="688405" cy="2735999"/>
            </a:xfrm>
            <a:prstGeom prst="flowChartManualInput">
              <a:avLst/>
            </a:prstGeom>
            <a:solidFill>
              <a:srgbClr val="F2F2F2"/>
            </a:solidFill>
            <a:ln>
              <a:noFill/>
            </a:ln>
            <a:effectLst>
              <a:outerShdw blurRad="88900" dist="38100" dir="6600000" sx="101000" sy="101000" algn="tl" rotWithShape="0">
                <a:srgbClr val="7F7F7F">
                  <a:alpha val="60000"/>
                </a:srgbClr>
              </a:outerShdw>
            </a:effectLst>
          </p:spPr>
          <p:txBody>
            <a:bodyPr spcFirstLastPara="1" wrap="square" lIns="31150" tIns="40500" rIns="31150" bIns="395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4" name="Google Shape;594;gf300119b91_9_1319" descr="Lista de verificaçã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22193" y="2438754"/>
              <a:ext cx="681493" cy="6814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5" name="Google Shape;595;gf300119b91_9_1319"/>
            <p:cNvSpPr/>
            <p:nvPr/>
          </p:nvSpPr>
          <p:spPr>
            <a:xfrm>
              <a:off x="3203848" y="2442140"/>
              <a:ext cx="648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125" tIns="39550" rIns="79125" bIns="39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pt-BR" sz="2100" b="1" i="0" u="none" strike="noStrike" cap="none">
                  <a:solidFill>
                    <a:srgbClr val="07437F"/>
                  </a:solidFill>
                  <a:latin typeface="Arial"/>
                  <a:ea typeface="Arial"/>
                  <a:cs typeface="Arial"/>
                  <a:sym typeface="Arial"/>
                </a:rPr>
                <a:t>2.	Painel de Metas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gf300119b91_9_1319"/>
          <p:cNvSpPr/>
          <p:nvPr/>
        </p:nvSpPr>
        <p:spPr>
          <a:xfrm>
            <a:off x="2957398" y="4255935"/>
            <a:ext cx="5981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3A3234"/>
                </a:solidFill>
                <a:latin typeface="Arial"/>
                <a:ea typeface="Arial"/>
                <a:cs typeface="Arial"/>
                <a:sym typeface="Arial"/>
              </a:rPr>
              <a:t>4.	Encerramento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gf300119b91_9_1319"/>
          <p:cNvSpPr/>
          <p:nvPr/>
        </p:nvSpPr>
        <p:spPr>
          <a:xfrm>
            <a:off x="-302668" y="821435"/>
            <a:ext cx="9306000" cy="33789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Acomp. plano">
  <p:cSld name="16_Acomp. plano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f300119b91_9_1338"/>
          <p:cNvSpPr/>
          <p:nvPr/>
        </p:nvSpPr>
        <p:spPr>
          <a:xfrm>
            <a:off x="566269" y="1453806"/>
            <a:ext cx="3987600" cy="3375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gf300119b91_9_1338"/>
          <p:cNvSpPr txBox="1"/>
          <p:nvPr/>
        </p:nvSpPr>
        <p:spPr>
          <a:xfrm>
            <a:off x="566268" y="1152126"/>
            <a:ext cx="80988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STATUS DO PLANO DE MELHORIA - AÇÃO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gf300119b91_9_1338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gf300119b91_9_1338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Acompanhando os Planos de Melhoria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gf300119b91_9_1338"/>
          <p:cNvSpPr txBox="1"/>
          <p:nvPr/>
        </p:nvSpPr>
        <p:spPr>
          <a:xfrm>
            <a:off x="418154" y="658879"/>
            <a:ext cx="8307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pt-BR" sz="17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planos de melhoria </a:t>
            </a:r>
            <a:r>
              <a:rPr lang="pt-BR" sz="17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da Diretoria e das Escolas possuem os seguintes </a:t>
            </a:r>
            <a:r>
              <a:rPr lang="pt-BR" sz="1700" b="0" i="1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status.</a:t>
            </a:r>
            <a:endParaRPr sz="1700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f300119b91_9_1338"/>
          <p:cNvSpPr txBox="1"/>
          <p:nvPr/>
        </p:nvSpPr>
        <p:spPr>
          <a:xfrm>
            <a:off x="272558" y="4708833"/>
            <a:ext cx="83076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Fonte: Secretaria Escolar Digital - SED</a:t>
            </a:r>
            <a:endParaRPr sz="1000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f300119b91_9_1338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6" name="Google Shape;606;gf300119b91_9_1338" descr="C:\Users\Consultor\Downloads\buildings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574" y="1491635"/>
            <a:ext cx="24375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gf300119b91_9_1338"/>
          <p:cNvSpPr/>
          <p:nvPr/>
        </p:nvSpPr>
        <p:spPr>
          <a:xfrm>
            <a:off x="4788357" y="1453806"/>
            <a:ext cx="3987600" cy="3375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gf300119b91_9_1338"/>
          <p:cNvSpPr/>
          <p:nvPr/>
        </p:nvSpPr>
        <p:spPr>
          <a:xfrm>
            <a:off x="2624980" y="4954570"/>
            <a:ext cx="166200" cy="135000"/>
          </a:xfrm>
          <a:prstGeom prst="rect">
            <a:avLst/>
          </a:prstGeom>
          <a:solidFill>
            <a:srgbClr val="3B3436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gf300119b91_9_1338"/>
          <p:cNvSpPr txBox="1"/>
          <p:nvPr/>
        </p:nvSpPr>
        <p:spPr>
          <a:xfrm>
            <a:off x="2710748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Cancelado</a:t>
            </a:r>
            <a:endParaRPr sz="1000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gf300119b91_9_1338"/>
          <p:cNvSpPr/>
          <p:nvPr/>
        </p:nvSpPr>
        <p:spPr>
          <a:xfrm>
            <a:off x="3507202" y="4954570"/>
            <a:ext cx="166200" cy="135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f300119b91_9_1338"/>
          <p:cNvSpPr txBox="1"/>
          <p:nvPr/>
        </p:nvSpPr>
        <p:spPr>
          <a:xfrm>
            <a:off x="3592971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Atrasado</a:t>
            </a:r>
            <a:endParaRPr sz="1000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gf300119b91_9_1338"/>
          <p:cNvSpPr/>
          <p:nvPr/>
        </p:nvSpPr>
        <p:spPr>
          <a:xfrm>
            <a:off x="4311224" y="4954570"/>
            <a:ext cx="166200" cy="135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gf300119b91_9_1338"/>
          <p:cNvSpPr txBox="1"/>
          <p:nvPr/>
        </p:nvSpPr>
        <p:spPr>
          <a:xfrm>
            <a:off x="4396992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Não iniciada</a:t>
            </a:r>
            <a:endParaRPr sz="1000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gf300119b91_9_1338"/>
          <p:cNvSpPr/>
          <p:nvPr/>
        </p:nvSpPr>
        <p:spPr>
          <a:xfrm>
            <a:off x="5319999" y="4954570"/>
            <a:ext cx="166200" cy="13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gf300119b91_9_1338"/>
          <p:cNvSpPr txBox="1"/>
          <p:nvPr/>
        </p:nvSpPr>
        <p:spPr>
          <a:xfrm>
            <a:off x="5405767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Em andamento</a:t>
            </a:r>
            <a:endParaRPr sz="1000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gf300119b91_9_1338"/>
          <p:cNvSpPr/>
          <p:nvPr/>
        </p:nvSpPr>
        <p:spPr>
          <a:xfrm>
            <a:off x="6484622" y="4954570"/>
            <a:ext cx="166200" cy="135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gf300119b91_9_1338"/>
          <p:cNvSpPr txBox="1"/>
          <p:nvPr/>
        </p:nvSpPr>
        <p:spPr>
          <a:xfrm>
            <a:off x="6570390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Concluída</a:t>
            </a:r>
            <a:endParaRPr sz="1000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gf300119b91_9_1338"/>
          <p:cNvSpPr/>
          <p:nvPr/>
        </p:nvSpPr>
        <p:spPr>
          <a:xfrm>
            <a:off x="7362753" y="4954570"/>
            <a:ext cx="166200" cy="135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gf300119b91_9_1338"/>
          <p:cNvSpPr txBox="1"/>
          <p:nvPr/>
        </p:nvSpPr>
        <p:spPr>
          <a:xfrm>
            <a:off x="7448522" y="4954033"/>
            <a:ext cx="1163100" cy="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Concluída com atraso</a:t>
            </a:r>
            <a:endParaRPr sz="1000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f300119b91_9_1338"/>
          <p:cNvSpPr txBox="1"/>
          <p:nvPr/>
        </p:nvSpPr>
        <p:spPr>
          <a:xfrm>
            <a:off x="1101704" y="1504173"/>
            <a:ext cx="29169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Diretoria de Ensino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f300119b91_9_1338"/>
          <p:cNvSpPr txBox="1"/>
          <p:nvPr/>
        </p:nvSpPr>
        <p:spPr>
          <a:xfrm>
            <a:off x="5419951" y="1504173"/>
            <a:ext cx="29169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Escolas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gf300119b91_9_1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gf300119b91_9_1338" descr="C:\Users\Consultor\Downloads\school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6973" y="1424135"/>
            <a:ext cx="482400" cy="4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Acomp. plano">
  <p:cSld name="10_Acomp. plano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f300119b91_9_1364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gf300119b91_9_1364"/>
          <p:cNvSpPr txBox="1"/>
          <p:nvPr/>
        </p:nvSpPr>
        <p:spPr>
          <a:xfrm>
            <a:off x="65666" y="18803"/>
            <a:ext cx="75636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Necessidades de apoio e encaminhamento - DE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gf300119b91_9_1364"/>
          <p:cNvSpPr txBox="1"/>
          <p:nvPr/>
        </p:nvSpPr>
        <p:spPr>
          <a:xfrm>
            <a:off x="418154" y="658879"/>
            <a:ext cx="83076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Demandas mais recorrentes, apresentadas na N2 do mês de agosto pelas diretorias de ensino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gf300119b91_9_1364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9" name="Google Shape;629;gf300119b91_9_13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gf300119b91_9_1364"/>
          <p:cNvSpPr/>
          <p:nvPr/>
        </p:nvSpPr>
        <p:spPr>
          <a:xfrm>
            <a:off x="413424" y="1325250"/>
            <a:ext cx="8307600" cy="367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Acomp. plano">
  <p:cSld name="11_Acomp. plano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f300119b91_9_1371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gf300119b91_9_1371"/>
          <p:cNvSpPr txBox="1"/>
          <p:nvPr/>
        </p:nvSpPr>
        <p:spPr>
          <a:xfrm>
            <a:off x="98337" y="32400"/>
            <a:ext cx="78423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Necessidades de apoio e encaminhamento – U.E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gf300119b91_9_1371"/>
          <p:cNvSpPr txBox="1"/>
          <p:nvPr/>
        </p:nvSpPr>
        <p:spPr>
          <a:xfrm>
            <a:off x="418154" y="658879"/>
            <a:ext cx="83076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Demandas mais recorrentes, apresentadas na N3 do mês de agosto pelas unidades escolares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gf300119b91_9_1371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Google Shape;636;gf300119b91_9_13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gf300119b91_9_1371"/>
          <p:cNvSpPr/>
          <p:nvPr/>
        </p:nvSpPr>
        <p:spPr>
          <a:xfrm>
            <a:off x="413424" y="1325250"/>
            <a:ext cx="8307600" cy="367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Acomp. plano">
  <p:cSld name="12_Acomp. plano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f300119b91_9_1378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gf300119b91_9_1378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Apoio e encaminhamento – DE para Escolas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gf300119b91_9_1378"/>
          <p:cNvSpPr txBox="1"/>
          <p:nvPr/>
        </p:nvSpPr>
        <p:spPr>
          <a:xfrm>
            <a:off x="418154" y="658879"/>
            <a:ext cx="83076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Ações interventivas desenvolvidas pela Diretoria de Ensino, com base nas questões apresentadas na reunião de N3 do mês de junho.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f300119b91_9_1378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3" name="Google Shape;643;gf300119b91_9_13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gf300119b91_9_1378"/>
          <p:cNvSpPr/>
          <p:nvPr/>
        </p:nvSpPr>
        <p:spPr>
          <a:xfrm>
            <a:off x="413424" y="1325250"/>
            <a:ext cx="8307600" cy="367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Acomp. plano">
  <p:cSld name="8_Acomp. plan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8"/>
          <p:cNvSpPr txBox="1"/>
          <p:nvPr/>
        </p:nvSpPr>
        <p:spPr>
          <a:xfrm>
            <a:off x="421366" y="676657"/>
            <a:ext cx="8307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sz="17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8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Próximos passos">
  <p:cSld name="21_Próximos passos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f300119b91_9_1385"/>
          <p:cNvSpPr/>
          <p:nvPr/>
        </p:nvSpPr>
        <p:spPr>
          <a:xfrm>
            <a:off x="175317" y="1035232"/>
            <a:ext cx="8873700" cy="18018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gf300119b91_9_1385"/>
          <p:cNvSpPr txBox="1">
            <a:spLocks noGrp="1"/>
          </p:cNvSpPr>
          <p:nvPr>
            <p:ph type="body" idx="1"/>
          </p:nvPr>
        </p:nvSpPr>
        <p:spPr>
          <a:xfrm>
            <a:off x="187729" y="1506637"/>
            <a:ext cx="8857800" cy="1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1150" rIns="79125" bIns="31150" anchor="t" anchorCtr="0">
            <a:noAutofit/>
          </a:bodyPr>
          <a:lstStyle>
            <a:lvl1pPr marL="457200" marR="0" lvl="0" indent="-31750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8" name="Google Shape;648;gf300119b91_9_1385"/>
          <p:cNvSpPr/>
          <p:nvPr/>
        </p:nvSpPr>
        <p:spPr>
          <a:xfrm>
            <a:off x="187730" y="2940296"/>
            <a:ext cx="8873700" cy="1935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gf300119b91_9_1385"/>
          <p:cNvSpPr/>
          <p:nvPr/>
        </p:nvSpPr>
        <p:spPr>
          <a:xfrm rot="10800000" flipH="1">
            <a:off x="158623" y="1035337"/>
            <a:ext cx="8905800" cy="471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37029">
              <a:alpha val="26274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gf300119b91_9_1385"/>
          <p:cNvSpPr txBox="1">
            <a:spLocks noGrp="1"/>
          </p:cNvSpPr>
          <p:nvPr>
            <p:ph type="body" idx="2"/>
          </p:nvPr>
        </p:nvSpPr>
        <p:spPr>
          <a:xfrm>
            <a:off x="192703" y="3407369"/>
            <a:ext cx="8868900" cy="14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1150" rIns="79125" bIns="31150" anchor="t" anchorCtr="0">
            <a:noAutofit/>
          </a:bodyPr>
          <a:lstStyle>
            <a:lvl1pPr marL="457200" marR="0" lvl="0" indent="-31750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1" name="Google Shape;651;gf300119b91_9_1385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gf300119b91_9_1385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Conclusões da etapa de Acompanhamento</a:t>
            </a:r>
            <a:endParaRPr sz="2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gf300119b91_9_1385"/>
          <p:cNvSpPr txBox="1"/>
          <p:nvPr/>
        </p:nvSpPr>
        <p:spPr>
          <a:xfrm>
            <a:off x="418154" y="658879"/>
            <a:ext cx="83076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Após analisar as ações, chegamos às seguintes conclusões: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gf300119b91_9_1385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gf300119b91_9_1385"/>
          <p:cNvSpPr txBox="1"/>
          <p:nvPr/>
        </p:nvSpPr>
        <p:spPr>
          <a:xfrm>
            <a:off x="158624" y="1035232"/>
            <a:ext cx="88869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rgbClr val="C94E0B"/>
                </a:solidFill>
                <a:latin typeface="Arial"/>
                <a:ea typeface="Arial"/>
                <a:cs typeface="Arial"/>
                <a:sym typeface="Arial"/>
              </a:rPr>
              <a:t>PONTOS RELEVANTES DA REUNIÃO</a:t>
            </a:r>
            <a:endParaRPr sz="1700" b="1" i="0" u="none" strike="noStrike" cap="none">
              <a:solidFill>
                <a:srgbClr val="C94E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gf300119b91_9_1385"/>
          <p:cNvSpPr/>
          <p:nvPr/>
        </p:nvSpPr>
        <p:spPr>
          <a:xfrm rot="10800000" flipH="1">
            <a:off x="171707" y="2936069"/>
            <a:ext cx="8905800" cy="4713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37029">
              <a:alpha val="26274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gf300119b91_9_1385"/>
          <p:cNvSpPr txBox="1"/>
          <p:nvPr/>
        </p:nvSpPr>
        <p:spPr>
          <a:xfrm>
            <a:off x="508901" y="2969167"/>
            <a:ext cx="82446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rgbClr val="C94E0B"/>
                </a:solidFill>
                <a:latin typeface="Arial"/>
                <a:ea typeface="Arial"/>
                <a:cs typeface="Arial"/>
                <a:sym typeface="Arial"/>
              </a:rPr>
              <a:t>NECESSIDADE DE APOIO E ENCAMINHAMENTOS</a:t>
            </a:r>
            <a:endParaRPr sz="1700" b="1" i="0" u="none" strike="noStrike" cap="none">
              <a:solidFill>
                <a:srgbClr val="C94E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8" name="Google Shape;658;gf300119b91_9_13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_Outros">
  <p:cSld name="0_Outros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f300119b91_9_1399"/>
          <p:cNvSpPr txBox="1">
            <a:spLocks noGrp="1"/>
          </p:cNvSpPr>
          <p:nvPr>
            <p:ph type="body" idx="1"/>
          </p:nvPr>
        </p:nvSpPr>
        <p:spPr>
          <a:xfrm>
            <a:off x="344288" y="32147"/>
            <a:ext cx="71445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1" name="Google Shape;661;gf300119b91_9_1399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gf300119b91_9_1399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gf300119b91_9_1399"/>
          <p:cNvSpPr txBox="1">
            <a:spLocks noGrp="1"/>
          </p:cNvSpPr>
          <p:nvPr>
            <p:ph type="body" idx="2"/>
          </p:nvPr>
        </p:nvSpPr>
        <p:spPr>
          <a:xfrm>
            <a:off x="417635" y="666484"/>
            <a:ext cx="83088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4" name="Google Shape;664;gf300119b91_9_1399"/>
          <p:cNvSpPr txBox="1">
            <a:spLocks noGrp="1"/>
          </p:cNvSpPr>
          <p:nvPr>
            <p:ph type="body" idx="3"/>
          </p:nvPr>
        </p:nvSpPr>
        <p:spPr>
          <a:xfrm>
            <a:off x="417635" y="1822846"/>
            <a:ext cx="83088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65" name="Google Shape;665;gf300119b91_9_13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Ações complementares">
  <p:cSld name="21_Ações complementares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f300119b91_9_1406"/>
          <p:cNvSpPr/>
          <p:nvPr/>
        </p:nvSpPr>
        <p:spPr>
          <a:xfrm>
            <a:off x="413424" y="1042853"/>
            <a:ext cx="8307600" cy="3955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gf300119b91_9_1406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gf300119b91_9_1406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Gestão à Vista</a:t>
            </a:r>
            <a:endParaRPr sz="2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gf300119b91_9_1406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1" name="Google Shape;671;gf300119b91_9_14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gf300119b91_9_1406"/>
          <p:cNvSpPr txBox="1"/>
          <p:nvPr/>
        </p:nvSpPr>
        <p:spPr>
          <a:xfrm>
            <a:off x="418154" y="658879"/>
            <a:ext cx="83076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 Gestão à Vista da Equipe Central foi atualizado conforme foto abaixo.</a:t>
            </a:r>
            <a:endParaRPr sz="17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gf300119b91_9_1406"/>
          <p:cNvSpPr>
            <a:spLocks noGrp="1"/>
          </p:cNvSpPr>
          <p:nvPr>
            <p:ph type="pic" idx="2"/>
          </p:nvPr>
        </p:nvSpPr>
        <p:spPr>
          <a:xfrm>
            <a:off x="513756" y="1146131"/>
            <a:ext cx="8106900" cy="3781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Próximos passos">
  <p:cSld name="23_Próximos passo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f300119b91_9_1414"/>
          <p:cNvSpPr/>
          <p:nvPr/>
        </p:nvSpPr>
        <p:spPr>
          <a:xfrm>
            <a:off x="162213" y="1570147"/>
            <a:ext cx="8873700" cy="32751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gf300119b91_9_1414"/>
          <p:cNvSpPr txBox="1">
            <a:spLocks noGrp="1"/>
          </p:cNvSpPr>
          <p:nvPr>
            <p:ph type="body" idx="1"/>
          </p:nvPr>
        </p:nvSpPr>
        <p:spPr>
          <a:xfrm>
            <a:off x="187729" y="1570147"/>
            <a:ext cx="8857800" cy="3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1150" rIns="79125" bIns="31150" anchor="t" anchorCtr="0">
            <a:noAutofit/>
          </a:bodyPr>
          <a:lstStyle>
            <a:lvl1pPr marL="457200" marR="0" lvl="0" indent="-33020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7" name="Google Shape;677;gf300119b91_9_1414"/>
          <p:cNvSpPr/>
          <p:nvPr/>
        </p:nvSpPr>
        <p:spPr>
          <a:xfrm rot="10800000" flipH="1">
            <a:off x="158623" y="1236546"/>
            <a:ext cx="8905800" cy="333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37029">
              <a:alpha val="26274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gf300119b91_9_1414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gf300119b91_9_1414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Conclusões da Reunião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gf300119b91_9_1414"/>
          <p:cNvSpPr txBox="1"/>
          <p:nvPr/>
        </p:nvSpPr>
        <p:spPr>
          <a:xfrm>
            <a:off x="418154" y="658878"/>
            <a:ext cx="83076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Encaminhamentos recorrentes após Reunião Nível 3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gf300119b91_9_1414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gf300119b91_9_1414"/>
          <p:cNvSpPr txBox="1"/>
          <p:nvPr/>
        </p:nvSpPr>
        <p:spPr>
          <a:xfrm>
            <a:off x="187728" y="1200890"/>
            <a:ext cx="88578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rgbClr val="C94E0B"/>
                </a:solidFill>
                <a:latin typeface="Arial"/>
                <a:ea typeface="Arial"/>
                <a:cs typeface="Arial"/>
                <a:sym typeface="Arial"/>
              </a:rPr>
              <a:t>Demandas das escolas</a:t>
            </a:r>
            <a:endParaRPr sz="1700" b="1" i="0" u="none" strike="noStrike" cap="none">
              <a:solidFill>
                <a:srgbClr val="C94E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3" name="Google Shape;683;gf300119b91_9_14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Próximos passos">
  <p:cSld name="24_Próximos passos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f300119b91_9_1424"/>
          <p:cNvSpPr/>
          <p:nvPr/>
        </p:nvSpPr>
        <p:spPr>
          <a:xfrm>
            <a:off x="162213" y="1570147"/>
            <a:ext cx="8873700" cy="32751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f300119b91_9_1424"/>
          <p:cNvSpPr txBox="1">
            <a:spLocks noGrp="1"/>
          </p:cNvSpPr>
          <p:nvPr>
            <p:ph type="body" idx="1"/>
          </p:nvPr>
        </p:nvSpPr>
        <p:spPr>
          <a:xfrm>
            <a:off x="187729" y="1570147"/>
            <a:ext cx="8857800" cy="3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1150" rIns="79125" bIns="31150" anchor="t" anchorCtr="0">
            <a:noAutofit/>
          </a:bodyPr>
          <a:lstStyle>
            <a:lvl1pPr marL="457200" marR="0" lvl="0" indent="-33020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7" name="Google Shape;687;gf300119b91_9_1424"/>
          <p:cNvSpPr/>
          <p:nvPr/>
        </p:nvSpPr>
        <p:spPr>
          <a:xfrm rot="10800000" flipH="1">
            <a:off x="158623" y="1236546"/>
            <a:ext cx="8905800" cy="333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37029">
              <a:alpha val="26274"/>
            </a:srgbClr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34E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f300119b91_9_1424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gf300119b91_9_1424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Conclusões da Reunião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gf300119b91_9_1424"/>
          <p:cNvSpPr txBox="1"/>
          <p:nvPr/>
        </p:nvSpPr>
        <p:spPr>
          <a:xfrm>
            <a:off x="418154" y="658878"/>
            <a:ext cx="83076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Após as reuniões de N3 as </a:t>
            </a:r>
            <a:r>
              <a:rPr lang="pt-BR" sz="17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Diretorias</a:t>
            </a:r>
            <a:r>
              <a:rPr lang="pt-BR" sz="17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 analisaram as demandas enviadas pelas escolas, e selecionaram as que estão dentro da sua governabilidade.</a:t>
            </a:r>
            <a:endParaRPr sz="1700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gf300119b91_9_1424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gf300119b91_9_1424"/>
          <p:cNvSpPr txBox="1"/>
          <p:nvPr/>
        </p:nvSpPr>
        <p:spPr>
          <a:xfrm>
            <a:off x="168788" y="1200890"/>
            <a:ext cx="88767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rgbClr val="C94E0B"/>
                </a:solidFill>
                <a:latin typeface="Arial"/>
                <a:ea typeface="Arial"/>
                <a:cs typeface="Arial"/>
                <a:sym typeface="Arial"/>
              </a:rPr>
              <a:t>Ações interventivas realizadas pela Diretoria de Ensino</a:t>
            </a:r>
            <a:endParaRPr sz="1700" b="1" i="0" u="none" strike="noStrike" cap="none">
              <a:solidFill>
                <a:srgbClr val="C94E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3" name="Google Shape;693;gf300119b91_9_14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Ações complementares">
  <p:cSld name="20_Ações complementares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f300119b91_9_1434"/>
          <p:cNvSpPr/>
          <p:nvPr/>
        </p:nvSpPr>
        <p:spPr>
          <a:xfrm>
            <a:off x="211015" y="658879"/>
            <a:ext cx="8640000" cy="44178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40000" dist="20000" dir="5400000" rotWithShape="0">
              <a:srgbClr val="000000">
                <a:alpha val="35294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gf300119b91_9_1434"/>
          <p:cNvSpPr/>
          <p:nvPr/>
        </p:nvSpPr>
        <p:spPr>
          <a:xfrm>
            <a:off x="413424" y="1550096"/>
            <a:ext cx="8307600" cy="3448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gf300119b91_9_1434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gf300119b91_9_1434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Painel de Gestão à Vista</a:t>
            </a:r>
            <a:endParaRPr sz="2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gf300119b91_9_1434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0" name="Google Shape;700;gf300119b91_9_14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6124" y="67703"/>
            <a:ext cx="469392" cy="469392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gf300119b91_9_1434"/>
          <p:cNvSpPr txBox="1"/>
          <p:nvPr/>
        </p:nvSpPr>
        <p:spPr>
          <a:xfrm>
            <a:off x="211015" y="724141"/>
            <a:ext cx="83076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Painel de Gestão à Vista foto/link:</a:t>
            </a:r>
            <a:endParaRPr sz="21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gf300119b91_9_1434"/>
          <p:cNvSpPr>
            <a:spLocks noGrp="1"/>
          </p:cNvSpPr>
          <p:nvPr>
            <p:ph type="pic" idx="2"/>
          </p:nvPr>
        </p:nvSpPr>
        <p:spPr>
          <a:xfrm>
            <a:off x="344288" y="1428313"/>
            <a:ext cx="3963900" cy="3503700"/>
          </a:xfrm>
          <a:prstGeom prst="rect">
            <a:avLst/>
          </a:prstGeom>
          <a:solidFill>
            <a:srgbClr val="C8E6B1"/>
          </a:solidFill>
          <a:ln>
            <a:noFill/>
          </a:ln>
        </p:spPr>
      </p:sp>
      <p:sp>
        <p:nvSpPr>
          <p:cNvPr id="703" name="Google Shape;703;gf300119b91_9_1434"/>
          <p:cNvSpPr>
            <a:spLocks noGrp="1"/>
          </p:cNvSpPr>
          <p:nvPr>
            <p:ph type="pic" idx="3"/>
          </p:nvPr>
        </p:nvSpPr>
        <p:spPr>
          <a:xfrm>
            <a:off x="4757174" y="1428313"/>
            <a:ext cx="3963900" cy="3503700"/>
          </a:xfrm>
          <a:prstGeom prst="rect">
            <a:avLst/>
          </a:prstGeom>
          <a:solidFill>
            <a:srgbClr val="C8E6B1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Próximos passos">
  <p:cSld name="25_Próximos passo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9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9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Calibri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Próximos passos">
  <p:cSld name="20_Próximos passo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0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Conclusões da Reunião</a:t>
            </a:r>
            <a:endParaRPr sz="28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0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Ações complementares">
  <p:cSld name="21_Ações complementare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/>
          <p:nvPr/>
        </p:nvSpPr>
        <p:spPr>
          <a:xfrm rot="-5400000">
            <a:off x="4554916" y="-4005521"/>
            <a:ext cx="40500" cy="91716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2"/>
              </a:gs>
              <a:gs pos="25000">
                <a:schemeClr val="accent3"/>
              </a:gs>
              <a:gs pos="49000">
                <a:schemeClr val="accent3"/>
              </a:gs>
              <a:gs pos="51000">
                <a:schemeClr val="accent4"/>
              </a:gs>
              <a:gs pos="74000">
                <a:schemeClr val="accent4"/>
              </a:gs>
              <a:gs pos="76000">
                <a:schemeClr val="accent1"/>
              </a:gs>
              <a:gs pos="100000">
                <a:srgbClr val="0A5AA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1"/>
          <p:cNvSpPr txBox="1"/>
          <p:nvPr/>
        </p:nvSpPr>
        <p:spPr>
          <a:xfrm>
            <a:off x="344288" y="32400"/>
            <a:ext cx="7144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None/>
            </a:pPr>
            <a:r>
              <a:rPr lang="pt-BR" sz="2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Gestão à Vista</a:t>
            </a:r>
            <a:endParaRPr sz="28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1"/>
          <p:cNvSpPr txBox="1"/>
          <p:nvPr/>
        </p:nvSpPr>
        <p:spPr>
          <a:xfrm>
            <a:off x="8560389" y="4873500"/>
            <a:ext cx="5766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Calibri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1"/>
          <p:cNvSpPr>
            <a:spLocks noGrp="1"/>
          </p:cNvSpPr>
          <p:nvPr>
            <p:ph type="pic" idx="2"/>
          </p:nvPr>
        </p:nvSpPr>
        <p:spPr>
          <a:xfrm>
            <a:off x="202505" y="1574253"/>
            <a:ext cx="8745600" cy="3448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6">
                <a:alpha val="49019"/>
              </a:scheme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300119b91_9_360"/>
          <p:cNvSpPr txBox="1">
            <a:spLocks noGrp="1"/>
          </p:cNvSpPr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gf300119b91_9_360"/>
          <p:cNvSpPr txBox="1">
            <a:spLocks noGrp="1"/>
          </p:cNvSpPr>
          <p:nvPr>
            <p:ph type="body" idx="1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gf300119b91_9_360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gf300119b91_9_360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gf300119b91_9_36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10.xml"/><Relationship Id="rId7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hyperlink" Target="https://sed.educacao.sp.gov.br/" TargetMode="External"/><Relationship Id="rId10" Type="http://schemas.openxmlformats.org/officeDocument/2006/relationships/image" Target="../media/image37.emf"/><Relationship Id="rId4" Type="http://schemas.openxmlformats.org/officeDocument/2006/relationships/image" Target="../media/image26.png"/><Relationship Id="rId9" Type="http://schemas.openxmlformats.org/officeDocument/2006/relationships/package" Target="../embeddings/Microsoft_Excel_Worksheet7.xls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notesSlide" Target="../notesSlides/notesSlide11.xml"/><Relationship Id="rId7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6" Type="http://schemas.openxmlformats.org/officeDocument/2006/relationships/hyperlink" Target="https://sed.educacao.sp.gov.br/" TargetMode="External"/><Relationship Id="rId5" Type="http://schemas.openxmlformats.org/officeDocument/2006/relationships/image" Target="../media/image30.png"/><Relationship Id="rId10" Type="http://schemas.openxmlformats.org/officeDocument/2006/relationships/image" Target="../media/image39.emf"/><Relationship Id="rId4" Type="http://schemas.openxmlformats.org/officeDocument/2006/relationships/image" Target="../media/image26.png"/><Relationship Id="rId9" Type="http://schemas.openxmlformats.org/officeDocument/2006/relationships/package" Target="../embeddings/Microsoft_Excel_Worksheet9.xls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notesSlide" Target="../notesSlides/notesSlide12.xml"/><Relationship Id="rId7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.vml"/><Relationship Id="rId6" Type="http://schemas.openxmlformats.org/officeDocument/2006/relationships/hyperlink" Target="https://sed.educacao.sp.gov.br/" TargetMode="External"/><Relationship Id="rId5" Type="http://schemas.openxmlformats.org/officeDocument/2006/relationships/image" Target="../media/image33.png"/><Relationship Id="rId10" Type="http://schemas.openxmlformats.org/officeDocument/2006/relationships/image" Target="../media/image41.emf"/><Relationship Id="rId4" Type="http://schemas.openxmlformats.org/officeDocument/2006/relationships/image" Target="../media/image26.png"/><Relationship Id="rId9" Type="http://schemas.openxmlformats.org/officeDocument/2006/relationships/package" Target="../embeddings/Microsoft_Excel_Worksheet11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saresp.fde.sp.gov.br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notesSlide" Target="../notesSlides/notesSlide6.xml"/><Relationship Id="rId7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saresp.fde.sp.gov.br/" TargetMode="External"/><Relationship Id="rId5" Type="http://schemas.openxmlformats.org/officeDocument/2006/relationships/image" Target="../media/image27.png"/><Relationship Id="rId10" Type="http://schemas.openxmlformats.org/officeDocument/2006/relationships/image" Target="../media/image25.emf"/><Relationship Id="rId4" Type="http://schemas.openxmlformats.org/officeDocument/2006/relationships/image" Target="../media/image26.png"/><Relationship Id="rId9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7.xml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saresp.fde.sp.gov.br/" TargetMode="External"/><Relationship Id="rId5" Type="http://schemas.openxmlformats.org/officeDocument/2006/relationships/image" Target="../media/image30.png"/><Relationship Id="rId10" Type="http://schemas.openxmlformats.org/officeDocument/2006/relationships/image" Target="../media/image29.emf"/><Relationship Id="rId4" Type="http://schemas.openxmlformats.org/officeDocument/2006/relationships/image" Target="../media/image26.png"/><Relationship Id="rId9" Type="http://schemas.openxmlformats.org/officeDocument/2006/relationships/package" Target="../embeddings/Microsoft_Excel_Worksheet3.xls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8.xml"/><Relationship Id="rId7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png"/><Relationship Id="rId5" Type="http://schemas.openxmlformats.org/officeDocument/2006/relationships/hyperlink" Target="https://saresp.fde.sp.gov.br/" TargetMode="External"/><Relationship Id="rId10" Type="http://schemas.openxmlformats.org/officeDocument/2006/relationships/image" Target="../media/image32.emf"/><Relationship Id="rId4" Type="http://schemas.openxmlformats.org/officeDocument/2006/relationships/image" Target="../media/image26.png"/><Relationship Id="rId9" Type="http://schemas.openxmlformats.org/officeDocument/2006/relationships/package" Target="../embeddings/Microsoft_Excel_Worksheet5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png"/><Relationship Id="rId5" Type="http://schemas.openxmlformats.org/officeDocument/2006/relationships/hyperlink" Target="https://sed.educacao.sp.gov.br/" TargetMode="Externa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f10d2d9bd7_0_0"/>
          <p:cNvSpPr txBox="1"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2300" tIns="92300" rIns="92300" bIns="92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9" name="Google Shape;709;gf10d2d9bd7_0_0"/>
          <p:cNvPicPr preferRelativeResize="0"/>
          <p:nvPr/>
        </p:nvPicPr>
        <p:blipFill rotWithShape="1">
          <a:blip r:embed="rId3">
            <a:alphaModFix/>
          </a:blip>
          <a:srcRect l="50607" b="-5988"/>
          <a:stretch/>
        </p:blipFill>
        <p:spPr>
          <a:xfrm>
            <a:off x="1487515" y="582618"/>
            <a:ext cx="32194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gf10d2d9bd7_0_0"/>
          <p:cNvPicPr preferRelativeResize="0"/>
          <p:nvPr/>
        </p:nvPicPr>
        <p:blipFill rotWithShape="1">
          <a:blip r:embed="rId4">
            <a:alphaModFix amt="20000"/>
          </a:blip>
          <a:srcRect t="36847" b="20940"/>
          <a:stretch/>
        </p:blipFill>
        <p:spPr>
          <a:xfrm>
            <a:off x="11723" y="2571818"/>
            <a:ext cx="9144003" cy="25715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711" name="Google Shape;711;gf10d2d9bd7_0_0"/>
          <p:cNvSpPr txBox="1"/>
          <p:nvPr/>
        </p:nvSpPr>
        <p:spPr>
          <a:xfrm>
            <a:off x="773725" y="2867300"/>
            <a:ext cx="71583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92300" rIns="92300" bIns="92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GESTÃO INTEGRADA</a:t>
            </a:r>
            <a:endParaRPr sz="22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Reunião de acompanhamento de planos e resultados Nível 3</a:t>
            </a:r>
            <a:endParaRPr sz="16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gf10d2d9bd7_0_0"/>
          <p:cNvSpPr/>
          <p:nvPr/>
        </p:nvSpPr>
        <p:spPr>
          <a:xfrm>
            <a:off x="888925" y="4664550"/>
            <a:ext cx="3177900" cy="300000"/>
          </a:xfrm>
          <a:prstGeom prst="rect">
            <a:avLst/>
          </a:prstGeom>
          <a:noFill/>
          <a:ln w="9525" cap="flat" cmpd="sng">
            <a:solidFill>
              <a:srgbClr val="8B8B8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1150" tIns="40500" rIns="3115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Número de participantes</a:t>
            </a:r>
            <a:endParaRPr sz="15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3" name="Google Shape;713;gf10d2d9bd7_0_0"/>
          <p:cNvSpPr/>
          <p:nvPr/>
        </p:nvSpPr>
        <p:spPr>
          <a:xfrm>
            <a:off x="888966" y="3820305"/>
            <a:ext cx="3177900" cy="349500"/>
          </a:xfrm>
          <a:prstGeom prst="rect">
            <a:avLst/>
          </a:prstGeom>
          <a:noFill/>
          <a:ln w="9525" cap="flat" cmpd="sng">
            <a:solidFill>
              <a:srgbClr val="8B8B8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1150" tIns="40500" rIns="3115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Nome da escola</a:t>
            </a:r>
            <a:endParaRPr sz="1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4" name="Google Shape;714;gf10d2d9bd7_0_0"/>
          <p:cNvSpPr/>
          <p:nvPr/>
        </p:nvSpPr>
        <p:spPr>
          <a:xfrm>
            <a:off x="888966" y="4242433"/>
            <a:ext cx="3177900" cy="349500"/>
          </a:xfrm>
          <a:prstGeom prst="rect">
            <a:avLst/>
          </a:prstGeom>
          <a:noFill/>
          <a:ln w="9525" cap="flat" cmpd="sng">
            <a:solidFill>
              <a:srgbClr val="8B8B8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Data </a:t>
            </a:r>
            <a:r>
              <a:rPr lang="pt-BR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gf10d2d9bd7_0_0"/>
          <p:cNvSpPr/>
          <p:nvPr/>
        </p:nvSpPr>
        <p:spPr>
          <a:xfrm>
            <a:off x="7272301" y="1467208"/>
            <a:ext cx="346086" cy="3460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6150" tIns="46150" rIns="46150" bIns="46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gf10d2d9bd7_0_0"/>
          <p:cNvSpPr/>
          <p:nvPr/>
        </p:nvSpPr>
        <p:spPr>
          <a:xfrm>
            <a:off x="7310400" y="1019813"/>
            <a:ext cx="308016" cy="3001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6150" tIns="46150" rIns="46150" bIns="46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gf10d2d9bd7_0_0"/>
          <p:cNvSpPr/>
          <p:nvPr/>
        </p:nvSpPr>
        <p:spPr>
          <a:xfrm>
            <a:off x="7272299" y="525467"/>
            <a:ext cx="346086" cy="3001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6150" tIns="46150" rIns="46150" bIns="46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gf10d2d9bd7_0_0"/>
          <p:cNvSpPr txBox="1"/>
          <p:nvPr/>
        </p:nvSpPr>
        <p:spPr>
          <a:xfrm>
            <a:off x="7694585" y="978844"/>
            <a:ext cx="1449300" cy="3462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79125" tIns="79125" rIns="79125" bIns="79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5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Pedagógico</a:t>
            </a:r>
            <a:endParaRPr sz="15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0" name="Google Shape;720;gf10d2d9bd7_0_0"/>
          <p:cNvSpPr txBox="1"/>
          <p:nvPr/>
        </p:nvSpPr>
        <p:spPr>
          <a:xfrm>
            <a:off x="7694585" y="492956"/>
            <a:ext cx="1449300" cy="3462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79125" tIns="79125" rIns="79125" bIns="79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5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Convivência</a:t>
            </a:r>
            <a:endParaRPr sz="15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1" name="Google Shape;721;gf10d2d9bd7_0_0"/>
          <p:cNvSpPr txBox="1"/>
          <p:nvPr/>
        </p:nvSpPr>
        <p:spPr>
          <a:xfrm>
            <a:off x="7694585" y="1478685"/>
            <a:ext cx="1449300" cy="3003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79125" tIns="79125" rIns="79125" bIns="79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5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Tecnologia</a:t>
            </a:r>
            <a:endParaRPr sz="15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260574e9f8_0_1028"/>
          <p:cNvSpPr/>
          <p:nvPr/>
        </p:nvSpPr>
        <p:spPr>
          <a:xfrm>
            <a:off x="0" y="502842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g1260574e9f8_0_1028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7" name="Google Shape;867;g1260574e9f8_0_1028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g1260574e9f8_0_1028"/>
          <p:cNvSpPr txBox="1"/>
          <p:nvPr/>
        </p:nvSpPr>
        <p:spPr>
          <a:xfrm>
            <a:off x="1254388" y="428725"/>
            <a:ext cx="48645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4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INDICADORES DE PROCESSO ANOS INICIAIS</a:t>
            </a:r>
            <a:endParaRPr sz="14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69" name="Google Shape;869;g1260574e9f8_0_1028"/>
          <p:cNvPicPr preferRelativeResize="0"/>
          <p:nvPr/>
        </p:nvPicPr>
        <p:blipFill rotWithShape="1">
          <a:blip r:embed="rId4">
            <a:alphaModFix/>
          </a:blip>
          <a:srcRect r="68965" b="17389"/>
          <a:stretch/>
        </p:blipFill>
        <p:spPr>
          <a:xfrm>
            <a:off x="184200" y="1362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g1260574e9f8_0_1028"/>
          <p:cNvPicPr preferRelativeResize="0"/>
          <p:nvPr/>
        </p:nvPicPr>
        <p:blipFill rotWithShape="1">
          <a:blip r:embed="rId4">
            <a:alphaModFix/>
          </a:blip>
          <a:srcRect t="81568" r="86719"/>
          <a:stretch/>
        </p:blipFill>
        <p:spPr>
          <a:xfrm>
            <a:off x="184200" y="698002"/>
            <a:ext cx="903120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g1260574e9f8_0_1028"/>
          <p:cNvSpPr txBox="1"/>
          <p:nvPr/>
        </p:nvSpPr>
        <p:spPr>
          <a:xfrm>
            <a:off x="855036" y="4809424"/>
            <a:ext cx="57690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Fonte: Plataforma de Atividades e Avaliação Formativa de São Paulo - </a:t>
            </a:r>
            <a:r>
              <a:rPr lang="pt-BR" sz="800" b="0" i="0" u="sng" strike="noStrike" cap="none">
                <a:solidFill>
                  <a:schemeClr val="hlink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5"/>
              </a:rPr>
              <a:t>CAEd</a:t>
            </a:r>
            <a:endParaRPr sz="8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72" name="Google Shape;872;g1260574e9f8_0_10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71892" y="226855"/>
            <a:ext cx="423001" cy="604353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g1260574e9f8_0_1028"/>
          <p:cNvSpPr txBox="1"/>
          <p:nvPr/>
        </p:nvSpPr>
        <p:spPr>
          <a:xfrm>
            <a:off x="1254388" y="751833"/>
            <a:ext cx="6194924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A escola apresenta os seguintes resultados na AAP  para o 5º ano do Ensino Fundamental</a:t>
            </a:r>
            <a:endParaRPr b="1" dirty="0"/>
          </a:p>
        </p:txBody>
      </p:sp>
      <p:sp>
        <p:nvSpPr>
          <p:cNvPr id="14" name="Google Shape;904;g1260574e9f8_0_1056">
            <a:extLst>
              <a:ext uri="{FF2B5EF4-FFF2-40B4-BE49-F238E27FC236}">
                <a16:creationId xmlns:a16="http://schemas.microsoft.com/office/drawing/2014/main" id="{E189C23F-7C3C-44CD-A6D0-3EA0AE14A364}"/>
              </a:ext>
            </a:extLst>
          </p:cNvPr>
          <p:cNvSpPr txBox="1"/>
          <p:nvPr/>
        </p:nvSpPr>
        <p:spPr>
          <a:xfrm>
            <a:off x="855036" y="4257824"/>
            <a:ext cx="7427100" cy="459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79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Clique duas vezes na tabela para acessar a planilha e preencher com a porcentagem de participação, acerto e classificação dos estudantes do estado e da diretoria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" name="Google Shape;930;p10">
            <a:extLst>
              <a:ext uri="{FF2B5EF4-FFF2-40B4-BE49-F238E27FC236}">
                <a16:creationId xmlns:a16="http://schemas.microsoft.com/office/drawing/2014/main" id="{BB35CCDC-B88E-40E6-93C4-DB3786607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3051415"/>
              </p:ext>
            </p:extLst>
          </p:nvPr>
        </p:nvGraphicFramePr>
        <p:xfrm>
          <a:off x="826516" y="1446784"/>
          <a:ext cx="7426325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Worksheet" r:id="rId7" imgW="7162672" imgH="1152681" progId="Excel.Sheet.12">
                  <p:embed/>
                </p:oleObj>
              </mc:Choice>
              <mc:Fallback>
                <p:oleObj name="Worksheet" r:id="rId7" imgW="7162672" imgH="1152681" progId="Excel.Sheet.12">
                  <p:embed/>
                  <p:pic>
                    <p:nvPicPr>
                      <p:cNvPr id="930" name="Google Shape;930;p10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826516" y="1446784"/>
                        <a:ext cx="7426325" cy="1195388"/>
                      </a:xfrm>
                      <a:prstGeom prst="rect">
                        <a:avLst/>
                      </a:prstGeom>
                      <a:solidFill>
                        <a:srgbClr val="00799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Google Shape;931;p10">
            <a:extLst>
              <a:ext uri="{FF2B5EF4-FFF2-40B4-BE49-F238E27FC236}">
                <a16:creationId xmlns:a16="http://schemas.microsoft.com/office/drawing/2014/main" id="{A6345864-40E8-403E-86BE-B0D3AD90D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266571"/>
              </p:ext>
            </p:extLst>
          </p:nvPr>
        </p:nvGraphicFramePr>
        <p:xfrm>
          <a:off x="826516" y="2956497"/>
          <a:ext cx="74263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Worksheet" r:id="rId9" imgW="7219918" imgH="1152681" progId="Excel.Sheet.12">
                  <p:embed/>
                </p:oleObj>
              </mc:Choice>
              <mc:Fallback>
                <p:oleObj name="Worksheet" r:id="rId9" imgW="7219918" imgH="1152681" progId="Excel.Sheet.12">
                  <p:embed/>
                  <p:pic>
                    <p:nvPicPr>
                      <p:cNvPr id="931" name="Google Shape;931;p10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826516" y="2956497"/>
                        <a:ext cx="7426325" cy="1185862"/>
                      </a:xfrm>
                      <a:prstGeom prst="rect">
                        <a:avLst/>
                      </a:prstGeom>
                      <a:solidFill>
                        <a:srgbClr val="C55A1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1260574e9f8_0_1042"/>
          <p:cNvSpPr/>
          <p:nvPr/>
        </p:nvSpPr>
        <p:spPr>
          <a:xfrm>
            <a:off x="0" y="502842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g1260574e9f8_0_1042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3" name="Google Shape;883;g1260574e9f8_0_1042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4" name="Google Shape;884;g1260574e9f8_0_1042"/>
          <p:cNvPicPr preferRelativeResize="0"/>
          <p:nvPr/>
        </p:nvPicPr>
        <p:blipFill rotWithShape="1">
          <a:blip r:embed="rId4">
            <a:alphaModFix/>
          </a:blip>
          <a:srcRect r="68965" b="17389"/>
          <a:stretch/>
        </p:blipFill>
        <p:spPr>
          <a:xfrm>
            <a:off x="184200" y="1362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g1260574e9f8_0_1042"/>
          <p:cNvPicPr preferRelativeResize="0"/>
          <p:nvPr/>
        </p:nvPicPr>
        <p:blipFill rotWithShape="1">
          <a:blip r:embed="rId4">
            <a:alphaModFix/>
          </a:blip>
          <a:srcRect t="81568" r="86719"/>
          <a:stretch/>
        </p:blipFill>
        <p:spPr>
          <a:xfrm>
            <a:off x="184200" y="698002"/>
            <a:ext cx="903120" cy="31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g1260574e9f8_0_10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3612" y="228233"/>
            <a:ext cx="501600" cy="500809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g1260574e9f8_0_1042"/>
          <p:cNvSpPr txBox="1"/>
          <p:nvPr/>
        </p:nvSpPr>
        <p:spPr>
          <a:xfrm>
            <a:off x="1249875" y="428725"/>
            <a:ext cx="46626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INDICADORES DE PROCESSO ANOS FINAIS</a:t>
            </a:r>
            <a:endParaRPr sz="14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1" name="Google Shape;891;g1260574e9f8_0_1042"/>
          <p:cNvSpPr txBox="1"/>
          <p:nvPr/>
        </p:nvSpPr>
        <p:spPr>
          <a:xfrm>
            <a:off x="855036" y="4809424"/>
            <a:ext cx="57690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Fonte: Plataforma de Atividades e Avaliação Formativa de São Paulo - </a:t>
            </a:r>
            <a:r>
              <a:rPr lang="pt-BR" sz="800" b="0" i="0" u="sng" strike="noStrike" cap="none">
                <a:solidFill>
                  <a:schemeClr val="hlink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6"/>
              </a:rPr>
              <a:t>CAEd</a:t>
            </a:r>
            <a:endParaRPr sz="8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2" name="Google Shape;892;g1260574e9f8_0_1042"/>
          <p:cNvSpPr txBox="1"/>
          <p:nvPr/>
        </p:nvSpPr>
        <p:spPr>
          <a:xfrm>
            <a:off x="1249875" y="748535"/>
            <a:ext cx="619943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A escola apresenta os seguintes resultados na AAP  para o 9º ano do Ensino Fundamental</a:t>
            </a:r>
            <a:endParaRPr b="1" dirty="0"/>
          </a:p>
        </p:txBody>
      </p:sp>
      <p:sp>
        <p:nvSpPr>
          <p:cNvPr id="14" name="Google Shape;904;g1260574e9f8_0_1056">
            <a:extLst>
              <a:ext uri="{FF2B5EF4-FFF2-40B4-BE49-F238E27FC236}">
                <a16:creationId xmlns:a16="http://schemas.microsoft.com/office/drawing/2014/main" id="{2639CB65-0167-496D-AE5E-56D3BF3CDBC0}"/>
              </a:ext>
            </a:extLst>
          </p:cNvPr>
          <p:cNvSpPr txBox="1"/>
          <p:nvPr/>
        </p:nvSpPr>
        <p:spPr>
          <a:xfrm>
            <a:off x="855036" y="4257824"/>
            <a:ext cx="7427100" cy="459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79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Clique duas vezes na tabela para acessar a planilha e preencher com a porcentagem de participação, acerto e classificação dos estudantes do estado e da diretoria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" name="Google Shape;945;p11">
            <a:extLst>
              <a:ext uri="{FF2B5EF4-FFF2-40B4-BE49-F238E27FC236}">
                <a16:creationId xmlns:a16="http://schemas.microsoft.com/office/drawing/2014/main" id="{B4C24EEF-47A3-4359-8A61-35CD28F29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595709"/>
              </p:ext>
            </p:extLst>
          </p:nvPr>
        </p:nvGraphicFramePr>
        <p:xfrm>
          <a:off x="850900" y="1483360"/>
          <a:ext cx="7426325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Worksheet" r:id="rId7" imgW="7162672" imgH="1152681" progId="Excel.Sheet.12">
                  <p:embed/>
                </p:oleObj>
              </mc:Choice>
              <mc:Fallback>
                <p:oleObj name="Worksheet" r:id="rId7" imgW="7162672" imgH="1152681" progId="Excel.Sheet.12">
                  <p:embed/>
                  <p:pic>
                    <p:nvPicPr>
                      <p:cNvPr id="945" name="Google Shape;945;p11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850900" y="1483360"/>
                        <a:ext cx="7426325" cy="1195388"/>
                      </a:xfrm>
                      <a:prstGeom prst="rect">
                        <a:avLst/>
                      </a:prstGeom>
                      <a:solidFill>
                        <a:srgbClr val="00799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Google Shape;946;p11">
            <a:extLst>
              <a:ext uri="{FF2B5EF4-FFF2-40B4-BE49-F238E27FC236}">
                <a16:creationId xmlns:a16="http://schemas.microsoft.com/office/drawing/2014/main" id="{D841312F-3E37-4AD4-8CD6-35FEFEE909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104249"/>
              </p:ext>
            </p:extLst>
          </p:nvPr>
        </p:nvGraphicFramePr>
        <p:xfrm>
          <a:off x="850900" y="2919921"/>
          <a:ext cx="74263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Worksheet" r:id="rId9" imgW="7219918" imgH="1152681" progId="Excel.Sheet.12">
                  <p:embed/>
                </p:oleObj>
              </mc:Choice>
              <mc:Fallback>
                <p:oleObj name="Worksheet" r:id="rId9" imgW="7219918" imgH="1152681" progId="Excel.Sheet.12">
                  <p:embed/>
                  <p:pic>
                    <p:nvPicPr>
                      <p:cNvPr id="946" name="Google Shape;946;p11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850900" y="2919921"/>
                        <a:ext cx="7426325" cy="1185862"/>
                      </a:xfrm>
                      <a:prstGeom prst="rect">
                        <a:avLst/>
                      </a:prstGeom>
                      <a:solidFill>
                        <a:srgbClr val="C55A1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260574e9f8_0_1056"/>
          <p:cNvSpPr/>
          <p:nvPr/>
        </p:nvSpPr>
        <p:spPr>
          <a:xfrm>
            <a:off x="0" y="502842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g1260574e9f8_0_1056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9" name="Google Shape;899;g1260574e9f8_0_1056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0" name="Google Shape;900;g1260574e9f8_0_1056"/>
          <p:cNvPicPr preferRelativeResize="0"/>
          <p:nvPr/>
        </p:nvPicPr>
        <p:blipFill rotWithShape="1">
          <a:blip r:embed="rId4">
            <a:alphaModFix/>
          </a:blip>
          <a:srcRect r="68965" b="17389"/>
          <a:stretch/>
        </p:blipFill>
        <p:spPr>
          <a:xfrm>
            <a:off x="184200" y="1362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g1260574e9f8_0_1056"/>
          <p:cNvPicPr preferRelativeResize="0"/>
          <p:nvPr/>
        </p:nvPicPr>
        <p:blipFill rotWithShape="1">
          <a:blip r:embed="rId4">
            <a:alphaModFix/>
          </a:blip>
          <a:srcRect t="81568" r="86719"/>
          <a:stretch/>
        </p:blipFill>
        <p:spPr>
          <a:xfrm>
            <a:off x="184200" y="698002"/>
            <a:ext cx="903120" cy="31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g1260574e9f8_0_10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1209" y="343974"/>
            <a:ext cx="501600" cy="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g1260574e9f8_0_1056"/>
          <p:cNvSpPr txBox="1"/>
          <p:nvPr/>
        </p:nvSpPr>
        <p:spPr>
          <a:xfrm>
            <a:off x="1362575" y="428725"/>
            <a:ext cx="47820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INDICADORES DE PROCESSO ENSINO MÉDIO</a:t>
            </a:r>
            <a:endParaRPr sz="14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4" name="Google Shape;904;g1260574e9f8_0_1056"/>
          <p:cNvSpPr txBox="1"/>
          <p:nvPr/>
        </p:nvSpPr>
        <p:spPr>
          <a:xfrm>
            <a:off x="855036" y="4257824"/>
            <a:ext cx="7427100" cy="459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79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Clique duas vezes na tabela para acessar a planilha e preencher com a porcentagem de participação, acerto e classificação dos estudantes do estado e da diretoria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g1260574e9f8_0_1056"/>
          <p:cNvSpPr txBox="1"/>
          <p:nvPr/>
        </p:nvSpPr>
        <p:spPr>
          <a:xfrm>
            <a:off x="855036" y="4809424"/>
            <a:ext cx="57690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Fonte: Plataforma de Atividades e Avaliação Formativa de São Paulo - </a:t>
            </a:r>
            <a:r>
              <a:rPr lang="pt-BR" sz="800" b="0" i="0" u="sng" strike="noStrike" cap="none">
                <a:solidFill>
                  <a:schemeClr val="hlink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6"/>
              </a:rPr>
              <a:t>CAEd</a:t>
            </a:r>
            <a:endParaRPr sz="8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8" name="Google Shape;908;g1260574e9f8_0_1056"/>
          <p:cNvSpPr txBox="1"/>
          <p:nvPr/>
        </p:nvSpPr>
        <p:spPr>
          <a:xfrm>
            <a:off x="1362575" y="871990"/>
            <a:ext cx="7220593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A escola apresenta os seguintes resultados na AAP  para  3ª série do Ensino Médio</a:t>
            </a:r>
            <a:endParaRPr b="1" dirty="0"/>
          </a:p>
        </p:txBody>
      </p:sp>
      <p:graphicFrame>
        <p:nvGraphicFramePr>
          <p:cNvPr id="14" name="Google Shape;960;p12">
            <a:extLst>
              <a:ext uri="{FF2B5EF4-FFF2-40B4-BE49-F238E27FC236}">
                <a16:creationId xmlns:a16="http://schemas.microsoft.com/office/drawing/2014/main" id="{4A6F1919-1FC5-47D0-B6D7-55FF9BF04C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759590"/>
              </p:ext>
            </p:extLst>
          </p:nvPr>
        </p:nvGraphicFramePr>
        <p:xfrm>
          <a:off x="833946" y="2926779"/>
          <a:ext cx="742791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Worksheet" r:id="rId7" imgW="7219918" imgH="1152681" progId="Excel.Sheet.12">
                  <p:embed/>
                </p:oleObj>
              </mc:Choice>
              <mc:Fallback>
                <p:oleObj name="Worksheet" r:id="rId7" imgW="7219918" imgH="1152681" progId="Excel.Sheet.12">
                  <p:embed/>
                  <p:pic>
                    <p:nvPicPr>
                      <p:cNvPr id="960" name="Google Shape;960;p12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833946" y="2926779"/>
                        <a:ext cx="7427912" cy="1152525"/>
                      </a:xfrm>
                      <a:prstGeom prst="rect">
                        <a:avLst/>
                      </a:prstGeom>
                      <a:solidFill>
                        <a:srgbClr val="C55A1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Google Shape;961;p12">
            <a:extLst>
              <a:ext uri="{FF2B5EF4-FFF2-40B4-BE49-F238E27FC236}">
                <a16:creationId xmlns:a16="http://schemas.microsoft.com/office/drawing/2014/main" id="{A565BEAD-9E27-4E32-AF6C-331A1FFFDE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2848819"/>
              </p:ext>
            </p:extLst>
          </p:nvPr>
        </p:nvGraphicFramePr>
        <p:xfrm>
          <a:off x="833946" y="1496568"/>
          <a:ext cx="742791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Worksheet" r:id="rId9" imgW="7162672" imgH="1152681" progId="Excel.Sheet.12">
                  <p:embed/>
                </p:oleObj>
              </mc:Choice>
              <mc:Fallback>
                <p:oleObj name="Worksheet" r:id="rId9" imgW="7162672" imgH="1152681" progId="Excel.Sheet.12">
                  <p:embed/>
                  <p:pic>
                    <p:nvPicPr>
                      <p:cNvPr id="961" name="Google Shape;961;p12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833946" y="1496568"/>
                        <a:ext cx="7427912" cy="1152525"/>
                      </a:xfrm>
                      <a:prstGeom prst="rect">
                        <a:avLst/>
                      </a:prstGeom>
                      <a:solidFill>
                        <a:srgbClr val="00799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260574e9f8_0_239"/>
          <p:cNvSpPr/>
          <p:nvPr/>
        </p:nvSpPr>
        <p:spPr>
          <a:xfrm>
            <a:off x="-76200" y="0"/>
            <a:ext cx="3884700" cy="51942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4" name="Google Shape;914;g1260574e9f8_0_239"/>
          <p:cNvPicPr preferRelativeResize="0"/>
          <p:nvPr/>
        </p:nvPicPr>
        <p:blipFill rotWithShape="1">
          <a:blip r:embed="rId3">
            <a:alphaModFix amt="10000"/>
          </a:blip>
          <a:srcRect l="947" t="5089" r="51663" b="10515"/>
          <a:stretch/>
        </p:blipFill>
        <p:spPr>
          <a:xfrm>
            <a:off x="0" y="0"/>
            <a:ext cx="38083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g1260574e9f8_0_239"/>
          <p:cNvSpPr txBox="1"/>
          <p:nvPr/>
        </p:nvSpPr>
        <p:spPr>
          <a:xfrm>
            <a:off x="53575" y="3241800"/>
            <a:ext cx="42135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PAUTA</a:t>
            </a:r>
            <a:endParaRPr sz="22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16" name="Google Shape;916;g1260574e9f8_0_239"/>
          <p:cNvCxnSpPr/>
          <p:nvPr/>
        </p:nvCxnSpPr>
        <p:spPr>
          <a:xfrm>
            <a:off x="1452575" y="3450900"/>
            <a:ext cx="0" cy="490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17" name="Google Shape;917;g1260574e9f8_0_239"/>
          <p:cNvPicPr preferRelativeResize="0"/>
          <p:nvPr/>
        </p:nvPicPr>
        <p:blipFill rotWithShape="1">
          <a:blip r:embed="rId4">
            <a:alphaModFix/>
          </a:blip>
          <a:srcRect r="68965" b="17389"/>
          <a:stretch/>
        </p:blipFill>
        <p:spPr>
          <a:xfrm>
            <a:off x="2604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g1260574e9f8_0_239"/>
          <p:cNvPicPr preferRelativeResize="0"/>
          <p:nvPr/>
        </p:nvPicPr>
        <p:blipFill rotWithShape="1">
          <a:blip r:embed="rId4">
            <a:alphaModFix/>
          </a:blip>
          <a:srcRect t="81569" r="86719"/>
          <a:stretch/>
        </p:blipFill>
        <p:spPr>
          <a:xfrm>
            <a:off x="260400" y="7532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g1260574e9f8_0_239"/>
          <p:cNvSpPr/>
          <p:nvPr/>
        </p:nvSpPr>
        <p:spPr>
          <a:xfrm>
            <a:off x="4273155" y="1044971"/>
            <a:ext cx="4863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ACOMPANHANDO O PLANO DE MELHORIAS</a:t>
            </a:r>
            <a:endParaRPr sz="1500" b="1" i="0" u="none" strike="noStrike" cap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0" name="Google Shape;920;g1260574e9f8_0_239"/>
          <p:cNvSpPr txBox="1"/>
          <p:nvPr/>
        </p:nvSpPr>
        <p:spPr>
          <a:xfrm>
            <a:off x="3853925" y="330047"/>
            <a:ext cx="479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3000" b="1" i="0" u="none" strike="noStrike" cap="none">
              <a:solidFill>
                <a:srgbClr val="0071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1" name="Google Shape;921;g1260574e9f8_0_239"/>
          <p:cNvSpPr/>
          <p:nvPr/>
        </p:nvSpPr>
        <p:spPr>
          <a:xfrm>
            <a:off x="4283949" y="1934505"/>
            <a:ext cx="493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ENCERRAMENTO</a:t>
            </a:r>
            <a:endParaRPr sz="15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2" name="Google Shape;922;g1260574e9f8_0_239"/>
          <p:cNvSpPr txBox="1"/>
          <p:nvPr/>
        </p:nvSpPr>
        <p:spPr>
          <a:xfrm>
            <a:off x="3865125" y="1941126"/>
            <a:ext cx="479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sz="3000" b="1" i="0" u="none" strike="noStrike" cap="none">
              <a:solidFill>
                <a:srgbClr val="0071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3" name="Google Shape;923;g1260574e9f8_0_239"/>
          <p:cNvSpPr/>
          <p:nvPr/>
        </p:nvSpPr>
        <p:spPr>
          <a:xfrm>
            <a:off x="4267075" y="343020"/>
            <a:ext cx="4863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 i="0" u="none" strike="noStrike" cap="none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PAINEL DE METAS</a:t>
            </a:r>
            <a:endParaRPr sz="1500" b="1" i="0" u="none" strike="noStrike" cap="none">
              <a:solidFill>
                <a:srgbClr val="0071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4" name="Google Shape;924;g1260574e9f8_0_239"/>
          <p:cNvSpPr txBox="1"/>
          <p:nvPr/>
        </p:nvSpPr>
        <p:spPr>
          <a:xfrm>
            <a:off x="3865126" y="1040494"/>
            <a:ext cx="479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3000" b="1" i="0" u="none" strike="noStrike" cap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4"/>
          <p:cNvSpPr/>
          <p:nvPr/>
        </p:nvSpPr>
        <p:spPr>
          <a:xfrm>
            <a:off x="0" y="502842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4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1" name="Google Shape;931;p4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4"/>
          <p:cNvSpPr txBox="1"/>
          <p:nvPr/>
        </p:nvSpPr>
        <p:spPr>
          <a:xfrm>
            <a:off x="1233250" y="342950"/>
            <a:ext cx="76059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2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ACOMPANHANDO O PLANO DE MELHORIA</a:t>
            </a:r>
            <a:endParaRPr sz="2200" b="0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33" name="Google Shape;933;p4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184200" y="1362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4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184200" y="698002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4"/>
          <p:cNvSpPr/>
          <p:nvPr/>
        </p:nvSpPr>
        <p:spPr>
          <a:xfrm>
            <a:off x="184199" y="1598061"/>
            <a:ext cx="2422200" cy="3086400"/>
          </a:xfrm>
          <a:prstGeom prst="rect">
            <a:avLst/>
          </a:prstGeom>
          <a:solidFill>
            <a:srgbClr val="007991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lang="pt-BR" sz="1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plano de melhoria </a:t>
            </a:r>
            <a:r>
              <a:rPr lang="pt-BR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 nossa escola possui o seguinte </a:t>
            </a:r>
            <a:r>
              <a:rPr lang="pt-BR" sz="1400" b="0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status</a:t>
            </a:r>
            <a:r>
              <a:rPr lang="pt-BR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de implementação até a data da reunião.</a:t>
            </a:r>
            <a:endParaRPr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6" name="Google Shape;936;p4"/>
          <p:cNvSpPr txBox="1"/>
          <p:nvPr/>
        </p:nvSpPr>
        <p:spPr>
          <a:xfrm>
            <a:off x="184199" y="1184753"/>
            <a:ext cx="8775600" cy="295500"/>
          </a:xfrm>
          <a:prstGeom prst="rect">
            <a:avLst/>
          </a:prstGeom>
          <a:solidFill>
            <a:srgbClr val="007991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STATUS DO PLANO DE MELHORIA DA ESCOLA</a:t>
            </a:r>
            <a:endParaRPr sz="1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37" name="Google Shape;93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2502" y="4740241"/>
            <a:ext cx="5507298" cy="23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3200" y="1598061"/>
            <a:ext cx="6216599" cy="2648102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rgbClr val="D8D8D8"/>
              </a:gs>
            </a:gsLst>
            <a:lin ang="16200038" scaled="0"/>
          </a:gradFill>
          <a:ln w="9525" cap="flat" cmpd="sng">
            <a:solidFill>
              <a:srgbClr val="00799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pic>
      <p:sp>
        <p:nvSpPr>
          <p:cNvPr id="939" name="Google Shape;939;p4"/>
          <p:cNvSpPr/>
          <p:nvPr/>
        </p:nvSpPr>
        <p:spPr>
          <a:xfrm>
            <a:off x="2743199" y="4403924"/>
            <a:ext cx="6216599" cy="280451"/>
          </a:xfrm>
          <a:prstGeom prst="rect">
            <a:avLst/>
          </a:prstGeom>
          <a:solidFill>
            <a:srgbClr val="007991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31150" tIns="40500" rIns="31150" bIns="39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Data base: __/__/___</a:t>
            </a:r>
            <a:endParaRPr sz="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0" name="Google Shape;940;p4"/>
          <p:cNvSpPr/>
          <p:nvPr/>
        </p:nvSpPr>
        <p:spPr>
          <a:xfrm>
            <a:off x="2743198" y="1594712"/>
            <a:ext cx="6216599" cy="2648102"/>
          </a:xfrm>
          <a:prstGeom prst="roundRect">
            <a:avLst>
              <a:gd name="adj" fmla="val 0"/>
            </a:avLst>
          </a:prstGeom>
          <a:solidFill>
            <a:srgbClr val="D8D8D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4"/>
          <p:cNvSpPr/>
          <p:nvPr/>
        </p:nvSpPr>
        <p:spPr>
          <a:xfrm rot="9960443">
            <a:off x="2498982" y="2391668"/>
            <a:ext cx="6685627" cy="1062347"/>
          </a:xfrm>
          <a:prstGeom prst="parallelogram">
            <a:avLst>
              <a:gd name="adj" fmla="val 25000"/>
            </a:avLst>
          </a:prstGeom>
          <a:solidFill>
            <a:srgbClr val="FFFF00">
              <a:alpha val="8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4"/>
          <p:cNvSpPr txBox="1"/>
          <p:nvPr/>
        </p:nvSpPr>
        <p:spPr>
          <a:xfrm rot="-851032">
            <a:off x="2803168" y="2550652"/>
            <a:ext cx="6096659" cy="72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PRINT DOS GRÁFICOS COM O </a:t>
            </a:r>
            <a:br>
              <a:rPr lang="pt-BR" sz="2000" b="1" i="0" u="none" strike="noStrike" cap="none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t-BR" sz="2000" b="1" i="0" u="none" strike="noStrike" cap="none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STATUS DAS AÇÕES E ETAPAS</a:t>
            </a:r>
            <a:endParaRPr sz="2000" b="0" i="0" u="none" strike="noStrike" cap="none">
              <a:solidFill>
                <a:srgbClr val="0071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f300119b91_9_588"/>
          <p:cNvSpPr/>
          <p:nvPr/>
        </p:nvSpPr>
        <p:spPr>
          <a:xfrm>
            <a:off x="0" y="502842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gf300119b91_9_588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9" name="Google Shape;949;gf300119b91_9_588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gf300119b91_9_588"/>
          <p:cNvSpPr txBox="1"/>
          <p:nvPr/>
        </p:nvSpPr>
        <p:spPr>
          <a:xfrm>
            <a:off x="1233250" y="342950"/>
            <a:ext cx="76059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200" b="1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AÇÕES IMPLEMENTADAS</a:t>
            </a:r>
            <a:endParaRPr sz="2200" b="0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51" name="Google Shape;951;gf300119b91_9_588"/>
          <p:cNvPicPr preferRelativeResize="0"/>
          <p:nvPr/>
        </p:nvPicPr>
        <p:blipFill rotWithShape="1">
          <a:blip r:embed="rId3">
            <a:alphaModFix/>
          </a:blip>
          <a:srcRect r="68965" b="17386"/>
          <a:stretch/>
        </p:blipFill>
        <p:spPr>
          <a:xfrm>
            <a:off x="184200" y="1362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gf300119b91_9_588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184200" y="698002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Google Shape;953;gf300119b91_9_588"/>
          <p:cNvSpPr txBox="1"/>
          <p:nvPr/>
        </p:nvSpPr>
        <p:spPr>
          <a:xfrm>
            <a:off x="1233250" y="669730"/>
            <a:ext cx="79341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Ação que se destacou no plano de melhoria da </a:t>
            </a:r>
            <a:r>
              <a:rPr lang="pt-BR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unidade escolar.</a:t>
            </a:r>
            <a:r>
              <a:rPr lang="pt-BR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4" name="Google Shape;954;gf300119b91_9_588"/>
          <p:cNvSpPr txBox="1"/>
          <p:nvPr/>
        </p:nvSpPr>
        <p:spPr>
          <a:xfrm>
            <a:off x="543623" y="2305223"/>
            <a:ext cx="7860541" cy="6690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109050" tIns="109050" rIns="109050" bIns="3635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5" name="Google Shape;955;gf300119b91_9_588"/>
          <p:cNvSpPr/>
          <p:nvPr/>
        </p:nvSpPr>
        <p:spPr>
          <a:xfrm>
            <a:off x="543549" y="3455868"/>
            <a:ext cx="3899419" cy="151227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6" name="Google Shape;956;gf300119b91_9_588"/>
          <p:cNvSpPr/>
          <p:nvPr/>
        </p:nvSpPr>
        <p:spPr>
          <a:xfrm>
            <a:off x="4501069" y="3455868"/>
            <a:ext cx="3899445" cy="151847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7" name="Google Shape;957;gf300119b91_9_588"/>
          <p:cNvSpPr txBox="1"/>
          <p:nvPr/>
        </p:nvSpPr>
        <p:spPr>
          <a:xfrm>
            <a:off x="1909521" y="1318270"/>
            <a:ext cx="6494644" cy="466077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109050" tIns="109050" rIns="109050" bIns="3635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8" name="Google Shape;958;gf300119b91_9_588"/>
          <p:cNvSpPr txBox="1"/>
          <p:nvPr/>
        </p:nvSpPr>
        <p:spPr>
          <a:xfrm>
            <a:off x="543525" y="1318269"/>
            <a:ext cx="1365996" cy="469500"/>
          </a:xfrm>
          <a:prstGeom prst="rect">
            <a:avLst/>
          </a:prstGeom>
          <a:solidFill>
            <a:srgbClr val="007991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DIMENSÃO:</a:t>
            </a:r>
            <a:endParaRPr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9" name="Google Shape;959;gf300119b91_9_588"/>
          <p:cNvSpPr txBox="1"/>
          <p:nvPr/>
        </p:nvSpPr>
        <p:spPr>
          <a:xfrm>
            <a:off x="545398" y="1839967"/>
            <a:ext cx="7856989" cy="423001"/>
          </a:xfrm>
          <a:prstGeom prst="rect">
            <a:avLst/>
          </a:prstGeom>
          <a:solidFill>
            <a:srgbClr val="007991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AÇÃO INTERVENTIVA:</a:t>
            </a:r>
            <a:endParaRPr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0" name="Google Shape;960;gf300119b91_9_588"/>
          <p:cNvSpPr txBox="1"/>
          <p:nvPr/>
        </p:nvSpPr>
        <p:spPr>
          <a:xfrm>
            <a:off x="543525" y="3012254"/>
            <a:ext cx="3899443" cy="423001"/>
          </a:xfrm>
          <a:prstGeom prst="rect">
            <a:avLst/>
          </a:prstGeom>
          <a:solidFill>
            <a:srgbClr val="007991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Breve descrição da ação:</a:t>
            </a:r>
            <a:endParaRPr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1" name="Google Shape;961;gf300119b91_9_588"/>
          <p:cNvSpPr txBox="1"/>
          <p:nvPr/>
        </p:nvSpPr>
        <p:spPr>
          <a:xfrm>
            <a:off x="4501069" y="3012786"/>
            <a:ext cx="3899445" cy="423001"/>
          </a:xfrm>
          <a:prstGeom prst="rect">
            <a:avLst/>
          </a:prstGeom>
          <a:solidFill>
            <a:srgbClr val="007991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Evidências e resultados da ação:</a:t>
            </a:r>
            <a:endParaRPr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" name="Google Shape;966;g127da5be688_0_1" descr="Bolha de pensamento com preenchiment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4779" y="1840929"/>
            <a:ext cx="1616892" cy="18247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67" name="Google Shape;967;g127da5be688_0_1"/>
          <p:cNvSpPr/>
          <p:nvPr/>
        </p:nvSpPr>
        <p:spPr>
          <a:xfrm>
            <a:off x="0" y="502842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g127da5be688_0_1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9" name="Google Shape;969;g127da5be688_0_1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g127da5be688_0_1"/>
          <p:cNvSpPr txBox="1"/>
          <p:nvPr/>
        </p:nvSpPr>
        <p:spPr>
          <a:xfrm>
            <a:off x="1233250" y="342950"/>
            <a:ext cx="76059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ACOMPANHANDO OS PLANOS: ESCOLA</a:t>
            </a:r>
            <a:endParaRPr sz="2200" b="0" i="0" u="none" strike="noStrike" cap="none" dirty="0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1" name="Google Shape;971;g127da5be688_0_1"/>
          <p:cNvPicPr preferRelativeResize="0"/>
          <p:nvPr/>
        </p:nvPicPr>
        <p:blipFill rotWithShape="1">
          <a:blip r:embed="rId4">
            <a:alphaModFix/>
          </a:blip>
          <a:srcRect r="68965" b="17389"/>
          <a:stretch/>
        </p:blipFill>
        <p:spPr>
          <a:xfrm>
            <a:off x="184200" y="1362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g127da5be688_0_1"/>
          <p:cNvPicPr preferRelativeResize="0"/>
          <p:nvPr/>
        </p:nvPicPr>
        <p:blipFill rotWithShape="1">
          <a:blip r:embed="rId4">
            <a:alphaModFix/>
          </a:blip>
          <a:srcRect t="81570" r="86719"/>
          <a:stretch/>
        </p:blipFill>
        <p:spPr>
          <a:xfrm>
            <a:off x="184200" y="698002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g127da5be688_0_1"/>
          <p:cNvSpPr txBox="1"/>
          <p:nvPr/>
        </p:nvSpPr>
        <p:spPr>
          <a:xfrm>
            <a:off x="184200" y="1822942"/>
            <a:ext cx="7144500" cy="28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cada segmento, o grupo deve fazer algumas reflexões: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∙"/>
            </a:pPr>
            <a:r>
              <a:rPr lang="pt-B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possível estimar se as ações concluídas foram efetivas?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∙"/>
            </a:pPr>
            <a:r>
              <a:rPr lang="pt-B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Coletaram evidências das ações concluídas?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∙"/>
            </a:pPr>
            <a:r>
              <a:rPr lang="pt-B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Há muitas ações concluídas com atraso? O adiamento da execução destas é significativo? Pode alterar o impacto previsto nesta ou outra ação?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∙"/>
            </a:pPr>
            <a:r>
              <a:rPr lang="pt-B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Há concentração de ações em atraso com algum responsável?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∙"/>
            </a:pPr>
            <a:r>
              <a:rPr lang="pt-B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responsáveis com ações em atraso estão comprometidos com o MMR e o atingimento da meta? Possuem conhecimento técnico suficiente para execução da ação?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∙"/>
            </a:pPr>
            <a:r>
              <a:rPr lang="pt-B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Qual o impacto do atraso das ações sobre o resultado esperado com a sua execução?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∙"/>
            </a:pPr>
            <a:r>
              <a:rPr lang="pt-B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existem ações canceladas, foi realizada uma nova avaliação da suficiência do plano para o alcance da meta?</a:t>
            </a:r>
            <a:endParaRPr/>
          </a:p>
        </p:txBody>
      </p:sp>
      <p:sp>
        <p:nvSpPr>
          <p:cNvPr id="974" name="Google Shape;974;g127da5be688_0_1"/>
          <p:cNvSpPr txBox="1"/>
          <p:nvPr/>
        </p:nvSpPr>
        <p:spPr>
          <a:xfrm>
            <a:off x="184199" y="1153090"/>
            <a:ext cx="8147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Plano de Melhoria da Escola deve ser analisado de forma mais aprofundada que na atualização semanal.</a:t>
            </a:r>
            <a:endParaRPr/>
          </a:p>
        </p:txBody>
      </p:sp>
      <p:pic>
        <p:nvPicPr>
          <p:cNvPr id="975" name="Google Shape;975;g127da5be688_0_1" descr="Lâmpada e lápis com preenchimento sóli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5002" y="2355149"/>
            <a:ext cx="396446" cy="44740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4"/>
          <p:cNvSpPr/>
          <p:nvPr/>
        </p:nvSpPr>
        <p:spPr>
          <a:xfrm>
            <a:off x="0" y="502842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14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2" name="Google Shape;982;p14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14"/>
          <p:cNvSpPr txBox="1"/>
          <p:nvPr/>
        </p:nvSpPr>
        <p:spPr>
          <a:xfrm>
            <a:off x="1233250" y="342950"/>
            <a:ext cx="76059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2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AÇÕES COMPLEMENTARES</a:t>
            </a:r>
            <a:endParaRPr sz="2200" b="0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84" name="Google Shape;984;p14"/>
          <p:cNvPicPr preferRelativeResize="0"/>
          <p:nvPr/>
        </p:nvPicPr>
        <p:blipFill rotWithShape="1">
          <a:blip r:embed="rId3">
            <a:alphaModFix/>
          </a:blip>
          <a:srcRect r="68965" b="17386"/>
          <a:stretch/>
        </p:blipFill>
        <p:spPr>
          <a:xfrm>
            <a:off x="184200" y="1362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14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184200" y="698002"/>
            <a:ext cx="903119" cy="3109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86" name="Google Shape;986;p14"/>
          <p:cNvGraphicFramePr/>
          <p:nvPr/>
        </p:nvGraphicFramePr>
        <p:xfrm>
          <a:off x="601970" y="1793643"/>
          <a:ext cx="7940100" cy="2736425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D8D8D8"/>
                    </a:gs>
                    <a:gs pos="35000">
                      <a:srgbClr val="E3E3E3"/>
                    </a:gs>
                    <a:gs pos="100000">
                      <a:srgbClr val="F4F4F4"/>
                    </a:gs>
                  </a:gsLst>
                  <a:lin ang="16200000" scaled="0"/>
                </a:gradFill>
                <a:tableStyleId>{D2DC600D-960A-43BE-886A-5F946CC8E446}</a:tableStyleId>
              </a:tblPr>
              <a:tblGrid>
                <a:gridCol w="198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solidFill>
                            <a:schemeClr val="lt1"/>
                          </a:solidFill>
                        </a:rPr>
                        <a:t>AÇÃO COMPLEMENTAR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solidFill>
                            <a:schemeClr val="lt1"/>
                          </a:solidFill>
                        </a:rPr>
                        <a:t>INDICADOR IMPACTADO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solidFill>
                            <a:schemeClr val="lt1"/>
                          </a:solidFill>
                        </a:rPr>
                        <a:t>RESPONSÁVEL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7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u="none" strike="noStrike" cap="none">
                          <a:solidFill>
                            <a:schemeClr val="lt1"/>
                          </a:solidFill>
                        </a:rPr>
                        <a:t>PRAZO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79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87" name="Google Shape;987;p14"/>
          <p:cNvSpPr txBox="1"/>
          <p:nvPr/>
        </p:nvSpPr>
        <p:spPr>
          <a:xfrm>
            <a:off x="601970" y="1293013"/>
            <a:ext cx="79400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Após análise do Plano de Melhoria, proponha ações complementares para fortalecê-lo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260574e9f8_0_478"/>
          <p:cNvSpPr/>
          <p:nvPr/>
        </p:nvSpPr>
        <p:spPr>
          <a:xfrm>
            <a:off x="-76200" y="0"/>
            <a:ext cx="3884700" cy="51942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3" name="Google Shape;993;g1260574e9f8_0_478"/>
          <p:cNvPicPr preferRelativeResize="0"/>
          <p:nvPr/>
        </p:nvPicPr>
        <p:blipFill rotWithShape="1">
          <a:blip r:embed="rId3">
            <a:alphaModFix amt="10000"/>
          </a:blip>
          <a:srcRect l="947" t="5089" r="51663" b="10515"/>
          <a:stretch/>
        </p:blipFill>
        <p:spPr>
          <a:xfrm>
            <a:off x="0" y="0"/>
            <a:ext cx="38083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g1260574e9f8_0_478"/>
          <p:cNvSpPr txBox="1"/>
          <p:nvPr/>
        </p:nvSpPr>
        <p:spPr>
          <a:xfrm>
            <a:off x="53575" y="3241800"/>
            <a:ext cx="42135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PAUTA</a:t>
            </a:r>
            <a:endParaRPr sz="22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995" name="Google Shape;995;g1260574e9f8_0_478"/>
          <p:cNvCxnSpPr/>
          <p:nvPr/>
        </p:nvCxnSpPr>
        <p:spPr>
          <a:xfrm>
            <a:off x="1452575" y="3450900"/>
            <a:ext cx="0" cy="490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96" name="Google Shape;996;g1260574e9f8_0_478"/>
          <p:cNvPicPr preferRelativeResize="0"/>
          <p:nvPr/>
        </p:nvPicPr>
        <p:blipFill rotWithShape="1">
          <a:blip r:embed="rId4">
            <a:alphaModFix/>
          </a:blip>
          <a:srcRect r="68965" b="17389"/>
          <a:stretch/>
        </p:blipFill>
        <p:spPr>
          <a:xfrm>
            <a:off x="2604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g1260574e9f8_0_478"/>
          <p:cNvPicPr preferRelativeResize="0"/>
          <p:nvPr/>
        </p:nvPicPr>
        <p:blipFill rotWithShape="1">
          <a:blip r:embed="rId4">
            <a:alphaModFix/>
          </a:blip>
          <a:srcRect t="81569" r="86719"/>
          <a:stretch/>
        </p:blipFill>
        <p:spPr>
          <a:xfrm>
            <a:off x="260400" y="7532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g1260574e9f8_0_478"/>
          <p:cNvSpPr/>
          <p:nvPr/>
        </p:nvSpPr>
        <p:spPr>
          <a:xfrm>
            <a:off x="4273155" y="1044971"/>
            <a:ext cx="4863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 i="0" u="none" strike="noStrike" cap="none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ACOMPANHANDO O PLANO DE MELHORIAS</a:t>
            </a:r>
            <a:endParaRPr sz="1500" b="1" i="0" u="none" strike="noStrike" cap="none">
              <a:solidFill>
                <a:srgbClr val="0071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9" name="Google Shape;999;g1260574e9f8_0_478"/>
          <p:cNvSpPr txBox="1"/>
          <p:nvPr/>
        </p:nvSpPr>
        <p:spPr>
          <a:xfrm>
            <a:off x="3853925" y="330047"/>
            <a:ext cx="479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3000" b="1" i="0" u="none" strike="noStrike" cap="none">
              <a:solidFill>
                <a:srgbClr val="0071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0" name="Google Shape;1000;g1260574e9f8_0_478"/>
          <p:cNvSpPr/>
          <p:nvPr/>
        </p:nvSpPr>
        <p:spPr>
          <a:xfrm>
            <a:off x="4272749" y="1865930"/>
            <a:ext cx="493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ENCERRAMENTO</a:t>
            </a:r>
            <a:endParaRPr sz="1500" b="1" i="0" u="none" strike="noStrike" cap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1" name="Google Shape;1001;g1260574e9f8_0_478"/>
          <p:cNvSpPr txBox="1"/>
          <p:nvPr/>
        </p:nvSpPr>
        <p:spPr>
          <a:xfrm>
            <a:off x="3853925" y="1859301"/>
            <a:ext cx="479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sz="3000" b="1" i="0" u="none" strike="noStrike" cap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2" name="Google Shape;1002;g1260574e9f8_0_478"/>
          <p:cNvSpPr/>
          <p:nvPr/>
        </p:nvSpPr>
        <p:spPr>
          <a:xfrm>
            <a:off x="4267075" y="343020"/>
            <a:ext cx="4863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 i="0" u="none" strike="noStrike" cap="none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PAINEL DE METAS</a:t>
            </a:r>
            <a:endParaRPr sz="1500" b="1" i="0" u="none" strike="noStrike" cap="none">
              <a:solidFill>
                <a:srgbClr val="0071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3" name="Google Shape;1003;g1260574e9f8_0_478"/>
          <p:cNvSpPr txBox="1"/>
          <p:nvPr/>
        </p:nvSpPr>
        <p:spPr>
          <a:xfrm>
            <a:off x="3865126" y="1040494"/>
            <a:ext cx="479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3000" b="1" i="0" u="none" strike="noStrike" cap="none">
              <a:solidFill>
                <a:srgbClr val="0071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f300119b91_9_618"/>
          <p:cNvSpPr/>
          <p:nvPr/>
        </p:nvSpPr>
        <p:spPr>
          <a:xfrm>
            <a:off x="0" y="502842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gf300119b91_9_618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0" name="Google Shape;1010;gf300119b91_9_618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gf300119b91_9_618"/>
          <p:cNvSpPr txBox="1"/>
          <p:nvPr/>
        </p:nvSpPr>
        <p:spPr>
          <a:xfrm>
            <a:off x="1233250" y="342950"/>
            <a:ext cx="76059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2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ENCAMINHAMENTOS</a:t>
            </a:r>
            <a:endParaRPr sz="2200" b="0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12" name="Google Shape;1012;gf300119b91_9_618"/>
          <p:cNvPicPr preferRelativeResize="0"/>
          <p:nvPr/>
        </p:nvPicPr>
        <p:blipFill rotWithShape="1">
          <a:blip r:embed="rId3">
            <a:alphaModFix/>
          </a:blip>
          <a:srcRect r="68965" b="17386"/>
          <a:stretch/>
        </p:blipFill>
        <p:spPr>
          <a:xfrm>
            <a:off x="184200" y="1362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gf300119b91_9_618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184200" y="698002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gf300119b91_9_618"/>
          <p:cNvSpPr txBox="1"/>
          <p:nvPr/>
        </p:nvSpPr>
        <p:spPr>
          <a:xfrm>
            <a:off x="644400" y="1083543"/>
            <a:ext cx="7855200" cy="816918"/>
          </a:xfrm>
          <a:prstGeom prst="rect">
            <a:avLst/>
          </a:prstGeom>
          <a:solidFill>
            <a:srgbClr val="007991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Pontos de atenção - demandas prioritárias endereçadas a DE - a serem considerados para que os objetivos do ano letivo sejam alcançados:</a:t>
            </a:r>
            <a:endParaRPr sz="16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5" name="Google Shape;1015;gf300119b91_9_618"/>
          <p:cNvSpPr txBox="1"/>
          <p:nvPr/>
        </p:nvSpPr>
        <p:spPr>
          <a:xfrm>
            <a:off x="644400" y="1962992"/>
            <a:ext cx="7855200" cy="2968748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260574e9f8_0_0"/>
          <p:cNvSpPr/>
          <p:nvPr/>
        </p:nvSpPr>
        <p:spPr>
          <a:xfrm>
            <a:off x="-76200" y="0"/>
            <a:ext cx="3884700" cy="51942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8" name="Google Shape;728;g1260574e9f8_0_0"/>
          <p:cNvPicPr preferRelativeResize="0"/>
          <p:nvPr/>
        </p:nvPicPr>
        <p:blipFill rotWithShape="1">
          <a:blip r:embed="rId3">
            <a:alphaModFix amt="10000"/>
          </a:blip>
          <a:srcRect l="947" t="5089" r="51663" b="10515"/>
          <a:stretch/>
        </p:blipFill>
        <p:spPr>
          <a:xfrm>
            <a:off x="0" y="0"/>
            <a:ext cx="38083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g1260574e9f8_0_0"/>
          <p:cNvSpPr txBox="1"/>
          <p:nvPr/>
        </p:nvSpPr>
        <p:spPr>
          <a:xfrm>
            <a:off x="53575" y="3241800"/>
            <a:ext cx="42135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PAUTA</a:t>
            </a:r>
            <a:endParaRPr sz="22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30" name="Google Shape;730;g1260574e9f8_0_0"/>
          <p:cNvCxnSpPr/>
          <p:nvPr/>
        </p:nvCxnSpPr>
        <p:spPr>
          <a:xfrm>
            <a:off x="1452575" y="3450900"/>
            <a:ext cx="0" cy="490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31" name="Google Shape;731;g1260574e9f8_0_0"/>
          <p:cNvPicPr preferRelativeResize="0"/>
          <p:nvPr/>
        </p:nvPicPr>
        <p:blipFill rotWithShape="1">
          <a:blip r:embed="rId4">
            <a:alphaModFix/>
          </a:blip>
          <a:srcRect r="68965" b="17389"/>
          <a:stretch/>
        </p:blipFill>
        <p:spPr>
          <a:xfrm>
            <a:off x="2604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g1260574e9f8_0_0"/>
          <p:cNvPicPr preferRelativeResize="0"/>
          <p:nvPr/>
        </p:nvPicPr>
        <p:blipFill rotWithShape="1">
          <a:blip r:embed="rId4">
            <a:alphaModFix/>
          </a:blip>
          <a:srcRect t="81569" r="86719"/>
          <a:stretch/>
        </p:blipFill>
        <p:spPr>
          <a:xfrm>
            <a:off x="260400" y="7532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g1260574e9f8_0_0"/>
          <p:cNvSpPr/>
          <p:nvPr/>
        </p:nvSpPr>
        <p:spPr>
          <a:xfrm>
            <a:off x="4273155" y="1044971"/>
            <a:ext cx="4863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 i="0" u="none" strike="noStrike" cap="none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ACOMPANHANDO O PLANO DE MELHORIAS</a:t>
            </a:r>
            <a:endParaRPr sz="1500" b="1" i="0" u="none" strike="noStrike" cap="none">
              <a:solidFill>
                <a:srgbClr val="0071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4" name="Google Shape;734;g1260574e9f8_0_0"/>
          <p:cNvSpPr txBox="1"/>
          <p:nvPr/>
        </p:nvSpPr>
        <p:spPr>
          <a:xfrm>
            <a:off x="3853925" y="330047"/>
            <a:ext cx="479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3000" b="1" i="0" u="none" strike="noStrike" cap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5" name="Google Shape;735;g1260574e9f8_0_0"/>
          <p:cNvSpPr/>
          <p:nvPr/>
        </p:nvSpPr>
        <p:spPr>
          <a:xfrm>
            <a:off x="4272749" y="1942130"/>
            <a:ext cx="493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ENCERRAMENTO</a:t>
            </a:r>
            <a:endParaRPr sz="15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6" name="Google Shape;736;g1260574e9f8_0_0"/>
          <p:cNvSpPr txBox="1"/>
          <p:nvPr/>
        </p:nvSpPr>
        <p:spPr>
          <a:xfrm>
            <a:off x="3853925" y="1948751"/>
            <a:ext cx="479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sz="3000" b="1" i="0" u="none" strike="noStrike" cap="none">
              <a:solidFill>
                <a:srgbClr val="0071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7" name="Google Shape;737;g1260574e9f8_0_0"/>
          <p:cNvSpPr/>
          <p:nvPr/>
        </p:nvSpPr>
        <p:spPr>
          <a:xfrm>
            <a:off x="4267075" y="343020"/>
            <a:ext cx="4863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PAINEL DE METAS</a:t>
            </a:r>
            <a:endParaRPr sz="1500" b="1">
              <a:solidFill>
                <a:srgbClr val="0071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8" name="Google Shape;738;g1260574e9f8_0_0"/>
          <p:cNvSpPr txBox="1"/>
          <p:nvPr/>
        </p:nvSpPr>
        <p:spPr>
          <a:xfrm>
            <a:off x="3865126" y="1040494"/>
            <a:ext cx="479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3000" b="1" i="0" u="none" strike="noStrike" cap="none">
              <a:solidFill>
                <a:srgbClr val="0071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f300119b91_9_629"/>
          <p:cNvSpPr/>
          <p:nvPr/>
        </p:nvSpPr>
        <p:spPr>
          <a:xfrm>
            <a:off x="0" y="502842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gf300119b91_9_629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2" name="Google Shape;1022;gf300119b91_9_629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gf300119b91_9_629"/>
          <p:cNvSpPr txBox="1"/>
          <p:nvPr/>
        </p:nvSpPr>
        <p:spPr>
          <a:xfrm>
            <a:off x="1233250" y="342950"/>
            <a:ext cx="76059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2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GESTÃO À VISTA</a:t>
            </a:r>
            <a:endParaRPr sz="2200" b="0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4" name="Google Shape;1024;gf300119b91_9_629"/>
          <p:cNvPicPr preferRelativeResize="0"/>
          <p:nvPr/>
        </p:nvPicPr>
        <p:blipFill rotWithShape="1">
          <a:blip r:embed="rId3">
            <a:alphaModFix/>
          </a:blip>
          <a:srcRect r="68965" b="17386"/>
          <a:stretch/>
        </p:blipFill>
        <p:spPr>
          <a:xfrm>
            <a:off x="184200" y="1362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gf300119b91_9_629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184200" y="698002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gf300119b91_9_629"/>
          <p:cNvSpPr>
            <a:spLocks noGrp="1"/>
          </p:cNvSpPr>
          <p:nvPr>
            <p:ph type="pic" idx="2"/>
          </p:nvPr>
        </p:nvSpPr>
        <p:spPr>
          <a:xfrm>
            <a:off x="566575" y="1983464"/>
            <a:ext cx="7801923" cy="2930501"/>
          </a:xfrm>
          <a:prstGeom prst="rect">
            <a:avLst/>
          </a:prstGeom>
          <a:solidFill>
            <a:srgbClr val="D0E0E3"/>
          </a:solidFill>
          <a:ln>
            <a:noFill/>
          </a:ln>
        </p:spPr>
      </p:sp>
      <p:sp>
        <p:nvSpPr>
          <p:cNvPr id="1027" name="Google Shape;1027;gf300119b91_9_629"/>
          <p:cNvSpPr txBox="1"/>
          <p:nvPr/>
        </p:nvSpPr>
        <p:spPr>
          <a:xfrm>
            <a:off x="566398" y="1567867"/>
            <a:ext cx="1711995" cy="375239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79125" tIns="79125" rIns="79125" bIns="79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Nome da escola: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gf300119b91_9_629"/>
          <p:cNvSpPr txBox="1"/>
          <p:nvPr/>
        </p:nvSpPr>
        <p:spPr>
          <a:xfrm>
            <a:off x="2307771" y="1567867"/>
            <a:ext cx="6060727" cy="37524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109050" tIns="109050" rIns="109050" bIns="3635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9" name="Google Shape;1029;gf300119b91_9_629"/>
          <p:cNvSpPr txBox="1"/>
          <p:nvPr/>
        </p:nvSpPr>
        <p:spPr>
          <a:xfrm>
            <a:off x="575107" y="1058008"/>
            <a:ext cx="7793391" cy="469500"/>
          </a:xfrm>
          <a:prstGeom prst="rect">
            <a:avLst/>
          </a:prstGeom>
          <a:solidFill>
            <a:srgbClr val="007991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Painel de Gestão à Vista da escola atualizado (foto/link)</a:t>
            </a:r>
            <a:endParaRPr sz="16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f300119b91_9_642"/>
          <p:cNvSpPr/>
          <p:nvPr/>
        </p:nvSpPr>
        <p:spPr>
          <a:xfrm>
            <a:off x="0" y="502842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gf300119b91_9_642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6" name="Google Shape;1036;gf300119b91_9_642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gf300119b91_9_642"/>
          <p:cNvSpPr txBox="1"/>
          <p:nvPr/>
        </p:nvSpPr>
        <p:spPr>
          <a:xfrm>
            <a:off x="1233250" y="342950"/>
            <a:ext cx="76059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2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EVIDÊNCIAS DA REUNIÃO DE NÍVEL 3</a:t>
            </a:r>
            <a:endParaRPr sz="2200" b="0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38" name="Google Shape;1038;gf300119b91_9_642"/>
          <p:cNvPicPr preferRelativeResize="0"/>
          <p:nvPr/>
        </p:nvPicPr>
        <p:blipFill rotWithShape="1">
          <a:blip r:embed="rId3">
            <a:alphaModFix/>
          </a:blip>
          <a:srcRect r="68965" b="17386"/>
          <a:stretch/>
        </p:blipFill>
        <p:spPr>
          <a:xfrm>
            <a:off x="184200" y="1362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gf300119b91_9_642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184200" y="698002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gf300119b91_9_642"/>
          <p:cNvSpPr>
            <a:spLocks noGrp="1"/>
          </p:cNvSpPr>
          <p:nvPr>
            <p:ph type="pic" idx="2"/>
          </p:nvPr>
        </p:nvSpPr>
        <p:spPr>
          <a:xfrm>
            <a:off x="566575" y="1570754"/>
            <a:ext cx="7801923" cy="3312998"/>
          </a:xfrm>
          <a:prstGeom prst="rect">
            <a:avLst/>
          </a:prstGeom>
          <a:solidFill>
            <a:srgbClr val="D0E0E3"/>
          </a:solidFill>
          <a:ln>
            <a:noFill/>
          </a:ln>
        </p:spPr>
      </p:sp>
      <p:sp>
        <p:nvSpPr>
          <p:cNvPr id="1041" name="Google Shape;1041;gf300119b91_9_642"/>
          <p:cNvSpPr txBox="1"/>
          <p:nvPr/>
        </p:nvSpPr>
        <p:spPr>
          <a:xfrm>
            <a:off x="566398" y="1167271"/>
            <a:ext cx="1711995" cy="375239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79125" tIns="79125" rIns="79125" bIns="79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Nome da escola: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gf300119b91_9_642"/>
          <p:cNvSpPr txBox="1"/>
          <p:nvPr/>
        </p:nvSpPr>
        <p:spPr>
          <a:xfrm>
            <a:off x="2307771" y="1167271"/>
            <a:ext cx="6060727" cy="37524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109050" tIns="109050" rIns="109050" bIns="3635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f300119b91_9_1051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8" name="Google Shape;1048;gf300119b91_9_1051"/>
          <p:cNvPicPr preferRelativeResize="0"/>
          <p:nvPr/>
        </p:nvPicPr>
        <p:blipFill rotWithShape="1">
          <a:blip r:embed="rId3">
            <a:alphaModFix amt="10000"/>
          </a:blip>
          <a:srcRect t="5089" b="10515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gf300119b91_9_1051"/>
          <p:cNvPicPr preferRelativeResize="0"/>
          <p:nvPr/>
        </p:nvPicPr>
        <p:blipFill rotWithShape="1">
          <a:blip r:embed="rId4">
            <a:alphaModFix/>
          </a:blip>
          <a:srcRect r="68965" b="17386"/>
          <a:stretch/>
        </p:blipFill>
        <p:spPr>
          <a:xfrm>
            <a:off x="4128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gf300119b91_9_1051"/>
          <p:cNvPicPr preferRelativeResize="0"/>
          <p:nvPr/>
        </p:nvPicPr>
        <p:blipFill rotWithShape="1">
          <a:blip r:embed="rId4">
            <a:alphaModFix/>
          </a:blip>
          <a:srcRect t="81571" r="86719"/>
          <a:stretch/>
        </p:blipFill>
        <p:spPr>
          <a:xfrm>
            <a:off x="412800" y="7532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gf300119b91_9_1051"/>
          <p:cNvSpPr txBox="1"/>
          <p:nvPr/>
        </p:nvSpPr>
        <p:spPr>
          <a:xfrm>
            <a:off x="2305050" y="3102475"/>
            <a:ext cx="64791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Obrigado!</a:t>
            </a:r>
            <a:endParaRPr sz="2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52" name="Google Shape;1052;gf300119b91_9_1051"/>
          <p:cNvCxnSpPr/>
          <p:nvPr/>
        </p:nvCxnSpPr>
        <p:spPr>
          <a:xfrm>
            <a:off x="2190750" y="3268575"/>
            <a:ext cx="0" cy="490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1b5f1354a8_0_93"/>
          <p:cNvSpPr/>
          <p:nvPr/>
        </p:nvSpPr>
        <p:spPr>
          <a:xfrm>
            <a:off x="-76200" y="0"/>
            <a:ext cx="3884700" cy="51942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4" name="Google Shape;744;g11b5f1354a8_0_93"/>
          <p:cNvPicPr preferRelativeResize="0"/>
          <p:nvPr/>
        </p:nvPicPr>
        <p:blipFill rotWithShape="1">
          <a:blip r:embed="rId3">
            <a:alphaModFix amt="10000"/>
          </a:blip>
          <a:srcRect l="947" t="5089" r="51663" b="10515"/>
          <a:stretch/>
        </p:blipFill>
        <p:spPr>
          <a:xfrm>
            <a:off x="0" y="0"/>
            <a:ext cx="38083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g11b5f1354a8_0_93"/>
          <p:cNvSpPr txBox="1"/>
          <p:nvPr/>
        </p:nvSpPr>
        <p:spPr>
          <a:xfrm>
            <a:off x="53575" y="3241800"/>
            <a:ext cx="42135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PAUTA</a:t>
            </a:r>
            <a:endParaRPr sz="22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46" name="Google Shape;746;g11b5f1354a8_0_93"/>
          <p:cNvCxnSpPr/>
          <p:nvPr/>
        </p:nvCxnSpPr>
        <p:spPr>
          <a:xfrm>
            <a:off x="1452575" y="3450900"/>
            <a:ext cx="0" cy="490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47" name="Google Shape;747;g11b5f1354a8_0_93"/>
          <p:cNvPicPr preferRelativeResize="0"/>
          <p:nvPr/>
        </p:nvPicPr>
        <p:blipFill rotWithShape="1">
          <a:blip r:embed="rId4">
            <a:alphaModFix/>
          </a:blip>
          <a:srcRect r="68965" b="17389"/>
          <a:stretch/>
        </p:blipFill>
        <p:spPr>
          <a:xfrm>
            <a:off x="260400" y="15639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g11b5f1354a8_0_93"/>
          <p:cNvPicPr preferRelativeResize="0"/>
          <p:nvPr/>
        </p:nvPicPr>
        <p:blipFill rotWithShape="1">
          <a:blip r:embed="rId4">
            <a:alphaModFix/>
          </a:blip>
          <a:srcRect t="81569" r="86719"/>
          <a:stretch/>
        </p:blipFill>
        <p:spPr>
          <a:xfrm>
            <a:off x="260400" y="75322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g11b5f1354a8_0_93"/>
          <p:cNvSpPr/>
          <p:nvPr/>
        </p:nvSpPr>
        <p:spPr>
          <a:xfrm>
            <a:off x="4273155" y="1044971"/>
            <a:ext cx="4863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 i="0" u="none" strike="noStrike" cap="none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ACOMPANHANDO O PLANO DE MELHORIAS</a:t>
            </a:r>
            <a:endParaRPr sz="1500" b="1" i="0" u="none" strike="noStrike" cap="none">
              <a:solidFill>
                <a:srgbClr val="0071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0" name="Google Shape;750;g11b5f1354a8_0_93"/>
          <p:cNvSpPr txBox="1"/>
          <p:nvPr/>
        </p:nvSpPr>
        <p:spPr>
          <a:xfrm>
            <a:off x="3853925" y="330047"/>
            <a:ext cx="479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3000" b="1" i="0" u="none" strike="noStrike" cap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1" name="Google Shape;751;g11b5f1354a8_0_93"/>
          <p:cNvSpPr/>
          <p:nvPr/>
        </p:nvSpPr>
        <p:spPr>
          <a:xfrm>
            <a:off x="4272749" y="1942130"/>
            <a:ext cx="493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ENCERRAMENTO</a:t>
            </a:r>
            <a:endParaRPr sz="15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2" name="Google Shape;752;g11b5f1354a8_0_93"/>
          <p:cNvSpPr txBox="1"/>
          <p:nvPr/>
        </p:nvSpPr>
        <p:spPr>
          <a:xfrm>
            <a:off x="3853925" y="1948751"/>
            <a:ext cx="479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sz="3000" b="1" i="0" u="none" strike="noStrike" cap="none">
              <a:solidFill>
                <a:srgbClr val="0071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3" name="Google Shape;753;g11b5f1354a8_0_93"/>
          <p:cNvSpPr/>
          <p:nvPr/>
        </p:nvSpPr>
        <p:spPr>
          <a:xfrm>
            <a:off x="4267075" y="343020"/>
            <a:ext cx="4863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PAINEL DE METAS</a:t>
            </a:r>
            <a:endParaRPr sz="1500" b="1" i="0" u="none" strike="noStrike" cap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4" name="Google Shape;754;g11b5f1354a8_0_93"/>
          <p:cNvSpPr txBox="1"/>
          <p:nvPr/>
        </p:nvSpPr>
        <p:spPr>
          <a:xfrm>
            <a:off x="3865126" y="1040494"/>
            <a:ext cx="479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3000" b="1" i="0" u="none" strike="noStrike" cap="none">
              <a:solidFill>
                <a:srgbClr val="0071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5"/>
          <p:cNvSpPr/>
          <p:nvPr/>
        </p:nvSpPr>
        <p:spPr>
          <a:xfrm>
            <a:off x="0" y="502842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5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1" name="Google Shape;761;p15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15"/>
          <p:cNvSpPr txBox="1"/>
          <p:nvPr/>
        </p:nvSpPr>
        <p:spPr>
          <a:xfrm>
            <a:off x="1233251" y="342950"/>
            <a:ext cx="6733114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2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PAINEL DE METAS</a:t>
            </a:r>
            <a:endParaRPr sz="2200" b="0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3" name="Google Shape;763;p15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184200" y="1362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5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184200" y="698002"/>
            <a:ext cx="903119" cy="3109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65" name="Google Shape;765;p15"/>
          <p:cNvGraphicFramePr/>
          <p:nvPr/>
        </p:nvGraphicFramePr>
        <p:xfrm>
          <a:off x="590175" y="1572686"/>
          <a:ext cx="7963650" cy="351000"/>
        </p:xfrm>
        <a:graphic>
          <a:graphicData uri="http://schemas.openxmlformats.org/drawingml/2006/table">
            <a:tbl>
              <a:tblPr>
                <a:noFill/>
                <a:tableStyleId>{1179FD66-4CE4-4756-9DCE-6E9DCA3C2F88}</a:tableStyleId>
              </a:tblPr>
              <a:tblGrid>
                <a:gridCol w="250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Segmento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4425" marR="84425" marT="34300" marB="34300" anchor="ctr"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Resultado 2021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4425" marR="84425" marT="34300" marB="34300"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Meta 2022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4425" marR="84425" marT="34300" marB="34300" anchor="ctr"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66" name="Google Shape;766;p15"/>
          <p:cNvSpPr txBox="1"/>
          <p:nvPr/>
        </p:nvSpPr>
        <p:spPr>
          <a:xfrm>
            <a:off x="659925" y="2098450"/>
            <a:ext cx="19989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ANOS INICIAIS</a:t>
            </a:r>
            <a:endParaRPr sz="16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7" name="Google Shape;767;p15"/>
          <p:cNvSpPr txBox="1"/>
          <p:nvPr/>
        </p:nvSpPr>
        <p:spPr>
          <a:xfrm>
            <a:off x="660510" y="3075558"/>
            <a:ext cx="19989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ANOS FINAIS</a:t>
            </a:r>
            <a:endParaRPr sz="16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8" name="Google Shape;768;p15"/>
          <p:cNvSpPr txBox="1"/>
          <p:nvPr/>
        </p:nvSpPr>
        <p:spPr>
          <a:xfrm>
            <a:off x="660525" y="4052675"/>
            <a:ext cx="199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ENSINO MÉDIO</a:t>
            </a:r>
            <a:endParaRPr sz="16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9" name="Google Shape;769;p15"/>
          <p:cNvSpPr txBox="1"/>
          <p:nvPr/>
        </p:nvSpPr>
        <p:spPr>
          <a:xfrm>
            <a:off x="590025" y="1106805"/>
            <a:ext cx="79638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escola possui os seguintes resultados no IDESP em 2021 e desafios para 2022.</a:t>
            </a:r>
            <a:endParaRPr sz="15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70" name="Google Shape;770;p15"/>
          <p:cNvCxnSpPr/>
          <p:nvPr/>
        </p:nvCxnSpPr>
        <p:spPr>
          <a:xfrm rot="10800000" flipH="1">
            <a:off x="425426" y="2883350"/>
            <a:ext cx="7943100" cy="135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lgDash"/>
            <a:round/>
            <a:headEnd type="none" w="sm" len="sm"/>
            <a:tailEnd type="none" w="sm" len="sm"/>
          </a:ln>
        </p:spPr>
      </p:cxnSp>
      <p:cxnSp>
        <p:nvCxnSpPr>
          <p:cNvPr id="771" name="Google Shape;771;p15"/>
          <p:cNvCxnSpPr/>
          <p:nvPr/>
        </p:nvCxnSpPr>
        <p:spPr>
          <a:xfrm rot="10800000" flipH="1">
            <a:off x="404975" y="3861625"/>
            <a:ext cx="7943100" cy="135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772" name="Google Shape;772;p15"/>
          <p:cNvSpPr txBox="1">
            <a:spLocks noGrp="1"/>
          </p:cNvSpPr>
          <p:nvPr>
            <p:ph type="body" idx="4294967295"/>
          </p:nvPr>
        </p:nvSpPr>
        <p:spPr>
          <a:xfrm>
            <a:off x="3702075" y="4054700"/>
            <a:ext cx="1217100" cy="562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</a:pPr>
            <a:r>
              <a:rPr lang="pt-BR" sz="1200">
                <a:latin typeface="Verdana"/>
                <a:ea typeface="Verdana"/>
                <a:cs typeface="Verdana"/>
                <a:sym typeface="Verdana"/>
              </a:rPr>
              <a:t>IDESP 2021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</a:pPr>
            <a:r>
              <a:rPr lang="pt-BR" sz="1200">
                <a:latin typeface="Verdana"/>
                <a:ea typeface="Verdana"/>
                <a:cs typeface="Verdana"/>
                <a:sym typeface="Verdana"/>
              </a:rPr>
              <a:t>0,00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3" name="Google Shape;773;p15"/>
          <p:cNvSpPr txBox="1">
            <a:spLocks noGrp="1"/>
          </p:cNvSpPr>
          <p:nvPr>
            <p:ph type="body" idx="4294967295"/>
          </p:nvPr>
        </p:nvSpPr>
        <p:spPr>
          <a:xfrm>
            <a:off x="6405275" y="4077600"/>
            <a:ext cx="1217100" cy="5400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</a:pPr>
            <a:r>
              <a:rPr lang="pt-BR" sz="1200">
                <a:latin typeface="Verdana"/>
                <a:ea typeface="Verdana"/>
                <a:cs typeface="Verdana"/>
                <a:sym typeface="Verdana"/>
              </a:rPr>
              <a:t>Meta 2022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</a:pPr>
            <a:r>
              <a:rPr lang="pt-BR" sz="1200">
                <a:latin typeface="Verdana"/>
                <a:ea typeface="Verdana"/>
                <a:cs typeface="Verdana"/>
                <a:sym typeface="Verdana"/>
              </a:rPr>
              <a:t>0,00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4" name="Google Shape;774;p15"/>
          <p:cNvSpPr txBox="1">
            <a:spLocks noGrp="1"/>
          </p:cNvSpPr>
          <p:nvPr>
            <p:ph type="body" idx="4294967295"/>
          </p:nvPr>
        </p:nvSpPr>
        <p:spPr>
          <a:xfrm>
            <a:off x="3702075" y="3064100"/>
            <a:ext cx="1217100" cy="562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</a:pPr>
            <a:r>
              <a:rPr lang="pt-BR" sz="1200">
                <a:latin typeface="Verdana"/>
                <a:ea typeface="Verdana"/>
                <a:cs typeface="Verdana"/>
                <a:sym typeface="Verdana"/>
              </a:rPr>
              <a:t>IDESP 2021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</a:pPr>
            <a:r>
              <a:rPr lang="pt-BR" sz="1200">
                <a:latin typeface="Verdana"/>
                <a:ea typeface="Verdana"/>
                <a:cs typeface="Verdana"/>
                <a:sym typeface="Verdana"/>
              </a:rPr>
              <a:t>0,00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5" name="Google Shape;775;p15"/>
          <p:cNvSpPr txBox="1">
            <a:spLocks noGrp="1"/>
          </p:cNvSpPr>
          <p:nvPr>
            <p:ph type="body" idx="4294967295"/>
          </p:nvPr>
        </p:nvSpPr>
        <p:spPr>
          <a:xfrm>
            <a:off x="6405275" y="3087000"/>
            <a:ext cx="1217100" cy="5400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</a:pPr>
            <a:r>
              <a:rPr lang="pt-BR" sz="1200">
                <a:latin typeface="Verdana"/>
                <a:ea typeface="Verdana"/>
                <a:cs typeface="Verdana"/>
                <a:sym typeface="Verdana"/>
              </a:rPr>
              <a:t>Meta 2022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</a:pPr>
            <a:r>
              <a:rPr lang="pt-BR" sz="1200">
                <a:latin typeface="Verdana"/>
                <a:ea typeface="Verdana"/>
                <a:cs typeface="Verdana"/>
                <a:sym typeface="Verdana"/>
              </a:rPr>
              <a:t>0,00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6" name="Google Shape;776;p15"/>
          <p:cNvSpPr txBox="1">
            <a:spLocks noGrp="1"/>
          </p:cNvSpPr>
          <p:nvPr>
            <p:ph type="body" idx="4294967295"/>
          </p:nvPr>
        </p:nvSpPr>
        <p:spPr>
          <a:xfrm>
            <a:off x="3702075" y="2073500"/>
            <a:ext cx="1217100" cy="562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</a:pPr>
            <a:r>
              <a:rPr lang="pt-BR" sz="1200">
                <a:latin typeface="Verdana"/>
                <a:ea typeface="Verdana"/>
                <a:cs typeface="Verdana"/>
                <a:sym typeface="Verdana"/>
              </a:rPr>
              <a:t>IDESP 2021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</a:pPr>
            <a:r>
              <a:rPr lang="pt-BR" sz="1200">
                <a:latin typeface="Verdana"/>
                <a:ea typeface="Verdana"/>
                <a:cs typeface="Verdana"/>
                <a:sym typeface="Verdana"/>
              </a:rPr>
              <a:t>0,00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7" name="Google Shape;777;p15"/>
          <p:cNvSpPr txBox="1">
            <a:spLocks noGrp="1"/>
          </p:cNvSpPr>
          <p:nvPr>
            <p:ph type="body" idx="4294967295"/>
          </p:nvPr>
        </p:nvSpPr>
        <p:spPr>
          <a:xfrm>
            <a:off x="6405275" y="2096400"/>
            <a:ext cx="1217100" cy="5400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</a:pPr>
            <a:r>
              <a:rPr lang="pt-BR" sz="1200">
                <a:latin typeface="Verdana"/>
                <a:ea typeface="Verdana"/>
                <a:cs typeface="Verdana"/>
                <a:sym typeface="Verdana"/>
              </a:rPr>
              <a:t>Meta 2022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</a:pPr>
            <a:r>
              <a:rPr lang="pt-BR" sz="1200">
                <a:latin typeface="Verdana"/>
                <a:ea typeface="Verdana"/>
                <a:cs typeface="Verdana"/>
                <a:sym typeface="Verdana"/>
              </a:rPr>
              <a:t>0,00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8" name="Google Shape;778;p15"/>
          <p:cNvSpPr/>
          <p:nvPr/>
        </p:nvSpPr>
        <p:spPr>
          <a:xfrm>
            <a:off x="186761" y="1104575"/>
            <a:ext cx="8758924" cy="3765298"/>
          </a:xfrm>
          <a:prstGeom prst="roundRect">
            <a:avLst>
              <a:gd name="adj" fmla="val 0"/>
            </a:avLst>
          </a:prstGeom>
          <a:solidFill>
            <a:schemeClr val="accent3">
              <a:alpha val="85882"/>
            </a:schemeClr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15"/>
          <p:cNvSpPr/>
          <p:nvPr/>
        </p:nvSpPr>
        <p:spPr>
          <a:xfrm rot="9977384">
            <a:off x="-75956" y="2641984"/>
            <a:ext cx="9386863" cy="1128973"/>
          </a:xfrm>
          <a:prstGeom prst="parallelogram">
            <a:avLst>
              <a:gd name="adj" fmla="val 25000"/>
            </a:avLst>
          </a:prstGeom>
          <a:solidFill>
            <a:srgbClr val="FFFF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15"/>
          <p:cNvSpPr txBox="1"/>
          <p:nvPr/>
        </p:nvSpPr>
        <p:spPr>
          <a:xfrm rot="-851032">
            <a:off x="478085" y="2630150"/>
            <a:ext cx="829221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AGUARDANDO PUBLICAÇÃO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" name="Google Shape;785;g1260574e9f8_0_9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2384" y="2789150"/>
            <a:ext cx="1804007" cy="1682898"/>
          </a:xfrm>
          <a:prstGeom prst="rect">
            <a:avLst/>
          </a:prstGeom>
          <a:noFill/>
          <a:ln w="9525" cap="flat" cmpd="sng">
            <a:solidFill>
              <a:srgbClr val="00717D"/>
            </a:solidFill>
            <a:prstDash val="solid"/>
            <a:round/>
            <a:headEnd type="none" w="sm" len="sm"/>
            <a:tailEnd type="none" w="sm" len="sm"/>
          </a:ln>
          <a:effectLst>
            <a:reflection stA="30000" endPos="30000" dist="5000" dir="5400000" fadeDir="5400012" sy="-100000" algn="bl" rotWithShape="0"/>
          </a:effectLst>
        </p:spPr>
      </p:pic>
      <p:sp>
        <p:nvSpPr>
          <p:cNvPr id="786" name="Google Shape;786;g1260574e9f8_0_956"/>
          <p:cNvSpPr/>
          <p:nvPr/>
        </p:nvSpPr>
        <p:spPr>
          <a:xfrm>
            <a:off x="0" y="502842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g1260574e9f8_0_956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8" name="Google Shape;788;g1260574e9f8_0_956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g1260574e9f8_0_956"/>
          <p:cNvSpPr txBox="1"/>
          <p:nvPr/>
        </p:nvSpPr>
        <p:spPr>
          <a:xfrm>
            <a:off x="1233250" y="342950"/>
            <a:ext cx="76059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2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ACOMPANHANDO O PLANO DE MELHORIA</a:t>
            </a:r>
            <a:endParaRPr sz="2200" b="0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90" name="Google Shape;790;g1260574e9f8_0_956"/>
          <p:cNvPicPr preferRelativeResize="0"/>
          <p:nvPr/>
        </p:nvPicPr>
        <p:blipFill rotWithShape="1">
          <a:blip r:embed="rId4">
            <a:alphaModFix/>
          </a:blip>
          <a:srcRect r="68965" b="17389"/>
          <a:stretch/>
        </p:blipFill>
        <p:spPr>
          <a:xfrm>
            <a:off x="184200" y="1362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g1260574e9f8_0_956"/>
          <p:cNvPicPr preferRelativeResize="0"/>
          <p:nvPr/>
        </p:nvPicPr>
        <p:blipFill rotWithShape="1">
          <a:blip r:embed="rId4">
            <a:alphaModFix/>
          </a:blip>
          <a:srcRect t="81570" r="86719"/>
          <a:stretch/>
        </p:blipFill>
        <p:spPr>
          <a:xfrm>
            <a:off x="184200" y="698002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g1260574e9f8_0_956"/>
          <p:cNvSpPr/>
          <p:nvPr/>
        </p:nvSpPr>
        <p:spPr>
          <a:xfrm>
            <a:off x="4251827" y="1608550"/>
            <a:ext cx="45819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Os Indicadores de Desempenho podem ser acessados pela p</a:t>
            </a:r>
            <a:r>
              <a:rPr lang="pt-BR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lataforma do SARESP.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3" name="Google Shape;793;g1260574e9f8_0_956"/>
          <p:cNvSpPr txBox="1"/>
          <p:nvPr/>
        </p:nvSpPr>
        <p:spPr>
          <a:xfrm>
            <a:off x="1857828" y="848682"/>
            <a:ext cx="54282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INDICADORES DE DESEMPENHO</a:t>
            </a:r>
            <a:endParaRPr sz="1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94" name="Google Shape;794;g1260574e9f8_0_9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284" y="2073810"/>
            <a:ext cx="3215576" cy="2505026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fadeDir="5400012" sy="-100000" algn="bl" rotWithShape="0"/>
          </a:effectLst>
        </p:spPr>
      </p:pic>
      <p:sp>
        <p:nvSpPr>
          <p:cNvPr id="795" name="Google Shape;795;g1260574e9f8_0_956"/>
          <p:cNvSpPr txBox="1"/>
          <p:nvPr/>
        </p:nvSpPr>
        <p:spPr>
          <a:xfrm>
            <a:off x="184200" y="4806692"/>
            <a:ext cx="56991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Fonte: Sistema de Avaliação de Rendimento Escolar do Estado de São Paulo - </a:t>
            </a:r>
            <a:r>
              <a:rPr lang="pt-BR" sz="8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saresp.fde.sp.gov.br</a:t>
            </a:r>
            <a:endParaRPr sz="8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96" name="Google Shape;796;g1260574e9f8_0_9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72383" y="2797593"/>
            <a:ext cx="1804006" cy="1682898"/>
          </a:xfrm>
          <a:prstGeom prst="rect">
            <a:avLst/>
          </a:prstGeom>
          <a:noFill/>
          <a:ln w="9525" cap="flat" cmpd="sng">
            <a:solidFill>
              <a:srgbClr val="F7CAAC"/>
            </a:solidFill>
            <a:prstDash val="solid"/>
            <a:round/>
            <a:headEnd type="none" w="sm" len="sm"/>
            <a:tailEnd type="none" w="sm" len="sm"/>
          </a:ln>
          <a:effectLst>
            <a:reflection stA="30000" endPos="30000" dist="5000" dir="5400000" fadeDir="5400012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260574e9f8_0_971"/>
          <p:cNvSpPr/>
          <p:nvPr/>
        </p:nvSpPr>
        <p:spPr>
          <a:xfrm>
            <a:off x="0" y="502842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g1260574e9f8_0_971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3" name="Google Shape;803;g1260574e9f8_0_971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g1260574e9f8_0_971"/>
          <p:cNvSpPr txBox="1"/>
          <p:nvPr/>
        </p:nvSpPr>
        <p:spPr>
          <a:xfrm>
            <a:off x="1254388" y="428725"/>
            <a:ext cx="56673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4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INDICADORES DE DESEMPENHO ANOS INICIAIS</a:t>
            </a:r>
            <a:endParaRPr sz="14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05" name="Google Shape;805;g1260574e9f8_0_971"/>
          <p:cNvPicPr preferRelativeResize="0"/>
          <p:nvPr/>
        </p:nvPicPr>
        <p:blipFill rotWithShape="1">
          <a:blip r:embed="rId4">
            <a:alphaModFix/>
          </a:blip>
          <a:srcRect r="68965" b="17389"/>
          <a:stretch/>
        </p:blipFill>
        <p:spPr>
          <a:xfrm>
            <a:off x="184200" y="1362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g1260574e9f8_0_971"/>
          <p:cNvPicPr preferRelativeResize="0"/>
          <p:nvPr/>
        </p:nvPicPr>
        <p:blipFill rotWithShape="1">
          <a:blip r:embed="rId4">
            <a:alphaModFix/>
          </a:blip>
          <a:srcRect t="81568" r="86719"/>
          <a:stretch/>
        </p:blipFill>
        <p:spPr>
          <a:xfrm>
            <a:off x="184200" y="698002"/>
            <a:ext cx="903120" cy="31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g1260574e9f8_0_9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7156" y="289686"/>
            <a:ext cx="501600" cy="564497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g1260574e9f8_0_971"/>
          <p:cNvSpPr txBox="1"/>
          <p:nvPr/>
        </p:nvSpPr>
        <p:spPr>
          <a:xfrm>
            <a:off x="184200" y="3008208"/>
            <a:ext cx="137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g1260574e9f8_0_971"/>
          <p:cNvSpPr txBox="1"/>
          <p:nvPr/>
        </p:nvSpPr>
        <p:spPr>
          <a:xfrm>
            <a:off x="614500" y="2250163"/>
            <a:ext cx="1467600" cy="1724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79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Clique duas vezes na tabela para acessar a planilha e preencha a coluna “DIRETORIA” e “ESCOLA”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g1260574e9f8_0_971"/>
          <p:cNvSpPr txBox="1"/>
          <p:nvPr/>
        </p:nvSpPr>
        <p:spPr>
          <a:xfrm>
            <a:off x="614510" y="4814150"/>
            <a:ext cx="56991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Fonte: Sistema de Avaliação de Rendimento Escolar do Estado de São Paulo - </a:t>
            </a:r>
            <a:r>
              <a:rPr lang="pt-BR" sz="8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saresp.fde.sp.gov.br</a:t>
            </a:r>
            <a:endParaRPr sz="8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3" name="Google Shape;813;g1260574e9f8_0_971"/>
          <p:cNvSpPr txBox="1"/>
          <p:nvPr/>
        </p:nvSpPr>
        <p:spPr>
          <a:xfrm>
            <a:off x="1254388" y="852768"/>
            <a:ext cx="7237262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A escola apresenta os seguintes resultados para os níveis de proficiência no SARESP para o 5º ano do EF</a:t>
            </a:r>
            <a:endParaRPr b="1" dirty="0"/>
          </a:p>
        </p:txBody>
      </p:sp>
      <p:graphicFrame>
        <p:nvGraphicFramePr>
          <p:cNvPr id="17" name="Google Shape;872;p6">
            <a:extLst>
              <a:ext uri="{FF2B5EF4-FFF2-40B4-BE49-F238E27FC236}">
                <a16:creationId xmlns:a16="http://schemas.microsoft.com/office/drawing/2014/main" id="{6F35CC55-7721-4559-919A-97E75147E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868128"/>
              </p:ext>
            </p:extLst>
          </p:nvPr>
        </p:nvGraphicFramePr>
        <p:xfrm>
          <a:off x="3209925" y="1625600"/>
          <a:ext cx="5095875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Worksheet" r:id="rId7" imgW="4248118" imgH="1152681" progId="Excel.Sheet.12">
                  <p:embed/>
                </p:oleObj>
              </mc:Choice>
              <mc:Fallback>
                <p:oleObj name="Worksheet" r:id="rId7" imgW="4248118" imgH="1152681" progId="Excel.Sheet.12">
                  <p:embed/>
                  <p:pic>
                    <p:nvPicPr>
                      <p:cNvPr id="872" name="Google Shape;872;p6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3209925" y="1625600"/>
                        <a:ext cx="5095875" cy="1236663"/>
                      </a:xfrm>
                      <a:prstGeom prst="rect">
                        <a:avLst/>
                      </a:prstGeom>
                      <a:solidFill>
                        <a:srgbClr val="D0E0E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Google Shape;873;p6">
            <a:extLst>
              <a:ext uri="{FF2B5EF4-FFF2-40B4-BE49-F238E27FC236}">
                <a16:creationId xmlns:a16="http://schemas.microsoft.com/office/drawing/2014/main" id="{E0FC4E1A-7509-4597-9DB7-5FE994E87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98005"/>
              </p:ext>
            </p:extLst>
          </p:nvPr>
        </p:nvGraphicFramePr>
        <p:xfrm>
          <a:off x="3211720" y="3266077"/>
          <a:ext cx="5093491" cy="124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Worksheet" r:id="rId9" imgW="4257723" imgH="1152681" progId="Excel.Sheet.12">
                  <p:embed/>
                </p:oleObj>
              </mc:Choice>
              <mc:Fallback>
                <p:oleObj name="Worksheet" r:id="rId9" imgW="4257723" imgH="1152681" progId="Excel.Sheet.12">
                  <p:embed/>
                  <p:pic>
                    <p:nvPicPr>
                      <p:cNvPr id="873" name="Google Shape;873;p6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3211720" y="3266077"/>
                        <a:ext cx="5093491" cy="1241688"/>
                      </a:xfrm>
                      <a:prstGeom prst="rect">
                        <a:avLst/>
                      </a:prstGeom>
                      <a:solidFill>
                        <a:srgbClr val="F4B08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1260574e9f8_0_986"/>
          <p:cNvSpPr/>
          <p:nvPr/>
        </p:nvSpPr>
        <p:spPr>
          <a:xfrm>
            <a:off x="0" y="502842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g1260574e9f8_0_986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0" name="Google Shape;820;g1260574e9f8_0_986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g1260574e9f8_0_986"/>
          <p:cNvSpPr txBox="1"/>
          <p:nvPr/>
        </p:nvSpPr>
        <p:spPr>
          <a:xfrm>
            <a:off x="1254388" y="428725"/>
            <a:ext cx="50256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INDICADORES DE DESEMPENHO ANOS FINAIS</a:t>
            </a:r>
            <a:endParaRPr sz="14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22" name="Google Shape;822;g1260574e9f8_0_986"/>
          <p:cNvPicPr preferRelativeResize="0"/>
          <p:nvPr/>
        </p:nvPicPr>
        <p:blipFill rotWithShape="1">
          <a:blip r:embed="rId4">
            <a:alphaModFix/>
          </a:blip>
          <a:srcRect r="68965" b="17389"/>
          <a:stretch/>
        </p:blipFill>
        <p:spPr>
          <a:xfrm>
            <a:off x="184200" y="1362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g1260574e9f8_0_986"/>
          <p:cNvPicPr preferRelativeResize="0"/>
          <p:nvPr/>
        </p:nvPicPr>
        <p:blipFill rotWithShape="1">
          <a:blip r:embed="rId4">
            <a:alphaModFix/>
          </a:blip>
          <a:srcRect t="81568" r="86719"/>
          <a:stretch/>
        </p:blipFill>
        <p:spPr>
          <a:xfrm>
            <a:off x="184200" y="698002"/>
            <a:ext cx="903120" cy="31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g1260574e9f8_0_9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8137" y="160697"/>
            <a:ext cx="756046" cy="6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g1260574e9f8_0_986"/>
          <p:cNvSpPr txBox="1"/>
          <p:nvPr/>
        </p:nvSpPr>
        <p:spPr>
          <a:xfrm>
            <a:off x="614510" y="4814150"/>
            <a:ext cx="56991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Fonte: Sistema de Avaliação de Rendimento Escolar do Estado de São Paulo - </a:t>
            </a:r>
            <a:r>
              <a:rPr lang="pt-BR" sz="8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saresp.fde.sp.gov.br</a:t>
            </a:r>
            <a:endParaRPr sz="8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9" name="Google Shape;829;g1260574e9f8_0_986"/>
          <p:cNvSpPr txBox="1"/>
          <p:nvPr/>
        </p:nvSpPr>
        <p:spPr>
          <a:xfrm>
            <a:off x="1254388" y="839197"/>
            <a:ext cx="7237262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A escola apresenta os seguintes resultados para os níveis de proficiência no SARESP para o 9º ano do EF</a:t>
            </a:r>
            <a:endParaRPr b="1" dirty="0"/>
          </a:p>
        </p:txBody>
      </p:sp>
      <p:graphicFrame>
        <p:nvGraphicFramePr>
          <p:cNvPr id="14" name="Google Shape;887;p7">
            <a:extLst>
              <a:ext uri="{FF2B5EF4-FFF2-40B4-BE49-F238E27FC236}">
                <a16:creationId xmlns:a16="http://schemas.microsoft.com/office/drawing/2014/main" id="{A8E5DC4D-3D3A-49FB-A3A7-73B1220EF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5794912"/>
              </p:ext>
            </p:extLst>
          </p:nvPr>
        </p:nvGraphicFramePr>
        <p:xfrm>
          <a:off x="3275670" y="1580872"/>
          <a:ext cx="5092955" cy="1236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Worksheet" r:id="rId7" imgW="4248118" imgH="1152681" progId="Excel.Sheet.12">
                  <p:embed/>
                </p:oleObj>
              </mc:Choice>
              <mc:Fallback>
                <p:oleObj name="Worksheet" r:id="rId7" imgW="4248118" imgH="1152681" progId="Excel.Sheet.12">
                  <p:embed/>
                  <p:pic>
                    <p:nvPicPr>
                      <p:cNvPr id="887" name="Google Shape;887;p7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3275670" y="1580872"/>
                        <a:ext cx="5092955" cy="1236407"/>
                      </a:xfrm>
                      <a:prstGeom prst="rect">
                        <a:avLst/>
                      </a:prstGeom>
                      <a:solidFill>
                        <a:srgbClr val="D0E0E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Google Shape;888;p7">
            <a:extLst>
              <a:ext uri="{FF2B5EF4-FFF2-40B4-BE49-F238E27FC236}">
                <a16:creationId xmlns:a16="http://schemas.microsoft.com/office/drawing/2014/main" id="{3653D6B4-1C18-4A07-BB35-CC16432FE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71458"/>
              </p:ext>
            </p:extLst>
          </p:nvPr>
        </p:nvGraphicFramePr>
        <p:xfrm>
          <a:off x="3275669" y="3220973"/>
          <a:ext cx="5092955" cy="1241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Worksheet" r:id="rId9" imgW="4257723" imgH="1152681" progId="Excel.Sheet.12">
                  <p:embed/>
                </p:oleObj>
              </mc:Choice>
              <mc:Fallback>
                <p:oleObj name="Worksheet" r:id="rId9" imgW="4257723" imgH="1152681" progId="Excel.Sheet.12">
                  <p:embed/>
                  <p:pic>
                    <p:nvPicPr>
                      <p:cNvPr id="888" name="Google Shape;888;p7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3275669" y="3220973"/>
                        <a:ext cx="5092955" cy="1241689"/>
                      </a:xfrm>
                      <a:prstGeom prst="rect">
                        <a:avLst/>
                      </a:prstGeom>
                      <a:solidFill>
                        <a:srgbClr val="F4B08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oogle Shape;809;g1260574e9f8_0_971">
            <a:extLst>
              <a:ext uri="{FF2B5EF4-FFF2-40B4-BE49-F238E27FC236}">
                <a16:creationId xmlns:a16="http://schemas.microsoft.com/office/drawing/2014/main" id="{5647779D-1A15-43F4-B6F0-7E7B23B058F6}"/>
              </a:ext>
            </a:extLst>
          </p:cNvPr>
          <p:cNvSpPr txBox="1"/>
          <p:nvPr/>
        </p:nvSpPr>
        <p:spPr>
          <a:xfrm>
            <a:off x="614500" y="2250163"/>
            <a:ext cx="1467600" cy="1724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79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Clique duas vezes na tabela para acessar a planilha e preencha a coluna “DIRETORIA” e “ESCOLA”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1260574e9f8_0_1000"/>
          <p:cNvSpPr/>
          <p:nvPr/>
        </p:nvSpPr>
        <p:spPr>
          <a:xfrm>
            <a:off x="0" y="502842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g1260574e9f8_0_1000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6" name="Google Shape;836;g1260574e9f8_0_1000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g1260574e9f8_0_1000"/>
          <p:cNvSpPr txBox="1"/>
          <p:nvPr/>
        </p:nvSpPr>
        <p:spPr>
          <a:xfrm>
            <a:off x="1254388" y="428725"/>
            <a:ext cx="50832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INDICADORES DE DESEMPENHO ENSINO MÉDIO</a:t>
            </a:r>
            <a:endParaRPr sz="1400" b="1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38" name="Google Shape;838;g1260574e9f8_0_1000"/>
          <p:cNvPicPr preferRelativeResize="0"/>
          <p:nvPr/>
        </p:nvPicPr>
        <p:blipFill rotWithShape="1">
          <a:blip r:embed="rId4">
            <a:alphaModFix/>
          </a:blip>
          <a:srcRect r="68965" b="17389"/>
          <a:stretch/>
        </p:blipFill>
        <p:spPr>
          <a:xfrm>
            <a:off x="184200" y="1362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g1260574e9f8_0_1000"/>
          <p:cNvPicPr preferRelativeResize="0"/>
          <p:nvPr/>
        </p:nvPicPr>
        <p:blipFill rotWithShape="1">
          <a:blip r:embed="rId4">
            <a:alphaModFix/>
          </a:blip>
          <a:srcRect t="81568" r="86719"/>
          <a:stretch/>
        </p:blipFill>
        <p:spPr>
          <a:xfrm>
            <a:off x="184200" y="698002"/>
            <a:ext cx="903120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g1260574e9f8_0_1000"/>
          <p:cNvSpPr txBox="1"/>
          <p:nvPr/>
        </p:nvSpPr>
        <p:spPr>
          <a:xfrm>
            <a:off x="614510" y="4814150"/>
            <a:ext cx="56991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Fonte: Sistema de Avaliação de Rendimento Escolar do Estado de São Paulo - </a:t>
            </a:r>
            <a:r>
              <a:rPr lang="pt-BR" sz="8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saresp.fde.sp.gov.br</a:t>
            </a:r>
            <a:endParaRPr sz="8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41" name="Google Shape;841;g1260574e9f8_0_10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9420" y="243300"/>
            <a:ext cx="615600" cy="551376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g1260574e9f8_0_1000"/>
          <p:cNvSpPr txBox="1"/>
          <p:nvPr/>
        </p:nvSpPr>
        <p:spPr>
          <a:xfrm>
            <a:off x="1254388" y="836276"/>
            <a:ext cx="7237262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A escola apresenta os seguintes resultados para os níveis de proficiência no SARESP para a 3ª série EM</a:t>
            </a:r>
            <a:endParaRPr b="1" dirty="0"/>
          </a:p>
        </p:txBody>
      </p:sp>
      <p:graphicFrame>
        <p:nvGraphicFramePr>
          <p:cNvPr id="14" name="Google Shape;902;p8">
            <a:extLst>
              <a:ext uri="{FF2B5EF4-FFF2-40B4-BE49-F238E27FC236}">
                <a16:creationId xmlns:a16="http://schemas.microsoft.com/office/drawing/2014/main" id="{1DD82F08-93B6-41A0-946D-61E403A10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429481"/>
              </p:ext>
            </p:extLst>
          </p:nvPr>
        </p:nvGraphicFramePr>
        <p:xfrm>
          <a:off x="3239036" y="1625975"/>
          <a:ext cx="5092955" cy="123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Worksheet" r:id="rId7" imgW="4248118" imgH="1152681" progId="Excel.Sheet.12">
                  <p:embed/>
                </p:oleObj>
              </mc:Choice>
              <mc:Fallback>
                <p:oleObj name="Worksheet" r:id="rId7" imgW="4248118" imgH="1152681" progId="Excel.Sheet.12">
                  <p:embed/>
                  <p:pic>
                    <p:nvPicPr>
                      <p:cNvPr id="902" name="Google Shape;902;p8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3239036" y="1625975"/>
                        <a:ext cx="5092955" cy="1236406"/>
                      </a:xfrm>
                      <a:prstGeom prst="rect">
                        <a:avLst/>
                      </a:prstGeom>
                      <a:solidFill>
                        <a:srgbClr val="D0E0E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Google Shape;903;p8">
            <a:extLst>
              <a:ext uri="{FF2B5EF4-FFF2-40B4-BE49-F238E27FC236}">
                <a16:creationId xmlns:a16="http://schemas.microsoft.com/office/drawing/2014/main" id="{7F03D047-0B20-49F7-B650-3DC60AE5E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2530188"/>
              </p:ext>
            </p:extLst>
          </p:nvPr>
        </p:nvGraphicFramePr>
        <p:xfrm>
          <a:off x="3239036" y="3266076"/>
          <a:ext cx="5092954" cy="1241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Worksheet" r:id="rId9" imgW="4257723" imgH="1152681" progId="Excel.Sheet.12">
                  <p:embed/>
                </p:oleObj>
              </mc:Choice>
              <mc:Fallback>
                <p:oleObj name="Worksheet" r:id="rId9" imgW="4257723" imgH="1152681" progId="Excel.Sheet.12">
                  <p:embed/>
                  <p:pic>
                    <p:nvPicPr>
                      <p:cNvPr id="903" name="Google Shape;903;p8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3239036" y="3266076"/>
                        <a:ext cx="5092954" cy="1241689"/>
                      </a:xfrm>
                      <a:prstGeom prst="rect">
                        <a:avLst/>
                      </a:prstGeom>
                      <a:solidFill>
                        <a:srgbClr val="F4B08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oogle Shape;809;g1260574e9f8_0_971">
            <a:extLst>
              <a:ext uri="{FF2B5EF4-FFF2-40B4-BE49-F238E27FC236}">
                <a16:creationId xmlns:a16="http://schemas.microsoft.com/office/drawing/2014/main" id="{75926890-1385-471A-B3B4-ECABBE5E08B4}"/>
              </a:ext>
            </a:extLst>
          </p:cNvPr>
          <p:cNvSpPr txBox="1"/>
          <p:nvPr/>
        </p:nvSpPr>
        <p:spPr>
          <a:xfrm>
            <a:off x="614500" y="2250163"/>
            <a:ext cx="1467600" cy="1724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79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Clique duas vezes na tabela para acessar a planilha e preencha a coluna “DIRETORIA” e “ESCOLA”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260574e9f8_0_1014"/>
          <p:cNvSpPr/>
          <p:nvPr/>
        </p:nvSpPr>
        <p:spPr>
          <a:xfrm>
            <a:off x="0" y="5028425"/>
            <a:ext cx="9144000" cy="1308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g1260574e9f8_0_1014"/>
          <p:cNvSpPr/>
          <p:nvPr/>
        </p:nvSpPr>
        <p:spPr>
          <a:xfrm>
            <a:off x="8368625" y="3614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2" name="Google Shape;852;g1260574e9f8_0_1014"/>
          <p:cNvSpPr/>
          <p:nvPr/>
        </p:nvSpPr>
        <p:spPr>
          <a:xfrm>
            <a:off x="8331991" y="4210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g1260574e9f8_0_1014"/>
          <p:cNvSpPr txBox="1"/>
          <p:nvPr/>
        </p:nvSpPr>
        <p:spPr>
          <a:xfrm>
            <a:off x="1233250" y="342950"/>
            <a:ext cx="76059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200" b="1" i="0" u="none" strike="noStrike" cap="none">
                <a:solidFill>
                  <a:srgbClr val="007991"/>
                </a:solidFill>
                <a:latin typeface="Verdana"/>
                <a:ea typeface="Verdana"/>
                <a:cs typeface="Verdana"/>
                <a:sym typeface="Verdana"/>
              </a:rPr>
              <a:t>ACOMPANHANDO O PLANO DE MELHORIA</a:t>
            </a:r>
            <a:endParaRPr sz="2200" b="0" i="0" u="none" strike="noStrike" cap="none">
              <a:solidFill>
                <a:srgbClr val="0079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54" name="Google Shape;854;g1260574e9f8_0_1014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184200" y="136200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g1260574e9f8_0_1014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184200" y="698002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g1260574e9f8_0_1014"/>
          <p:cNvSpPr/>
          <p:nvPr/>
        </p:nvSpPr>
        <p:spPr>
          <a:xfrm>
            <a:off x="3068700" y="1632181"/>
            <a:ext cx="5160900" cy="7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Os Indicadores Intermediários podem ser acessados pela plataforma CAEd.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7" name="Google Shape;857;g1260574e9f8_0_1014"/>
          <p:cNvSpPr txBox="1"/>
          <p:nvPr/>
        </p:nvSpPr>
        <p:spPr>
          <a:xfrm>
            <a:off x="1857828" y="848682"/>
            <a:ext cx="54282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800" b="1" i="0" u="none" strike="noStrike" cap="none">
                <a:solidFill>
                  <a:srgbClr val="00717D"/>
                </a:solidFill>
                <a:latin typeface="Verdana"/>
                <a:ea typeface="Verdana"/>
                <a:cs typeface="Verdana"/>
                <a:sym typeface="Verdana"/>
              </a:rPr>
              <a:t>INDICADORES INTERMEDIÁRIO</a:t>
            </a:r>
            <a:endParaRPr sz="1800" b="1" i="0" u="none" strike="noStrike" cap="none">
              <a:solidFill>
                <a:srgbClr val="0071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58" name="Google Shape;858;g1260574e9f8_0_10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375" y="1457964"/>
            <a:ext cx="2377031" cy="269289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reflection stA="30000" endPos="30000" dist="5000" dir="5400000" fadeDir="5400012" sy="-100000" algn="bl" rotWithShape="0"/>
          </a:effectLst>
        </p:spPr>
      </p:pic>
      <p:sp>
        <p:nvSpPr>
          <p:cNvPr id="859" name="Google Shape;859;g1260574e9f8_0_1014"/>
          <p:cNvSpPr txBox="1"/>
          <p:nvPr/>
        </p:nvSpPr>
        <p:spPr>
          <a:xfrm>
            <a:off x="184200" y="4814150"/>
            <a:ext cx="57690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 b="0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Fonte: Plataforma de Atividades e Avaliação Formativa de São Paulo - </a:t>
            </a:r>
            <a:r>
              <a:rPr lang="pt-BR" sz="800" b="0" i="0" u="sng" strike="noStrike" cap="none" dirty="0" err="1">
                <a:solidFill>
                  <a:schemeClr val="hlink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5"/>
              </a:rPr>
              <a:t>CAEd</a:t>
            </a:r>
            <a:endParaRPr sz="800" b="0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60" name="Google Shape;860;g1260574e9f8_0_10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68700" y="2806501"/>
            <a:ext cx="5675292" cy="134436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09970" ky="199851" algn="tl" rotWithShape="0">
              <a:srgbClr val="000000">
                <a:alpha val="298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Reunião N3 - Mês com Resultados">
  <a:themeElements>
    <a:clrScheme name="MMR">
      <a:dk1>
        <a:srgbClr val="034EA2"/>
      </a:dk1>
      <a:lt1>
        <a:srgbClr val="FFFFFF"/>
      </a:lt1>
      <a:dk2>
        <a:srgbClr val="3E3E3F"/>
      </a:dk2>
      <a:lt2>
        <a:srgbClr val="FFD400"/>
      </a:lt2>
      <a:accent1>
        <a:srgbClr val="0A5AAA"/>
      </a:accent1>
      <a:accent2>
        <a:srgbClr val="F37029"/>
      </a:accent2>
      <a:accent3>
        <a:srgbClr val="FFEA01"/>
      </a:accent3>
      <a:accent4>
        <a:srgbClr val="78C240"/>
      </a:accent4>
      <a:accent5>
        <a:srgbClr val="ED1C24"/>
      </a:accent5>
      <a:accent6>
        <a:srgbClr val="231F20"/>
      </a:accent6>
      <a:hlink>
        <a:srgbClr val="0A5AAA"/>
      </a:hlink>
      <a:folHlink>
        <a:srgbClr val="F3702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união de N3 - Corrigindo rumos">
  <a:themeElements>
    <a:clrScheme name="MMR">
      <a:dk1>
        <a:srgbClr val="034EA2"/>
      </a:dk1>
      <a:lt1>
        <a:srgbClr val="FFFFFF"/>
      </a:lt1>
      <a:dk2>
        <a:srgbClr val="3E3E3F"/>
      </a:dk2>
      <a:lt2>
        <a:srgbClr val="FFD400"/>
      </a:lt2>
      <a:accent1>
        <a:srgbClr val="0A5AAA"/>
      </a:accent1>
      <a:accent2>
        <a:srgbClr val="F37029"/>
      </a:accent2>
      <a:accent3>
        <a:srgbClr val="FFEA01"/>
      </a:accent3>
      <a:accent4>
        <a:srgbClr val="78C240"/>
      </a:accent4>
      <a:accent5>
        <a:srgbClr val="ED1C24"/>
      </a:accent5>
      <a:accent6>
        <a:srgbClr val="231F20"/>
      </a:accent6>
      <a:hlink>
        <a:srgbClr val="0A5AAA"/>
      </a:hlink>
      <a:folHlink>
        <a:srgbClr val="F3702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895</Words>
  <Application>Microsoft Office PowerPoint</Application>
  <PresentationFormat>Apresentação na tela (16:9)</PresentationFormat>
  <Paragraphs>153</Paragraphs>
  <Slides>22</Slides>
  <Notes>22</Notes>
  <HiddenSlides>3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Verdana</vt:lpstr>
      <vt:lpstr>Noto Sans Symbols</vt:lpstr>
      <vt:lpstr>Roboto</vt:lpstr>
      <vt:lpstr>Arial</vt:lpstr>
      <vt:lpstr>Calibri</vt:lpstr>
      <vt:lpstr>1_Reunião N3 - Mês com Resultados</vt:lpstr>
      <vt:lpstr>Tema do Office</vt:lpstr>
      <vt:lpstr>Reunião de N3 - Corrigindo rumos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frederico.gabrielli</dc:creator>
  <cp:lastModifiedBy>NATALIA ROSA SCIANI</cp:lastModifiedBy>
  <cp:revision>11</cp:revision>
  <dcterms:created xsi:type="dcterms:W3CDTF">2012-10-24T12:37:45Z</dcterms:created>
  <dcterms:modified xsi:type="dcterms:W3CDTF">2022-05-11T16:58:37Z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0x01010027802043148FD44E87E842B173C38602</vt:lpwstr>
  </property>
</Properties>
</file>