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28" r:id="rId5"/>
    <p:sldId id="473" r:id="rId6"/>
    <p:sldId id="513" r:id="rId7"/>
    <p:sldId id="511" r:id="rId8"/>
    <p:sldId id="512" r:id="rId9"/>
    <p:sldId id="493" r:id="rId10"/>
    <p:sldId id="479" r:id="rId11"/>
    <p:sldId id="495" r:id="rId12"/>
    <p:sldId id="496" r:id="rId13"/>
    <p:sldId id="497" r:id="rId14"/>
    <p:sldId id="498" r:id="rId15"/>
    <p:sldId id="499" r:id="rId16"/>
    <p:sldId id="500" r:id="rId17"/>
    <p:sldId id="502" r:id="rId18"/>
    <p:sldId id="501" r:id="rId19"/>
    <p:sldId id="503" r:id="rId20"/>
    <p:sldId id="504" r:id="rId21"/>
    <p:sldId id="506" r:id="rId22"/>
    <p:sldId id="505" r:id="rId23"/>
    <p:sldId id="507" r:id="rId24"/>
    <p:sldId id="508" r:id="rId25"/>
    <p:sldId id="509" r:id="rId26"/>
    <p:sldId id="510" r:id="rId27"/>
    <p:sldId id="514" r:id="rId28"/>
    <p:sldId id="453" r:id="rId29"/>
  </p:sldIdLst>
  <p:sldSz cx="18288000" cy="10287000"/>
  <p:notesSz cx="6858000" cy="9144000"/>
  <p:embeddedFontLst>
    <p:embeddedFont>
      <p:font typeface="Arial Black" panose="020B0A04020102020204" pitchFamily="34" charset="0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08" userDrawn="1">
          <p15:clr>
            <a:srgbClr val="A4A3A4"/>
          </p15:clr>
        </p15:guide>
        <p15:guide id="2" pos="5737" userDrawn="1">
          <p15:clr>
            <a:srgbClr val="A4A3A4"/>
          </p15:clr>
        </p15:guide>
        <p15:guide id="3" orient="horz" pos="400" userDrawn="1">
          <p15:clr>
            <a:srgbClr val="A4A3A4"/>
          </p15:clr>
        </p15:guide>
        <p15:guide id="4" pos="10988" userDrawn="1">
          <p15:clr>
            <a:srgbClr val="A4A3A4"/>
          </p15:clr>
        </p15:guide>
        <p15:guide id="6" orient="horz" pos="888" userDrawn="1">
          <p15:clr>
            <a:srgbClr val="A4A3A4"/>
          </p15:clr>
        </p15:guide>
        <p15:guide id="7" pos="521" userDrawn="1">
          <p15:clr>
            <a:srgbClr val="A4A3A4"/>
          </p15:clr>
        </p15:guide>
        <p15:guide id="8" orient="horz" pos="55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ago Borges Da Silva" initials="TBDS" lastIdx="5" clrIdx="0">
    <p:extLst>
      <p:ext uri="{19B8F6BF-5375-455C-9EA6-DF929625EA0E}">
        <p15:presenceInfo xmlns:p15="http://schemas.microsoft.com/office/powerpoint/2012/main" userId="S::thiago.silva17@educacao.sp.gov.br::8c895dc8-2df7-4316-9351-8b5c6380d287" providerId="AD"/>
      </p:ext>
    </p:extLst>
  </p:cmAuthor>
  <p:cmAuthor id="2" name="Usuário Convidado" initials="UC" lastIdx="3" clrIdx="1">
    <p:extLst>
      <p:ext uri="{19B8F6BF-5375-455C-9EA6-DF929625EA0E}">
        <p15:presenceInfo xmlns:p15="http://schemas.microsoft.com/office/powerpoint/2012/main" userId="S::urn:spo:anon#8b143163a96830c5139f09232ac677da2da78b0f8d967b4fb6652d3756aa53da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206"/>
    <a:srgbClr val="4D75B2"/>
    <a:srgbClr val="00B050"/>
    <a:srgbClr val="0D7737"/>
    <a:srgbClr val="EC7C30"/>
    <a:srgbClr val="FFB76D"/>
    <a:srgbClr val="FAFAFA"/>
    <a:srgbClr val="F7FFF7"/>
    <a:srgbClr val="663300"/>
    <a:srgbClr val="FF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3308"/>
        <p:guide pos="5737"/>
        <p:guide orient="horz" pos="400"/>
        <p:guide pos="10988"/>
        <p:guide orient="horz" pos="888"/>
        <p:guide pos="521"/>
        <p:guide orient="horz" pos="5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213E073-C9AB-49B1-92A8-9C076A425F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D21BEB-A3E9-4DD7-95EB-403F0BC5F9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AD4FA-B84C-427B-A07C-ABFF21832B29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0EC397-D34A-42F8-B309-240A6775B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70E543-391B-46AE-ACA1-969020368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CE5C3-75EE-478C-8DA7-160660FE54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22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CA88-B9D7-4DA4-ABBE-5D8237E325AB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E62D-A590-4B1E-930D-0CB59BAA7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72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28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23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8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6E490A1-3747-4162-8136-38EF63536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6190"/>
          <a:stretch/>
        </p:blipFill>
        <p:spPr>
          <a:xfrm>
            <a:off x="6618512" y="-1"/>
            <a:ext cx="11669488" cy="938190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FE21CDC-8DF9-4B46-AA55-55B9620F9AD2}"/>
              </a:ext>
            </a:extLst>
          </p:cNvPr>
          <p:cNvSpPr/>
          <p:nvPr userDrawn="1"/>
        </p:nvSpPr>
        <p:spPr>
          <a:xfrm>
            <a:off x="0" y="9030195"/>
            <a:ext cx="17678400" cy="125680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DC6F839-C75F-4C14-BC88-028C8E6CC72B}"/>
              </a:ext>
            </a:extLst>
          </p:cNvPr>
          <p:cNvGrpSpPr/>
          <p:nvPr userDrawn="1"/>
        </p:nvGrpSpPr>
        <p:grpSpPr>
          <a:xfrm>
            <a:off x="17068800" y="9030194"/>
            <a:ext cx="1219200" cy="1261458"/>
            <a:chOff x="17068800" y="9030194"/>
            <a:chExt cx="1219200" cy="12614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10F0C86-232C-4204-ADEE-79CBD0F8DB67}"/>
                </a:ext>
              </a:extLst>
            </p:cNvPr>
            <p:cNvSpPr/>
            <p:nvPr/>
          </p:nvSpPr>
          <p:spPr>
            <a:xfrm>
              <a:off x="17678400" y="9715500"/>
              <a:ext cx="609600" cy="576152"/>
            </a:xfrm>
            <a:prstGeom prst="rect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11B3691-3227-47A2-B768-1A89E85E101C}"/>
                </a:ext>
              </a:extLst>
            </p:cNvPr>
            <p:cNvSpPr/>
            <p:nvPr/>
          </p:nvSpPr>
          <p:spPr>
            <a:xfrm>
              <a:off x="17068800" y="9030194"/>
              <a:ext cx="1219200" cy="1256805"/>
            </a:xfrm>
            <a:prstGeom prst="ellipse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65B4B4EC-EDD9-4ABC-9BBF-AEA62025C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7809340-A9C9-46BE-A9AD-E747B99281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14AE755-3AD5-4906-829A-CEBC9A2B4A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3" name="Imagem 1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901E326-FA17-4B5B-946B-04A77115D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068800" y="9476033"/>
            <a:ext cx="1219200" cy="365125"/>
          </a:xfrm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2E7290D-26B2-4D00-A18D-B8610EAC9DB3}"/>
              </a:ext>
            </a:extLst>
          </p:cNvPr>
          <p:cNvSpPr/>
          <p:nvPr userDrawn="1"/>
        </p:nvSpPr>
        <p:spPr>
          <a:xfrm>
            <a:off x="0" y="0"/>
            <a:ext cx="18288000" cy="1256805"/>
          </a:xfrm>
          <a:prstGeom prst="rect">
            <a:avLst/>
          </a:prstGeom>
          <a:solidFill>
            <a:srgbClr val="0D7737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6CC5301-B7D7-467D-BE63-A33B38590B67}"/>
              </a:ext>
            </a:extLst>
          </p:cNvPr>
          <p:cNvSpPr/>
          <p:nvPr userDrawn="1"/>
        </p:nvSpPr>
        <p:spPr>
          <a:xfrm>
            <a:off x="845820" y="286430"/>
            <a:ext cx="76200" cy="68394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E598734-81A7-4B42-91D2-721679C0387C}"/>
              </a:ext>
            </a:extLst>
          </p:cNvPr>
          <p:cNvSpPr txBox="1"/>
          <p:nvPr userDrawn="1"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MATRIZ CURRICULAR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tendimento.educacao.sp.gov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x-oRm568UMBPiD6OlO7LQ58v_SvCKDY9/view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d.educacao.sp.gov.b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F282424-78B1-44D8-A6D4-B89F59B8191A}"/>
              </a:ext>
            </a:extLst>
          </p:cNvPr>
          <p:cNvSpPr txBox="1"/>
          <p:nvPr/>
        </p:nvSpPr>
        <p:spPr>
          <a:xfrm>
            <a:off x="796133" y="4904876"/>
            <a:ext cx="879712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  <a:ea typeface="Verdana"/>
              </a:rPr>
              <a:t>Tutorial</a:t>
            </a:r>
            <a:r>
              <a:rPr lang="pt-BR" sz="6600" b="1" dirty="0">
                <a:solidFill>
                  <a:schemeClr val="bg1"/>
                </a:solidFill>
                <a:ea typeface="+mn-lt"/>
                <a:cs typeface="+mn-lt"/>
              </a:rPr>
              <a:t> – </a:t>
            </a:r>
            <a:endParaRPr lang="pt-BR" b="1" dirty="0">
              <a:solidFill>
                <a:schemeClr val="bg1"/>
              </a:solidFill>
              <a:ea typeface="Verdana"/>
              <a:cs typeface="+mn-lt"/>
            </a:endParaRPr>
          </a:p>
          <a:p>
            <a:r>
              <a:rPr lang="pt-BR" sz="6600" b="1" dirty="0">
                <a:solidFill>
                  <a:schemeClr val="bg1"/>
                </a:solidFill>
                <a:ea typeface="+mn-lt"/>
                <a:cs typeface="+mn-lt"/>
              </a:rPr>
              <a:t>Matriz Curricular – Outras Redes – SED</a:t>
            </a:r>
            <a:endParaRPr lang="pt-BR" b="1" dirty="0">
              <a:solidFill>
                <a:schemeClr val="bg1"/>
              </a:solidFill>
              <a:ea typeface="Verdana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7580968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4156D8D-5177-4B48-B369-84ABE5744DE5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4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latin typeface="Calibri"/>
                <a:cs typeface="Calibri"/>
              </a:rPr>
              <a:t> Com</a:t>
            </a:r>
            <a:r>
              <a:rPr lang="pt-BR" sz="3200" spc="15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o </a:t>
            </a:r>
            <a:r>
              <a:rPr lang="pt-BR" sz="3200" spc="-5" dirty="0">
                <a:latin typeface="Calibri"/>
                <a:cs typeface="Calibri"/>
              </a:rPr>
              <a:t>filtro</a:t>
            </a:r>
            <a:r>
              <a:rPr lang="pt-BR" sz="3200" spc="15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preenchido,</a:t>
            </a:r>
            <a:r>
              <a:rPr lang="pt-BR" sz="3200" spc="2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selecione</a:t>
            </a:r>
            <a:r>
              <a:rPr lang="pt-BR" sz="3200" spc="30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o</a:t>
            </a:r>
            <a:r>
              <a:rPr lang="pt-BR" sz="3200" spc="-5" dirty="0">
                <a:latin typeface="Calibri"/>
                <a:cs typeface="Calibri"/>
              </a:rPr>
              <a:t> tipo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de</a:t>
            </a:r>
            <a:r>
              <a:rPr lang="pt-BR" sz="3200" spc="20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ensino</a:t>
            </a:r>
            <a:r>
              <a:rPr lang="pt-BR" sz="3200" spc="-5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e</a:t>
            </a:r>
            <a:r>
              <a:rPr lang="pt-BR" sz="3200" spc="2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clique</a:t>
            </a:r>
            <a:r>
              <a:rPr lang="pt-BR" sz="3200" spc="25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em </a:t>
            </a:r>
            <a:r>
              <a:rPr lang="pt-BR" sz="3200" spc="-5" dirty="0">
                <a:latin typeface="Calibri"/>
                <a:cs typeface="Calibri"/>
              </a:rPr>
              <a:t>Selecionar.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9285B0B-39B2-40E0-AB97-3870125BAFE5}"/>
              </a:ext>
            </a:extLst>
          </p:cNvPr>
          <p:cNvSpPr txBox="1"/>
          <p:nvPr/>
        </p:nvSpPr>
        <p:spPr>
          <a:xfrm>
            <a:off x="10668000" y="6746134"/>
            <a:ext cx="6781258" cy="213648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3600" b="1" spc="-5" dirty="0">
                <a:solidFill>
                  <a:srgbClr val="EFC206"/>
                </a:solidFill>
                <a:latin typeface="Calibri"/>
                <a:cs typeface="Calibri"/>
              </a:rPr>
              <a:t>Importante: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3200" spc="-5" dirty="0">
                <a:latin typeface="Calibri"/>
                <a:cs typeface="Calibri"/>
              </a:rPr>
              <a:t>Só </a:t>
            </a:r>
            <a:r>
              <a:rPr lang="pt-BR" sz="3200" dirty="0">
                <a:latin typeface="Calibri"/>
                <a:cs typeface="Calibri"/>
              </a:rPr>
              <a:t>serão</a:t>
            </a:r>
            <a:r>
              <a:rPr lang="pt-BR" sz="3200" spc="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visualizados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os</a:t>
            </a:r>
            <a:r>
              <a:rPr lang="pt-BR" sz="3200" dirty="0">
                <a:latin typeface="Calibri"/>
                <a:cs typeface="Calibri"/>
              </a:rPr>
              <a:t> tipos de</a:t>
            </a:r>
            <a:r>
              <a:rPr lang="pt-BR" sz="3200" spc="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ensino</a:t>
            </a:r>
            <a:r>
              <a:rPr lang="pt-BR" sz="3200" spc="1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que</a:t>
            </a:r>
            <a:r>
              <a:rPr lang="pt-BR" sz="3200" spc="1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foram</a:t>
            </a:r>
            <a:r>
              <a:rPr lang="pt-BR" sz="320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coletados</a:t>
            </a:r>
            <a:r>
              <a:rPr lang="pt-BR" sz="3200" spc="1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no </a:t>
            </a:r>
            <a:r>
              <a:rPr lang="pt-BR" sz="3200" spc="-39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Cadastro</a:t>
            </a:r>
            <a:r>
              <a:rPr lang="pt-BR" sz="3200" spc="-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de</a:t>
            </a:r>
            <a:r>
              <a:rPr lang="pt-BR" sz="3200" spc="15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Alunos.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C0615E5-DBF8-4818-9EAF-181950413D99}"/>
              </a:ext>
            </a:extLst>
          </p:cNvPr>
          <p:cNvGrpSpPr/>
          <p:nvPr/>
        </p:nvGrpSpPr>
        <p:grpSpPr>
          <a:xfrm>
            <a:off x="972619" y="2059490"/>
            <a:ext cx="9358440" cy="6795763"/>
            <a:chOff x="972619" y="2021390"/>
            <a:chExt cx="9358440" cy="6795763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594EE685-1AFE-4453-AE92-AD50B33D3241}"/>
                </a:ext>
              </a:extLst>
            </p:cNvPr>
            <p:cNvGrpSpPr/>
            <p:nvPr/>
          </p:nvGrpSpPr>
          <p:grpSpPr>
            <a:xfrm>
              <a:off x="972619" y="2021390"/>
              <a:ext cx="9358440" cy="6795763"/>
              <a:chOff x="972619" y="2021390"/>
              <a:chExt cx="9358440" cy="6795763"/>
            </a:xfrm>
          </p:grpSpPr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id="{317EADE0-7796-4023-A304-7739FC62A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72619" y="2021390"/>
                <a:ext cx="9358440" cy="67957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66C8FFD9-A2DB-499C-80C5-36F5B7328B7D}"/>
                  </a:ext>
                </a:extLst>
              </p:cNvPr>
              <p:cNvSpPr/>
              <p:nvPr/>
            </p:nvSpPr>
            <p:spPr>
              <a:xfrm>
                <a:off x="4667250" y="6515100"/>
                <a:ext cx="1114425" cy="51435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254495A4-4CCA-4C09-950E-3E1DAEE6C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3046" y="7161823"/>
              <a:ext cx="772895" cy="239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516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4156D8D-5177-4B48-B369-84ABE5744DE5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5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latin typeface="Calibri"/>
                <a:cs typeface="Calibri"/>
              </a:rPr>
              <a:t> </a:t>
            </a:r>
            <a:r>
              <a:rPr lang="pt-BR" sz="3200" dirty="0">
                <a:cs typeface="Arial MT"/>
              </a:rPr>
              <a:t>Selecione</a:t>
            </a:r>
            <a:r>
              <a:rPr lang="pt-BR" sz="3200" spc="-3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o</a:t>
            </a:r>
            <a:r>
              <a:rPr lang="pt-BR" sz="3200" spc="-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fundamento</a:t>
            </a:r>
            <a:r>
              <a:rPr lang="pt-BR" sz="3200" spc="-4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legal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correspondente</a:t>
            </a:r>
            <a:r>
              <a:rPr lang="pt-BR" sz="3200" spc="-4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clique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em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Selecionar.</a:t>
            </a:r>
            <a:endParaRPr lang="en-US" sz="3200" b="1" dirty="0">
              <a:ea typeface="+mn-lt"/>
              <a:cs typeface="+mn-l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9285B0B-39B2-40E0-AB97-3870125BAFE5}"/>
              </a:ext>
            </a:extLst>
          </p:cNvPr>
          <p:cNvSpPr txBox="1"/>
          <p:nvPr/>
        </p:nvSpPr>
        <p:spPr>
          <a:xfrm>
            <a:off x="10668000" y="4409330"/>
            <a:ext cx="6781258" cy="447814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3600" b="1" spc="-5" dirty="0">
                <a:solidFill>
                  <a:srgbClr val="EFC206"/>
                </a:solidFill>
                <a:cs typeface="Calibri"/>
              </a:rPr>
              <a:t>Importante:</a:t>
            </a:r>
          </a:p>
          <a:p>
            <a:pPr marL="97790" marR="88900" algn="just">
              <a:lnSpc>
                <a:spcPct val="100000"/>
              </a:lnSpc>
              <a:spcBef>
                <a:spcPts val="1470"/>
              </a:spcBef>
            </a:pPr>
            <a:r>
              <a:rPr lang="pt-BR" sz="3200" spc="-5" dirty="0">
                <a:cs typeface="Arial MT"/>
              </a:rPr>
              <a:t>Lembrando que, para cada per</a:t>
            </a:r>
            <a:r>
              <a:rPr lang="pt-BR" sz="3200" spc="-5" dirty="0">
                <a:cs typeface="Calibri"/>
              </a:rPr>
              <a:t>í</a:t>
            </a:r>
            <a:r>
              <a:rPr lang="pt-BR" sz="3200" spc="-5" dirty="0">
                <a:cs typeface="Arial MT"/>
              </a:rPr>
              <a:t>odo, a </a:t>
            </a:r>
            <a:r>
              <a:rPr lang="pt-BR" sz="3200" dirty="0">
                <a:cs typeface="Arial MT"/>
              </a:rPr>
              <a:t>escola </a:t>
            </a:r>
            <a:r>
              <a:rPr lang="pt-BR" sz="3200" spc="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deve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cadastrar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uma</a:t>
            </a:r>
            <a:r>
              <a:rPr lang="pt-BR" sz="3200" dirty="0">
                <a:cs typeface="Arial MT"/>
              </a:rPr>
              <a:t> matriz.</a:t>
            </a:r>
            <a:r>
              <a:rPr lang="pt-BR" sz="3200" spc="5" dirty="0">
                <a:cs typeface="Arial MT"/>
              </a:rPr>
              <a:t> </a:t>
            </a:r>
            <a:r>
              <a:rPr lang="pt-BR" sz="3200" spc="-10" dirty="0">
                <a:cs typeface="Arial MT"/>
              </a:rPr>
              <a:t>No</a:t>
            </a:r>
            <a:r>
              <a:rPr lang="pt-BR" sz="3200" spc="-5" dirty="0">
                <a:cs typeface="Arial MT"/>
              </a:rPr>
              <a:t> caso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dos 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per</a:t>
            </a:r>
            <a:r>
              <a:rPr lang="pt-BR" sz="3200" spc="-5" dirty="0">
                <a:cs typeface="Calibri"/>
              </a:rPr>
              <a:t>í</a:t>
            </a:r>
            <a:r>
              <a:rPr lang="pt-BR" sz="3200" spc="-5" dirty="0">
                <a:cs typeface="Arial MT"/>
              </a:rPr>
              <a:t>odos manhã e </a:t>
            </a:r>
            <a:r>
              <a:rPr lang="pt-BR" sz="3200" dirty="0">
                <a:cs typeface="Arial MT"/>
              </a:rPr>
              <a:t>tarde, </a:t>
            </a:r>
            <a:r>
              <a:rPr lang="pt-BR" sz="3200" spc="-5" dirty="0">
                <a:cs typeface="Arial MT"/>
              </a:rPr>
              <a:t>cadastre uma matriz 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com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o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per</a:t>
            </a:r>
            <a:r>
              <a:rPr lang="pt-BR" sz="3200" spc="-5" dirty="0">
                <a:cs typeface="Calibri"/>
              </a:rPr>
              <a:t>í</a:t>
            </a:r>
            <a:r>
              <a:rPr lang="pt-BR" sz="3200" spc="-5" dirty="0">
                <a:cs typeface="Arial MT"/>
              </a:rPr>
              <a:t>odo diurno.</a:t>
            </a:r>
            <a:r>
              <a:rPr lang="pt-BR" sz="3200" dirty="0">
                <a:cs typeface="Arial MT"/>
              </a:rPr>
              <a:t> </a:t>
            </a:r>
          </a:p>
          <a:p>
            <a:pPr marL="97790" marR="88900" algn="just">
              <a:lnSpc>
                <a:spcPct val="100000"/>
              </a:lnSpc>
              <a:spcBef>
                <a:spcPts val="1470"/>
              </a:spcBef>
            </a:pPr>
            <a:r>
              <a:rPr lang="pt-BR" sz="3200" spc="-5" dirty="0">
                <a:cs typeface="Arial MT"/>
              </a:rPr>
              <a:t>A carga hor</a:t>
            </a:r>
            <a:r>
              <a:rPr lang="pt-BR" sz="3200" spc="-5" dirty="0">
                <a:cs typeface="Calibri"/>
              </a:rPr>
              <a:t>á</a:t>
            </a:r>
            <a:r>
              <a:rPr lang="pt-BR" sz="3200" spc="-5" dirty="0">
                <a:cs typeface="Arial MT"/>
              </a:rPr>
              <a:t>ria e o m</a:t>
            </a:r>
            <a:r>
              <a:rPr lang="pt-BR" sz="3200" spc="-5" dirty="0">
                <a:cs typeface="Calibri"/>
              </a:rPr>
              <a:t>ó</a:t>
            </a:r>
            <a:r>
              <a:rPr lang="pt-BR" sz="3200" spc="-5" dirty="0">
                <a:cs typeface="Arial MT"/>
              </a:rPr>
              <a:t>dulo constarão </a:t>
            </a:r>
            <a:r>
              <a:rPr lang="pt-BR" sz="3200" spc="-10" dirty="0">
                <a:cs typeface="Arial MT"/>
              </a:rPr>
              <a:t>em </a:t>
            </a:r>
            <a:r>
              <a:rPr lang="pt-BR" sz="3200" spc="-5" dirty="0">
                <a:cs typeface="Arial MT"/>
              </a:rPr>
              <a:t>branco.</a:t>
            </a:r>
            <a:endParaRPr lang="pt-BR" sz="3200" dirty="0">
              <a:cs typeface="Arial M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3CCFE5F-B351-46B4-9273-817307724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17" y="2101999"/>
            <a:ext cx="6858481" cy="3354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3374D6A6-1FA0-46CB-8750-6716054738FC}"/>
              </a:ext>
            </a:extLst>
          </p:cNvPr>
          <p:cNvSpPr txBox="1"/>
          <p:nvPr/>
        </p:nvSpPr>
        <p:spPr>
          <a:xfrm>
            <a:off x="827088" y="5624950"/>
            <a:ext cx="831691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6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latin typeface="Calibri"/>
                <a:cs typeface="Calibri"/>
              </a:rPr>
              <a:t> </a:t>
            </a:r>
            <a:r>
              <a:rPr lang="pt-BR" sz="3200" dirty="0">
                <a:cs typeface="Arial MT"/>
              </a:rPr>
              <a:t>Selecione</a:t>
            </a:r>
            <a:r>
              <a:rPr lang="pt-BR" sz="3200" spc="-3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o</a:t>
            </a:r>
            <a:r>
              <a:rPr lang="pt-BR" sz="3200" spc="-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período</a:t>
            </a:r>
            <a:endParaRPr lang="en-US" sz="3200" b="1" dirty="0">
              <a:ea typeface="+mn-lt"/>
              <a:cs typeface="+mn-lt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7A1F22A-E306-4C67-9178-138CDE0AD929}"/>
              </a:ext>
            </a:extLst>
          </p:cNvPr>
          <p:cNvGrpSpPr/>
          <p:nvPr/>
        </p:nvGrpSpPr>
        <p:grpSpPr>
          <a:xfrm>
            <a:off x="2370182" y="6298852"/>
            <a:ext cx="4142232" cy="2447542"/>
            <a:chOff x="2370182" y="6298852"/>
            <a:chExt cx="4142232" cy="2447542"/>
          </a:xfrm>
        </p:grpSpPr>
        <p:pic>
          <p:nvPicPr>
            <p:cNvPr id="10" name="object 15">
              <a:extLst>
                <a:ext uri="{FF2B5EF4-FFF2-40B4-BE49-F238E27FC236}">
                  <a16:creationId xmlns:a16="http://schemas.microsoft.com/office/drawing/2014/main" id="{708B88A6-9A4C-48E4-A3F2-4C959AA0323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0182" y="6298852"/>
              <a:ext cx="4142232" cy="244754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C963C76C-C95A-4684-A8E4-23569BD37C43}"/>
                </a:ext>
              </a:extLst>
            </p:cNvPr>
            <p:cNvSpPr/>
            <p:nvPr/>
          </p:nvSpPr>
          <p:spPr>
            <a:xfrm>
              <a:off x="3892493" y="7137176"/>
              <a:ext cx="1309746" cy="39551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818661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4156D8D-5177-4B48-B369-84ABE5744DE5}"/>
              </a:ext>
            </a:extLst>
          </p:cNvPr>
          <p:cNvSpPr txBox="1"/>
          <p:nvPr/>
        </p:nvSpPr>
        <p:spPr>
          <a:xfrm>
            <a:off x="827088" y="1428097"/>
            <a:ext cx="8316912" cy="508857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7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dirty="0">
                <a:cs typeface="Arial MT"/>
              </a:rPr>
              <a:t>Abrirá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um</a:t>
            </a:r>
            <a:r>
              <a:rPr lang="pt-BR" sz="3200" spc="-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quadro</a:t>
            </a:r>
            <a:r>
              <a:rPr lang="pt-BR" sz="3200" spc="-4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com todas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as</a:t>
            </a:r>
            <a:r>
              <a:rPr lang="pt-BR" sz="3200" spc="-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disciplinas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correspondentes</a:t>
            </a:r>
            <a:r>
              <a:rPr lang="pt-BR" sz="3200" spc="-4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ao </a:t>
            </a:r>
            <a:r>
              <a:rPr lang="pt-BR" sz="3200" spc="-5" dirty="0">
                <a:cs typeface="Arial MT"/>
              </a:rPr>
              <a:t>fundamento</a:t>
            </a:r>
            <a:r>
              <a:rPr lang="pt-BR" sz="3200" spc="-5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legal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selecionado.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Confira</a:t>
            </a:r>
            <a:r>
              <a:rPr lang="pt-BR" sz="3200" spc="-2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o quadro</a:t>
            </a:r>
            <a:r>
              <a:rPr lang="pt-BR" sz="3200" spc="-2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 preencha</a:t>
            </a:r>
            <a:r>
              <a:rPr lang="pt-BR" sz="3200" spc="-4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com</a:t>
            </a:r>
            <a:r>
              <a:rPr lang="pt-BR" sz="3200" spc="-2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a</a:t>
            </a:r>
            <a:r>
              <a:rPr lang="pt-BR" sz="3200" spc="-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quantidade</a:t>
            </a:r>
            <a:r>
              <a:rPr lang="pt-BR" sz="3200" spc="-4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de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aulas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de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cada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disciplina</a:t>
            </a:r>
            <a:r>
              <a:rPr lang="pt-BR" sz="3200" spc="-4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</a:t>
            </a:r>
            <a:r>
              <a:rPr lang="pt-BR" sz="3200" spc="-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série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de</a:t>
            </a:r>
            <a:r>
              <a:rPr lang="pt-BR" sz="3200" spc="-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acordo</a:t>
            </a:r>
            <a:r>
              <a:rPr lang="pt-BR" sz="3200" spc="-4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com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a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realidade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da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escola. </a:t>
            </a:r>
            <a:r>
              <a:rPr lang="pt-BR" sz="3200" spc="-37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No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caso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de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o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tipo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de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ensino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não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possuir</a:t>
            </a:r>
            <a:r>
              <a:rPr lang="pt-BR" sz="3200" spc="-4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alguma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das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disciplinas,</a:t>
            </a:r>
            <a:r>
              <a:rPr lang="pt-BR" sz="3200" spc="-4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selecione</a:t>
            </a:r>
            <a:r>
              <a:rPr lang="pt-BR" sz="3200" spc="-4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00.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pt-BR" sz="3600" dirty="0"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lang="pt-BR" sz="3200" dirty="0">
                <a:cs typeface="Arial MT"/>
              </a:rPr>
              <a:t>Clique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em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Salvar</a:t>
            </a:r>
            <a:r>
              <a:rPr lang="pt-BR" sz="3200" spc="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para</a:t>
            </a:r>
            <a:r>
              <a:rPr lang="pt-BR" sz="3200" spc="-3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gravar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as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alterações.</a:t>
            </a:r>
            <a:endParaRPr lang="pt-BR" sz="3200" dirty="0"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endParaRPr lang="en-US" sz="3200" b="1" dirty="0">
              <a:ea typeface="+mn-lt"/>
              <a:cs typeface="+mn-lt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5203C3D-0CB5-46BE-B346-0977E653BC82}"/>
              </a:ext>
            </a:extLst>
          </p:cNvPr>
          <p:cNvGrpSpPr/>
          <p:nvPr/>
        </p:nvGrpSpPr>
        <p:grpSpPr>
          <a:xfrm>
            <a:off x="9536622" y="1488002"/>
            <a:ext cx="7590234" cy="7310995"/>
            <a:chOff x="9536622" y="1488002"/>
            <a:chExt cx="7590234" cy="7310995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1B9756CC-8384-42BE-A220-6D64D6F82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36622" y="1488002"/>
              <a:ext cx="7590234" cy="73109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AF025BA8-F306-4DD1-B934-AEA52AF3FFF3}"/>
                </a:ext>
              </a:extLst>
            </p:cNvPr>
            <p:cNvSpPr/>
            <p:nvPr/>
          </p:nvSpPr>
          <p:spPr>
            <a:xfrm>
              <a:off x="15859125" y="8386763"/>
              <a:ext cx="619125" cy="3429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0183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3949553"/>
            <a:ext cx="114036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COPIAR MATRIZ DO</a:t>
            </a:r>
          </a:p>
          <a:p>
            <a:r>
              <a:rPr lang="pt-BR" sz="8000" b="1" dirty="0">
                <a:solidFill>
                  <a:schemeClr val="bg1"/>
                </a:solidFill>
              </a:rPr>
              <a:t>ANO ANTERIOR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127470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1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Acesse</a:t>
            </a:r>
            <a:r>
              <a:rPr lang="pt-BR" sz="3200" spc="-10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o menu</a:t>
            </a:r>
            <a:r>
              <a:rPr lang="pt-BR" sz="3200" spc="-5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Gestão </a:t>
            </a:r>
            <a:r>
              <a:rPr lang="pt-BR" sz="3200" spc="-5" dirty="0">
                <a:latin typeface="Calibri"/>
                <a:cs typeface="Calibri"/>
              </a:rPr>
              <a:t>Escolar, depois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selecione</a:t>
            </a:r>
            <a:r>
              <a:rPr lang="pt-BR" sz="3200" spc="5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o</a:t>
            </a:r>
            <a:r>
              <a:rPr lang="pt-BR" sz="3200" spc="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submenu Matriz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10" dirty="0">
                <a:latin typeface="Calibri"/>
                <a:cs typeface="Calibri"/>
              </a:rPr>
              <a:t>Curricular,</a:t>
            </a:r>
            <a:r>
              <a:rPr lang="pt-BR" sz="3200" spc="2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por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fim</a:t>
            </a:r>
            <a:r>
              <a:rPr lang="pt-BR" sz="320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clique</a:t>
            </a:r>
            <a:r>
              <a:rPr lang="pt-BR" sz="3200" spc="30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em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Matriz</a:t>
            </a:r>
            <a:r>
              <a:rPr lang="pt-BR" sz="3200" spc="20" dirty="0">
                <a:latin typeface="Calibri"/>
                <a:cs typeface="Calibri"/>
              </a:rPr>
              <a:t> </a:t>
            </a:r>
            <a:r>
              <a:rPr lang="pt-BR" sz="3200" spc="-10" dirty="0">
                <a:latin typeface="Calibri"/>
                <a:cs typeface="Calibri"/>
              </a:rPr>
              <a:t>Curricular.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Ou</a:t>
            </a:r>
            <a:r>
              <a:rPr lang="pt-BR" sz="3200" spc="1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se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preferir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digite “Matriz</a:t>
            </a:r>
            <a:r>
              <a:rPr lang="pt-BR" sz="3200" dirty="0">
                <a:latin typeface="Calibri"/>
                <a:cs typeface="Calibri"/>
              </a:rPr>
              <a:t> </a:t>
            </a:r>
            <a:r>
              <a:rPr lang="pt-BR" sz="3200" spc="-10" dirty="0">
                <a:latin typeface="Calibri"/>
                <a:cs typeface="Calibri"/>
              </a:rPr>
              <a:t>Curricular”</a:t>
            </a:r>
            <a:r>
              <a:rPr lang="pt-BR" sz="3200" spc="1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no </a:t>
            </a:r>
            <a:r>
              <a:rPr lang="pt-BR" sz="3200" dirty="0">
                <a:latin typeface="Calibri"/>
                <a:cs typeface="Calibri"/>
              </a:rPr>
              <a:t>acesso</a:t>
            </a:r>
            <a:r>
              <a:rPr lang="pt-BR" sz="3200" spc="-5" dirty="0">
                <a:latin typeface="Calibri"/>
                <a:cs typeface="Calibri"/>
              </a:rPr>
              <a:t> rápido.</a:t>
            </a:r>
            <a:endParaRPr lang="pt-BR" sz="3200" dirty="0">
              <a:latin typeface="Calibri"/>
              <a:cs typeface="Calibri"/>
            </a:endParaRPr>
          </a:p>
          <a:p>
            <a:endParaRPr lang="en-US" b="1" dirty="0">
              <a:ea typeface="+mn-lt"/>
              <a:cs typeface="+mn-lt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E584037A-B95D-4170-BD2D-420E567E3E21}"/>
              </a:ext>
            </a:extLst>
          </p:cNvPr>
          <p:cNvGrpSpPr/>
          <p:nvPr/>
        </p:nvGrpSpPr>
        <p:grpSpPr>
          <a:xfrm>
            <a:off x="3203408" y="3135171"/>
            <a:ext cx="3613704" cy="5142105"/>
            <a:chOff x="1050035" y="2111501"/>
            <a:chExt cx="2986532" cy="42496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object 10">
              <a:extLst>
                <a:ext uri="{FF2B5EF4-FFF2-40B4-BE49-F238E27FC236}">
                  <a16:creationId xmlns:a16="http://schemas.microsoft.com/office/drawing/2014/main" id="{A187514E-E8D2-41F2-A8B7-D655B150A68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0035" y="2170175"/>
              <a:ext cx="2962655" cy="4191000"/>
            </a:xfrm>
            <a:prstGeom prst="rect">
              <a:avLst/>
            </a:prstGeom>
          </p:spPr>
        </p:pic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BD937827-A201-46DA-A1D2-074976A99D64}"/>
                </a:ext>
              </a:extLst>
            </p:cNvPr>
            <p:cNvSpPr/>
            <p:nvPr/>
          </p:nvSpPr>
          <p:spPr>
            <a:xfrm>
              <a:off x="1050797" y="2111501"/>
              <a:ext cx="2985770" cy="3267710"/>
            </a:xfrm>
            <a:custGeom>
              <a:avLst/>
              <a:gdLst/>
              <a:ahLst/>
              <a:cxnLst/>
              <a:rect l="l" t="t" r="r" b="b"/>
              <a:pathLst>
                <a:path w="2985770" h="3267710">
                  <a:moveTo>
                    <a:pt x="0" y="649224"/>
                  </a:moveTo>
                  <a:lnTo>
                    <a:pt x="2962655" y="649224"/>
                  </a:lnTo>
                  <a:lnTo>
                    <a:pt x="2962655" y="0"/>
                  </a:lnTo>
                  <a:lnTo>
                    <a:pt x="0" y="0"/>
                  </a:lnTo>
                  <a:lnTo>
                    <a:pt x="0" y="649224"/>
                  </a:lnTo>
                  <a:close/>
                </a:path>
                <a:path w="2985770" h="3267710">
                  <a:moveTo>
                    <a:pt x="22860" y="3267456"/>
                  </a:moveTo>
                  <a:lnTo>
                    <a:pt x="2985516" y="3267456"/>
                  </a:lnTo>
                  <a:lnTo>
                    <a:pt x="2985516" y="2755392"/>
                  </a:lnTo>
                  <a:lnTo>
                    <a:pt x="22860" y="2755392"/>
                  </a:lnTo>
                  <a:lnTo>
                    <a:pt x="22860" y="3267456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4EDED93B-8289-4D9F-9862-045933616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267" y="4426710"/>
            <a:ext cx="6997575" cy="1433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2E93208C-F1B5-49D6-A2EA-FE704BC19F34}"/>
              </a:ext>
            </a:extLst>
          </p:cNvPr>
          <p:cNvCxnSpPr>
            <a:cxnSpLocks/>
          </p:cNvCxnSpPr>
          <p:nvPr/>
        </p:nvCxnSpPr>
        <p:spPr>
          <a:xfrm rot="5400000">
            <a:off x="12177489" y="2670627"/>
            <a:ext cx="1727199" cy="1320802"/>
          </a:xfrm>
          <a:prstGeom prst="bentConnector3">
            <a:avLst>
              <a:gd name="adj1" fmla="val 46639"/>
            </a:avLst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688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4156D8D-5177-4B48-B369-84ABE5744DE5}"/>
              </a:ext>
            </a:extLst>
          </p:cNvPr>
          <p:cNvSpPr txBox="1"/>
          <p:nvPr/>
        </p:nvSpPr>
        <p:spPr>
          <a:xfrm>
            <a:off x="841828" y="1428097"/>
            <a:ext cx="16601621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2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latin typeface="Calibri"/>
                <a:cs typeface="Calibri"/>
              </a:rPr>
              <a:t> Clique</a:t>
            </a:r>
            <a:r>
              <a:rPr lang="pt-BR" sz="3200" spc="15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em +</a:t>
            </a:r>
            <a:r>
              <a:rPr lang="pt-BR" sz="3200" spc="-1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Copiar</a:t>
            </a:r>
            <a:r>
              <a:rPr lang="pt-BR" sz="3200" spc="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Matriz</a:t>
            </a:r>
            <a:r>
              <a:rPr lang="pt-BR" sz="3200" dirty="0">
                <a:latin typeface="Calibri"/>
                <a:cs typeface="Calibri"/>
              </a:rPr>
              <a:t> Ano</a:t>
            </a:r>
            <a:r>
              <a:rPr lang="pt-BR" sz="3200" spc="-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Anterior.</a:t>
            </a:r>
            <a:endParaRPr lang="en-US" sz="3200" b="1" dirty="0">
              <a:ea typeface="+mn-lt"/>
              <a:cs typeface="+mn-l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23F2B8F-A366-4E3C-8EDC-69F0EB526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470" y="2272973"/>
            <a:ext cx="14079060" cy="58839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1973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4156D8D-5177-4B48-B369-84ABE5744DE5}"/>
              </a:ext>
            </a:extLst>
          </p:cNvPr>
          <p:cNvSpPr txBox="1"/>
          <p:nvPr/>
        </p:nvSpPr>
        <p:spPr>
          <a:xfrm>
            <a:off x="841828" y="1428097"/>
            <a:ext cx="16601621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3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latin typeface="Calibri"/>
                <a:cs typeface="Calibri"/>
              </a:rPr>
              <a:t> </a:t>
            </a:r>
            <a:r>
              <a:rPr lang="pt-BR" sz="3200" dirty="0">
                <a:cs typeface="Arial MT"/>
              </a:rPr>
              <a:t>Confirme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as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informações,</a:t>
            </a:r>
            <a:r>
              <a:rPr lang="pt-BR" sz="3200" spc="-4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depois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clique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em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Copiar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Matrizes.</a:t>
            </a:r>
            <a:endParaRPr lang="en-US" sz="3200" b="1" dirty="0">
              <a:ea typeface="+mn-lt"/>
              <a:cs typeface="+mn-lt"/>
            </a:endParaRPr>
          </a:p>
        </p:txBody>
      </p:sp>
      <p:pic>
        <p:nvPicPr>
          <p:cNvPr id="6" name="object 13">
            <a:extLst>
              <a:ext uri="{FF2B5EF4-FFF2-40B4-BE49-F238E27FC236}">
                <a16:creationId xmlns:a16="http://schemas.microsoft.com/office/drawing/2014/main" id="{8A678333-2D64-40FF-A85B-D7A52299CD2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6225" y="7411187"/>
            <a:ext cx="9001854" cy="13935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04A0F62C-F6FD-446D-A439-C85EE601ED78}"/>
              </a:ext>
            </a:extLst>
          </p:cNvPr>
          <p:cNvGrpSpPr/>
          <p:nvPr/>
        </p:nvGrpSpPr>
        <p:grpSpPr>
          <a:xfrm>
            <a:off x="4656224" y="2034708"/>
            <a:ext cx="9001854" cy="5132371"/>
            <a:chOff x="4656224" y="2034708"/>
            <a:chExt cx="9001854" cy="5132371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0474A5B2-C400-4A46-93DB-B96EC5A17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6224" y="2034708"/>
              <a:ext cx="9001854" cy="51323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1C372750-26A3-4B66-A430-29D3230A7645}"/>
                </a:ext>
              </a:extLst>
            </p:cNvPr>
            <p:cNvSpPr/>
            <p:nvPr/>
          </p:nvSpPr>
          <p:spPr>
            <a:xfrm>
              <a:off x="11491915" y="6677024"/>
              <a:ext cx="1462088" cy="480529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10545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4565106"/>
            <a:ext cx="1140368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CONSULTAR MATRIZ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127470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1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Acesse</a:t>
            </a:r>
            <a:r>
              <a:rPr lang="pt-BR" sz="3200" spc="-10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o menu</a:t>
            </a:r>
            <a:r>
              <a:rPr lang="pt-BR" sz="3200" spc="-5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Gestão </a:t>
            </a:r>
            <a:r>
              <a:rPr lang="pt-BR" sz="3200" spc="-5" dirty="0">
                <a:latin typeface="Calibri"/>
                <a:cs typeface="Calibri"/>
              </a:rPr>
              <a:t>Escolar, depois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selecione</a:t>
            </a:r>
            <a:r>
              <a:rPr lang="pt-BR" sz="3200" spc="5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o</a:t>
            </a:r>
            <a:r>
              <a:rPr lang="pt-BR" sz="3200" spc="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submenu Matriz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10" dirty="0">
                <a:latin typeface="Calibri"/>
                <a:cs typeface="Calibri"/>
              </a:rPr>
              <a:t>Curricular,</a:t>
            </a:r>
            <a:r>
              <a:rPr lang="pt-BR" sz="3200" spc="2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por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fim</a:t>
            </a:r>
            <a:r>
              <a:rPr lang="pt-BR" sz="320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clique</a:t>
            </a:r>
            <a:r>
              <a:rPr lang="pt-BR" sz="3200" spc="30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em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Matriz</a:t>
            </a:r>
            <a:r>
              <a:rPr lang="pt-BR" sz="3200" spc="20" dirty="0">
                <a:latin typeface="Calibri"/>
                <a:cs typeface="Calibri"/>
              </a:rPr>
              <a:t> </a:t>
            </a:r>
            <a:r>
              <a:rPr lang="pt-BR" sz="3200" spc="-10" dirty="0">
                <a:latin typeface="Calibri"/>
                <a:cs typeface="Calibri"/>
              </a:rPr>
              <a:t>Curricular.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Ou</a:t>
            </a:r>
            <a:r>
              <a:rPr lang="pt-BR" sz="3200" spc="1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se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preferir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digite “Matriz</a:t>
            </a:r>
            <a:r>
              <a:rPr lang="pt-BR" sz="3200" dirty="0">
                <a:latin typeface="Calibri"/>
                <a:cs typeface="Calibri"/>
              </a:rPr>
              <a:t> </a:t>
            </a:r>
            <a:r>
              <a:rPr lang="pt-BR" sz="3200" spc="-10" dirty="0">
                <a:latin typeface="Calibri"/>
                <a:cs typeface="Calibri"/>
              </a:rPr>
              <a:t>Curricular”</a:t>
            </a:r>
            <a:r>
              <a:rPr lang="pt-BR" sz="3200" spc="1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no </a:t>
            </a:r>
            <a:r>
              <a:rPr lang="pt-BR" sz="3200" dirty="0">
                <a:latin typeface="Calibri"/>
                <a:cs typeface="Calibri"/>
              </a:rPr>
              <a:t>acesso</a:t>
            </a:r>
            <a:r>
              <a:rPr lang="pt-BR" sz="3200" spc="-5" dirty="0">
                <a:latin typeface="Calibri"/>
                <a:cs typeface="Calibri"/>
              </a:rPr>
              <a:t> rápido.</a:t>
            </a:r>
            <a:endParaRPr lang="pt-BR" sz="3200" dirty="0">
              <a:latin typeface="Calibri"/>
              <a:cs typeface="Calibri"/>
            </a:endParaRPr>
          </a:p>
          <a:p>
            <a:endParaRPr lang="en-US" b="1" dirty="0">
              <a:ea typeface="+mn-lt"/>
              <a:cs typeface="+mn-lt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E584037A-B95D-4170-BD2D-420E567E3E21}"/>
              </a:ext>
            </a:extLst>
          </p:cNvPr>
          <p:cNvGrpSpPr/>
          <p:nvPr/>
        </p:nvGrpSpPr>
        <p:grpSpPr>
          <a:xfrm>
            <a:off x="3203408" y="3135171"/>
            <a:ext cx="3613704" cy="5142105"/>
            <a:chOff x="1050035" y="2111501"/>
            <a:chExt cx="2986532" cy="42496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object 10">
              <a:extLst>
                <a:ext uri="{FF2B5EF4-FFF2-40B4-BE49-F238E27FC236}">
                  <a16:creationId xmlns:a16="http://schemas.microsoft.com/office/drawing/2014/main" id="{A187514E-E8D2-41F2-A8B7-D655B150A68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0035" y="2170175"/>
              <a:ext cx="2962655" cy="4191000"/>
            </a:xfrm>
            <a:prstGeom prst="rect">
              <a:avLst/>
            </a:prstGeom>
          </p:spPr>
        </p:pic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BD937827-A201-46DA-A1D2-074976A99D64}"/>
                </a:ext>
              </a:extLst>
            </p:cNvPr>
            <p:cNvSpPr/>
            <p:nvPr/>
          </p:nvSpPr>
          <p:spPr>
            <a:xfrm>
              <a:off x="1050797" y="2111501"/>
              <a:ext cx="2985770" cy="3267710"/>
            </a:xfrm>
            <a:custGeom>
              <a:avLst/>
              <a:gdLst/>
              <a:ahLst/>
              <a:cxnLst/>
              <a:rect l="l" t="t" r="r" b="b"/>
              <a:pathLst>
                <a:path w="2985770" h="3267710">
                  <a:moveTo>
                    <a:pt x="0" y="649224"/>
                  </a:moveTo>
                  <a:lnTo>
                    <a:pt x="2962655" y="649224"/>
                  </a:lnTo>
                  <a:lnTo>
                    <a:pt x="2962655" y="0"/>
                  </a:lnTo>
                  <a:lnTo>
                    <a:pt x="0" y="0"/>
                  </a:lnTo>
                  <a:lnTo>
                    <a:pt x="0" y="649224"/>
                  </a:lnTo>
                  <a:close/>
                </a:path>
                <a:path w="2985770" h="3267710">
                  <a:moveTo>
                    <a:pt x="22860" y="3267456"/>
                  </a:moveTo>
                  <a:lnTo>
                    <a:pt x="2985516" y="3267456"/>
                  </a:lnTo>
                  <a:lnTo>
                    <a:pt x="2985516" y="2755392"/>
                  </a:lnTo>
                  <a:lnTo>
                    <a:pt x="22860" y="2755392"/>
                  </a:lnTo>
                  <a:lnTo>
                    <a:pt x="22860" y="3267456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4EDED93B-8289-4D9F-9862-045933616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267" y="4426710"/>
            <a:ext cx="6997575" cy="1433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2E93208C-F1B5-49D6-A2EA-FE704BC19F34}"/>
              </a:ext>
            </a:extLst>
          </p:cNvPr>
          <p:cNvCxnSpPr>
            <a:cxnSpLocks/>
          </p:cNvCxnSpPr>
          <p:nvPr/>
        </p:nvCxnSpPr>
        <p:spPr>
          <a:xfrm rot="5400000">
            <a:off x="12177489" y="2670627"/>
            <a:ext cx="1727199" cy="1320802"/>
          </a:xfrm>
          <a:prstGeom prst="bentConnector3">
            <a:avLst>
              <a:gd name="adj1" fmla="val 46639"/>
            </a:avLst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230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B578803-AC17-4D78-8D72-BC450A63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24D06125-A0E6-43EC-B1DD-C6B18FAA04B8}"/>
              </a:ext>
            </a:extLst>
          </p:cNvPr>
          <p:cNvSpPr txBox="1"/>
          <p:nvPr/>
        </p:nvSpPr>
        <p:spPr>
          <a:xfrm>
            <a:off x="841828" y="1428097"/>
            <a:ext cx="16601621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2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latin typeface="Calibri"/>
                <a:cs typeface="Calibri"/>
              </a:rPr>
              <a:t> Preencha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os</a:t>
            </a:r>
            <a:r>
              <a:rPr lang="pt-BR" sz="320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filtros</a:t>
            </a:r>
            <a:r>
              <a:rPr lang="pt-BR" sz="3200" spc="15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e</a:t>
            </a:r>
            <a:r>
              <a:rPr lang="pt-BR" sz="3200" spc="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clique</a:t>
            </a:r>
            <a:r>
              <a:rPr lang="pt-BR" sz="3200" spc="30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em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pesquisar.</a:t>
            </a:r>
            <a:r>
              <a:rPr lang="pt-BR" sz="320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Observe</a:t>
            </a:r>
            <a:r>
              <a:rPr lang="pt-BR" sz="320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que</a:t>
            </a:r>
            <a:r>
              <a:rPr lang="pt-BR" sz="3200" spc="20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após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o </a:t>
            </a:r>
            <a:r>
              <a:rPr lang="pt-BR" sz="3200" spc="-5" dirty="0">
                <a:latin typeface="Calibri"/>
                <a:cs typeface="Calibri"/>
              </a:rPr>
              <a:t>cadastro,</a:t>
            </a:r>
            <a:r>
              <a:rPr lang="pt-BR" sz="3200" spc="5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a </a:t>
            </a:r>
            <a:r>
              <a:rPr lang="pt-BR" sz="3200" spc="-5" dirty="0">
                <a:latin typeface="Calibri"/>
                <a:cs typeface="Calibri"/>
              </a:rPr>
              <a:t>matriz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foi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homologada </a:t>
            </a:r>
            <a:r>
              <a:rPr lang="pt-BR" sz="3200" spc="-39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automaticamente.</a:t>
            </a:r>
            <a:endParaRPr lang="en-US" sz="3200" b="1" dirty="0">
              <a:ea typeface="+mn-lt"/>
              <a:cs typeface="+mn-lt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175C25F9-AF8A-45C0-9348-6D2EDFA49C04}"/>
              </a:ext>
            </a:extLst>
          </p:cNvPr>
          <p:cNvGrpSpPr/>
          <p:nvPr/>
        </p:nvGrpSpPr>
        <p:grpSpPr>
          <a:xfrm>
            <a:off x="856342" y="2425806"/>
            <a:ext cx="10212538" cy="6268286"/>
            <a:chOff x="1066674" y="1947579"/>
            <a:chExt cx="7553251" cy="46824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Imagem 13" descr="Interface gráfica do usuário&#10;&#10;Descrição gerada automaticamente">
              <a:extLst>
                <a:ext uri="{FF2B5EF4-FFF2-40B4-BE49-F238E27FC236}">
                  <a16:creationId xmlns:a16="http://schemas.microsoft.com/office/drawing/2014/main" id="{787D4BAA-3F6F-4C53-859D-9BBAB2E6F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674" y="1947579"/>
              <a:ext cx="7553251" cy="4682422"/>
            </a:xfrm>
            <a:prstGeom prst="rect">
              <a:avLst/>
            </a:prstGeom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6DF747EF-761B-4E9F-B3C0-63FAD5F0AA37}"/>
                </a:ext>
              </a:extLst>
            </p:cNvPr>
            <p:cNvSpPr/>
            <p:nvPr/>
          </p:nvSpPr>
          <p:spPr>
            <a:xfrm>
              <a:off x="7924800" y="4953000"/>
              <a:ext cx="533400" cy="2286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FE527C75-56B5-4FD2-A326-6DF040F251EB}"/>
                </a:ext>
              </a:extLst>
            </p:cNvPr>
            <p:cNvSpPr/>
            <p:nvPr/>
          </p:nvSpPr>
          <p:spPr>
            <a:xfrm>
              <a:off x="6096000" y="6096000"/>
              <a:ext cx="533400" cy="1524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06C71BFC-CDFD-4155-99E3-11D7B7565B40}"/>
                </a:ext>
              </a:extLst>
            </p:cNvPr>
            <p:cNvSpPr/>
            <p:nvPr/>
          </p:nvSpPr>
          <p:spPr>
            <a:xfrm>
              <a:off x="8059601" y="6096000"/>
              <a:ext cx="246199" cy="1524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FF0B51F-0444-4969-8865-1F01582830A8}"/>
              </a:ext>
            </a:extLst>
          </p:cNvPr>
          <p:cNvSpPr txBox="1"/>
          <p:nvPr/>
        </p:nvSpPr>
        <p:spPr>
          <a:xfrm>
            <a:off x="11422742" y="2780946"/>
            <a:ext cx="6026515" cy="610167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3600" b="1" spc="-5" dirty="0">
                <a:solidFill>
                  <a:srgbClr val="EFC206"/>
                </a:solidFill>
                <a:latin typeface="Calibri"/>
                <a:cs typeface="Calibri"/>
              </a:rPr>
              <a:t>Importante: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3200" spc="-5" dirty="0">
                <a:latin typeface="Calibri"/>
                <a:cs typeface="Calibri"/>
              </a:rPr>
              <a:t>Caso seja cadastrada/homologada  uma nova matriz com o mesmo tipo  de ensino e período, a matriz  homologada terá o status alterado  para “substituída” e passará a valer a última matriz cadastrada/homologada. Veja na imagem ao lado.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pt-BR" sz="3200" spc="-5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3200" spc="-5" dirty="0">
                <a:latin typeface="Calibri"/>
                <a:cs typeface="Calibri"/>
              </a:rPr>
              <a:t>O quadro de aulas é gerado após o cadastro/homologação.</a:t>
            </a:r>
          </a:p>
        </p:txBody>
      </p:sp>
    </p:spTree>
    <p:extLst>
      <p:ext uri="{BB962C8B-B14F-4D97-AF65-F5344CB8AC3E}">
        <p14:creationId xmlns:p14="http://schemas.microsoft.com/office/powerpoint/2010/main" val="243286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6" name="object 16">
            <a:extLst>
              <a:ext uri="{FF2B5EF4-FFF2-40B4-BE49-F238E27FC236}">
                <a16:creationId xmlns:a16="http://schemas.microsoft.com/office/drawing/2014/main" id="{009F552E-4CED-40E9-8067-FA012CF96429}"/>
              </a:ext>
            </a:extLst>
          </p:cNvPr>
          <p:cNvSpPr txBox="1"/>
          <p:nvPr/>
        </p:nvSpPr>
        <p:spPr>
          <a:xfrm>
            <a:off x="2121397" y="1413642"/>
            <a:ext cx="14051200" cy="2604559"/>
          </a:xfrm>
          <a:prstGeom prst="rect">
            <a:avLst/>
          </a:prstGeom>
        </p:spPr>
        <p:txBody>
          <a:bodyPr vert="horz" wrap="square" lIns="0" tIns="19050" rIns="0" bIns="0" rtlCol="0" anchor="t">
            <a:spAutoFit/>
          </a:bodyPr>
          <a:lstStyle/>
          <a:p>
            <a:pPr algn="ctr"/>
            <a:r>
              <a:rPr lang="pt-BR" sz="3600" b="1" spc="-8" dirty="0">
                <a:solidFill>
                  <a:srgbClr val="EFC206"/>
                </a:solidFill>
                <a:ea typeface="+mn-lt"/>
                <a:cs typeface="+mn-lt"/>
              </a:rPr>
              <a:t>Introdução</a:t>
            </a:r>
          </a:p>
          <a:p>
            <a:pPr algn="just"/>
            <a:endParaRPr lang="pt-BR" sz="3600" b="1" spc="-8" dirty="0">
              <a:ea typeface="+mn-lt"/>
              <a:cs typeface="+mn-lt"/>
            </a:endParaRPr>
          </a:p>
          <a:p>
            <a:pPr algn="just"/>
            <a:r>
              <a:rPr lang="pt-BR" sz="3200" spc="-8" dirty="0">
                <a:ea typeface="+mn-lt"/>
                <a:cs typeface="+mn-lt"/>
              </a:rPr>
              <a:t>Este tutorial apresenta o passo a passo para a realização do cadastro da Matriz  Curricular pelas outras redes na Plataforma Secretaria Escolar Digital - SED.</a:t>
            </a:r>
          </a:p>
          <a:p>
            <a:pPr algn="just"/>
            <a:endParaRPr lang="pt-BR" sz="3200" dirty="0">
              <a:ea typeface="+mn-lt"/>
              <a:cs typeface="+mn-lt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1FF64F2-CFED-4A7F-A76D-29988084A028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MATRIZ CURRICULAR</a:t>
            </a:r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46C1FCB3-8ACA-4061-8F27-AD785AFB5008}"/>
              </a:ext>
            </a:extLst>
          </p:cNvPr>
          <p:cNvGrpSpPr/>
          <p:nvPr/>
        </p:nvGrpSpPr>
        <p:grpSpPr>
          <a:xfrm>
            <a:off x="11006049" y="5059712"/>
            <a:ext cx="4567823" cy="2661035"/>
            <a:chOff x="12943928" y="6105347"/>
            <a:chExt cx="4567823" cy="2661035"/>
          </a:xfrm>
          <a:effectLst/>
        </p:grpSpPr>
        <p:pic>
          <p:nvPicPr>
            <p:cNvPr id="41" name="object 8">
              <a:extLst>
                <a:ext uri="{FF2B5EF4-FFF2-40B4-BE49-F238E27FC236}">
                  <a16:creationId xmlns:a16="http://schemas.microsoft.com/office/drawing/2014/main" id="{A9746399-9A9E-4098-9F20-61744B27D95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37446" y="6105347"/>
              <a:ext cx="1462178" cy="21248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2" name="object 13">
              <a:extLst>
                <a:ext uri="{FF2B5EF4-FFF2-40B4-BE49-F238E27FC236}">
                  <a16:creationId xmlns:a16="http://schemas.microsoft.com/office/drawing/2014/main" id="{54E6CD6D-8AEF-48B2-86EA-A12B91B86F65}"/>
                </a:ext>
              </a:extLst>
            </p:cNvPr>
            <p:cNvSpPr txBox="1"/>
            <p:nvPr/>
          </p:nvSpPr>
          <p:spPr>
            <a:xfrm>
              <a:off x="12943928" y="8377814"/>
              <a:ext cx="4567823" cy="388568"/>
            </a:xfrm>
            <a:prstGeom prst="rect">
              <a:avLst/>
            </a:prstGeom>
            <a:effectLst/>
          </p:spPr>
          <p:txBody>
            <a:bodyPr vert="horz" wrap="square" lIns="0" tIns="19050" rIns="0" bIns="0" rtlCol="0">
              <a:spAutoFit/>
            </a:bodyPr>
            <a:lstStyle/>
            <a:p>
              <a:pPr marL="994410" marR="7620" indent="-976313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Associação</a:t>
              </a:r>
              <a:r>
                <a:rPr sz="2400" spc="-68" dirty="0">
                  <a:latin typeface="Calibri"/>
                  <a:cs typeface="Calibri"/>
                </a:rPr>
                <a:t> </a:t>
              </a:r>
              <a:r>
                <a:rPr sz="2400" dirty="0">
                  <a:latin typeface="Calibri"/>
                  <a:cs typeface="Calibri"/>
                </a:rPr>
                <a:t>do</a:t>
              </a:r>
              <a:r>
                <a:rPr sz="2400" spc="-60" dirty="0">
                  <a:latin typeface="Calibri"/>
                  <a:cs typeface="Calibri"/>
                </a:rPr>
                <a:t> </a:t>
              </a:r>
              <a:r>
                <a:rPr sz="2400" spc="-15" dirty="0">
                  <a:latin typeface="Calibri"/>
                  <a:cs typeface="Calibri"/>
                </a:rPr>
                <a:t>Docente </a:t>
              </a:r>
              <a:r>
                <a:rPr sz="2400" spc="-593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da</a:t>
              </a:r>
              <a:r>
                <a:rPr sz="2400" spc="-1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classe</a:t>
              </a:r>
              <a:endParaRPr sz="2400" dirty="0">
                <a:latin typeface="Calibri"/>
                <a:cs typeface="Calibri"/>
              </a:endParaRPr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9C48408E-3ACA-47D3-A6AD-9E48E2734546}"/>
              </a:ext>
            </a:extLst>
          </p:cNvPr>
          <p:cNvGrpSpPr/>
          <p:nvPr/>
        </p:nvGrpSpPr>
        <p:grpSpPr>
          <a:xfrm>
            <a:off x="7849511" y="4959635"/>
            <a:ext cx="2515954" cy="2515485"/>
            <a:chOff x="7675983" y="4922957"/>
            <a:chExt cx="2515954" cy="2515485"/>
          </a:xfrm>
        </p:grpSpPr>
        <p:sp>
          <p:nvSpPr>
            <p:cNvPr id="44" name="object 12">
              <a:extLst>
                <a:ext uri="{FF2B5EF4-FFF2-40B4-BE49-F238E27FC236}">
                  <a16:creationId xmlns:a16="http://schemas.microsoft.com/office/drawing/2014/main" id="{F4D8DD4D-61ED-4107-95C8-8C44DE55BE7A}"/>
                </a:ext>
              </a:extLst>
            </p:cNvPr>
            <p:cNvSpPr txBox="1"/>
            <p:nvPr/>
          </p:nvSpPr>
          <p:spPr>
            <a:xfrm>
              <a:off x="7675983" y="7049874"/>
              <a:ext cx="2515954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lang="pt-BR" sz="2400" spc="-8" dirty="0">
                  <a:latin typeface="Calibri"/>
                  <a:cs typeface="Calibri"/>
                </a:rPr>
                <a:t>Cadastro da Matriz</a:t>
              </a:r>
              <a:endParaRPr sz="2400" dirty="0">
                <a:latin typeface="Calibri"/>
                <a:cs typeface="Calibri"/>
              </a:endParaRPr>
            </a:p>
          </p:txBody>
        </p:sp>
        <p:pic>
          <p:nvPicPr>
            <p:cNvPr id="45" name="Picture 2" descr="Checkmark icon">
              <a:extLst>
                <a:ext uri="{FF2B5EF4-FFF2-40B4-BE49-F238E27FC236}">
                  <a16:creationId xmlns:a16="http://schemas.microsoft.com/office/drawing/2014/main" id="{E543F433-C0EA-49CD-AC67-A5173E3A0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9840" y="4922957"/>
              <a:ext cx="2068240" cy="206824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Seta: para a Direita 45">
            <a:extLst>
              <a:ext uri="{FF2B5EF4-FFF2-40B4-BE49-F238E27FC236}">
                <a16:creationId xmlns:a16="http://schemas.microsoft.com/office/drawing/2014/main" id="{5D1FDDA7-CE74-4ACE-B9F0-C7A03E0AB315}"/>
              </a:ext>
            </a:extLst>
          </p:cNvPr>
          <p:cNvSpPr/>
          <p:nvPr/>
        </p:nvSpPr>
        <p:spPr>
          <a:xfrm>
            <a:off x="6675859" y="5907314"/>
            <a:ext cx="450750" cy="348954"/>
          </a:xfrm>
          <a:prstGeom prst="rightArrow">
            <a:avLst/>
          </a:prstGeom>
          <a:solidFill>
            <a:srgbClr val="EC7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Seta: para a Direita 46">
            <a:extLst>
              <a:ext uri="{FF2B5EF4-FFF2-40B4-BE49-F238E27FC236}">
                <a16:creationId xmlns:a16="http://schemas.microsoft.com/office/drawing/2014/main" id="{E66CC59C-991B-4497-9BDC-31244C167F57}"/>
              </a:ext>
            </a:extLst>
          </p:cNvPr>
          <p:cNvSpPr/>
          <p:nvPr/>
        </p:nvSpPr>
        <p:spPr>
          <a:xfrm>
            <a:off x="10782192" y="5907314"/>
            <a:ext cx="450750" cy="348954"/>
          </a:xfrm>
          <a:prstGeom prst="rightArrow">
            <a:avLst/>
          </a:prstGeom>
          <a:solidFill>
            <a:srgbClr val="EC7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A349557D-93CC-4A70-B799-9F05094D0A38}"/>
              </a:ext>
            </a:extLst>
          </p:cNvPr>
          <p:cNvGrpSpPr/>
          <p:nvPr/>
        </p:nvGrpSpPr>
        <p:grpSpPr>
          <a:xfrm>
            <a:off x="3669558" y="5017199"/>
            <a:ext cx="2159318" cy="2509264"/>
            <a:chOff x="3606058" y="5017199"/>
            <a:chExt cx="2159318" cy="2509264"/>
          </a:xfrm>
        </p:grpSpPr>
        <p:sp>
          <p:nvSpPr>
            <p:cNvPr id="49" name="object 10">
              <a:extLst>
                <a:ext uri="{FF2B5EF4-FFF2-40B4-BE49-F238E27FC236}">
                  <a16:creationId xmlns:a16="http://schemas.microsoft.com/office/drawing/2014/main" id="{BB0275B5-B7AC-4A78-BEB9-76614452D435}"/>
                </a:ext>
              </a:extLst>
            </p:cNvPr>
            <p:cNvSpPr txBox="1"/>
            <p:nvPr/>
          </p:nvSpPr>
          <p:spPr>
            <a:xfrm>
              <a:off x="3606058" y="7137895"/>
              <a:ext cx="2159318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lang="pt-BR" sz="2400" spc="-8" dirty="0">
                  <a:latin typeface="Calibri"/>
                  <a:cs typeface="Calibri"/>
                </a:rPr>
                <a:t>Coleta de Classes</a:t>
              </a:r>
              <a:endParaRPr sz="2400" dirty="0">
                <a:latin typeface="Calibri"/>
                <a:cs typeface="Calibri"/>
              </a:endParaRPr>
            </a:p>
          </p:txBody>
        </p:sp>
        <p:grpSp>
          <p:nvGrpSpPr>
            <p:cNvPr id="50" name="Agrupar 49">
              <a:extLst>
                <a:ext uri="{FF2B5EF4-FFF2-40B4-BE49-F238E27FC236}">
                  <a16:creationId xmlns:a16="http://schemas.microsoft.com/office/drawing/2014/main" id="{C8CE5F74-B364-43D9-AC11-3991D06D4DF9}"/>
                </a:ext>
              </a:extLst>
            </p:cNvPr>
            <p:cNvGrpSpPr/>
            <p:nvPr/>
          </p:nvGrpSpPr>
          <p:grpSpPr>
            <a:xfrm>
              <a:off x="3728772" y="5017199"/>
              <a:ext cx="1913890" cy="1913890"/>
              <a:chOff x="950420" y="4981437"/>
              <a:chExt cx="1913890" cy="191389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Elipse 50">
                <a:extLst>
                  <a:ext uri="{FF2B5EF4-FFF2-40B4-BE49-F238E27FC236}">
                    <a16:creationId xmlns:a16="http://schemas.microsoft.com/office/drawing/2014/main" id="{8022A5D6-91F0-43BD-BA27-8AE86A0C7FC1}"/>
                  </a:ext>
                </a:extLst>
              </p:cNvPr>
              <p:cNvSpPr/>
              <p:nvPr/>
            </p:nvSpPr>
            <p:spPr>
              <a:xfrm>
                <a:off x="950420" y="4981437"/>
                <a:ext cx="1913890" cy="1913890"/>
              </a:xfrm>
              <a:prstGeom prst="ellipse">
                <a:avLst/>
              </a:prstGeom>
              <a:solidFill>
                <a:srgbClr val="85DA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52" name="Imagem 51" descr="Forma, Ícone&#10;&#10;Descrição gerada automaticamente">
                <a:extLst>
                  <a:ext uri="{FF2B5EF4-FFF2-40B4-BE49-F238E27FC236}">
                    <a16:creationId xmlns:a16="http://schemas.microsoft.com/office/drawing/2014/main" id="{CF06A176-A731-47EA-98CD-FF0AA57FE8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63" t="56136" r="55450" b="32839"/>
              <a:stretch/>
            </p:blipFill>
            <p:spPr>
              <a:xfrm>
                <a:off x="1262814" y="5340212"/>
                <a:ext cx="1339901" cy="11201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274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4565106"/>
            <a:ext cx="1140368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QUADRO DE AULAS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B578803-AC17-4D78-8D72-BC450A63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24D06125-A0E6-43EC-B1DD-C6B18FAA04B8}"/>
              </a:ext>
            </a:extLst>
          </p:cNvPr>
          <p:cNvSpPr txBox="1"/>
          <p:nvPr/>
        </p:nvSpPr>
        <p:spPr>
          <a:xfrm>
            <a:off x="841828" y="1428097"/>
            <a:ext cx="16601621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1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cs typeface="Calibri"/>
              </a:rPr>
              <a:t> </a:t>
            </a:r>
            <a:r>
              <a:rPr lang="pt-BR" sz="3200" dirty="0">
                <a:cs typeface="Arial MT"/>
              </a:rPr>
              <a:t>Acesse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o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menu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Gestão</a:t>
            </a:r>
            <a:r>
              <a:rPr lang="pt-BR" sz="3200" spc="-4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Escolar,</a:t>
            </a:r>
            <a:r>
              <a:rPr lang="pt-BR" sz="3200" spc="-4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depois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selecione</a:t>
            </a:r>
            <a:r>
              <a:rPr lang="pt-BR" sz="3200" spc="-4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o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submenu Matriz</a:t>
            </a:r>
            <a:r>
              <a:rPr lang="pt-BR" sz="3200" spc="-2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Curricular,</a:t>
            </a:r>
            <a:r>
              <a:rPr lang="pt-BR" sz="3200" spc="-3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por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fim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clique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em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Quadro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de</a:t>
            </a:r>
            <a:r>
              <a:rPr lang="pt-BR" sz="3200" spc="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Aulas.</a:t>
            </a:r>
            <a:r>
              <a:rPr lang="pt-BR" sz="3200" spc="-2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Ou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se preferir</a:t>
            </a:r>
            <a:r>
              <a:rPr lang="pt-BR" sz="3200" spc="-3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digite </a:t>
            </a:r>
            <a:r>
              <a:rPr lang="pt-BR" sz="3200" spc="-37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“Quadro</a:t>
            </a:r>
            <a:r>
              <a:rPr lang="pt-BR" sz="3200" spc="-4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de</a:t>
            </a:r>
            <a:r>
              <a:rPr lang="pt-BR" sz="3200" dirty="0">
                <a:cs typeface="Arial MT"/>
              </a:rPr>
              <a:t> Aulas”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no</a:t>
            </a:r>
            <a:r>
              <a:rPr lang="pt-BR" sz="3200" dirty="0">
                <a:cs typeface="Arial MT"/>
              </a:rPr>
              <a:t> acesso</a:t>
            </a:r>
            <a:r>
              <a:rPr lang="pt-BR" sz="3200" spc="-4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rápido.</a:t>
            </a:r>
            <a:endParaRPr lang="pt-BR" sz="3200" dirty="0">
              <a:cs typeface="Arial MT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61F182F-12E8-4DF0-8520-60A68E14B362}"/>
              </a:ext>
            </a:extLst>
          </p:cNvPr>
          <p:cNvGrpSpPr/>
          <p:nvPr/>
        </p:nvGrpSpPr>
        <p:grpSpPr>
          <a:xfrm>
            <a:off x="2894111" y="2882900"/>
            <a:ext cx="5284689" cy="5002011"/>
            <a:chOff x="2894111" y="2882900"/>
            <a:chExt cx="5284689" cy="5002011"/>
          </a:xfrm>
        </p:grpSpPr>
        <p:grpSp>
          <p:nvGrpSpPr>
            <p:cNvPr id="10" name="object 11">
              <a:extLst>
                <a:ext uri="{FF2B5EF4-FFF2-40B4-BE49-F238E27FC236}">
                  <a16:creationId xmlns:a16="http://schemas.microsoft.com/office/drawing/2014/main" id="{B6C571E2-873B-4797-843A-9C8E93FF270A}"/>
                </a:ext>
              </a:extLst>
            </p:cNvPr>
            <p:cNvGrpSpPr/>
            <p:nvPr/>
          </p:nvGrpSpPr>
          <p:grpSpPr>
            <a:xfrm>
              <a:off x="2894111" y="3693911"/>
              <a:ext cx="3006089" cy="4191000"/>
              <a:chOff x="1050797" y="2170176"/>
              <a:chExt cx="3006089" cy="4191000"/>
            </a:xfrm>
          </p:grpSpPr>
          <p:pic>
            <p:nvPicPr>
              <p:cNvPr id="12" name="object 13">
                <a:extLst>
                  <a:ext uri="{FF2B5EF4-FFF2-40B4-BE49-F238E27FC236}">
                    <a16:creationId xmlns:a16="http://schemas.microsoft.com/office/drawing/2014/main" id="{E5F1BF4C-53B2-4DD3-B4A6-6AA0ACD462AC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94231" y="2170176"/>
                <a:ext cx="2962655" cy="4191000"/>
              </a:xfrm>
              <a:prstGeom prst="rect">
                <a:avLst/>
              </a:prstGeom>
            </p:spPr>
          </p:pic>
          <p:sp>
            <p:nvSpPr>
              <p:cNvPr id="13" name="object 14">
                <a:extLst>
                  <a:ext uri="{FF2B5EF4-FFF2-40B4-BE49-F238E27FC236}">
                    <a16:creationId xmlns:a16="http://schemas.microsoft.com/office/drawing/2014/main" id="{1609BE34-C1F5-4235-B4DE-05F75203BFED}"/>
                  </a:ext>
                </a:extLst>
              </p:cNvPr>
              <p:cNvSpPr/>
              <p:nvPr/>
            </p:nvSpPr>
            <p:spPr>
              <a:xfrm>
                <a:off x="1050797" y="2170938"/>
                <a:ext cx="2994660" cy="3156585"/>
              </a:xfrm>
              <a:custGeom>
                <a:avLst/>
                <a:gdLst/>
                <a:ahLst/>
                <a:cxnLst/>
                <a:rect l="l" t="t" r="r" b="b"/>
                <a:pathLst>
                  <a:path w="2994660" h="3156585">
                    <a:moveTo>
                      <a:pt x="0" y="489203"/>
                    </a:moveTo>
                    <a:lnTo>
                      <a:pt x="2962655" y="489203"/>
                    </a:lnTo>
                    <a:lnTo>
                      <a:pt x="2962655" y="0"/>
                    </a:lnTo>
                    <a:lnTo>
                      <a:pt x="0" y="0"/>
                    </a:lnTo>
                    <a:lnTo>
                      <a:pt x="0" y="489203"/>
                    </a:lnTo>
                    <a:close/>
                  </a:path>
                  <a:path w="2994660" h="3156585">
                    <a:moveTo>
                      <a:pt x="33528" y="3156204"/>
                    </a:moveTo>
                    <a:lnTo>
                      <a:pt x="2994659" y="3156204"/>
                    </a:lnTo>
                    <a:lnTo>
                      <a:pt x="2994659" y="2667000"/>
                    </a:lnTo>
                    <a:lnTo>
                      <a:pt x="33528" y="2667000"/>
                    </a:lnTo>
                    <a:lnTo>
                      <a:pt x="33528" y="3156204"/>
                    </a:lnTo>
                    <a:close/>
                  </a:path>
                </a:pathLst>
              </a:custGeom>
              <a:ln w="38100">
                <a:solidFill>
                  <a:srgbClr val="EC7C3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cxnSp>
          <p:nvCxnSpPr>
            <p:cNvPr id="5" name="Conector: Angulado 4">
              <a:extLst>
                <a:ext uri="{FF2B5EF4-FFF2-40B4-BE49-F238E27FC236}">
                  <a16:creationId xmlns:a16="http://schemas.microsoft.com/office/drawing/2014/main" id="{787F7B53-0015-4D28-AEFD-A3FF5354279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095750" y="3651250"/>
              <a:ext cx="4851400" cy="3314700"/>
            </a:xfrm>
            <a:prstGeom prst="bentConnector3">
              <a:avLst>
                <a:gd name="adj1" fmla="val 6021"/>
              </a:avLst>
            </a:prstGeom>
            <a:ln w="57150">
              <a:solidFill>
                <a:srgbClr val="EC7C3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2472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B578803-AC17-4D78-8D72-BC450A63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24D06125-A0E6-43EC-B1DD-C6B18FAA04B8}"/>
              </a:ext>
            </a:extLst>
          </p:cNvPr>
          <p:cNvSpPr txBox="1"/>
          <p:nvPr/>
        </p:nvSpPr>
        <p:spPr>
          <a:xfrm>
            <a:off x="841828" y="1428097"/>
            <a:ext cx="16601621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2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latin typeface="Calibri"/>
                <a:cs typeface="Calibri"/>
              </a:rPr>
              <a:t> </a:t>
            </a:r>
            <a:r>
              <a:rPr lang="pt-BR" sz="3200" dirty="0">
                <a:cs typeface="Arial MT"/>
              </a:rPr>
              <a:t>Selecione</a:t>
            </a:r>
            <a:r>
              <a:rPr lang="pt-BR" sz="3200" spc="-3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os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filtros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depois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clique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em</a:t>
            </a:r>
            <a:r>
              <a:rPr lang="pt-BR" sz="3200" spc="-1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Gerar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Relatório.</a:t>
            </a:r>
            <a:endParaRPr lang="pt-BR" sz="3200" dirty="0">
              <a:latin typeface="Arial MT"/>
              <a:cs typeface="Arial MT"/>
            </a:endParaRPr>
          </a:p>
        </p:txBody>
      </p:sp>
      <p:pic>
        <p:nvPicPr>
          <p:cNvPr id="11" name="Imagem 10" descr="Interface gráfica do usuário&#10;&#10;Descrição gerada automaticamente">
            <a:extLst>
              <a:ext uri="{FF2B5EF4-FFF2-40B4-BE49-F238E27FC236}">
                <a16:creationId xmlns:a16="http://schemas.microsoft.com/office/drawing/2014/main" id="{0A73ACFA-8A74-4F02-8E05-2F14619723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0"/>
          <a:stretch/>
        </p:blipFill>
        <p:spPr>
          <a:xfrm>
            <a:off x="1794494" y="3228502"/>
            <a:ext cx="14725314" cy="46533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527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B578803-AC17-4D78-8D72-BC450A63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24D06125-A0E6-43EC-B1DD-C6B18FAA04B8}"/>
              </a:ext>
            </a:extLst>
          </p:cNvPr>
          <p:cNvSpPr txBox="1"/>
          <p:nvPr/>
        </p:nvSpPr>
        <p:spPr>
          <a:xfrm>
            <a:off x="841828" y="1428097"/>
            <a:ext cx="16601621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3200" dirty="0">
                <a:cs typeface="Arial MT"/>
              </a:rPr>
              <a:t>O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quadro</a:t>
            </a:r>
            <a:r>
              <a:rPr lang="pt-BR" sz="3200" spc="-3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de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aulas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será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baixado</a:t>
            </a:r>
            <a:r>
              <a:rPr lang="pt-BR" sz="3200" spc="-2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em</a:t>
            </a:r>
            <a:r>
              <a:rPr lang="pt-BR" sz="3200" spc="-5" dirty="0">
                <a:cs typeface="Arial MT"/>
              </a:rPr>
              <a:t> extensão</a:t>
            </a:r>
            <a:r>
              <a:rPr lang="pt-BR" sz="3200" spc="-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PDF.</a:t>
            </a:r>
            <a:endParaRPr lang="pt-BR" sz="3200" dirty="0">
              <a:cs typeface="Arial M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B383710-A376-469D-8053-6DD1B75F0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212" b="2484"/>
          <a:stretch/>
        </p:blipFill>
        <p:spPr>
          <a:xfrm>
            <a:off x="988437" y="2106932"/>
            <a:ext cx="7966116" cy="6733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963DA98-DDB6-4504-9A3D-80F044426296}"/>
              </a:ext>
            </a:extLst>
          </p:cNvPr>
          <p:cNvSpPr txBox="1"/>
          <p:nvPr/>
        </p:nvSpPr>
        <p:spPr>
          <a:xfrm>
            <a:off x="10317842" y="2675595"/>
            <a:ext cx="6026515" cy="511678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pt-BR" sz="3600" b="1" spc="-5" dirty="0">
                <a:solidFill>
                  <a:srgbClr val="EFC206"/>
                </a:solidFill>
                <a:latin typeface="Calibri"/>
                <a:cs typeface="Calibri"/>
              </a:rPr>
              <a:t>Importante: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pt-BR" sz="3200" spc="-5" dirty="0">
                <a:latin typeface="Calibri"/>
                <a:cs typeface="Calibri"/>
              </a:rPr>
              <a:t>O Quadro de Aulas será gerado  para as turmas do respectivo tipo  de ensino/turno cadastradas no  Sistema Cadastro de Alunos.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pt-BR" sz="3200" spc="-5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pt-BR" sz="3200" spc="-5" dirty="0">
                <a:latin typeface="Calibri"/>
                <a:cs typeface="Calibri"/>
              </a:rPr>
              <a:t>Caso sejam coletadas novas  turmas do mesmo tipo de ensino, a  geração do Quadro de Aulas será  automática.</a:t>
            </a:r>
          </a:p>
        </p:txBody>
      </p:sp>
    </p:spTree>
    <p:extLst>
      <p:ext uri="{BB962C8B-B14F-4D97-AF65-F5344CB8AC3E}">
        <p14:creationId xmlns:p14="http://schemas.microsoft.com/office/powerpoint/2010/main" val="1306583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8332A0-3D22-4404-9C07-B54A665E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dirty="0" smtClean="0"/>
              <a:pPr/>
              <a:t>24</a:t>
            </a:fld>
            <a:endParaRPr lang="en-US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94981C5-26E5-4424-B649-11BE5B7DDC89}"/>
              </a:ext>
            </a:extLst>
          </p:cNvPr>
          <p:cNvSpPr txBox="1"/>
          <p:nvPr/>
        </p:nvSpPr>
        <p:spPr>
          <a:xfrm>
            <a:off x="2206171" y="1416961"/>
            <a:ext cx="13886550" cy="6451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Em casos de dúvidas ou inconsistências sistêmicas, sugerimos que entre em contato com a sua Diretoria de Ensino, Secretaria Municipal ou registre uma ocorrência no nosso Portal de Atendimento, clicando no botão abaixo: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54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Assunto: CITEM – DEINF – Informação e Monitoramento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Categoria: CGAB – Governo Aberto e Censo Escolar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Subcategoria: Censo Escolar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ea typeface="Arial" panose="020B0604020202020204" pitchFamily="34" charset="0"/>
              </a:rPr>
              <a:t>Qualquer dúvida acesse o tutorial do portal de atendimento,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clicando no botão abaixo:</a:t>
            </a:r>
            <a:endParaRPr lang="pt-BR" sz="2800" dirty="0">
              <a:ea typeface="Arial" panose="020B0604020202020204" pitchFamily="34" charset="0"/>
            </a:endParaRPr>
          </a:p>
        </p:txBody>
      </p:sp>
      <p:sp>
        <p:nvSpPr>
          <p:cNvPr id="2" name="Retângulo: Cantos Arredondados 1">
            <a:hlinkClick r:id="rId3"/>
            <a:extLst>
              <a:ext uri="{FF2B5EF4-FFF2-40B4-BE49-F238E27FC236}">
                <a16:creationId xmlns:a16="http://schemas.microsoft.com/office/drawing/2014/main" id="{0D47FB59-D873-4820-9336-6C0C55F71850}"/>
              </a:ext>
            </a:extLst>
          </p:cNvPr>
          <p:cNvSpPr/>
          <p:nvPr/>
        </p:nvSpPr>
        <p:spPr>
          <a:xfrm>
            <a:off x="6108289" y="3515754"/>
            <a:ext cx="6016831" cy="811101"/>
          </a:xfrm>
          <a:prstGeom prst="roundRect">
            <a:avLst/>
          </a:prstGeom>
          <a:solidFill>
            <a:srgbClr val="EFC20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Abrir uma Nova Ocorrência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6AFC678-1DCB-4701-A33A-E91FE6CBEC62}"/>
              </a:ext>
            </a:extLst>
          </p:cNvPr>
          <p:cNvSpPr/>
          <p:nvPr/>
        </p:nvSpPr>
        <p:spPr>
          <a:xfrm>
            <a:off x="2120928" y="2905127"/>
            <a:ext cx="45719" cy="4624713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hlinkClick r:id="rId4"/>
            <a:extLst>
              <a:ext uri="{FF2B5EF4-FFF2-40B4-BE49-F238E27FC236}">
                <a16:creationId xmlns:a16="http://schemas.microsoft.com/office/drawing/2014/main" id="{60ED39C0-E52F-4411-88BA-5DDB36C72622}"/>
              </a:ext>
            </a:extLst>
          </p:cNvPr>
          <p:cNvSpPr/>
          <p:nvPr/>
        </p:nvSpPr>
        <p:spPr>
          <a:xfrm>
            <a:off x="7547317" y="7982331"/>
            <a:ext cx="3193366" cy="689317"/>
          </a:xfrm>
          <a:prstGeom prst="rect">
            <a:avLst/>
          </a:prstGeom>
          <a:solidFill>
            <a:srgbClr val="FFB76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Acesse o Tutorial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6561239-52EF-4A89-8AF7-DE00E74C4E82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highlight>
                  <a:srgbClr val="0D7737"/>
                </a:highlight>
                <a:cs typeface="Calibri"/>
              </a:rPr>
              <a:t>PORTAL DE ATENDIMENTO</a:t>
            </a:r>
          </a:p>
        </p:txBody>
      </p:sp>
    </p:spTree>
    <p:extLst>
      <p:ext uri="{BB962C8B-B14F-4D97-AF65-F5344CB8AC3E}">
        <p14:creationId xmlns:p14="http://schemas.microsoft.com/office/powerpoint/2010/main" val="15894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8E0D5DF-30DA-406C-9935-BDC82FF5292B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591E702-C7F9-4A82-9C4F-4AD76FDC0277}"/>
              </a:ext>
            </a:extLst>
          </p:cNvPr>
          <p:cNvSpPr txBox="1"/>
          <p:nvPr/>
        </p:nvSpPr>
        <p:spPr>
          <a:xfrm>
            <a:off x="1321719" y="3949553"/>
            <a:ext cx="66792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>
                <a:solidFill>
                  <a:schemeClr val="bg1"/>
                </a:solidFill>
              </a:rPr>
              <a:t>OBRIGADO!</a:t>
            </a:r>
          </a:p>
          <a:p>
            <a:r>
              <a:rPr lang="pt-BR" sz="8000" b="1">
                <a:solidFill>
                  <a:schemeClr val="bg1"/>
                </a:solidFill>
              </a:rPr>
              <a:t>A TODOS(AS)</a:t>
            </a:r>
          </a:p>
        </p:txBody>
      </p:sp>
    </p:spTree>
    <p:extLst>
      <p:ext uri="{BB962C8B-B14F-4D97-AF65-F5344CB8AC3E}">
        <p14:creationId xmlns:p14="http://schemas.microsoft.com/office/powerpoint/2010/main" val="4294732660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3F4EA3D-DAB7-45C0-B973-3784EF87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B175CDA7-45E5-4896-8A27-3E5F96F2812A}"/>
              </a:ext>
            </a:extLst>
          </p:cNvPr>
          <p:cNvSpPr/>
          <p:nvPr/>
        </p:nvSpPr>
        <p:spPr>
          <a:xfrm>
            <a:off x="7765147" y="4258129"/>
            <a:ext cx="2827567" cy="2006602"/>
          </a:xfrm>
          <a:prstGeom prst="roundRect">
            <a:avLst/>
          </a:prstGeom>
          <a:solidFill>
            <a:srgbClr val="EFC20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Secretária ou Diretor Cadastra as matrizes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F449D0B9-CCB1-4A50-ADD7-3C27CCA22CD3}"/>
              </a:ext>
            </a:extLst>
          </p:cNvPr>
          <p:cNvSpPr/>
          <p:nvPr/>
        </p:nvSpPr>
        <p:spPr>
          <a:xfrm>
            <a:off x="11146973" y="4175580"/>
            <a:ext cx="2827567" cy="200660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Após o cadastro, as matrizes curriculares são homologadas automaticamente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BD937518-1CC8-418F-B5EE-A76E7EB37A68}"/>
              </a:ext>
            </a:extLst>
          </p:cNvPr>
          <p:cNvSpPr/>
          <p:nvPr/>
        </p:nvSpPr>
        <p:spPr>
          <a:xfrm>
            <a:off x="14528799" y="4175580"/>
            <a:ext cx="2827567" cy="2006602"/>
          </a:xfrm>
          <a:prstGeom prst="roundRect">
            <a:avLst/>
          </a:prstGeom>
          <a:solidFill>
            <a:srgbClr val="4D75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Quadro de Aulas é gerado automaticamente após o cadastro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4A81E8E6-F49D-410D-8F34-1CD300308EBA}"/>
              </a:ext>
            </a:extLst>
          </p:cNvPr>
          <p:cNvSpPr/>
          <p:nvPr/>
        </p:nvSpPr>
        <p:spPr>
          <a:xfrm>
            <a:off x="1132117" y="2844797"/>
            <a:ext cx="5399314" cy="5892800"/>
          </a:xfrm>
          <a:prstGeom prst="roundRect">
            <a:avLst/>
          </a:prstGeom>
          <a:solidFill>
            <a:srgbClr val="8ACA4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lnSpc>
                <a:spcPct val="100699"/>
              </a:lnSpc>
              <a:spcBef>
                <a:spcPts val="90"/>
              </a:spcBef>
            </a:pPr>
            <a:r>
              <a:rPr lang="pt-BR" sz="2400" b="1" spc="-5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lang="pt-BR"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b="1" dirty="0">
                <a:solidFill>
                  <a:srgbClr val="FFFFFF"/>
                </a:solidFill>
                <a:latin typeface="Calibri"/>
                <a:cs typeface="Calibri"/>
              </a:rPr>
              <a:t>perfis</a:t>
            </a:r>
            <a:r>
              <a:rPr lang="pt-BR"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b="1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lang="pt-BR"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b="1" dirty="0">
                <a:solidFill>
                  <a:srgbClr val="FFFFFF"/>
                </a:solidFill>
                <a:latin typeface="Calibri"/>
                <a:cs typeface="Calibri"/>
              </a:rPr>
              <a:t>possuem</a:t>
            </a:r>
            <a:r>
              <a:rPr lang="pt-BR"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b="1" dirty="0">
                <a:solidFill>
                  <a:srgbClr val="FFFFFF"/>
                </a:solidFill>
                <a:latin typeface="Calibri"/>
                <a:cs typeface="Calibri"/>
              </a:rPr>
              <a:t>acesso</a:t>
            </a:r>
            <a:r>
              <a:rPr lang="pt-BR"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b="1" dirty="0">
                <a:solidFill>
                  <a:srgbClr val="FFFFFF"/>
                </a:solidFill>
                <a:latin typeface="Calibri"/>
                <a:cs typeface="Calibri"/>
              </a:rPr>
              <a:t>ao </a:t>
            </a:r>
            <a:r>
              <a:rPr lang="pt-BR" sz="2400" b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b="1" spc="-5" dirty="0">
                <a:solidFill>
                  <a:srgbClr val="FFFFFF"/>
                </a:solidFill>
                <a:latin typeface="Calibri"/>
                <a:cs typeface="Calibri"/>
              </a:rPr>
              <a:t>módulo</a:t>
            </a:r>
            <a:r>
              <a:rPr lang="pt-BR"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b="1" dirty="0">
                <a:solidFill>
                  <a:srgbClr val="FFFFFF"/>
                </a:solidFill>
                <a:latin typeface="Calibri"/>
                <a:cs typeface="Calibri"/>
              </a:rPr>
              <a:t>são:</a:t>
            </a:r>
          </a:p>
          <a:p>
            <a:pPr marL="12700" marR="604520">
              <a:lnSpc>
                <a:spcPct val="100000"/>
              </a:lnSpc>
              <a:spcBef>
                <a:spcPts val="105"/>
              </a:spcBef>
            </a:pPr>
            <a:r>
              <a:rPr lang="pt-BR" sz="2400" spc="-5" dirty="0">
                <a:solidFill>
                  <a:srgbClr val="FFFFFF"/>
                </a:solidFill>
                <a:latin typeface="Calibri"/>
                <a:cs typeface="Calibri"/>
              </a:rPr>
              <a:t>Secretário </a:t>
            </a:r>
            <a:r>
              <a:rPr lang="pt-BR" sz="240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lang="pt-BR" sz="2400" spc="-5" dirty="0">
                <a:solidFill>
                  <a:srgbClr val="FFFFFF"/>
                </a:solidFill>
                <a:latin typeface="Calibri"/>
                <a:cs typeface="Calibri"/>
              </a:rPr>
              <a:t>Outras </a:t>
            </a:r>
            <a:r>
              <a:rPr lang="pt-BR" sz="2400" dirty="0">
                <a:solidFill>
                  <a:srgbClr val="FFFFFF"/>
                </a:solidFill>
                <a:latin typeface="Calibri"/>
                <a:cs typeface="Calibri"/>
              </a:rPr>
              <a:t>Redes </a:t>
            </a:r>
            <a:r>
              <a:rPr lang="pt-BR" sz="2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spc="-5" dirty="0">
                <a:solidFill>
                  <a:srgbClr val="FFFFFF"/>
                </a:solidFill>
                <a:latin typeface="Calibri"/>
                <a:cs typeface="Calibri"/>
              </a:rPr>
              <a:t>Diretor </a:t>
            </a:r>
            <a:r>
              <a:rPr lang="pt-BR" sz="24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lang="pt-BR"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spc="-5" dirty="0">
                <a:solidFill>
                  <a:srgbClr val="FFFFFF"/>
                </a:solidFill>
                <a:latin typeface="Calibri"/>
                <a:cs typeface="Calibri"/>
              </a:rPr>
              <a:t>Outras </a:t>
            </a:r>
            <a:r>
              <a:rPr lang="pt-BR" sz="2400" dirty="0">
                <a:solidFill>
                  <a:srgbClr val="FFFFFF"/>
                </a:solidFill>
                <a:latin typeface="Calibri"/>
                <a:cs typeface="Calibri"/>
              </a:rPr>
              <a:t>Redes</a:t>
            </a:r>
            <a:endParaRPr lang="pt-BR"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pt-BR" sz="2400" spc="-5" dirty="0">
                <a:solidFill>
                  <a:srgbClr val="FFFFFF"/>
                </a:solidFill>
                <a:latin typeface="Calibri"/>
                <a:cs typeface="Calibri"/>
              </a:rPr>
              <a:t>P.M.</a:t>
            </a:r>
            <a:r>
              <a:rPr lang="pt-BR"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pt-BR"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spc="-5" dirty="0">
                <a:solidFill>
                  <a:srgbClr val="FFFFFF"/>
                </a:solidFill>
                <a:latin typeface="Calibri"/>
                <a:cs typeface="Calibri"/>
              </a:rPr>
              <a:t>Supervisor</a:t>
            </a:r>
            <a:endParaRPr lang="pt-BR"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pt-BR" sz="2400" spc="-5" dirty="0">
                <a:solidFill>
                  <a:srgbClr val="FFFFFF"/>
                </a:solidFill>
                <a:latin typeface="Calibri"/>
                <a:cs typeface="Calibri"/>
              </a:rPr>
              <a:t>P.M.</a:t>
            </a:r>
            <a:r>
              <a:rPr lang="pt-BR"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lang="pt-BR"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spc="-5" dirty="0">
                <a:solidFill>
                  <a:srgbClr val="FFFFFF"/>
                </a:solidFill>
                <a:latin typeface="Calibri"/>
                <a:cs typeface="Calibri"/>
              </a:rPr>
              <a:t>Secretário</a:t>
            </a:r>
            <a:r>
              <a:rPr lang="pt-BR"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spc="-5" dirty="0">
                <a:solidFill>
                  <a:srgbClr val="FFFFFF"/>
                </a:solidFill>
                <a:latin typeface="Calibri"/>
                <a:cs typeface="Calibri"/>
              </a:rPr>
              <a:t>Municipal</a:t>
            </a:r>
            <a:endParaRPr lang="pt-BR"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pt-BR" sz="2400" dirty="0">
                <a:solidFill>
                  <a:srgbClr val="FFFFFF"/>
                </a:solidFill>
                <a:latin typeface="Calibri"/>
                <a:cs typeface="Calibri"/>
              </a:rPr>
              <a:t>P.M.</a:t>
            </a:r>
            <a:r>
              <a:rPr lang="pt-BR"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pt-BR"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spc="-5" dirty="0">
                <a:solidFill>
                  <a:srgbClr val="FFFFFF"/>
                </a:solidFill>
                <a:latin typeface="Calibri"/>
                <a:cs typeface="Calibri"/>
              </a:rPr>
              <a:t>Informações</a:t>
            </a:r>
            <a:r>
              <a:rPr lang="pt-BR"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spc="-5" dirty="0">
                <a:solidFill>
                  <a:srgbClr val="FFFFFF"/>
                </a:solidFill>
                <a:latin typeface="Calibri"/>
                <a:cs typeface="Calibri"/>
              </a:rPr>
              <a:t>Educacionais</a:t>
            </a:r>
            <a:endParaRPr lang="pt-BR"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pt-BR" sz="2400" spc="-5" dirty="0">
                <a:solidFill>
                  <a:srgbClr val="FFFFFF"/>
                </a:solidFill>
                <a:latin typeface="Calibri"/>
                <a:cs typeface="Calibri"/>
              </a:rPr>
              <a:t>P.M.</a:t>
            </a:r>
            <a:r>
              <a:rPr lang="pt-BR"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pt-BR"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spc="-5" dirty="0">
                <a:solidFill>
                  <a:srgbClr val="FFFFFF"/>
                </a:solidFill>
                <a:latin typeface="Calibri"/>
                <a:cs typeface="Calibri"/>
              </a:rPr>
              <a:t>Informações</a:t>
            </a:r>
            <a:r>
              <a:rPr lang="pt-BR"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spc="-5" dirty="0">
                <a:solidFill>
                  <a:srgbClr val="FFFFFF"/>
                </a:solidFill>
                <a:latin typeface="Calibri"/>
                <a:cs typeface="Calibri"/>
              </a:rPr>
              <a:t>Educacionais</a:t>
            </a:r>
            <a:r>
              <a:rPr lang="pt-BR"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endParaRPr lang="pt-BR"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pt-BR" sz="2400" spc="-5" dirty="0">
                <a:solidFill>
                  <a:srgbClr val="FFFFFF"/>
                </a:solidFill>
                <a:latin typeface="Calibri"/>
                <a:cs typeface="Calibri"/>
              </a:rPr>
              <a:t>Diretor</a:t>
            </a:r>
            <a:endParaRPr lang="pt-BR" sz="2400" dirty="0">
              <a:latin typeface="Calibri"/>
              <a:cs typeface="Calibri"/>
            </a:endParaRPr>
          </a:p>
          <a:p>
            <a:pPr marL="12700" marR="970915">
              <a:lnSpc>
                <a:spcPct val="100000"/>
              </a:lnSpc>
            </a:pPr>
            <a:r>
              <a:rPr lang="pt-BR" sz="2400" spc="-5" dirty="0">
                <a:solidFill>
                  <a:srgbClr val="FFFFFF"/>
                </a:solidFill>
                <a:latin typeface="Calibri"/>
                <a:cs typeface="Calibri"/>
              </a:rPr>
              <a:t>Supervisor de Ensino </a:t>
            </a:r>
            <a:r>
              <a:rPr lang="pt-BR" sz="2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2400" spc="-5" dirty="0">
                <a:solidFill>
                  <a:srgbClr val="FFFFFF"/>
                </a:solidFill>
                <a:latin typeface="Calibri"/>
                <a:cs typeface="Calibri"/>
              </a:rPr>
              <a:t>Dirigente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A7132E0D-9A7B-4DE8-8171-B86280E6831E}"/>
              </a:ext>
            </a:extLst>
          </p:cNvPr>
          <p:cNvSpPr/>
          <p:nvPr/>
        </p:nvSpPr>
        <p:spPr>
          <a:xfrm>
            <a:off x="1132118" y="1549403"/>
            <a:ext cx="5399313" cy="914397"/>
          </a:xfrm>
          <a:prstGeom prst="roundRect">
            <a:avLst/>
          </a:prstGeom>
          <a:solidFill>
            <a:srgbClr val="8ACA4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PERFIS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E66B28AA-863B-4EBE-BC35-7243479A4283}"/>
              </a:ext>
            </a:extLst>
          </p:cNvPr>
          <p:cNvSpPr/>
          <p:nvPr/>
        </p:nvSpPr>
        <p:spPr>
          <a:xfrm>
            <a:off x="10006239" y="1549403"/>
            <a:ext cx="5399313" cy="914397"/>
          </a:xfrm>
          <a:prstGeom prst="roundRect">
            <a:avLst/>
          </a:prstGeom>
          <a:solidFill>
            <a:srgbClr val="8ACA4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FLUXO</a:t>
            </a:r>
          </a:p>
        </p:txBody>
      </p:sp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1DD9F3B2-9756-40CC-8077-71884038C71F}"/>
              </a:ext>
            </a:extLst>
          </p:cNvPr>
          <p:cNvSpPr/>
          <p:nvPr/>
        </p:nvSpPr>
        <p:spPr>
          <a:xfrm>
            <a:off x="10723793" y="5068887"/>
            <a:ext cx="292100" cy="365125"/>
          </a:xfrm>
          <a:prstGeom prst="rightArrow">
            <a:avLst/>
          </a:prstGeom>
          <a:solidFill>
            <a:srgbClr val="8ACA4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D0960C78-4747-40BC-899C-810FBE4034C6}"/>
              </a:ext>
            </a:extLst>
          </p:cNvPr>
          <p:cNvSpPr/>
          <p:nvPr/>
        </p:nvSpPr>
        <p:spPr>
          <a:xfrm>
            <a:off x="14105619" y="5068887"/>
            <a:ext cx="292100" cy="365125"/>
          </a:xfrm>
          <a:prstGeom prst="rightArrow">
            <a:avLst/>
          </a:prstGeom>
          <a:solidFill>
            <a:srgbClr val="8ACA4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F0AFAB0-E425-434C-A0E1-F3717A3232D7}"/>
              </a:ext>
            </a:extLst>
          </p:cNvPr>
          <p:cNvSpPr txBox="1"/>
          <p:nvPr/>
        </p:nvSpPr>
        <p:spPr>
          <a:xfrm>
            <a:off x="7743378" y="6539984"/>
            <a:ext cx="9220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Esse cadastro é imprescindível para realização da associação do professor à  classe.</a:t>
            </a:r>
          </a:p>
        </p:txBody>
      </p:sp>
    </p:spTree>
    <p:extLst>
      <p:ext uri="{BB962C8B-B14F-4D97-AF65-F5344CB8AC3E}">
        <p14:creationId xmlns:p14="http://schemas.microsoft.com/office/powerpoint/2010/main" val="139635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B1CB824-F39B-47EA-9A10-D40F7A8E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B5C3813F-D1A6-40FB-A4C6-D08BC7A8EE3F}"/>
              </a:ext>
            </a:extLst>
          </p:cNvPr>
          <p:cNvSpPr txBox="1"/>
          <p:nvPr/>
        </p:nvSpPr>
        <p:spPr>
          <a:xfrm>
            <a:off x="846138" y="1428750"/>
            <a:ext cx="16597312" cy="74001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dirty="0">
                <a:solidFill>
                  <a:srgbClr val="EFC206"/>
                </a:solidFill>
                <a:cs typeface="Arial"/>
              </a:rPr>
              <a:t>É</a:t>
            </a:r>
            <a:r>
              <a:rPr sz="3600" b="1" spc="-35" dirty="0">
                <a:solidFill>
                  <a:srgbClr val="EFC206"/>
                </a:solidFill>
                <a:cs typeface="Arial"/>
              </a:rPr>
              <a:t> </a:t>
            </a:r>
            <a:r>
              <a:rPr sz="3600" b="1" dirty="0">
                <a:solidFill>
                  <a:srgbClr val="EFC206"/>
                </a:solidFill>
                <a:cs typeface="Arial"/>
              </a:rPr>
              <a:t>importante</a:t>
            </a:r>
            <a:r>
              <a:rPr sz="3600" b="1" spc="-60" dirty="0">
                <a:solidFill>
                  <a:srgbClr val="EFC206"/>
                </a:solidFill>
                <a:cs typeface="Arial"/>
              </a:rPr>
              <a:t> </a:t>
            </a:r>
            <a:r>
              <a:rPr sz="3600" b="1" dirty="0">
                <a:solidFill>
                  <a:srgbClr val="EFC206"/>
                </a:solidFill>
                <a:cs typeface="Arial"/>
              </a:rPr>
              <a:t>destacar: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dirty="0">
              <a:cs typeface="Arial"/>
            </a:endParaRPr>
          </a:p>
          <a:p>
            <a:pPr marL="12700" marR="36195">
              <a:lnSpc>
                <a:spcPct val="100000"/>
              </a:lnSpc>
            </a:pPr>
            <a:r>
              <a:rPr sz="3200" dirty="0">
                <a:cs typeface="Arial"/>
              </a:rPr>
              <a:t>A</a:t>
            </a:r>
            <a:r>
              <a:rPr sz="3200" spc="-10" dirty="0">
                <a:cs typeface="Arial"/>
              </a:rPr>
              <a:t> </a:t>
            </a:r>
            <a:r>
              <a:rPr sz="3200" dirty="0">
                <a:cs typeface="Arial"/>
              </a:rPr>
              <a:t>matriz</a:t>
            </a:r>
            <a:r>
              <a:rPr sz="3200" spc="-20" dirty="0">
                <a:cs typeface="Arial"/>
              </a:rPr>
              <a:t> </a:t>
            </a:r>
            <a:r>
              <a:rPr sz="3200" spc="-5" dirty="0">
                <a:cs typeface="Arial"/>
              </a:rPr>
              <a:t>cadastrada/homologada</a:t>
            </a:r>
            <a:r>
              <a:rPr sz="3200" spc="-40" dirty="0">
                <a:cs typeface="Arial"/>
              </a:rPr>
              <a:t> </a:t>
            </a:r>
            <a:r>
              <a:rPr sz="3200" dirty="0">
                <a:cs typeface="Arial"/>
              </a:rPr>
              <a:t>pela</a:t>
            </a:r>
            <a:r>
              <a:rPr sz="3200" spc="-15" dirty="0">
                <a:cs typeface="Arial"/>
              </a:rPr>
              <a:t> </a:t>
            </a:r>
            <a:r>
              <a:rPr sz="3200" dirty="0">
                <a:cs typeface="Arial"/>
              </a:rPr>
              <a:t>unidade</a:t>
            </a:r>
            <a:r>
              <a:rPr sz="3200" spc="-40" dirty="0">
                <a:cs typeface="Arial"/>
              </a:rPr>
              <a:t> </a:t>
            </a:r>
            <a:r>
              <a:rPr sz="3200" dirty="0">
                <a:cs typeface="Arial"/>
              </a:rPr>
              <a:t>tem</a:t>
            </a:r>
            <a:r>
              <a:rPr sz="3200" spc="-5" dirty="0">
                <a:cs typeface="Arial"/>
              </a:rPr>
              <a:t> </a:t>
            </a:r>
            <a:r>
              <a:rPr sz="3200" dirty="0">
                <a:cs typeface="Arial"/>
              </a:rPr>
              <a:t>validade</a:t>
            </a:r>
            <a:r>
              <a:rPr sz="3200" spc="-40" dirty="0">
                <a:cs typeface="Arial"/>
              </a:rPr>
              <a:t> </a:t>
            </a:r>
            <a:r>
              <a:rPr sz="3200" dirty="0">
                <a:cs typeface="Arial"/>
              </a:rPr>
              <a:t>para</a:t>
            </a:r>
            <a:r>
              <a:rPr sz="3200" spc="-15" dirty="0">
                <a:cs typeface="Arial"/>
              </a:rPr>
              <a:t> </a:t>
            </a:r>
            <a:r>
              <a:rPr sz="3200" dirty="0">
                <a:cs typeface="Arial"/>
              </a:rPr>
              <a:t>o</a:t>
            </a:r>
            <a:r>
              <a:rPr sz="3200" spc="-5" dirty="0">
                <a:cs typeface="Arial"/>
              </a:rPr>
              <a:t> </a:t>
            </a:r>
            <a:r>
              <a:rPr sz="3200" dirty="0">
                <a:cs typeface="Arial"/>
              </a:rPr>
              <a:t>tipo</a:t>
            </a:r>
            <a:r>
              <a:rPr sz="3200" spc="-25" dirty="0">
                <a:cs typeface="Arial"/>
              </a:rPr>
              <a:t> </a:t>
            </a:r>
            <a:r>
              <a:rPr sz="3200" dirty="0">
                <a:cs typeface="Arial"/>
              </a:rPr>
              <a:t>de</a:t>
            </a:r>
            <a:r>
              <a:rPr sz="3200" spc="-5" dirty="0">
                <a:cs typeface="Arial"/>
              </a:rPr>
              <a:t> </a:t>
            </a:r>
            <a:r>
              <a:rPr sz="3200" dirty="0">
                <a:cs typeface="Arial"/>
              </a:rPr>
              <a:t>ensino</a:t>
            </a:r>
            <a:r>
              <a:rPr sz="3200" spc="-25" dirty="0">
                <a:cs typeface="Arial"/>
              </a:rPr>
              <a:t> </a:t>
            </a:r>
            <a:r>
              <a:rPr sz="3200" spc="-5" dirty="0">
                <a:cs typeface="Arial"/>
              </a:rPr>
              <a:t>como</a:t>
            </a:r>
            <a:r>
              <a:rPr sz="3200" spc="-15" dirty="0">
                <a:cs typeface="Arial"/>
              </a:rPr>
              <a:t> </a:t>
            </a:r>
            <a:r>
              <a:rPr sz="3200" dirty="0">
                <a:cs typeface="Arial"/>
              </a:rPr>
              <a:t>um </a:t>
            </a:r>
            <a:r>
              <a:rPr sz="3200" spc="-375" dirty="0">
                <a:cs typeface="Arial"/>
              </a:rPr>
              <a:t> </a:t>
            </a:r>
            <a:r>
              <a:rPr sz="3200" dirty="0">
                <a:cs typeface="Arial"/>
              </a:rPr>
              <a:t>todo. Por exemplo: a matriz cadastrada para os anos iniciais do ensino fundamental valerá </a:t>
            </a:r>
            <a:r>
              <a:rPr sz="3200" spc="-375" dirty="0">
                <a:cs typeface="Arial"/>
              </a:rPr>
              <a:t> </a:t>
            </a:r>
            <a:r>
              <a:rPr sz="3200" dirty="0">
                <a:cs typeface="Arial"/>
              </a:rPr>
              <a:t>para</a:t>
            </a:r>
            <a:r>
              <a:rPr sz="3200" spc="-25" dirty="0">
                <a:cs typeface="Arial"/>
              </a:rPr>
              <a:t> </a:t>
            </a:r>
            <a:r>
              <a:rPr sz="3200" dirty="0">
                <a:cs typeface="Arial"/>
              </a:rPr>
              <a:t>o</a:t>
            </a:r>
            <a:r>
              <a:rPr sz="3200" spc="-20" dirty="0">
                <a:cs typeface="Arial"/>
              </a:rPr>
              <a:t> </a:t>
            </a:r>
            <a:r>
              <a:rPr sz="3200" dirty="0">
                <a:cs typeface="Arial"/>
              </a:rPr>
              <a:t>1º ano,</a:t>
            </a:r>
            <a:r>
              <a:rPr sz="3200" spc="-30" dirty="0">
                <a:cs typeface="Arial"/>
              </a:rPr>
              <a:t> </a:t>
            </a:r>
            <a:r>
              <a:rPr sz="3200" dirty="0">
                <a:cs typeface="Arial"/>
              </a:rPr>
              <a:t>2º ano,</a:t>
            </a:r>
            <a:r>
              <a:rPr sz="3200" spc="-30" dirty="0">
                <a:cs typeface="Arial"/>
              </a:rPr>
              <a:t> </a:t>
            </a:r>
            <a:r>
              <a:rPr sz="3200" dirty="0">
                <a:cs typeface="Arial"/>
              </a:rPr>
              <a:t>3º ano,</a:t>
            </a:r>
            <a:r>
              <a:rPr sz="3200" spc="-35" dirty="0">
                <a:cs typeface="Arial"/>
              </a:rPr>
              <a:t> </a:t>
            </a:r>
            <a:r>
              <a:rPr sz="3200" dirty="0">
                <a:cs typeface="Arial"/>
              </a:rPr>
              <a:t>4º ano</a:t>
            </a:r>
            <a:r>
              <a:rPr sz="3200" spc="-20" dirty="0">
                <a:cs typeface="Arial"/>
              </a:rPr>
              <a:t> </a:t>
            </a:r>
            <a:r>
              <a:rPr sz="3200" dirty="0">
                <a:cs typeface="Arial"/>
              </a:rPr>
              <a:t>e</a:t>
            </a:r>
            <a:r>
              <a:rPr sz="3200" spc="-10" dirty="0">
                <a:cs typeface="Arial"/>
              </a:rPr>
              <a:t> </a:t>
            </a:r>
            <a:r>
              <a:rPr sz="3200" dirty="0">
                <a:cs typeface="Arial"/>
              </a:rPr>
              <a:t>5º</a:t>
            </a:r>
            <a:r>
              <a:rPr sz="3200" spc="-15" dirty="0">
                <a:cs typeface="Arial"/>
              </a:rPr>
              <a:t> </a:t>
            </a:r>
            <a:r>
              <a:rPr sz="3200" dirty="0">
                <a:cs typeface="Arial"/>
              </a:rPr>
              <a:t>ano.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 dirty="0">
              <a:cs typeface="Arial"/>
            </a:endParaRPr>
          </a:p>
          <a:p>
            <a:pPr marL="12700" marR="124460">
              <a:lnSpc>
                <a:spcPct val="100000"/>
              </a:lnSpc>
            </a:pPr>
            <a:r>
              <a:rPr sz="3200" dirty="0">
                <a:cs typeface="Arial"/>
              </a:rPr>
              <a:t>A</a:t>
            </a:r>
            <a:r>
              <a:rPr sz="3200" spc="-5" dirty="0">
                <a:cs typeface="Arial"/>
              </a:rPr>
              <a:t> </a:t>
            </a:r>
            <a:r>
              <a:rPr sz="3200" dirty="0">
                <a:cs typeface="Arial"/>
              </a:rPr>
              <a:t>carga</a:t>
            </a:r>
            <a:r>
              <a:rPr sz="3200" spc="-30" dirty="0">
                <a:cs typeface="Arial"/>
              </a:rPr>
              <a:t> </a:t>
            </a:r>
            <a:r>
              <a:rPr sz="3200" dirty="0">
                <a:cs typeface="Arial"/>
              </a:rPr>
              <a:t>horária</a:t>
            </a:r>
            <a:r>
              <a:rPr sz="3200" spc="-30" dirty="0">
                <a:cs typeface="Arial"/>
              </a:rPr>
              <a:t> </a:t>
            </a:r>
            <a:r>
              <a:rPr sz="3200" dirty="0">
                <a:cs typeface="Arial"/>
              </a:rPr>
              <a:t>e</a:t>
            </a:r>
            <a:r>
              <a:rPr sz="3200" spc="-5" dirty="0">
                <a:cs typeface="Arial"/>
              </a:rPr>
              <a:t> </a:t>
            </a:r>
            <a:r>
              <a:rPr sz="3200" dirty="0">
                <a:cs typeface="Arial"/>
              </a:rPr>
              <a:t>o módulo</a:t>
            </a:r>
            <a:r>
              <a:rPr sz="3200" spc="-30" dirty="0">
                <a:cs typeface="Arial"/>
              </a:rPr>
              <a:t> </a:t>
            </a:r>
            <a:r>
              <a:rPr sz="3200" spc="-5" dirty="0">
                <a:cs typeface="Arial"/>
              </a:rPr>
              <a:t>cadastrados</a:t>
            </a:r>
            <a:r>
              <a:rPr sz="3200" spc="-35" dirty="0">
                <a:cs typeface="Arial"/>
              </a:rPr>
              <a:t> </a:t>
            </a:r>
            <a:r>
              <a:rPr sz="3200" dirty="0">
                <a:cs typeface="Arial"/>
              </a:rPr>
              <a:t>para</a:t>
            </a:r>
            <a:r>
              <a:rPr sz="3200" spc="-15" dirty="0">
                <a:cs typeface="Arial"/>
              </a:rPr>
              <a:t> </a:t>
            </a:r>
            <a:r>
              <a:rPr sz="3200" dirty="0">
                <a:cs typeface="Arial"/>
              </a:rPr>
              <a:t>cada</a:t>
            </a:r>
            <a:r>
              <a:rPr sz="3200" spc="-30" dirty="0">
                <a:cs typeface="Arial"/>
              </a:rPr>
              <a:t> </a:t>
            </a:r>
            <a:r>
              <a:rPr sz="3200" dirty="0">
                <a:cs typeface="Arial"/>
              </a:rPr>
              <a:t>tipo</a:t>
            </a:r>
            <a:r>
              <a:rPr sz="3200" spc="-20" dirty="0">
                <a:cs typeface="Arial"/>
              </a:rPr>
              <a:t> </a:t>
            </a:r>
            <a:r>
              <a:rPr sz="3200" dirty="0">
                <a:cs typeface="Arial"/>
              </a:rPr>
              <a:t>de</a:t>
            </a:r>
            <a:r>
              <a:rPr sz="3200" spc="-15" dirty="0">
                <a:cs typeface="Arial"/>
              </a:rPr>
              <a:t> </a:t>
            </a:r>
            <a:r>
              <a:rPr sz="3200" dirty="0">
                <a:cs typeface="Arial"/>
              </a:rPr>
              <a:t>ensino</a:t>
            </a:r>
            <a:r>
              <a:rPr sz="3200" spc="-30" dirty="0">
                <a:cs typeface="Arial"/>
              </a:rPr>
              <a:t> </a:t>
            </a:r>
            <a:r>
              <a:rPr sz="3200" dirty="0">
                <a:cs typeface="Arial"/>
              </a:rPr>
              <a:t>estão</a:t>
            </a:r>
            <a:r>
              <a:rPr sz="3200" spc="-30" dirty="0">
                <a:cs typeface="Arial"/>
              </a:rPr>
              <a:t> </a:t>
            </a:r>
            <a:r>
              <a:rPr sz="3200" dirty="0">
                <a:cs typeface="Arial"/>
              </a:rPr>
              <a:t>em</a:t>
            </a:r>
            <a:r>
              <a:rPr sz="3200" spc="-10" dirty="0">
                <a:cs typeface="Arial"/>
              </a:rPr>
              <a:t> </a:t>
            </a:r>
            <a:r>
              <a:rPr sz="3200" dirty="0">
                <a:cs typeface="Arial"/>
              </a:rPr>
              <a:t>branco</a:t>
            </a:r>
            <a:r>
              <a:rPr sz="3200" spc="-40" dirty="0">
                <a:cs typeface="Arial"/>
              </a:rPr>
              <a:t> </a:t>
            </a:r>
            <a:r>
              <a:rPr sz="3200" dirty="0">
                <a:cs typeface="Arial"/>
              </a:rPr>
              <a:t>porque </a:t>
            </a:r>
            <a:r>
              <a:rPr sz="3200" spc="-375" dirty="0">
                <a:cs typeface="Arial"/>
              </a:rPr>
              <a:t> </a:t>
            </a:r>
            <a:r>
              <a:rPr sz="3200" dirty="0">
                <a:cs typeface="Arial"/>
              </a:rPr>
              <a:t>cada escola pode possuir um plano de curso diferente da outra, além disso, essas </a:t>
            </a:r>
            <a:r>
              <a:rPr sz="3200" spc="5" dirty="0">
                <a:cs typeface="Arial"/>
              </a:rPr>
              <a:t> </a:t>
            </a:r>
            <a:r>
              <a:rPr sz="3200" spc="-5" dirty="0">
                <a:cs typeface="Arial"/>
              </a:rPr>
              <a:t>informações </a:t>
            </a:r>
            <a:r>
              <a:rPr sz="3200" dirty="0">
                <a:cs typeface="Arial"/>
              </a:rPr>
              <a:t>não migram para o censo escolar. Neste caso a escola deve ignorar esses </a:t>
            </a:r>
            <a:r>
              <a:rPr sz="3200" spc="5" dirty="0">
                <a:cs typeface="Arial"/>
              </a:rPr>
              <a:t> </a:t>
            </a:r>
            <a:r>
              <a:rPr sz="3200" dirty="0">
                <a:cs typeface="Arial"/>
              </a:rPr>
              <a:t>campos</a:t>
            </a:r>
            <a:r>
              <a:rPr sz="3200" spc="-30" dirty="0">
                <a:cs typeface="Arial"/>
              </a:rPr>
              <a:t> </a:t>
            </a:r>
            <a:r>
              <a:rPr sz="3200" dirty="0">
                <a:cs typeface="Arial"/>
              </a:rPr>
              <a:t>e</a:t>
            </a:r>
            <a:r>
              <a:rPr sz="3200" spc="-20" dirty="0">
                <a:cs typeface="Arial"/>
              </a:rPr>
              <a:t> </a:t>
            </a:r>
            <a:r>
              <a:rPr sz="3200" dirty="0">
                <a:cs typeface="Arial"/>
              </a:rPr>
              <a:t>prosseguir</a:t>
            </a:r>
            <a:r>
              <a:rPr sz="3200" spc="-55" dirty="0">
                <a:cs typeface="Arial"/>
              </a:rPr>
              <a:t> </a:t>
            </a:r>
            <a:r>
              <a:rPr sz="3200" dirty="0">
                <a:cs typeface="Arial"/>
              </a:rPr>
              <a:t>com</a:t>
            </a:r>
            <a:r>
              <a:rPr sz="3200" spc="-10" dirty="0">
                <a:cs typeface="Arial"/>
              </a:rPr>
              <a:t> </a:t>
            </a:r>
            <a:r>
              <a:rPr sz="3200" dirty="0">
                <a:cs typeface="Arial"/>
              </a:rPr>
              <a:t>o</a:t>
            </a:r>
            <a:r>
              <a:rPr sz="3200" spc="-20" dirty="0">
                <a:cs typeface="Arial"/>
              </a:rPr>
              <a:t> </a:t>
            </a:r>
            <a:r>
              <a:rPr sz="3200" dirty="0">
                <a:cs typeface="Arial"/>
              </a:rPr>
              <a:t>cadastro</a:t>
            </a:r>
            <a:r>
              <a:rPr sz="3200" spc="-45" dirty="0">
                <a:cs typeface="Arial"/>
              </a:rPr>
              <a:t> </a:t>
            </a:r>
            <a:r>
              <a:rPr sz="3200" dirty="0">
                <a:cs typeface="Arial"/>
              </a:rPr>
              <a:t>das</a:t>
            </a:r>
            <a:r>
              <a:rPr sz="3200" spc="-30" dirty="0">
                <a:cs typeface="Arial"/>
              </a:rPr>
              <a:t> </a:t>
            </a:r>
            <a:r>
              <a:rPr sz="3200" spc="-5" dirty="0">
                <a:cs typeface="Arial"/>
              </a:rPr>
              <a:t>matrizes</a:t>
            </a:r>
            <a:r>
              <a:rPr sz="3200" spc="5" dirty="0">
                <a:cs typeface="Arial"/>
              </a:rPr>
              <a:t> </a:t>
            </a:r>
            <a:r>
              <a:rPr sz="3200" spc="-5" dirty="0">
                <a:cs typeface="Arial"/>
              </a:rPr>
              <a:t>normalmente.</a:t>
            </a:r>
            <a:endParaRPr sz="32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dirty="0"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cs typeface="Arial"/>
              </a:rPr>
              <a:t>Os</a:t>
            </a:r>
            <a:r>
              <a:rPr sz="3200" spc="-15" dirty="0">
                <a:cs typeface="Arial"/>
              </a:rPr>
              <a:t> </a:t>
            </a:r>
            <a:r>
              <a:rPr sz="3200" dirty="0">
                <a:cs typeface="Arial"/>
              </a:rPr>
              <a:t>fundamentos</a:t>
            </a:r>
            <a:r>
              <a:rPr sz="3200" spc="-50" dirty="0">
                <a:cs typeface="Arial"/>
              </a:rPr>
              <a:t> </a:t>
            </a:r>
            <a:r>
              <a:rPr sz="3200" dirty="0">
                <a:cs typeface="Arial"/>
              </a:rPr>
              <a:t>legais</a:t>
            </a:r>
            <a:r>
              <a:rPr sz="3200" spc="-10" dirty="0">
                <a:cs typeface="Arial"/>
              </a:rPr>
              <a:t> </a:t>
            </a:r>
            <a:r>
              <a:rPr sz="3200" spc="-5" dirty="0">
                <a:cs typeface="Arial"/>
              </a:rPr>
              <a:t>disponibilizados</a:t>
            </a:r>
            <a:r>
              <a:rPr sz="3200" spc="-15" dirty="0">
                <a:cs typeface="Arial"/>
              </a:rPr>
              <a:t> </a:t>
            </a:r>
            <a:r>
              <a:rPr sz="3200" dirty="0">
                <a:cs typeface="Arial"/>
              </a:rPr>
              <a:t>no</a:t>
            </a:r>
            <a:r>
              <a:rPr sz="3200" spc="-10" dirty="0">
                <a:cs typeface="Arial"/>
              </a:rPr>
              <a:t> </a:t>
            </a:r>
            <a:r>
              <a:rPr sz="3200" dirty="0">
                <a:cs typeface="Arial"/>
              </a:rPr>
              <a:t>sistema</a:t>
            </a:r>
            <a:r>
              <a:rPr sz="3200" spc="-40" dirty="0">
                <a:cs typeface="Arial"/>
              </a:rPr>
              <a:t> </a:t>
            </a:r>
            <a:r>
              <a:rPr sz="3200" dirty="0">
                <a:cs typeface="Arial"/>
              </a:rPr>
              <a:t>são</a:t>
            </a:r>
            <a:r>
              <a:rPr sz="3200" spc="-20" dirty="0">
                <a:cs typeface="Arial"/>
              </a:rPr>
              <a:t> </a:t>
            </a:r>
            <a:r>
              <a:rPr sz="3200" dirty="0">
                <a:cs typeface="Arial"/>
              </a:rPr>
              <a:t>modelos</a:t>
            </a:r>
            <a:r>
              <a:rPr sz="3200" spc="-30" dirty="0">
                <a:cs typeface="Arial"/>
              </a:rPr>
              <a:t> </a:t>
            </a:r>
            <a:r>
              <a:rPr sz="3200" dirty="0">
                <a:cs typeface="Arial"/>
              </a:rPr>
              <a:t>à</a:t>
            </a:r>
            <a:r>
              <a:rPr sz="3200" spc="-15" dirty="0">
                <a:cs typeface="Arial"/>
              </a:rPr>
              <a:t> </a:t>
            </a:r>
            <a:r>
              <a:rPr sz="3200" dirty="0">
                <a:cs typeface="Arial"/>
              </a:rPr>
              <a:t>vista</a:t>
            </a:r>
            <a:r>
              <a:rPr sz="3200" spc="-30" dirty="0">
                <a:cs typeface="Arial"/>
              </a:rPr>
              <a:t> </a:t>
            </a:r>
            <a:r>
              <a:rPr sz="3200" dirty="0">
                <a:cs typeface="Arial"/>
              </a:rPr>
              <a:t>do</a:t>
            </a:r>
            <a:r>
              <a:rPr sz="3200" spc="-10" dirty="0">
                <a:cs typeface="Arial"/>
              </a:rPr>
              <a:t> </a:t>
            </a:r>
            <a:r>
              <a:rPr sz="3200" dirty="0">
                <a:cs typeface="Arial"/>
              </a:rPr>
              <a:t>Censo</a:t>
            </a:r>
            <a:r>
              <a:rPr sz="3200" spc="-25" dirty="0">
                <a:cs typeface="Arial"/>
              </a:rPr>
              <a:t> </a:t>
            </a:r>
            <a:r>
              <a:rPr sz="3200" dirty="0">
                <a:cs typeface="Arial"/>
              </a:rPr>
              <a:t>Escolar</a:t>
            </a:r>
            <a:r>
              <a:rPr sz="3200" spc="-30" dirty="0">
                <a:cs typeface="Arial"/>
              </a:rPr>
              <a:t> </a:t>
            </a:r>
            <a:r>
              <a:rPr sz="3200" dirty="0">
                <a:cs typeface="Arial"/>
              </a:rPr>
              <a:t>e </a:t>
            </a:r>
            <a:r>
              <a:rPr sz="3200" spc="-375" dirty="0">
                <a:cs typeface="Arial"/>
              </a:rPr>
              <a:t> </a:t>
            </a:r>
            <a:r>
              <a:rPr sz="3200" dirty="0">
                <a:cs typeface="Arial"/>
              </a:rPr>
              <a:t>da</a:t>
            </a:r>
            <a:r>
              <a:rPr sz="3200" spc="-20" dirty="0">
                <a:cs typeface="Arial"/>
              </a:rPr>
              <a:t> </a:t>
            </a:r>
            <a:r>
              <a:rPr sz="3200" dirty="0">
                <a:cs typeface="Arial"/>
              </a:rPr>
              <a:t>legislação.</a:t>
            </a:r>
            <a:r>
              <a:rPr sz="3200" spc="-35" dirty="0">
                <a:cs typeface="Arial"/>
              </a:rPr>
              <a:t> </a:t>
            </a:r>
            <a:r>
              <a:rPr sz="3200" dirty="0">
                <a:cs typeface="Arial"/>
              </a:rPr>
              <a:t>Ainda</a:t>
            </a:r>
            <a:r>
              <a:rPr sz="3200" spc="-15" dirty="0">
                <a:cs typeface="Arial"/>
              </a:rPr>
              <a:t> </a:t>
            </a:r>
            <a:r>
              <a:rPr sz="3200" dirty="0">
                <a:cs typeface="Arial"/>
              </a:rPr>
              <a:t>que</a:t>
            </a:r>
            <a:r>
              <a:rPr sz="3200" spc="-15" dirty="0">
                <a:cs typeface="Arial"/>
              </a:rPr>
              <a:t> </a:t>
            </a:r>
            <a:r>
              <a:rPr sz="3200" dirty="0">
                <a:cs typeface="Arial"/>
              </a:rPr>
              <a:t>não</a:t>
            </a:r>
            <a:r>
              <a:rPr sz="3200" spc="-15" dirty="0">
                <a:cs typeface="Arial"/>
              </a:rPr>
              <a:t> </a:t>
            </a:r>
            <a:r>
              <a:rPr sz="3200" dirty="0">
                <a:cs typeface="Arial"/>
              </a:rPr>
              <a:t>reflitam</a:t>
            </a:r>
            <a:r>
              <a:rPr sz="3200" spc="-35" dirty="0">
                <a:cs typeface="Arial"/>
              </a:rPr>
              <a:t> </a:t>
            </a:r>
            <a:r>
              <a:rPr sz="3200" spc="-5" dirty="0">
                <a:cs typeface="Arial"/>
              </a:rPr>
              <a:t>integralmente</a:t>
            </a:r>
            <a:r>
              <a:rPr sz="3200" spc="-45" dirty="0">
                <a:cs typeface="Arial"/>
              </a:rPr>
              <a:t> </a:t>
            </a:r>
            <a:r>
              <a:rPr sz="3200" dirty="0">
                <a:cs typeface="Arial"/>
              </a:rPr>
              <a:t>a</a:t>
            </a:r>
            <a:r>
              <a:rPr sz="3200" spc="-5" dirty="0">
                <a:cs typeface="Arial"/>
              </a:rPr>
              <a:t> </a:t>
            </a:r>
            <a:r>
              <a:rPr sz="3200" dirty="0">
                <a:cs typeface="Arial"/>
              </a:rPr>
              <a:t>realidade</a:t>
            </a:r>
            <a:r>
              <a:rPr sz="3200" spc="-40" dirty="0">
                <a:cs typeface="Arial"/>
              </a:rPr>
              <a:t> </a:t>
            </a:r>
            <a:r>
              <a:rPr sz="3200" dirty="0">
                <a:cs typeface="Arial"/>
              </a:rPr>
              <a:t>da</a:t>
            </a:r>
            <a:r>
              <a:rPr sz="3200" spc="-5" dirty="0">
                <a:cs typeface="Arial"/>
              </a:rPr>
              <a:t> </a:t>
            </a:r>
            <a:r>
              <a:rPr sz="3200" dirty="0">
                <a:cs typeface="Arial"/>
              </a:rPr>
              <a:t>escola,</a:t>
            </a:r>
            <a:r>
              <a:rPr sz="3200" spc="-35" dirty="0">
                <a:cs typeface="Arial"/>
              </a:rPr>
              <a:t> </a:t>
            </a:r>
            <a:r>
              <a:rPr sz="3200" dirty="0">
                <a:cs typeface="Arial"/>
              </a:rPr>
              <a:t>orientamos</a:t>
            </a:r>
            <a:r>
              <a:rPr sz="3200" spc="-45" dirty="0">
                <a:cs typeface="Arial"/>
              </a:rPr>
              <a:t> </a:t>
            </a:r>
            <a:r>
              <a:rPr sz="3200" dirty="0">
                <a:cs typeface="Arial"/>
              </a:rPr>
              <a:t>a</a:t>
            </a:r>
            <a:r>
              <a:rPr sz="3200" spc="-5" dirty="0">
                <a:cs typeface="Arial"/>
              </a:rPr>
              <a:t> </a:t>
            </a:r>
            <a:r>
              <a:rPr sz="3200" dirty="0">
                <a:cs typeface="Arial"/>
              </a:rPr>
              <a:t>sua </a:t>
            </a:r>
            <a:r>
              <a:rPr sz="3200" spc="-380" dirty="0">
                <a:cs typeface="Arial"/>
              </a:rPr>
              <a:t> </a:t>
            </a:r>
            <a:r>
              <a:rPr sz="3200" spc="-5" dirty="0">
                <a:cs typeface="Arial"/>
              </a:rPr>
              <a:t>utilização </a:t>
            </a:r>
            <a:r>
              <a:rPr sz="3200" dirty="0">
                <a:cs typeface="Arial"/>
              </a:rPr>
              <a:t>neste </a:t>
            </a:r>
            <a:r>
              <a:rPr sz="3200" spc="-5" dirty="0">
                <a:cs typeface="Arial"/>
              </a:rPr>
              <a:t>momento </a:t>
            </a:r>
            <a:r>
              <a:rPr sz="3200" dirty="0">
                <a:cs typeface="Arial"/>
              </a:rPr>
              <a:t>tendo em vista o </a:t>
            </a:r>
            <a:r>
              <a:rPr sz="3200" spc="-10" dirty="0">
                <a:cs typeface="Arial"/>
              </a:rPr>
              <a:t>prazo </a:t>
            </a:r>
            <a:r>
              <a:rPr sz="3200" dirty="0">
                <a:cs typeface="Arial"/>
              </a:rPr>
              <a:t>para </a:t>
            </a:r>
            <a:r>
              <a:rPr sz="3200" spc="-5" dirty="0">
                <a:cs typeface="Arial"/>
              </a:rPr>
              <a:t>realização </a:t>
            </a:r>
            <a:r>
              <a:rPr sz="3200" dirty="0">
                <a:cs typeface="Arial"/>
              </a:rPr>
              <a:t>das ações, com o objetivo </a:t>
            </a:r>
            <a:r>
              <a:rPr sz="3200" spc="-375" dirty="0">
                <a:cs typeface="Arial"/>
              </a:rPr>
              <a:t> </a:t>
            </a:r>
            <a:r>
              <a:rPr sz="3200" dirty="0">
                <a:cs typeface="Arial"/>
              </a:rPr>
              <a:t>de</a:t>
            </a:r>
            <a:r>
              <a:rPr sz="3200" spc="-20" dirty="0">
                <a:cs typeface="Arial"/>
              </a:rPr>
              <a:t> </a:t>
            </a:r>
            <a:r>
              <a:rPr sz="3200" dirty="0">
                <a:cs typeface="Arial"/>
              </a:rPr>
              <a:t>simplificação</a:t>
            </a:r>
            <a:r>
              <a:rPr sz="3200" spc="-55" dirty="0">
                <a:cs typeface="Arial"/>
              </a:rPr>
              <a:t> </a:t>
            </a:r>
            <a:r>
              <a:rPr sz="3200" dirty="0">
                <a:cs typeface="Arial"/>
              </a:rPr>
              <a:t>dos</a:t>
            </a:r>
            <a:r>
              <a:rPr sz="3200" spc="-15" dirty="0">
                <a:cs typeface="Arial"/>
              </a:rPr>
              <a:t> </a:t>
            </a:r>
            <a:r>
              <a:rPr sz="3200" spc="-5" dirty="0">
                <a:cs typeface="Arial"/>
              </a:rPr>
              <a:t>procedimentos</a:t>
            </a:r>
            <a:r>
              <a:rPr sz="3200" spc="-40" dirty="0">
                <a:cs typeface="Arial"/>
              </a:rPr>
              <a:t> </a:t>
            </a:r>
            <a:r>
              <a:rPr sz="3200" dirty="0">
                <a:cs typeface="Arial"/>
              </a:rPr>
              <a:t>a</a:t>
            </a:r>
            <a:r>
              <a:rPr sz="3200" spc="-10" dirty="0">
                <a:cs typeface="Arial"/>
              </a:rPr>
              <a:t> </a:t>
            </a:r>
            <a:r>
              <a:rPr sz="3200" dirty="0">
                <a:cs typeface="Arial"/>
              </a:rPr>
              <a:t>serem</a:t>
            </a:r>
            <a:r>
              <a:rPr sz="3200" spc="-40" dirty="0">
                <a:cs typeface="Arial"/>
              </a:rPr>
              <a:t> </a:t>
            </a:r>
            <a:r>
              <a:rPr sz="3200" spc="-5" dirty="0">
                <a:cs typeface="Arial"/>
              </a:rPr>
              <a:t>realizados.</a:t>
            </a:r>
            <a:endParaRPr sz="3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662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B1CB824-F39B-47EA-9A10-D40F7A8E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B5C3813F-D1A6-40FB-A4C6-D08BC7A8EE3F}"/>
              </a:ext>
            </a:extLst>
          </p:cNvPr>
          <p:cNvSpPr txBox="1"/>
          <p:nvPr/>
        </p:nvSpPr>
        <p:spPr>
          <a:xfrm>
            <a:off x="846138" y="1795682"/>
            <a:ext cx="16597312" cy="69589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3200" dirty="0">
                <a:cs typeface="Arial"/>
              </a:rPr>
              <a:t>Caso as turmas de um mesmo tipo de ensino possuam grade de aulas diferente uma da  outra, por exemplo, a turma A tem 3 aulas de arte e a turma B tem 4 aulas de arte,  recomendamos cadastrar um número aproximado para que atenda as duas situações, neste  caso 4 aulas. Essas informações divergentes não terão prejuízos para a unidade escolar. O  importante é que constem todas as disciplinas que todas as turmas daquele tipo de ensino  ofertam (</a:t>
            </a:r>
            <a:r>
              <a:rPr lang="pt-BR" sz="3200" dirty="0" err="1">
                <a:cs typeface="Arial"/>
              </a:rPr>
              <a:t>ex</a:t>
            </a:r>
            <a:r>
              <a:rPr lang="pt-BR" sz="3200" dirty="0">
                <a:cs typeface="Arial"/>
              </a:rPr>
              <a:t>: se a turma A oferta Arte, mas a turma B não, insira Arte na matriz e na  associação somente vincule para a turma A).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pt-BR" sz="32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3200" dirty="0">
                <a:cs typeface="Arial"/>
              </a:rPr>
              <a:t>A disciplina de libras não deverá ser inserida no cadastro da matriz, pois será disponibilizada  automaticamente no módulo associação de professor à classe, desde que a turma possua  ao menos um aluno com deficiência auditiva.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pt-BR" sz="32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3200" dirty="0">
                <a:cs typeface="Arial"/>
              </a:rPr>
              <a:t>Adicionalmente vale ressaltar que as imagens do quadro de aulas presentes neste tutorial  são imagens fictícias meramente ilustrativas. No sistema serão disponibilizados os  fundamentos e disciplinas que deverão ser usados.</a:t>
            </a:r>
          </a:p>
        </p:txBody>
      </p:sp>
    </p:spTree>
    <p:extLst>
      <p:ext uri="{BB962C8B-B14F-4D97-AF65-F5344CB8AC3E}">
        <p14:creationId xmlns:p14="http://schemas.microsoft.com/office/powerpoint/2010/main" val="284145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3949553"/>
            <a:ext cx="114036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MATRIZ</a:t>
            </a:r>
          </a:p>
          <a:p>
            <a:r>
              <a:rPr lang="pt-BR" sz="8000" b="1" dirty="0">
                <a:solidFill>
                  <a:schemeClr val="bg1"/>
                </a:solidFill>
              </a:rPr>
              <a:t>CURRICULAR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452E6C2-B38E-C700-B92D-78D736411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9" b="25000"/>
          <a:stretch/>
        </p:blipFill>
        <p:spPr>
          <a:xfrm>
            <a:off x="884408" y="3005399"/>
            <a:ext cx="16495299" cy="5184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Passo 1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en-US" sz="3200" spc="-5" dirty="0">
                <a:ea typeface="+mn-lt"/>
                <a:cs typeface="+mn-lt"/>
              </a:rPr>
              <a:t> </a:t>
            </a:r>
            <a:r>
              <a:rPr lang="en-US" sz="3200" spc="-5" dirty="0" err="1">
                <a:ea typeface="+mn-lt"/>
                <a:cs typeface="+mn-lt"/>
              </a:rPr>
              <a:t>Acesse</a:t>
            </a:r>
            <a:r>
              <a:rPr lang="en-US" sz="3200" spc="-5" dirty="0">
                <a:ea typeface="+mn-lt"/>
                <a:cs typeface="+mn-lt"/>
              </a:rPr>
              <a:t> a </a:t>
            </a:r>
            <a:r>
              <a:rPr lang="en-US" sz="3200" spc="-5" dirty="0" err="1">
                <a:ea typeface="+mn-lt"/>
                <a:cs typeface="+mn-lt"/>
              </a:rPr>
              <a:t>plataforma</a:t>
            </a:r>
            <a:r>
              <a:rPr lang="en-US" sz="3200" spc="-5" dirty="0">
                <a:ea typeface="+mn-lt"/>
                <a:cs typeface="+mn-lt"/>
              </a:rPr>
              <a:t> SED </a:t>
            </a:r>
            <a:r>
              <a:rPr lang="en-US" sz="3200" spc="-5" dirty="0" err="1">
                <a:ea typeface="+mn-lt"/>
                <a:cs typeface="+mn-lt"/>
              </a:rPr>
              <a:t>por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meio</a:t>
            </a:r>
            <a:r>
              <a:rPr lang="en-US" sz="3200" spc="-5" dirty="0">
                <a:ea typeface="+mn-lt"/>
                <a:cs typeface="+mn-lt"/>
              </a:rPr>
              <a:t> do link: </a:t>
            </a:r>
            <a:r>
              <a:rPr lang="en-US" sz="3200" spc="-5" dirty="0">
                <a:ea typeface="+mn-lt"/>
                <a:cs typeface="+mn-lt"/>
                <a:hlinkClick r:id="rId3"/>
              </a:rPr>
              <a:t>https://sed.educacao.sp.gov.br/</a:t>
            </a:r>
            <a:endParaRPr lang="en-US" b="1" dirty="0" err="1">
              <a:ea typeface="+mn-lt"/>
              <a:cs typeface="+mn-lt"/>
            </a:endParaRPr>
          </a:p>
          <a:p>
            <a:r>
              <a:rPr lang="en-US" sz="3200" spc="-5" dirty="0" err="1">
                <a:ea typeface="+mn-lt"/>
                <a:cs typeface="+mn-lt"/>
              </a:rPr>
              <a:t>Faça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seu</a:t>
            </a:r>
            <a:r>
              <a:rPr lang="en-US" sz="3200" spc="-5" dirty="0">
                <a:ea typeface="+mn-lt"/>
                <a:cs typeface="+mn-lt"/>
              </a:rPr>
              <a:t> login, que é </a:t>
            </a:r>
            <a:r>
              <a:rPr lang="en-US" sz="3200" spc="-5" dirty="0" err="1">
                <a:ea typeface="+mn-lt"/>
                <a:cs typeface="+mn-lt"/>
              </a:rPr>
              <a:t>composto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pelo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número</a:t>
            </a:r>
            <a:r>
              <a:rPr lang="en-US" sz="3200" spc="-5" dirty="0">
                <a:ea typeface="+mn-lt"/>
                <a:cs typeface="+mn-lt"/>
              </a:rPr>
              <a:t> do RG "rg000000000sp" e "</a:t>
            </a:r>
            <a:r>
              <a:rPr lang="en-US" sz="3200" spc="-5" dirty="0" err="1">
                <a:ea typeface="+mn-lt"/>
                <a:cs typeface="+mn-lt"/>
              </a:rPr>
              <a:t>senha</a:t>
            </a:r>
            <a:r>
              <a:rPr lang="en-US" sz="3200" spc="-5" dirty="0">
                <a:ea typeface="+mn-lt"/>
                <a:cs typeface="+mn-lt"/>
              </a:rPr>
              <a:t>".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3BB2E27C-3631-20BD-4AFA-967FF3E718AD}"/>
              </a:ext>
            </a:extLst>
          </p:cNvPr>
          <p:cNvSpPr/>
          <p:nvPr/>
        </p:nvSpPr>
        <p:spPr>
          <a:xfrm>
            <a:off x="9738490" y="4690915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A6172761-F007-689C-2AA0-BFFE6EADBB72}"/>
              </a:ext>
            </a:extLst>
          </p:cNvPr>
          <p:cNvSpPr/>
          <p:nvPr/>
        </p:nvSpPr>
        <p:spPr>
          <a:xfrm>
            <a:off x="9738490" y="5639821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DFF696A-F2AD-B160-1F98-BEDB8EE71D34}"/>
              </a:ext>
            </a:extLst>
          </p:cNvPr>
          <p:cNvSpPr/>
          <p:nvPr/>
        </p:nvSpPr>
        <p:spPr>
          <a:xfrm>
            <a:off x="10735574" y="6390016"/>
            <a:ext cx="1431985" cy="590910"/>
          </a:xfrm>
          <a:prstGeom prst="roundRect">
            <a:avLst/>
          </a:prstGeom>
          <a:noFill/>
          <a:ln w="57150">
            <a:solidFill>
              <a:srgbClr val="FFB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11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127470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2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Acesse</a:t>
            </a:r>
            <a:r>
              <a:rPr lang="pt-BR" sz="3200" spc="-10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o menu</a:t>
            </a:r>
            <a:r>
              <a:rPr lang="pt-BR" sz="3200" spc="-5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Gestão </a:t>
            </a:r>
            <a:r>
              <a:rPr lang="pt-BR" sz="3200" spc="-5" dirty="0">
                <a:latin typeface="Calibri"/>
                <a:cs typeface="Calibri"/>
              </a:rPr>
              <a:t>Escolar, depois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selecione</a:t>
            </a:r>
            <a:r>
              <a:rPr lang="pt-BR" sz="3200" spc="5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o</a:t>
            </a:r>
            <a:r>
              <a:rPr lang="pt-BR" sz="3200" spc="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submenu Matriz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10" dirty="0">
                <a:latin typeface="Calibri"/>
                <a:cs typeface="Calibri"/>
              </a:rPr>
              <a:t>Curricular,</a:t>
            </a:r>
            <a:r>
              <a:rPr lang="pt-BR" sz="3200" spc="2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por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fim</a:t>
            </a:r>
            <a:r>
              <a:rPr lang="pt-BR" sz="320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clique</a:t>
            </a:r>
            <a:r>
              <a:rPr lang="pt-BR" sz="3200" spc="30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em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Matriz</a:t>
            </a:r>
            <a:r>
              <a:rPr lang="pt-BR" sz="3200" spc="20" dirty="0">
                <a:latin typeface="Calibri"/>
                <a:cs typeface="Calibri"/>
              </a:rPr>
              <a:t> </a:t>
            </a:r>
            <a:r>
              <a:rPr lang="pt-BR" sz="3200" spc="-10" dirty="0">
                <a:latin typeface="Calibri"/>
                <a:cs typeface="Calibri"/>
              </a:rPr>
              <a:t>Curricular.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Ou</a:t>
            </a:r>
            <a:r>
              <a:rPr lang="pt-BR" sz="3200" spc="1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se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preferir</a:t>
            </a:r>
            <a:r>
              <a:rPr lang="pt-BR" sz="3200" spc="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digite “Matriz</a:t>
            </a:r>
            <a:r>
              <a:rPr lang="pt-BR" sz="3200" dirty="0">
                <a:latin typeface="Calibri"/>
                <a:cs typeface="Calibri"/>
              </a:rPr>
              <a:t> </a:t>
            </a:r>
            <a:r>
              <a:rPr lang="pt-BR" sz="3200" spc="-10" dirty="0">
                <a:latin typeface="Calibri"/>
                <a:cs typeface="Calibri"/>
              </a:rPr>
              <a:t>Curricular”</a:t>
            </a:r>
            <a:r>
              <a:rPr lang="pt-BR" sz="3200" spc="1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no </a:t>
            </a:r>
            <a:r>
              <a:rPr lang="pt-BR" sz="3200" dirty="0">
                <a:latin typeface="Calibri"/>
                <a:cs typeface="Calibri"/>
              </a:rPr>
              <a:t>acesso</a:t>
            </a:r>
            <a:r>
              <a:rPr lang="pt-BR" sz="3200" spc="-5" dirty="0">
                <a:latin typeface="Calibri"/>
                <a:cs typeface="Calibri"/>
              </a:rPr>
              <a:t> rápido.</a:t>
            </a:r>
            <a:endParaRPr lang="pt-BR" sz="3200" dirty="0">
              <a:latin typeface="Calibri"/>
              <a:cs typeface="Calibri"/>
            </a:endParaRPr>
          </a:p>
          <a:p>
            <a:endParaRPr lang="en-US" b="1" dirty="0">
              <a:ea typeface="+mn-lt"/>
              <a:cs typeface="+mn-lt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E584037A-B95D-4170-BD2D-420E567E3E21}"/>
              </a:ext>
            </a:extLst>
          </p:cNvPr>
          <p:cNvGrpSpPr/>
          <p:nvPr/>
        </p:nvGrpSpPr>
        <p:grpSpPr>
          <a:xfrm>
            <a:off x="3203408" y="3135171"/>
            <a:ext cx="3613704" cy="5142105"/>
            <a:chOff x="1050035" y="2111501"/>
            <a:chExt cx="2986532" cy="42496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object 10">
              <a:extLst>
                <a:ext uri="{FF2B5EF4-FFF2-40B4-BE49-F238E27FC236}">
                  <a16:creationId xmlns:a16="http://schemas.microsoft.com/office/drawing/2014/main" id="{A187514E-E8D2-41F2-A8B7-D655B150A68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0035" y="2170175"/>
              <a:ext cx="2962655" cy="4191000"/>
            </a:xfrm>
            <a:prstGeom prst="rect">
              <a:avLst/>
            </a:prstGeom>
          </p:spPr>
        </p:pic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BD937827-A201-46DA-A1D2-074976A99D64}"/>
                </a:ext>
              </a:extLst>
            </p:cNvPr>
            <p:cNvSpPr/>
            <p:nvPr/>
          </p:nvSpPr>
          <p:spPr>
            <a:xfrm>
              <a:off x="1050797" y="2111501"/>
              <a:ext cx="2985770" cy="3267710"/>
            </a:xfrm>
            <a:custGeom>
              <a:avLst/>
              <a:gdLst/>
              <a:ahLst/>
              <a:cxnLst/>
              <a:rect l="l" t="t" r="r" b="b"/>
              <a:pathLst>
                <a:path w="2985770" h="3267710">
                  <a:moveTo>
                    <a:pt x="0" y="649224"/>
                  </a:moveTo>
                  <a:lnTo>
                    <a:pt x="2962655" y="649224"/>
                  </a:lnTo>
                  <a:lnTo>
                    <a:pt x="2962655" y="0"/>
                  </a:lnTo>
                  <a:lnTo>
                    <a:pt x="0" y="0"/>
                  </a:lnTo>
                  <a:lnTo>
                    <a:pt x="0" y="649224"/>
                  </a:lnTo>
                  <a:close/>
                </a:path>
                <a:path w="2985770" h="3267710">
                  <a:moveTo>
                    <a:pt x="22860" y="3267456"/>
                  </a:moveTo>
                  <a:lnTo>
                    <a:pt x="2985516" y="3267456"/>
                  </a:lnTo>
                  <a:lnTo>
                    <a:pt x="2985516" y="2755392"/>
                  </a:lnTo>
                  <a:lnTo>
                    <a:pt x="22860" y="2755392"/>
                  </a:lnTo>
                  <a:lnTo>
                    <a:pt x="22860" y="3267456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4EDED93B-8289-4D9F-9862-045933616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267" y="4426710"/>
            <a:ext cx="6997575" cy="1433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2E93208C-F1B5-49D6-A2EA-FE704BC19F34}"/>
              </a:ext>
            </a:extLst>
          </p:cNvPr>
          <p:cNvCxnSpPr>
            <a:cxnSpLocks/>
          </p:cNvCxnSpPr>
          <p:nvPr/>
        </p:nvCxnSpPr>
        <p:spPr>
          <a:xfrm rot="5400000">
            <a:off x="12177489" y="2670627"/>
            <a:ext cx="1727199" cy="1320802"/>
          </a:xfrm>
          <a:prstGeom prst="bentConnector3">
            <a:avLst>
              <a:gd name="adj1" fmla="val 46639"/>
            </a:avLst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310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3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pt-BR" sz="3200" spc="-5" dirty="0">
                <a:latin typeface="Calibri"/>
                <a:cs typeface="Calibri"/>
              </a:rPr>
              <a:t> Clique</a:t>
            </a:r>
            <a:r>
              <a:rPr lang="pt-BR" sz="3200" spc="25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em</a:t>
            </a:r>
            <a:r>
              <a:rPr lang="pt-BR" sz="3200" spc="5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+</a:t>
            </a:r>
            <a:r>
              <a:rPr lang="pt-BR" sz="3200" spc="-5" dirty="0">
                <a:latin typeface="Calibri"/>
                <a:cs typeface="Calibri"/>
              </a:rPr>
              <a:t> Cadastrar</a:t>
            </a:r>
            <a:r>
              <a:rPr lang="pt-BR" sz="3200" spc="-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Matriz</a:t>
            </a:r>
            <a:r>
              <a:rPr lang="pt-BR" sz="3200" spc="15" dirty="0">
                <a:latin typeface="Calibri"/>
                <a:cs typeface="Calibri"/>
              </a:rPr>
              <a:t> </a:t>
            </a:r>
            <a:r>
              <a:rPr lang="pt-BR" sz="3200" spc="-10" dirty="0">
                <a:latin typeface="Calibri"/>
                <a:cs typeface="Calibri"/>
              </a:rPr>
              <a:t>Curricular.</a:t>
            </a:r>
            <a:endParaRPr lang="en-US" b="1" dirty="0">
              <a:ea typeface="+mn-lt"/>
              <a:cs typeface="+mn-lt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59C54579-843B-423E-B712-62332B0F27FF}"/>
              </a:ext>
            </a:extLst>
          </p:cNvPr>
          <p:cNvGrpSpPr/>
          <p:nvPr/>
        </p:nvGrpSpPr>
        <p:grpSpPr>
          <a:xfrm>
            <a:off x="1918503" y="2278323"/>
            <a:ext cx="14480021" cy="6020640"/>
            <a:chOff x="1918503" y="2278323"/>
            <a:chExt cx="14480021" cy="6020640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7A9641DC-08EF-4526-8B6E-0E3A7139D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8503" y="2278323"/>
              <a:ext cx="14480021" cy="6020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E8CB5073-7FA9-4C26-B9AA-85AC64480589}"/>
                </a:ext>
              </a:extLst>
            </p:cNvPr>
            <p:cNvSpPr/>
            <p:nvPr/>
          </p:nvSpPr>
          <p:spPr>
            <a:xfrm>
              <a:off x="14052379" y="2888916"/>
              <a:ext cx="2194269" cy="508669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162031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ACA4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D4DDFD6DD13B4683684537EA32100C" ma:contentTypeVersion="11" ma:contentTypeDescription="Crie um novo documento." ma:contentTypeScope="" ma:versionID="a4de643cca637aed638fc6519fb6dfdd">
  <xsd:schema xmlns:xsd="http://www.w3.org/2001/XMLSchema" xmlns:xs="http://www.w3.org/2001/XMLSchema" xmlns:p="http://schemas.microsoft.com/office/2006/metadata/properties" xmlns:ns3="4a5af493-316b-4207-bf46-dae07e12f1b8" xmlns:ns4="01f51b7a-c14d-41ad-95f2-968398e92da9" targetNamespace="http://schemas.microsoft.com/office/2006/metadata/properties" ma:root="true" ma:fieldsID="8a9a3d16eb941e27e7aefb743f00e705" ns3:_="" ns4:_="">
    <xsd:import namespace="4a5af493-316b-4207-bf46-dae07e12f1b8"/>
    <xsd:import namespace="01f51b7a-c14d-41ad-95f2-968398e92d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af493-316b-4207-bf46-dae07e12f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51b7a-c14d-41ad-95f2-968398e92d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2C6A11-5881-4D9D-8F15-D508ED68BCB8}">
  <ds:schemaRefs>
    <ds:schemaRef ds:uri="01f51b7a-c14d-41ad-95f2-968398e92da9"/>
    <ds:schemaRef ds:uri="4a5af493-316b-4207-bf46-dae07e12f1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6E22951-A06B-4A6A-BD8E-9A9CFA769C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DCF120-F547-43E3-8B39-F74C473FACF9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a5af493-316b-4207-bf46-dae07e12f1b8"/>
    <ds:schemaRef ds:uri="http://purl.org/dc/terms/"/>
    <ds:schemaRef ds:uri="01f51b7a-c14d-41ad-95f2-968398e92da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1139</Words>
  <Application>Microsoft Office PowerPoint</Application>
  <PresentationFormat>Personalizar</PresentationFormat>
  <Paragraphs>105</Paragraphs>
  <Slides>25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 MT</vt:lpstr>
      <vt:lpstr>Calibri</vt:lpstr>
      <vt:lpstr>Arial</vt:lpstr>
      <vt:lpstr>Arial Black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e Amarelo Humano Ilustração Relatório de Livro Em Branco Educação Apresentação</dc:title>
  <dc:creator>Thiago Borges Da Silva</dc:creator>
  <cp:lastModifiedBy>Tiago Cesar Costa</cp:lastModifiedBy>
  <cp:revision>584</cp:revision>
  <dcterms:created xsi:type="dcterms:W3CDTF">2006-08-16T00:00:00Z</dcterms:created>
  <dcterms:modified xsi:type="dcterms:W3CDTF">2022-04-29T11:51:00Z</dcterms:modified>
  <dc:identifier>DAE2px1mwgQ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0x0101001DD4DDFD6DD13B4683684537EA32100C</vt:lpwstr>
  </property>
</Properties>
</file>