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28" r:id="rId5"/>
    <p:sldId id="512" r:id="rId6"/>
    <p:sldId id="482" r:id="rId7"/>
    <p:sldId id="483" r:id="rId8"/>
    <p:sldId id="513" r:id="rId9"/>
    <p:sldId id="473" r:id="rId10"/>
    <p:sldId id="493" r:id="rId11"/>
    <p:sldId id="479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472" r:id="rId25"/>
    <p:sldId id="453" r:id="rId26"/>
  </p:sldIdLst>
  <p:sldSz cx="18288000" cy="10287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5" userDrawn="1">
          <p15:clr>
            <a:srgbClr val="A4A3A4"/>
          </p15:clr>
        </p15:guide>
        <p15:guide id="8" orient="horz" pos="55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1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00"/>
    <a:srgbClr val="00B050"/>
    <a:srgbClr val="F7FFF7"/>
    <a:srgbClr val="48C859"/>
    <a:srgbClr val="333333"/>
    <a:srgbClr val="171717"/>
    <a:srgbClr val="0D7737"/>
    <a:srgbClr val="FFF7F7"/>
    <a:srgbClr val="01411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86486" autoAdjust="0"/>
  </p:normalViewPr>
  <p:slideViewPr>
    <p:cSldViewPr snapToGrid="0">
      <p:cViewPr varScale="1">
        <p:scale>
          <a:sx n="66" d="100"/>
          <a:sy n="66" d="100"/>
        </p:scale>
        <p:origin x="1320" y="78"/>
      </p:cViewPr>
      <p:guideLst>
        <p:guide orient="horz" pos="3285"/>
        <p:guide pos="5760"/>
        <p:guide orient="horz" pos="408"/>
        <p:guide pos="10988"/>
        <p:guide orient="horz" pos="888"/>
        <p:guide pos="525"/>
        <p:guide orient="horz" pos="559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25/04/2022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25/04/2022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901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49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0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d.educacao.sp.gov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841103" y="4904876"/>
            <a:ext cx="8797120" cy="31393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Tutorial </a:t>
            </a:r>
          </a:p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Cadastro Formação Curricular - SED</a:t>
            </a: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3 </a:t>
            </a:r>
            <a:r>
              <a:rPr lang="pt-BR" sz="3200" dirty="0"/>
              <a:t>– Selecione a escola, digite o CPF e clique em </a:t>
            </a:r>
            <a:r>
              <a:rPr lang="pt-BR" sz="3200" b="1" dirty="0">
                <a:solidFill>
                  <a:srgbClr val="00B050"/>
                </a:solidFill>
              </a:rPr>
              <a:t>Pesquisar. </a:t>
            </a:r>
            <a:endParaRPr lang="en-US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378933-FED8-4D31-ACE3-433A3BFB5887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05830E-9824-41D1-9601-83672C8B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0" y="3526971"/>
            <a:ext cx="16492210" cy="2835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BE43243-7D3A-4464-88DD-275A6480C054}"/>
              </a:ext>
            </a:extLst>
          </p:cNvPr>
          <p:cNvSpPr/>
          <p:nvPr/>
        </p:nvSpPr>
        <p:spPr>
          <a:xfrm>
            <a:off x="15224124" y="5573486"/>
            <a:ext cx="1088572" cy="507999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9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4 – </a:t>
            </a:r>
            <a:r>
              <a:rPr lang="pt-BR" sz="3200" b="1" dirty="0"/>
              <a:t>Nessa etapa é possível realizar a verificação de dados já cadastrados, ou incluir um novo</a:t>
            </a:r>
          </a:p>
          <a:p>
            <a:r>
              <a:rPr lang="pt-BR" sz="3200" b="1" dirty="0"/>
              <a:t>Curso. Para isso realize a pesquisa utilizando o número do CPF ou RG.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EBD2C2-1033-406D-8622-9B99C26AC541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25A9E5D-8B18-4C23-B47E-ADB2344626B3}"/>
              </a:ext>
            </a:extLst>
          </p:cNvPr>
          <p:cNvGrpSpPr/>
          <p:nvPr/>
        </p:nvGrpSpPr>
        <p:grpSpPr>
          <a:xfrm>
            <a:off x="3539402" y="2618287"/>
            <a:ext cx="11212483" cy="5959655"/>
            <a:chOff x="3539402" y="2618287"/>
            <a:chExt cx="11212483" cy="595965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0B422AF-5B56-4365-AF0F-CA4D6319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9402" y="2618287"/>
              <a:ext cx="11212483" cy="59596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C2F4480-DB06-42D9-A456-959EE0F1F99F}"/>
                </a:ext>
              </a:extLst>
            </p:cNvPr>
            <p:cNvSpPr/>
            <p:nvPr/>
          </p:nvSpPr>
          <p:spPr>
            <a:xfrm>
              <a:off x="8105776" y="4857750"/>
              <a:ext cx="2076450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97036D-178D-44D5-AC74-F80A7E670072}"/>
                </a:ext>
              </a:extLst>
            </p:cNvPr>
            <p:cNvSpPr/>
            <p:nvPr/>
          </p:nvSpPr>
          <p:spPr>
            <a:xfrm>
              <a:off x="8112126" y="3150729"/>
              <a:ext cx="914399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3323C53-A0EF-46D8-93A9-96EC3C016522}"/>
                </a:ext>
              </a:extLst>
            </p:cNvPr>
            <p:cNvSpPr/>
            <p:nvPr/>
          </p:nvSpPr>
          <p:spPr>
            <a:xfrm>
              <a:off x="8143876" y="5516449"/>
              <a:ext cx="1214438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3EAEA51-FE2F-46E8-8708-7FA7314224BB}"/>
                </a:ext>
              </a:extLst>
            </p:cNvPr>
            <p:cNvSpPr/>
            <p:nvPr/>
          </p:nvSpPr>
          <p:spPr>
            <a:xfrm>
              <a:off x="8112126" y="5187099"/>
              <a:ext cx="914399" cy="171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5618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33438" y="1428097"/>
            <a:ext cx="1661001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5 – </a:t>
            </a:r>
            <a:r>
              <a:rPr lang="pt-BR" sz="3200" dirty="0"/>
              <a:t>No final da tela clique em </a:t>
            </a:r>
            <a:r>
              <a:rPr lang="pt-BR" sz="3200" b="1" dirty="0">
                <a:solidFill>
                  <a:srgbClr val="00B050"/>
                </a:solidFill>
              </a:rPr>
              <a:t>Novo Curso.</a:t>
            </a:r>
          </a:p>
          <a:p>
            <a:endParaRPr lang="pt-BR" sz="3200" b="1" dirty="0">
              <a:solidFill>
                <a:srgbClr val="00B050"/>
              </a:solidFill>
              <a:ea typeface="+mn-lt"/>
              <a:cs typeface="+mn-lt"/>
            </a:endParaRPr>
          </a:p>
          <a:p>
            <a:pPr algn="ctr"/>
            <a:r>
              <a:rPr lang="pt-BR" sz="3200" dirty="0">
                <a:solidFill>
                  <a:srgbClr val="FFCE00"/>
                </a:solidFill>
              </a:rPr>
              <a:t>Importante: </a:t>
            </a:r>
            <a:r>
              <a:rPr lang="pt-BR" sz="3200" dirty="0"/>
              <a:t>Os campos obrigatórios são: instituição, curso e data de conclusão.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DD7781E-5284-401D-A60A-B6C190D695E4}"/>
              </a:ext>
            </a:extLst>
          </p:cNvPr>
          <p:cNvGrpSpPr/>
          <p:nvPr/>
        </p:nvGrpSpPr>
        <p:grpSpPr>
          <a:xfrm>
            <a:off x="2787425" y="3318057"/>
            <a:ext cx="12713150" cy="5051694"/>
            <a:chOff x="1122707" y="3416031"/>
            <a:chExt cx="12713150" cy="50516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B683207-F80E-4290-9A3D-FB86E393A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707" y="3416031"/>
              <a:ext cx="12713150" cy="5051694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6BF84AF-BBC3-417E-A12D-0A99FF056494}"/>
                </a:ext>
              </a:extLst>
            </p:cNvPr>
            <p:cNvSpPr/>
            <p:nvPr/>
          </p:nvSpPr>
          <p:spPr>
            <a:xfrm>
              <a:off x="12744450" y="7858125"/>
              <a:ext cx="933450" cy="361950"/>
            </a:xfrm>
            <a:prstGeom prst="rect">
              <a:avLst/>
            </a:prstGeom>
            <a:noFill/>
            <a:ln>
              <a:solidFill>
                <a:srgbClr val="FFC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326C1B7D-3266-48CC-B0B8-9126BAD46836}"/>
              </a:ext>
            </a:extLst>
          </p:cNvPr>
          <p:cNvSpPr/>
          <p:nvPr/>
        </p:nvSpPr>
        <p:spPr>
          <a:xfrm>
            <a:off x="7995785" y="4035743"/>
            <a:ext cx="2162175" cy="180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12A77F6-BAEA-4C42-9873-3B663C7E62F7}"/>
              </a:ext>
            </a:extLst>
          </p:cNvPr>
          <p:cNvSpPr/>
          <p:nvPr/>
        </p:nvSpPr>
        <p:spPr>
          <a:xfrm>
            <a:off x="7981498" y="4816430"/>
            <a:ext cx="1095375" cy="180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2DC4C30-3BC7-45A8-8D4E-CF79BF9E9BEB}"/>
              </a:ext>
            </a:extLst>
          </p:cNvPr>
          <p:cNvSpPr/>
          <p:nvPr/>
        </p:nvSpPr>
        <p:spPr>
          <a:xfrm>
            <a:off x="7981498" y="4416622"/>
            <a:ext cx="914399" cy="180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41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6 – </a:t>
            </a:r>
            <a:r>
              <a:rPr lang="pt-BR" sz="3200" dirty="0"/>
              <a:t>Digite o código do curso ou clique em Localizar para pesquisa-lo.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85C48C6-E575-407E-BFF0-6D48DF718AD6}"/>
              </a:ext>
            </a:extLst>
          </p:cNvPr>
          <p:cNvGrpSpPr/>
          <p:nvPr/>
        </p:nvGrpSpPr>
        <p:grpSpPr>
          <a:xfrm>
            <a:off x="4481512" y="2247900"/>
            <a:ext cx="9324975" cy="5934075"/>
            <a:chOff x="4481512" y="2247900"/>
            <a:chExt cx="9324975" cy="5934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EF46B06C-A82D-4C0F-9834-D33D2FD09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512" y="2247900"/>
              <a:ext cx="9324975" cy="5934075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1660E69-DBC4-41C3-BFC8-B8F844BC0DA4}"/>
                </a:ext>
              </a:extLst>
            </p:cNvPr>
            <p:cNvSpPr/>
            <p:nvPr/>
          </p:nvSpPr>
          <p:spPr>
            <a:xfrm>
              <a:off x="10118549" y="4328103"/>
              <a:ext cx="822676" cy="392545"/>
            </a:xfrm>
            <a:prstGeom prst="rect">
              <a:avLst/>
            </a:prstGeom>
            <a:noFill/>
            <a:ln>
              <a:solidFill>
                <a:srgbClr val="FFC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7060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7 – </a:t>
            </a:r>
            <a:r>
              <a:rPr lang="pt-BR" sz="3200" dirty="0"/>
              <a:t>Digite o nome do curso e clique em </a:t>
            </a:r>
            <a:r>
              <a:rPr lang="pt-BR" sz="3200" b="1" dirty="0">
                <a:solidFill>
                  <a:srgbClr val="00B050"/>
                </a:solidFill>
              </a:rPr>
              <a:t>Pesquisar.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3CA67F2-7441-45F7-93B2-11192EF722F5}"/>
              </a:ext>
            </a:extLst>
          </p:cNvPr>
          <p:cNvGrpSpPr/>
          <p:nvPr/>
        </p:nvGrpSpPr>
        <p:grpSpPr>
          <a:xfrm>
            <a:off x="4036179" y="2769470"/>
            <a:ext cx="10222897" cy="4183666"/>
            <a:chOff x="3471862" y="2574021"/>
            <a:chExt cx="8448675" cy="3457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24B8547-D857-44F6-AB22-59210298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1862" y="2574021"/>
              <a:ext cx="8448675" cy="3457575"/>
            </a:xfrm>
            <a:prstGeom prst="rect">
              <a:avLst/>
            </a:prstGeom>
          </p:spPr>
        </p:pic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860896FA-3775-4E11-8616-5CFA1EE012CC}"/>
                </a:ext>
              </a:extLst>
            </p:cNvPr>
            <p:cNvSpPr/>
            <p:nvPr/>
          </p:nvSpPr>
          <p:spPr>
            <a:xfrm>
              <a:off x="9135269" y="5047539"/>
              <a:ext cx="827446" cy="657159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2518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8 – </a:t>
            </a:r>
            <a:r>
              <a:rPr lang="pt-BR" sz="3200" dirty="0"/>
              <a:t>Serão exibidos todos os cursos, clique em Selecionar (ícone lupa) ao lado do curso que deseja cadastrar.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7A1FCA-2432-44F2-BCB7-431EDA0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251" y="2249946"/>
            <a:ext cx="7688035" cy="6567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C1BC655-C8A3-4096-AB00-608982F93D87}"/>
              </a:ext>
            </a:extLst>
          </p:cNvPr>
          <p:cNvSpPr/>
          <p:nvPr/>
        </p:nvSpPr>
        <p:spPr>
          <a:xfrm>
            <a:off x="12138478" y="3978135"/>
            <a:ext cx="401864" cy="201980"/>
          </a:xfrm>
          <a:prstGeom prst="rect">
            <a:avLst/>
          </a:prstGeom>
          <a:noFill/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2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9 – </a:t>
            </a:r>
            <a:r>
              <a:rPr lang="pt-BR" sz="3200" dirty="0"/>
              <a:t>Os campos serão preenchidos com as informações do curso. Digite a data início e fim do curso. Selecione a modalidade e digite o código da Instituição de Ensino ou clique em </a:t>
            </a:r>
            <a:r>
              <a:rPr lang="pt-BR" sz="3200" b="1" dirty="0">
                <a:solidFill>
                  <a:srgbClr val="00B050"/>
                </a:solidFill>
              </a:rPr>
              <a:t>Localizar</a:t>
            </a:r>
            <a:r>
              <a:rPr lang="pt-BR" sz="3200" dirty="0"/>
              <a:t> para pesquisar o código.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502ABB-0159-4DDA-B434-B1BE63DD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80" y="2628809"/>
            <a:ext cx="8196262" cy="6074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D5B3FB4-C5F6-4817-9A61-0B46A61ACB72}"/>
              </a:ext>
            </a:extLst>
          </p:cNvPr>
          <p:cNvSpPr/>
          <p:nvPr/>
        </p:nvSpPr>
        <p:spPr>
          <a:xfrm>
            <a:off x="10567761" y="7879442"/>
            <a:ext cx="723900" cy="428625"/>
          </a:xfrm>
          <a:prstGeom prst="rect">
            <a:avLst/>
          </a:prstGeom>
          <a:noFill/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98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10 – </a:t>
            </a:r>
            <a:r>
              <a:rPr lang="pt-BR" sz="3200" dirty="0"/>
              <a:t>Digite o nome da instituição, sigla ou o campus e clique em Pesquisar.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664FCBA-DE02-4839-96C0-2ADA9B17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94" y="3028291"/>
            <a:ext cx="10996612" cy="4230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88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11 –</a:t>
            </a:r>
            <a:r>
              <a:rPr lang="pt-BR" sz="3200" dirty="0"/>
              <a:t> Serão listadas todas as instituições existentes com o nome digitado. Clique em Selecionar (ícone lupa) ao lado da instituição que deseja cadastrar.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6B518D-8AA2-487D-8FE7-44654180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03" y="2592904"/>
            <a:ext cx="8657359" cy="6208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739886A-70E9-4168-A67B-8A760702F408}"/>
              </a:ext>
            </a:extLst>
          </p:cNvPr>
          <p:cNvSpPr/>
          <p:nvPr/>
        </p:nvSpPr>
        <p:spPr>
          <a:xfrm>
            <a:off x="12421053" y="7579176"/>
            <a:ext cx="333375" cy="200025"/>
          </a:xfrm>
          <a:prstGeom prst="rect">
            <a:avLst/>
          </a:prstGeom>
          <a:noFill/>
          <a:ln>
            <a:solidFill>
              <a:srgbClr val="FFCE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12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12 – </a:t>
            </a:r>
            <a:r>
              <a:rPr lang="pt-BR" sz="3200" dirty="0"/>
              <a:t>Os campos serão preenchidos com as informações da Instituição. Os demais campos, indicados abaixo, são de preenchimento opcional. Clique em Confirmar para gravar os dados.</a:t>
            </a:r>
            <a:endParaRPr lang="en-US" sz="32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8AF2E67-CC8D-4EC5-8828-23D1B95DEE78}"/>
              </a:ext>
            </a:extLst>
          </p:cNvPr>
          <p:cNvGrpSpPr/>
          <p:nvPr/>
        </p:nvGrpSpPr>
        <p:grpSpPr>
          <a:xfrm>
            <a:off x="4679887" y="2666750"/>
            <a:ext cx="8910764" cy="6084443"/>
            <a:chOff x="4679887" y="2666750"/>
            <a:chExt cx="8910764" cy="6084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8A85EC1-7F05-4166-AF6D-832241A88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9887" y="2666750"/>
              <a:ext cx="8910764" cy="6084443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A4483E5-7582-4E40-8EE3-F75F938BE321}"/>
                </a:ext>
              </a:extLst>
            </p:cNvPr>
            <p:cNvSpPr/>
            <p:nvPr/>
          </p:nvSpPr>
          <p:spPr>
            <a:xfrm>
              <a:off x="5534025" y="4200525"/>
              <a:ext cx="5886450" cy="4020106"/>
            </a:xfrm>
            <a:prstGeom prst="rect">
              <a:avLst/>
            </a:prstGeom>
            <a:noFill/>
            <a:ln>
              <a:solidFill>
                <a:srgbClr val="FFC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CCC5D3B8-CB79-46E3-B171-9361951228C1}"/>
                </a:ext>
              </a:extLst>
            </p:cNvPr>
            <p:cNvSpPr/>
            <p:nvPr/>
          </p:nvSpPr>
          <p:spPr>
            <a:xfrm>
              <a:off x="10661142" y="8277503"/>
              <a:ext cx="759333" cy="370888"/>
            </a:xfrm>
            <a:prstGeom prst="rightArrow">
              <a:avLst>
                <a:gd name="adj1" fmla="val 50000"/>
                <a:gd name="adj2" fmla="val 48035"/>
              </a:avLst>
            </a:prstGeom>
            <a:solidFill>
              <a:srgbClr val="FFC000"/>
            </a:solidFill>
            <a:ln>
              <a:solidFill>
                <a:srgbClr val="FFCE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0216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27497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21971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21971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24141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80699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55947" y="1421888"/>
            <a:ext cx="9241822" cy="4923143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marL="19050" algn="just">
              <a:spcBef>
                <a:spcPts val="1590"/>
              </a:spcBef>
            </a:pPr>
            <a:r>
              <a:rPr lang="pt-BR" sz="3600" b="1" dirty="0"/>
              <a:t>O que é Formação Curricular?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/>
              <a:t>O submenu formação curricular é um modulo na SED (Secretaria Escolar Digital) onde é informado a formação do docente e do gestor escolar, como curso superior, data de conclusão, em qual instituição cursou, entre outros campos.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/>
              <a:t>Importante que os dados estejam atualizados para realizamos uma coleta de dados para o Censo Escola real e fidedigna. 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44441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32098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29699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 dirty="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Será exibida uma mensagem de confirmação</a:t>
            </a:r>
            <a:endParaRPr lang="en-US" sz="28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58881B-B0DB-4FF9-87A8-1258008A02BC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D97F85E-BE46-4EFD-B09A-56E87FBCBAF5}"/>
              </a:ext>
            </a:extLst>
          </p:cNvPr>
          <p:cNvSpPr txBox="1"/>
          <p:nvPr/>
        </p:nvSpPr>
        <p:spPr>
          <a:xfrm>
            <a:off x="827088" y="3545524"/>
            <a:ext cx="16616362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800" dirty="0"/>
              <a:t>Ao pesquisar a formação a mesma constará na tela abaixo os filtros.</a:t>
            </a:r>
            <a:endParaRPr lang="en-US" sz="2800" b="1" dirty="0">
              <a:solidFill>
                <a:srgbClr val="00B050"/>
              </a:solidFill>
              <a:ea typeface="+mn-lt"/>
              <a:cs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27E267-FC28-42C9-AAC8-C50CCA2F6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7" t="3289" r="4487" b="3289"/>
          <a:stretch/>
        </p:blipFill>
        <p:spPr>
          <a:xfrm>
            <a:off x="853677" y="1827775"/>
            <a:ext cx="11631275" cy="1590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336F9D6-624C-4CF3-AA62-BB26F829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424" y="4082429"/>
            <a:ext cx="8922698" cy="4788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12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21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17FF41-6696-43B3-85EC-63F323E698FA}"/>
              </a:ext>
            </a:extLst>
          </p:cNvPr>
          <p:cNvSpPr txBox="1"/>
          <p:nvPr/>
        </p:nvSpPr>
        <p:spPr>
          <a:xfrm>
            <a:off x="971549" y="345540"/>
            <a:ext cx="5197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PORTAL DE ATENDIMENTO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15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</a:t>
            </a:r>
            <a:r>
              <a:rPr lang="pt-BR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CGAB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 – Governo Aberto e Censo Escolar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Censo Escolar 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</p:spTree>
    <p:extLst>
      <p:ext uri="{BB962C8B-B14F-4D97-AF65-F5344CB8AC3E}">
        <p14:creationId xmlns:p14="http://schemas.microsoft.com/office/powerpoint/2010/main" val="6202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56496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PERFIL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QUEM UTILIZA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REDE DE ENSINO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- REDES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ESTADUAL 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ESCOLA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  - INFORMAÇÕES EDUCACIONAIS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SME – PREFEITURA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REDE MUNICIPAL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OUTRAS REDES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723AD2A-F1E1-43C7-ADAB-7CA0A86E96B0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326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46689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PERFIL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QUEM UTILIZA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+mn-lt"/>
                        </a:rPr>
                        <a:t>REDE DE ENSINO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– DIRETOR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– NIT 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CIE – NRM – DIRETOR 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ESTADUAL 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CRH - NFP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</a:rPr>
                        <a:t>CRH - NAP</a:t>
                      </a:r>
                      <a:endParaRPr lang="pt-B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 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DIRETORIA DE ENSINO 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+mn-lt"/>
                        </a:rPr>
                        <a:t>ESTADUAL</a:t>
                      </a:r>
                      <a:endParaRPr lang="pt-B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529CFBB-16F1-47E2-A3D0-CB41C348DEA8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2628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40A4F88-571F-4A1A-976F-D836C76E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7DFA47-A327-4240-A85C-100BDD098ED6}"/>
              </a:ext>
            </a:extLst>
          </p:cNvPr>
          <p:cNvSpPr txBox="1"/>
          <p:nvPr/>
        </p:nvSpPr>
        <p:spPr>
          <a:xfrm>
            <a:off x="833438" y="1431421"/>
            <a:ext cx="16610012" cy="6617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IMPORTANTE!</a:t>
            </a:r>
          </a:p>
          <a:p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ativo no Estado e em outra rede: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visualizam, mas somente o Estado altera.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Em caso de necessidade de alteração orientar o próprio servidor a solicitar alteração de seus dados ou contatar a Diretoria de Ensino responsável.</a:t>
            </a:r>
          </a:p>
          <a:p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Inativo no Estado e ativo em outras redes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Servidor já está cadastrado com dados pessoais durante seu exercício no Estado.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podem alterar.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Caso o profissional atue em duas redes distintas ou em duas escolas privadas distintas, ambas as redes tem acesso de alteração das informações. Cabe as redes/escolas a articulação em caso de necessidade de ajuste/alterações em dados já cadastrados.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7496DF-7B5C-479B-83A6-56E8F85C008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11383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9C53F3-0F5B-45AA-9D5B-0837E66138F1}"/>
              </a:ext>
            </a:extLst>
          </p:cNvPr>
          <p:cNvSpPr txBox="1"/>
          <p:nvPr/>
        </p:nvSpPr>
        <p:spPr>
          <a:xfrm>
            <a:off x="850962" y="1424690"/>
            <a:ext cx="1659248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Servidor de outras redes – nunca atuou no Estado: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Servidor não possui cadastro.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Outras redes devem cadastrar.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Caso o profissional atue em duas redes distintas ou em duas escolas da mesma rede, ambas redes/escola têm acesso a alteração dos dados. Cabe as redes/escolas a articulação, caso tenha necessidade de ajustes/alteração em dados já cadastrados.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OBSERVAÇÕES!</a:t>
            </a:r>
          </a:p>
          <a:p>
            <a:pPr algn="ctr"/>
            <a:r>
              <a:rPr lang="pt-BR" sz="3200" dirty="0"/>
              <a:t>A) - se foi informado anteriormente dados funcionais da</a:t>
            </a:r>
          </a:p>
          <a:p>
            <a:pPr algn="ctr"/>
            <a:r>
              <a:rPr lang="pt-BR" sz="3200" dirty="0"/>
              <a:t>rede estadual no sistema GDAE/</a:t>
            </a:r>
            <a:r>
              <a:rPr lang="pt-BR" sz="3200"/>
              <a:t>portalnet</a:t>
            </a:r>
            <a:r>
              <a:rPr lang="pt-BR" sz="3200" dirty="0"/>
              <a:t>, consta na SED.</a:t>
            </a:r>
          </a:p>
          <a:p>
            <a:pPr algn="ctr"/>
            <a:r>
              <a:rPr lang="pt-BR" sz="3200" dirty="0"/>
              <a:t>"Não removemos nenhuma informação.</a:t>
            </a:r>
          </a:p>
          <a:p>
            <a:pPr algn="ctr"/>
            <a:r>
              <a:rPr lang="pt-BR" sz="3200" dirty="0"/>
              <a:t>B) - O código chave será o CPF.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8A9A10-8E61-4583-BD3A-82E1DB1C63B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209297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FORMAÇÃO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CURRICULAR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pt-BR" sz="3200" spc="-5" dirty="0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4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9B63CD-0700-4AD0-B87E-5FAA6DF90CB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149015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B050"/>
                </a:solidFill>
              </a:rPr>
              <a:t>Passo 2 – </a:t>
            </a:r>
            <a:r>
              <a:rPr lang="pt-BR" sz="3200" dirty="0"/>
              <a:t>Clique no menu Formação Curricular &gt; Formação Curricular (vide imagem A) ou digite “Formação Curricular” na barra de acesso rápido localizada no canto superior esquerdo da tela para achar o menu rapidamente (vide imagem B).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91EDEA-9A9C-4971-854D-E60128F1878D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FORMAÇÃO CURRICULAR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10EDF3-84D8-40D6-A504-DF91B5FA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58"/>
          <a:stretch/>
        </p:blipFill>
        <p:spPr>
          <a:xfrm>
            <a:off x="9628819" y="3644951"/>
            <a:ext cx="7439981" cy="1490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D8ED6E92-21B7-42D7-8E19-7EEB584284E3}"/>
              </a:ext>
            </a:extLst>
          </p:cNvPr>
          <p:cNvGrpSpPr/>
          <p:nvPr/>
        </p:nvGrpSpPr>
        <p:grpSpPr>
          <a:xfrm>
            <a:off x="1324430" y="3644951"/>
            <a:ext cx="7810839" cy="4038865"/>
            <a:chOff x="1324430" y="3644951"/>
            <a:chExt cx="7810839" cy="4038865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A095C40-B2C5-448F-9321-89A8F21F4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430" y="3644951"/>
              <a:ext cx="6605788" cy="4038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54715A74-E0DD-4B54-9B90-6118F57AE6B5}"/>
                </a:ext>
              </a:extLst>
            </p:cNvPr>
            <p:cNvSpPr/>
            <p:nvPr/>
          </p:nvSpPr>
          <p:spPr>
            <a:xfrm rot="10800000">
              <a:off x="8307823" y="6972512"/>
              <a:ext cx="827446" cy="657159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0796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968</Words>
  <Application>Microsoft Office PowerPoint</Application>
  <PresentationFormat>Personalizar</PresentationFormat>
  <Paragraphs>169</Paragraphs>
  <Slides>22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 Black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Felipe Alves Do Nascimento Silva</cp:lastModifiedBy>
  <cp:revision>312</cp:revision>
  <dcterms:created xsi:type="dcterms:W3CDTF">2006-08-16T00:00:00Z</dcterms:created>
  <dcterms:modified xsi:type="dcterms:W3CDTF">2022-04-25T15:36:23Z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