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28" r:id="rId5"/>
    <p:sldId id="473" r:id="rId6"/>
    <p:sldId id="476" r:id="rId7"/>
    <p:sldId id="475" r:id="rId8"/>
    <p:sldId id="493" r:id="rId9"/>
    <p:sldId id="494" r:id="rId10"/>
    <p:sldId id="479" r:id="rId11"/>
    <p:sldId id="495" r:id="rId12"/>
    <p:sldId id="496" r:id="rId13"/>
    <p:sldId id="503" r:id="rId14"/>
    <p:sldId id="497" r:id="rId15"/>
    <p:sldId id="498" r:id="rId16"/>
    <p:sldId id="499" r:id="rId17"/>
    <p:sldId id="500" r:id="rId18"/>
    <p:sldId id="502" r:id="rId19"/>
    <p:sldId id="471" r:id="rId20"/>
    <p:sldId id="453" r:id="rId21"/>
  </p:sldIdLst>
  <p:sldSz cx="18288000" cy="10287000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5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395" userDrawn="1">
          <p15:clr>
            <a:srgbClr val="A4A3A4"/>
          </p15:clr>
        </p15:guide>
        <p15:guide id="4" pos="10988" userDrawn="1">
          <p15:clr>
            <a:srgbClr val="A4A3A4"/>
          </p15:clr>
        </p15:guide>
        <p15:guide id="6" orient="horz" pos="888" userDrawn="1">
          <p15:clr>
            <a:srgbClr val="A4A3A4"/>
          </p15:clr>
        </p15:guide>
        <p15:guide id="7" pos="521" userDrawn="1">
          <p15:clr>
            <a:srgbClr val="A4A3A4"/>
          </p15:clr>
        </p15:guide>
        <p15:guide id="8" orient="horz" pos="56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Borges Da Silva" initials="TBDS" lastIdx="5" clrIdx="0">
    <p:extLst>
      <p:ext uri="{19B8F6BF-5375-455C-9EA6-DF929625EA0E}">
        <p15:presenceInfo xmlns:p15="http://schemas.microsoft.com/office/powerpoint/2012/main" userId="S::thiago.silva17@educacao.sp.gov.br::8c895dc8-2df7-4316-9351-8b5c6380d287" providerId="AD"/>
      </p:ext>
    </p:extLst>
  </p:cmAuthor>
  <p:cmAuthor id="2" name="Usuário Convidado" initials="UC" lastIdx="3" clrIdx="1">
    <p:extLst>
      <p:ext uri="{19B8F6BF-5375-455C-9EA6-DF929625EA0E}">
        <p15:presenceInfo xmlns:p15="http://schemas.microsoft.com/office/powerpoint/2012/main" userId="S::urn:spo:anon#8b143163a96830c5139f09232ac677da2da78b0f8d967b4fb6652d3756aa53da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737"/>
    <a:srgbClr val="00B050"/>
    <a:srgbClr val="EFC206"/>
    <a:srgbClr val="FFB76D"/>
    <a:srgbClr val="FAFAFA"/>
    <a:srgbClr val="F7FFF7"/>
    <a:srgbClr val="663300"/>
    <a:srgbClr val="4D75B2"/>
    <a:srgbClr val="FFCE00"/>
    <a:srgbClr val="48C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3285"/>
        <p:guide pos="5760"/>
        <p:guide orient="horz" pos="395"/>
        <p:guide pos="10988"/>
        <p:guide orient="horz" pos="888"/>
        <p:guide pos="521"/>
        <p:guide orient="horz" pos="56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213E073-C9AB-49B1-92A8-9C076A425F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D21BEB-A3E9-4DD7-95EB-403F0BC5F9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AD4FA-B84C-427B-A07C-ABFF21832B29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0EC397-D34A-42F8-B309-240A6775B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70E543-391B-46AE-ACA1-969020368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E5C3-75EE-478C-8DA7-160660FE54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22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CA88-B9D7-4DA4-ABBE-5D8237E325AB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E62D-A590-4B1E-930D-0CB59BAA7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72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328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23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8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6E490A1-3747-4162-8136-38EF63536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6190"/>
          <a:stretch/>
        </p:blipFill>
        <p:spPr>
          <a:xfrm>
            <a:off x="6618512" y="-1"/>
            <a:ext cx="11669488" cy="938190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FE21CDC-8DF9-4B46-AA55-55B9620F9AD2}"/>
              </a:ext>
            </a:extLst>
          </p:cNvPr>
          <p:cNvSpPr/>
          <p:nvPr userDrawn="1"/>
        </p:nvSpPr>
        <p:spPr>
          <a:xfrm>
            <a:off x="0" y="9030195"/>
            <a:ext cx="17678400" cy="125680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DC6F839-C75F-4C14-BC88-028C8E6CC72B}"/>
              </a:ext>
            </a:extLst>
          </p:cNvPr>
          <p:cNvGrpSpPr/>
          <p:nvPr userDrawn="1"/>
        </p:nvGrpSpPr>
        <p:grpSpPr>
          <a:xfrm>
            <a:off x="17068800" y="9030194"/>
            <a:ext cx="1219200" cy="1261458"/>
            <a:chOff x="17068800" y="9030194"/>
            <a:chExt cx="1219200" cy="12614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10F0C86-232C-4204-ADEE-79CBD0F8DB67}"/>
                </a:ext>
              </a:extLst>
            </p:cNvPr>
            <p:cNvSpPr/>
            <p:nvPr/>
          </p:nvSpPr>
          <p:spPr>
            <a:xfrm>
              <a:off x="17678400" y="9715500"/>
              <a:ext cx="609600" cy="576152"/>
            </a:xfrm>
            <a:prstGeom prst="rect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11B3691-3227-47A2-B768-1A89E85E101C}"/>
                </a:ext>
              </a:extLst>
            </p:cNvPr>
            <p:cNvSpPr/>
            <p:nvPr/>
          </p:nvSpPr>
          <p:spPr>
            <a:xfrm>
              <a:off x="17068800" y="9030194"/>
              <a:ext cx="1219200" cy="1256805"/>
            </a:xfrm>
            <a:prstGeom prst="ellipse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5B4B4EC-EDD9-4ABC-9BBF-AEA62025C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7809340-A9C9-46BE-A9AD-E747B99281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14AE755-3AD5-4906-829A-CEBC9A2B4A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901E326-FA17-4B5B-946B-04A77115D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068800" y="9476033"/>
            <a:ext cx="1219200" cy="365125"/>
          </a:xfrm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2E7290D-26B2-4D00-A18D-B8610EAC9DB3}"/>
              </a:ext>
            </a:extLst>
          </p:cNvPr>
          <p:cNvSpPr/>
          <p:nvPr userDrawn="1"/>
        </p:nvSpPr>
        <p:spPr>
          <a:xfrm>
            <a:off x="0" y="0"/>
            <a:ext cx="18288000" cy="1256805"/>
          </a:xfrm>
          <a:prstGeom prst="rect">
            <a:avLst/>
          </a:prstGeom>
          <a:solidFill>
            <a:srgbClr val="0D7737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CC5301-B7D7-467D-BE63-A33B38590B67}"/>
              </a:ext>
            </a:extLst>
          </p:cNvPr>
          <p:cNvSpPr/>
          <p:nvPr userDrawn="1"/>
        </p:nvSpPr>
        <p:spPr>
          <a:xfrm>
            <a:off x="845820" y="286430"/>
            <a:ext cx="76200" cy="68394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EEB6523-1996-48E3-9A9A-7C0EE89DD235}"/>
              </a:ext>
            </a:extLst>
          </p:cNvPr>
          <p:cNvSpPr txBox="1"/>
          <p:nvPr userDrawn="1"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Declaração do Censo Escolar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tendimento.educacao.sp.gov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x-oRm568UMBPiD6OlO7LQ58v_SvCKDY9/view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d.educacao.sp.gov.b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F282424-78B1-44D8-A6D4-B89F59B8191A}"/>
              </a:ext>
            </a:extLst>
          </p:cNvPr>
          <p:cNvSpPr txBox="1"/>
          <p:nvPr/>
        </p:nvSpPr>
        <p:spPr>
          <a:xfrm>
            <a:off x="639379" y="5444164"/>
            <a:ext cx="1021214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  <a:ea typeface="Verdana"/>
              </a:rPr>
              <a:t>Tutorial</a:t>
            </a:r>
            <a:r>
              <a:rPr lang="pt-BR" sz="6600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pt-BR" b="1" dirty="0">
              <a:solidFill>
                <a:schemeClr val="bg1"/>
              </a:solidFill>
              <a:ea typeface="Verdana"/>
              <a:cs typeface="+mn-lt"/>
            </a:endParaRPr>
          </a:p>
          <a:p>
            <a:r>
              <a:rPr lang="pt-BR" sz="6600" b="1" dirty="0">
                <a:solidFill>
                  <a:schemeClr val="bg1"/>
                </a:solidFill>
                <a:ea typeface="+mn-lt"/>
                <a:cs typeface="+mn-lt"/>
              </a:rPr>
              <a:t>Declaração do Censo Escolar</a:t>
            </a:r>
            <a:endParaRPr lang="pt-BR" b="1" dirty="0">
              <a:solidFill>
                <a:schemeClr val="bg1"/>
              </a:solidFill>
              <a:ea typeface="Verdana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580968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4147D57-BA31-4342-BC86-CC1B367B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356839-3484-412B-A34A-4EE4C162F3BE}"/>
              </a:ext>
            </a:extLst>
          </p:cNvPr>
          <p:cNvSpPr txBox="1"/>
          <p:nvPr/>
        </p:nvSpPr>
        <p:spPr>
          <a:xfrm>
            <a:off x="827088" y="1409700"/>
            <a:ext cx="16616362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28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2800" b="1" spc="22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2800" b="1" spc="-5" dirty="0">
                <a:solidFill>
                  <a:srgbClr val="00B050"/>
                </a:solidFill>
                <a:cs typeface="Arial"/>
              </a:rPr>
              <a:t>3</a:t>
            </a:r>
            <a:r>
              <a:rPr lang="pt-BR" sz="2800" b="1" spc="23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2800" spc="-5" dirty="0">
                <a:cs typeface="Arial MT"/>
              </a:rPr>
              <a:t>–</a:t>
            </a:r>
            <a:r>
              <a:rPr lang="pt-BR" sz="2800" spc="229" dirty="0">
                <a:cs typeface="Arial MT"/>
              </a:rPr>
              <a:t> </a:t>
            </a:r>
            <a:r>
              <a:rPr lang="pt-BR" sz="2800" dirty="0">
                <a:cs typeface="Arial MT"/>
              </a:rPr>
              <a:t>Também é possível realizar a pesquisa por meio do código CIE	da unidade escolar.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906A99-ADD5-4254-82AA-9A2C286C1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971" y="2722488"/>
            <a:ext cx="14616058" cy="5348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45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4817890-851E-4166-8153-959DDDC3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7DF554-8E73-41A8-B4AF-718C584CAB4F}"/>
              </a:ext>
            </a:extLst>
          </p:cNvPr>
          <p:cNvSpPr txBox="1"/>
          <p:nvPr/>
        </p:nvSpPr>
        <p:spPr>
          <a:xfrm>
            <a:off x="827088" y="1409700"/>
            <a:ext cx="16616362" cy="1204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80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4</a:t>
            </a:r>
            <a:r>
              <a:rPr lang="pt-BR" sz="3200" b="1" spc="90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spc="-5" dirty="0">
                <a:cs typeface="Arial MT"/>
              </a:rPr>
              <a:t>–</a:t>
            </a:r>
            <a:r>
              <a:rPr lang="pt-BR" sz="3200" spc="114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</a:t>
            </a:r>
            <a:r>
              <a:rPr lang="pt-BR" sz="3200" spc="9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sistema</a:t>
            </a:r>
            <a:r>
              <a:rPr lang="pt-BR" sz="3200" spc="1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apresentará a</a:t>
            </a:r>
            <a:r>
              <a:rPr lang="pt-BR" sz="3200" spc="8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tela</a:t>
            </a:r>
            <a:r>
              <a:rPr lang="pt-BR" sz="3200" spc="9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abaixo. </a:t>
            </a:r>
          </a:p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spc="-5" dirty="0">
                <a:cs typeface="Arial MT"/>
              </a:rPr>
              <a:t>P</a:t>
            </a:r>
            <a:r>
              <a:rPr lang="pt-BR" sz="3200" dirty="0">
                <a:cs typeface="Arial MT"/>
              </a:rPr>
              <a:t>ara</a:t>
            </a:r>
            <a:r>
              <a:rPr lang="pt-BR" sz="3200" spc="1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realizar</a:t>
            </a:r>
            <a:r>
              <a:rPr lang="pt-BR" sz="3200" spc="9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</a:t>
            </a:r>
            <a:r>
              <a:rPr lang="pt-BR" sz="3200" spc="10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declaração</a:t>
            </a:r>
            <a:r>
              <a:rPr lang="pt-BR" sz="3200" spc="1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do</a:t>
            </a:r>
            <a:r>
              <a:rPr lang="pt-BR" sz="3200" spc="10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Censo</a:t>
            </a:r>
            <a:r>
              <a:rPr lang="pt-BR" sz="3200" spc="9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Escolar</a:t>
            </a:r>
            <a:r>
              <a:rPr lang="pt-BR" sz="3200" spc="9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clique</a:t>
            </a:r>
            <a:r>
              <a:rPr lang="pt-BR" sz="3200" spc="9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no</a:t>
            </a:r>
            <a:r>
              <a:rPr lang="pt-BR" sz="3200" spc="9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lápis</a:t>
            </a:r>
            <a:r>
              <a:rPr lang="pt-BR" sz="3200" spc="9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na</a:t>
            </a:r>
            <a:r>
              <a:rPr lang="pt-BR" sz="3200" spc="9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coluna</a:t>
            </a:r>
            <a:r>
              <a:rPr lang="pt-BR" sz="3200" spc="9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Declaração </a:t>
            </a:r>
            <a:r>
              <a:rPr lang="pt-BR" sz="3200" spc="-4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do Censo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15" dirty="0">
                <a:cs typeface="Arial MT"/>
              </a:rPr>
              <a:t>Escolar.</a:t>
            </a:r>
            <a:endParaRPr lang="pt-BR" sz="3200" dirty="0">
              <a:cs typeface="Arial M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91CFCA2-26E2-4FEB-B6BB-2AB350869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159" y="3630574"/>
            <a:ext cx="15769641" cy="2640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F9332BA-BA1F-4A7B-AF6F-ECE0B369599E}"/>
              </a:ext>
            </a:extLst>
          </p:cNvPr>
          <p:cNvSpPr/>
          <p:nvPr/>
        </p:nvSpPr>
        <p:spPr>
          <a:xfrm>
            <a:off x="13193486" y="5143500"/>
            <a:ext cx="2286000" cy="352697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29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D9E36BD-810E-4205-84E2-E240F415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68CDE55-D4B7-414F-9C90-67774806581B}"/>
              </a:ext>
            </a:extLst>
          </p:cNvPr>
          <p:cNvSpPr txBox="1"/>
          <p:nvPr/>
        </p:nvSpPr>
        <p:spPr>
          <a:xfrm>
            <a:off x="827088" y="1422404"/>
            <a:ext cx="16616362" cy="22247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B050"/>
                </a:solidFill>
                <a:cs typeface="Arial"/>
              </a:rPr>
              <a:t>Passo 5</a:t>
            </a:r>
            <a:r>
              <a:rPr sz="3200" b="1" spc="20" dirty="0">
                <a:solidFill>
                  <a:srgbClr val="00B050"/>
                </a:solidFill>
                <a:cs typeface="Arial"/>
              </a:rPr>
              <a:t> </a:t>
            </a:r>
            <a:r>
              <a:rPr sz="3200" spc="-5" dirty="0">
                <a:cs typeface="Arial MT"/>
              </a:rPr>
              <a:t>–</a:t>
            </a:r>
            <a:r>
              <a:rPr sz="3200" spc="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O</a:t>
            </a:r>
            <a:r>
              <a:rPr sz="3200" spc="25" dirty="0">
                <a:cs typeface="Arial MT"/>
              </a:rPr>
              <a:t> </a:t>
            </a:r>
            <a:r>
              <a:rPr sz="3200" spc="-5" dirty="0" err="1">
                <a:cs typeface="Arial MT"/>
              </a:rPr>
              <a:t>sistema</a:t>
            </a:r>
            <a:r>
              <a:rPr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exibirá </a:t>
            </a:r>
            <a:r>
              <a:rPr sz="3200" spc="-5" dirty="0" err="1">
                <a:cs typeface="Arial MT"/>
              </a:rPr>
              <a:t>os</a:t>
            </a:r>
            <a:r>
              <a:rPr sz="3200" spc="1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dados</a:t>
            </a:r>
            <a:r>
              <a:rPr sz="3200" spc="1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da</a:t>
            </a:r>
            <a:r>
              <a:rPr sz="3200" spc="2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declaração do</a:t>
            </a:r>
            <a:r>
              <a:rPr sz="3200" spc="2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censo</a:t>
            </a:r>
            <a:r>
              <a:rPr sz="320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escolar</a:t>
            </a:r>
            <a:r>
              <a:rPr sz="3200" spc="1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para</a:t>
            </a:r>
            <a:r>
              <a:rPr sz="3200" spc="1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verificar</a:t>
            </a:r>
            <a:r>
              <a:rPr sz="3200" spc="1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e</a:t>
            </a:r>
            <a:r>
              <a:rPr sz="3200" spc="2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posteriormente</a:t>
            </a:r>
            <a:r>
              <a:rPr sz="3200" spc="35" dirty="0">
                <a:cs typeface="Arial MT"/>
              </a:rPr>
              <a:t> </a:t>
            </a:r>
            <a:r>
              <a:rPr sz="3200" spc="-15" dirty="0">
                <a:cs typeface="Arial MT"/>
              </a:rPr>
              <a:t>salvar.</a:t>
            </a:r>
            <a:endParaRPr sz="3200" dirty="0">
              <a:cs typeface="Arial MT"/>
            </a:endParaRPr>
          </a:p>
          <a:p>
            <a:pPr marL="12700" marR="5080">
              <a:lnSpc>
                <a:spcPct val="114999"/>
              </a:lnSpc>
              <a:spcBef>
                <a:spcPts val="994"/>
              </a:spcBef>
            </a:pPr>
            <a:r>
              <a:rPr sz="3200" spc="-5" dirty="0">
                <a:cs typeface="Arial MT"/>
              </a:rPr>
              <a:t>Orientamos</a:t>
            </a:r>
            <a:r>
              <a:rPr sz="3200" spc="2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que</a:t>
            </a:r>
            <a:r>
              <a:rPr sz="3200" spc="35" dirty="0">
                <a:cs typeface="Arial MT"/>
              </a:rPr>
              <a:t> </a:t>
            </a:r>
            <a:r>
              <a:rPr lang="pt-BR" sz="3200" b="1" spc="-5" dirty="0">
                <a:solidFill>
                  <a:srgbClr val="0D7737"/>
                </a:solidFill>
                <a:cs typeface="Arial MT"/>
              </a:rPr>
              <a:t>VERIFIQUEM</a:t>
            </a:r>
            <a:r>
              <a:rPr lang="pt-BR" sz="3200" b="1" spc="30" dirty="0">
                <a:solidFill>
                  <a:srgbClr val="0D7737"/>
                </a:solidFill>
                <a:cs typeface="Arial MT"/>
              </a:rPr>
              <a:t> </a:t>
            </a:r>
            <a:r>
              <a:rPr lang="pt-BR" sz="3200" b="1" spc="-5" dirty="0">
                <a:solidFill>
                  <a:srgbClr val="0D7737"/>
                </a:solidFill>
                <a:cs typeface="Arial MT"/>
              </a:rPr>
              <a:t>OS</a:t>
            </a:r>
            <a:r>
              <a:rPr lang="pt-BR" sz="3200" b="1" spc="30" dirty="0">
                <a:solidFill>
                  <a:srgbClr val="0D7737"/>
                </a:solidFill>
                <a:cs typeface="Arial MT"/>
              </a:rPr>
              <a:t> </a:t>
            </a:r>
            <a:r>
              <a:rPr lang="pt-BR" sz="3200" b="1" spc="-5" dirty="0">
                <a:solidFill>
                  <a:srgbClr val="0D7737"/>
                </a:solidFill>
                <a:cs typeface="Arial MT"/>
              </a:rPr>
              <a:t>DADOS</a:t>
            </a:r>
            <a:r>
              <a:rPr lang="pt-BR" sz="3200" b="1" spc="30" dirty="0">
                <a:solidFill>
                  <a:srgbClr val="0D7737"/>
                </a:solidFill>
                <a:cs typeface="Arial MT"/>
              </a:rPr>
              <a:t> </a:t>
            </a:r>
            <a:r>
              <a:rPr lang="pt-BR" sz="3200" b="1" spc="-5" dirty="0">
                <a:solidFill>
                  <a:srgbClr val="0D7737"/>
                </a:solidFill>
                <a:cs typeface="Arial MT"/>
              </a:rPr>
              <a:t>ATENTAMENTE</a:t>
            </a:r>
            <a:r>
              <a:rPr sz="3200" spc="-5" dirty="0">
                <a:cs typeface="Arial MT"/>
              </a:rPr>
              <a:t>,</a:t>
            </a:r>
            <a:r>
              <a:rPr sz="3200" spc="3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e</a:t>
            </a:r>
            <a:r>
              <a:rPr sz="3200" spc="2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caso</a:t>
            </a:r>
            <a:r>
              <a:rPr sz="3200" spc="30" dirty="0">
                <a:cs typeface="Arial MT"/>
              </a:rPr>
              <a:t> </a:t>
            </a:r>
            <a:r>
              <a:rPr sz="3200" spc="-5" dirty="0" err="1">
                <a:cs typeface="Arial MT"/>
              </a:rPr>
              <a:t>necessário</a:t>
            </a:r>
            <a:r>
              <a:rPr sz="3200" spc="30" dirty="0">
                <a:cs typeface="Arial MT"/>
              </a:rPr>
              <a:t> </a:t>
            </a:r>
            <a:r>
              <a:rPr sz="3200" spc="-5" dirty="0" err="1">
                <a:cs typeface="Arial MT"/>
              </a:rPr>
              <a:t>atualiz</a:t>
            </a:r>
            <a:r>
              <a:rPr lang="pt-BR" sz="3200" spc="-5" dirty="0">
                <a:cs typeface="Arial MT"/>
              </a:rPr>
              <a:t>em</a:t>
            </a:r>
            <a:r>
              <a:rPr sz="3200" spc="-5" dirty="0">
                <a:cs typeface="Arial MT"/>
              </a:rPr>
              <a:t>/alter</a:t>
            </a:r>
            <a:r>
              <a:rPr lang="pt-BR" sz="3200" spc="-5" dirty="0">
                <a:cs typeface="Arial MT"/>
              </a:rPr>
              <a:t>em o dado </a:t>
            </a:r>
            <a:r>
              <a:rPr sz="3200" spc="-5" dirty="0">
                <a:cs typeface="Arial MT"/>
              </a:rPr>
              <a:t>no</a:t>
            </a:r>
            <a:r>
              <a:rPr sz="3200" spc="1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SCE</a:t>
            </a:r>
            <a:r>
              <a:rPr sz="3200" spc="3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para</a:t>
            </a:r>
            <a:r>
              <a:rPr sz="3200" spc="2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ser</a:t>
            </a:r>
            <a:r>
              <a:rPr lang="pt-BR" sz="3200" spc="-5" dirty="0">
                <a:cs typeface="Arial MT"/>
              </a:rPr>
              <a:t>, posteriormente, </a:t>
            </a:r>
            <a:r>
              <a:rPr sz="3200" spc="-43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espelhada</a:t>
            </a:r>
            <a:r>
              <a:rPr sz="3200" spc="-2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na</a:t>
            </a:r>
            <a:r>
              <a:rPr sz="320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declaração</a:t>
            </a:r>
            <a:r>
              <a:rPr sz="3200" spc="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do</a:t>
            </a:r>
            <a:r>
              <a:rPr sz="320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Censo.</a:t>
            </a:r>
            <a:endParaRPr sz="3200" dirty="0">
              <a:cs typeface="Arial M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818619-0160-4178-B3DD-44D18C933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1" t="4793" r="880"/>
          <a:stretch/>
        </p:blipFill>
        <p:spPr>
          <a:xfrm>
            <a:off x="3417447" y="3778854"/>
            <a:ext cx="11456126" cy="49339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2862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92F7B3C-F543-4711-8CBE-783D8138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431351-1D0E-4875-AFC6-B1F3C00AD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3733784"/>
            <a:ext cx="16526652" cy="1562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5F04F92-B76F-4F7E-BF89-E746052339E4}"/>
              </a:ext>
            </a:extLst>
          </p:cNvPr>
          <p:cNvSpPr txBox="1"/>
          <p:nvPr/>
        </p:nvSpPr>
        <p:spPr>
          <a:xfrm>
            <a:off x="827088" y="1410235"/>
            <a:ext cx="16616362" cy="2031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pt-BR" sz="28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2800" b="1" spc="250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2800" b="1" spc="-5" dirty="0">
                <a:solidFill>
                  <a:srgbClr val="00B050"/>
                </a:solidFill>
                <a:cs typeface="Arial"/>
              </a:rPr>
              <a:t>6</a:t>
            </a:r>
            <a:r>
              <a:rPr lang="pt-BR" sz="2800" b="1" spc="260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2800" spc="-5" dirty="0">
                <a:cs typeface="Arial MT"/>
              </a:rPr>
              <a:t>–</a:t>
            </a:r>
            <a:r>
              <a:rPr lang="pt-BR" sz="2800" spc="27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Ao</a:t>
            </a:r>
            <a:r>
              <a:rPr lang="pt-BR" sz="2800" spc="27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clicar</a:t>
            </a:r>
            <a:r>
              <a:rPr lang="pt-BR" sz="2800" spc="26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em</a:t>
            </a:r>
            <a:r>
              <a:rPr lang="pt-BR" sz="2800" spc="270" dirty="0">
                <a:cs typeface="Arial MT"/>
              </a:rPr>
              <a:t> </a:t>
            </a:r>
            <a:r>
              <a:rPr lang="pt-BR" sz="2800" spc="-15" dirty="0">
                <a:cs typeface="Arial MT"/>
              </a:rPr>
              <a:t>salvar,</a:t>
            </a:r>
            <a:r>
              <a:rPr lang="pt-BR" sz="2800" spc="27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</a:t>
            </a:r>
            <a:r>
              <a:rPr lang="pt-BR" sz="2800" spc="26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usuário</a:t>
            </a:r>
            <a:r>
              <a:rPr lang="pt-BR" sz="2800" spc="265" dirty="0">
                <a:cs typeface="Arial MT"/>
              </a:rPr>
              <a:t> </a:t>
            </a:r>
            <a:r>
              <a:rPr lang="pt-BR" sz="2800" dirty="0">
                <a:cs typeface="Arial MT"/>
              </a:rPr>
              <a:t>será</a:t>
            </a:r>
            <a:r>
              <a:rPr lang="pt-BR" sz="2800" spc="27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</a:t>
            </a:r>
            <a:r>
              <a:rPr lang="pt-BR" sz="2800" spc="27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responsável</a:t>
            </a:r>
            <a:r>
              <a:rPr lang="pt-BR" sz="2800" spc="27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pela</a:t>
            </a:r>
            <a:r>
              <a:rPr lang="pt-BR" sz="2800" spc="26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confirmação</a:t>
            </a:r>
            <a:r>
              <a:rPr lang="pt-BR" sz="2800" spc="275" dirty="0">
                <a:cs typeface="Arial MT"/>
              </a:rPr>
              <a:t> </a:t>
            </a:r>
            <a:r>
              <a:rPr lang="pt-BR" sz="2800" dirty="0">
                <a:cs typeface="Arial MT"/>
              </a:rPr>
              <a:t>dos</a:t>
            </a:r>
            <a:r>
              <a:rPr lang="pt-BR" sz="2800" spc="265" dirty="0">
                <a:cs typeface="Arial MT"/>
              </a:rPr>
              <a:t> </a:t>
            </a:r>
            <a:r>
              <a:rPr lang="pt-BR" sz="2800" spc="-10" dirty="0">
                <a:cs typeface="Arial MT"/>
              </a:rPr>
              <a:t>dados</a:t>
            </a:r>
            <a:r>
              <a:rPr lang="pt-BR" sz="2800" spc="26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na</a:t>
            </a:r>
            <a:r>
              <a:rPr lang="pt-BR" sz="2800" spc="27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declaração</a:t>
            </a:r>
            <a:r>
              <a:rPr lang="pt-BR" sz="2800" spc="27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do</a:t>
            </a:r>
            <a:r>
              <a:rPr lang="pt-BR" sz="2800" spc="26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Censo</a:t>
            </a:r>
            <a:r>
              <a:rPr lang="pt-BR" sz="2800" spc="26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Escolar. É </a:t>
            </a:r>
            <a:r>
              <a:rPr lang="pt-BR" sz="2800" dirty="0">
                <a:cs typeface="Arial MT"/>
              </a:rPr>
              <a:t>possível</a:t>
            </a:r>
            <a:r>
              <a:rPr lang="pt-BR" sz="2800" spc="-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também</a:t>
            </a:r>
            <a:r>
              <a:rPr lang="pt-BR" sz="2800" spc="3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realizar</a:t>
            </a:r>
            <a:r>
              <a:rPr lang="pt-BR" sz="28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</a:t>
            </a:r>
            <a:r>
              <a:rPr lang="pt-BR" sz="2800" spc="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impressão</a:t>
            </a:r>
            <a:r>
              <a:rPr lang="pt-BR" sz="28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da</a:t>
            </a:r>
            <a:r>
              <a:rPr lang="pt-BR" sz="2800" spc="1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declaração.</a:t>
            </a:r>
            <a:endParaRPr lang="pt-BR" sz="2800" dirty="0">
              <a:cs typeface="Arial MT"/>
            </a:endParaRPr>
          </a:p>
          <a:p>
            <a:pPr marL="12700" marR="5080">
              <a:lnSpc>
                <a:spcPct val="114999"/>
              </a:lnSpc>
              <a:spcBef>
                <a:spcPts val="994"/>
              </a:spcBef>
            </a:pPr>
            <a:r>
              <a:rPr lang="pt-BR" sz="2800" spc="-5" dirty="0">
                <a:cs typeface="Arial MT"/>
              </a:rPr>
              <a:t>A</a:t>
            </a:r>
            <a:r>
              <a:rPr lang="pt-BR" sz="2800" spc="114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declaração</a:t>
            </a:r>
            <a:r>
              <a:rPr lang="pt-BR" sz="2800" spc="200" dirty="0">
                <a:cs typeface="Arial MT"/>
              </a:rPr>
              <a:t> </a:t>
            </a:r>
            <a:r>
              <a:rPr lang="pt-BR" sz="2800" spc="-10" dirty="0">
                <a:cs typeface="Arial MT"/>
              </a:rPr>
              <a:t>pode</a:t>
            </a:r>
            <a:r>
              <a:rPr lang="pt-BR" sz="2800" spc="2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ser</a:t>
            </a:r>
            <a:r>
              <a:rPr lang="pt-BR" sz="2800" spc="19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salva</a:t>
            </a:r>
            <a:r>
              <a:rPr lang="pt-BR" sz="2800" spc="204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várias</a:t>
            </a:r>
            <a:r>
              <a:rPr lang="pt-BR" sz="2800" spc="204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vezes,</a:t>
            </a:r>
            <a:r>
              <a:rPr lang="pt-BR" sz="2800" spc="204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no</a:t>
            </a:r>
            <a:r>
              <a:rPr lang="pt-BR" sz="2800" spc="2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entanto</a:t>
            </a:r>
            <a:r>
              <a:rPr lang="pt-BR" sz="2800" spc="19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teremos</a:t>
            </a:r>
            <a:r>
              <a:rPr lang="pt-BR" sz="2800" spc="204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</a:t>
            </a:r>
            <a:r>
              <a:rPr lang="pt-BR" sz="2800" spc="2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log</a:t>
            </a:r>
            <a:r>
              <a:rPr lang="pt-BR" sz="2800" spc="2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do</a:t>
            </a:r>
            <a:r>
              <a:rPr lang="pt-BR" sz="2800" spc="2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ultimo</a:t>
            </a:r>
            <a:r>
              <a:rPr lang="pt-BR" sz="2800" spc="2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usuário</a:t>
            </a:r>
            <a:r>
              <a:rPr lang="pt-BR" sz="2800" spc="204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que</a:t>
            </a:r>
            <a:r>
              <a:rPr lang="pt-BR" sz="2800" spc="2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realizou</a:t>
            </a:r>
            <a:r>
              <a:rPr lang="pt-BR" sz="2800" spc="2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</a:t>
            </a:r>
            <a:r>
              <a:rPr lang="pt-BR" sz="2800" spc="19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confirmação</a:t>
            </a:r>
            <a:r>
              <a:rPr lang="pt-BR" sz="2800" spc="204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dos</a:t>
            </a:r>
            <a:r>
              <a:rPr lang="pt-BR" sz="2800" spc="204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dados</a:t>
            </a:r>
            <a:r>
              <a:rPr lang="pt-BR" sz="2800" spc="204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 </a:t>
            </a:r>
            <a:r>
              <a:rPr lang="pt-BR" sz="2800" spc="-43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clicou</a:t>
            </a:r>
            <a:r>
              <a:rPr lang="pt-BR" sz="2800" spc="-2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em</a:t>
            </a:r>
            <a:r>
              <a:rPr lang="pt-BR" sz="2800" spc="10" dirty="0">
                <a:cs typeface="Arial MT"/>
              </a:rPr>
              <a:t> </a:t>
            </a:r>
            <a:r>
              <a:rPr lang="pt-BR" sz="2800" spc="-15" dirty="0">
                <a:cs typeface="Arial MT"/>
              </a:rPr>
              <a:t>salvar</a:t>
            </a:r>
            <a:r>
              <a:rPr lang="pt-BR" sz="1800" spc="-15" dirty="0">
                <a:cs typeface="Arial MT"/>
              </a:rPr>
              <a:t>.</a:t>
            </a:r>
            <a:endParaRPr lang="pt-BR" sz="1800" dirty="0">
              <a:cs typeface="Arial M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8CCA332-30A9-4625-9438-EB4BDFF0C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063" y="6624465"/>
            <a:ext cx="10881945" cy="1921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67F213-0910-4995-B943-D3DA2E4A9B21}"/>
              </a:ext>
            </a:extLst>
          </p:cNvPr>
          <p:cNvSpPr txBox="1"/>
          <p:nvPr/>
        </p:nvSpPr>
        <p:spPr>
          <a:xfrm>
            <a:off x="827088" y="5772548"/>
            <a:ext cx="1661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  <a:cs typeface="Arial" panose="020B0604020202020204" pitchFamily="34" charset="0"/>
              </a:rPr>
              <a:t>Passo 7 </a:t>
            </a:r>
            <a:r>
              <a:rPr lang="pt-BR" sz="2800" b="1" dirty="0">
                <a:cs typeface="Arial" panose="020B0604020202020204" pitchFamily="34" charset="0"/>
              </a:rPr>
              <a:t>-  </a:t>
            </a:r>
            <a:r>
              <a:rPr lang="pt-BR" sz="2800" dirty="0">
                <a:cs typeface="Arial" panose="020B0604020202020204" pitchFamily="34" charset="0"/>
              </a:rPr>
              <a:t>Após Clicar em Salvar o Sistema apresentará a mensagem Dados Salvos com Sucesso! Clique em Fechar</a:t>
            </a:r>
          </a:p>
        </p:txBody>
      </p:sp>
    </p:spTree>
    <p:extLst>
      <p:ext uri="{BB962C8B-B14F-4D97-AF65-F5344CB8AC3E}">
        <p14:creationId xmlns:p14="http://schemas.microsoft.com/office/powerpoint/2010/main" val="3867231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F821F18-9CE5-45E2-A9AF-5BE2377A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A0209F56-F962-40F7-A6AA-326BB3C18EEA}"/>
              </a:ext>
            </a:extLst>
          </p:cNvPr>
          <p:cNvSpPr txBox="1"/>
          <p:nvPr/>
        </p:nvSpPr>
        <p:spPr>
          <a:xfrm>
            <a:off x="827088" y="1466782"/>
            <a:ext cx="16616362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sz="3200" b="1" dirty="0">
                <a:solidFill>
                  <a:srgbClr val="00B050"/>
                </a:solidFill>
                <a:cs typeface="Arial"/>
              </a:rPr>
              <a:t> </a:t>
            </a:r>
            <a:r>
              <a:rPr sz="3200" b="1" spc="-5" dirty="0">
                <a:solidFill>
                  <a:srgbClr val="00B050"/>
                </a:solidFill>
                <a:cs typeface="Arial"/>
              </a:rPr>
              <a:t>8</a:t>
            </a:r>
            <a:r>
              <a:rPr sz="3200" b="1" spc="25" dirty="0">
                <a:solidFill>
                  <a:srgbClr val="00B050"/>
                </a:solidFill>
                <a:cs typeface="Arial"/>
              </a:rPr>
              <a:t> </a:t>
            </a:r>
            <a:r>
              <a:rPr sz="3200" spc="-5" dirty="0">
                <a:cs typeface="Arial MT"/>
              </a:rPr>
              <a:t>–</a:t>
            </a:r>
            <a:r>
              <a:rPr sz="3200" spc="-7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Automaticamente</a:t>
            </a:r>
            <a:r>
              <a:rPr sz="3200" spc="2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o</a:t>
            </a:r>
            <a:r>
              <a:rPr sz="3200" spc="10" dirty="0">
                <a:cs typeface="Arial MT"/>
              </a:rPr>
              <a:t> </a:t>
            </a:r>
            <a:r>
              <a:rPr sz="3200" spc="-5" dirty="0" err="1">
                <a:cs typeface="Arial MT"/>
              </a:rPr>
              <a:t>sistema</a:t>
            </a:r>
            <a:r>
              <a:rPr sz="3200" spc="15" dirty="0">
                <a:cs typeface="Arial MT"/>
              </a:rPr>
              <a:t> </a:t>
            </a:r>
            <a:r>
              <a:rPr sz="3200" spc="-5" dirty="0" err="1">
                <a:cs typeface="Arial MT"/>
              </a:rPr>
              <a:t>apresentará</a:t>
            </a:r>
            <a:r>
              <a:rPr sz="3200" spc="3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a</a:t>
            </a:r>
            <a:r>
              <a:rPr sz="3200" spc="25" dirty="0">
                <a:cs typeface="Arial MT"/>
              </a:rPr>
              <a:t> </a:t>
            </a:r>
            <a:r>
              <a:rPr lang="pt-BR" sz="3200" spc="25" dirty="0">
                <a:cs typeface="Arial MT"/>
              </a:rPr>
              <a:t>t</a:t>
            </a:r>
            <a:r>
              <a:rPr sz="3200" spc="-5" dirty="0" err="1">
                <a:cs typeface="Arial MT"/>
              </a:rPr>
              <a:t>ela</a:t>
            </a:r>
            <a:r>
              <a:rPr sz="3200" spc="1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inicial</a:t>
            </a:r>
            <a:r>
              <a:rPr sz="3200" spc="-2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e</a:t>
            </a:r>
            <a:r>
              <a:rPr sz="3200" spc="1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o</a:t>
            </a:r>
            <a:r>
              <a:rPr sz="3200" spc="2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status</a:t>
            </a:r>
            <a:r>
              <a:rPr sz="3200" spc="3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alterado</a:t>
            </a:r>
            <a:r>
              <a:rPr sz="3200" spc="10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de</a:t>
            </a:r>
            <a:r>
              <a:rPr sz="3200" spc="25" dirty="0">
                <a:cs typeface="Arial MT"/>
              </a:rPr>
              <a:t> </a:t>
            </a:r>
            <a:r>
              <a:rPr sz="3200" spc="-10" dirty="0">
                <a:cs typeface="Arial MT"/>
              </a:rPr>
              <a:t>pendente</a:t>
            </a:r>
            <a:r>
              <a:rPr sz="3200" spc="2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para</a:t>
            </a:r>
            <a:r>
              <a:rPr sz="3200" spc="25" dirty="0">
                <a:cs typeface="Arial MT"/>
              </a:rPr>
              <a:t> </a:t>
            </a:r>
            <a:r>
              <a:rPr sz="3200" spc="-5" dirty="0">
                <a:cs typeface="Arial MT"/>
              </a:rPr>
              <a:t>conf</a:t>
            </a:r>
            <a:r>
              <a:rPr lang="pt-BR" sz="3200" spc="-5" dirty="0">
                <a:cs typeface="Arial MT"/>
              </a:rPr>
              <a:t>i</a:t>
            </a:r>
            <a:r>
              <a:rPr sz="3200" spc="-5" dirty="0" err="1">
                <a:cs typeface="Arial MT"/>
              </a:rPr>
              <a:t>rmado</a:t>
            </a:r>
            <a:r>
              <a:rPr sz="3200" spc="-5" dirty="0">
                <a:cs typeface="Arial MT"/>
              </a:rPr>
              <a:t>.</a:t>
            </a:r>
            <a:endParaRPr sz="3200" dirty="0">
              <a:cs typeface="Arial MT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AFF53B1-A7A9-4EF9-8032-C77004150786}"/>
              </a:ext>
            </a:extLst>
          </p:cNvPr>
          <p:cNvGrpSpPr/>
          <p:nvPr/>
        </p:nvGrpSpPr>
        <p:grpSpPr>
          <a:xfrm>
            <a:off x="1096951" y="3101105"/>
            <a:ext cx="16107997" cy="3769957"/>
            <a:chOff x="1026611" y="3101105"/>
            <a:chExt cx="16107997" cy="37699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C646DA07-16A3-49F0-8005-0F135175D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6611" y="3101105"/>
              <a:ext cx="16107997" cy="3769957"/>
            </a:xfrm>
            <a:prstGeom prst="rect">
              <a:avLst/>
            </a:prstGeom>
          </p:spPr>
        </p:pic>
        <p:sp>
          <p:nvSpPr>
            <p:cNvPr id="7" name="Seta: para Cima 6">
              <a:extLst>
                <a:ext uri="{FF2B5EF4-FFF2-40B4-BE49-F238E27FC236}">
                  <a16:creationId xmlns:a16="http://schemas.microsoft.com/office/drawing/2014/main" id="{8E91B06D-B6F7-40A7-AC44-6969A92F9F07}"/>
                </a:ext>
              </a:extLst>
            </p:cNvPr>
            <p:cNvSpPr/>
            <p:nvPr/>
          </p:nvSpPr>
          <p:spPr>
            <a:xfrm>
              <a:off x="12232862" y="5837087"/>
              <a:ext cx="470263" cy="875211"/>
            </a:xfrm>
            <a:prstGeom prst="upArrow">
              <a:avLst/>
            </a:prstGeom>
            <a:solidFill>
              <a:srgbClr val="EFC206"/>
            </a:solidFill>
            <a:ln>
              <a:solidFill>
                <a:srgbClr val="FFB7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06877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1B541E7-FFBD-4D46-8AA4-BBE06FF5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D6DE142C-356F-415E-8553-C0C57ABE09B1}"/>
              </a:ext>
            </a:extLst>
          </p:cNvPr>
          <p:cNvSpPr txBox="1"/>
          <p:nvPr/>
        </p:nvSpPr>
        <p:spPr>
          <a:xfrm>
            <a:off x="827088" y="1438649"/>
            <a:ext cx="16616362" cy="24436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120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9</a:t>
            </a:r>
            <a:r>
              <a:rPr lang="pt-BR" sz="3200" b="1" spc="12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spc="-5" dirty="0">
                <a:cs typeface="Arial MT"/>
              </a:rPr>
              <a:t>–</a:t>
            </a:r>
            <a:r>
              <a:rPr lang="pt-BR" sz="3200" spc="15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Observe</a:t>
            </a:r>
            <a:r>
              <a:rPr lang="pt-BR" sz="3200" spc="1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que</a:t>
            </a:r>
            <a:r>
              <a:rPr lang="pt-BR" sz="3200" spc="14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nos</a:t>
            </a:r>
            <a:r>
              <a:rPr lang="pt-BR" sz="3200" spc="1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filtros</a:t>
            </a:r>
            <a:r>
              <a:rPr lang="pt-BR" sz="3200" spc="1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possui</a:t>
            </a:r>
            <a:r>
              <a:rPr lang="pt-BR" sz="3200" spc="1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</a:t>
            </a:r>
            <a:r>
              <a:rPr lang="pt-BR" sz="3200" spc="12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campo</a:t>
            </a:r>
            <a:r>
              <a:rPr lang="pt-BR" sz="3200" spc="1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status</a:t>
            </a:r>
            <a:r>
              <a:rPr lang="pt-BR" sz="3200" spc="15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para</a:t>
            </a:r>
            <a:r>
              <a:rPr lang="pt-BR" sz="3200" spc="1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realizar</a:t>
            </a:r>
            <a:r>
              <a:rPr lang="pt-BR" sz="3200" spc="12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</a:t>
            </a:r>
            <a:r>
              <a:rPr lang="pt-BR" sz="3200" spc="14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monitoramento</a:t>
            </a:r>
            <a:r>
              <a:rPr lang="pt-BR" sz="3200" spc="14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dos</a:t>
            </a:r>
            <a:r>
              <a:rPr lang="pt-BR" sz="3200" spc="1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dados</a:t>
            </a:r>
            <a:r>
              <a:rPr lang="pt-BR" sz="3200" spc="1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</a:t>
            </a:r>
            <a:r>
              <a:rPr lang="pt-BR" sz="3200" spc="12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pesquisar</a:t>
            </a:r>
            <a:r>
              <a:rPr lang="pt-BR" sz="3200" spc="1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escolas</a:t>
            </a:r>
            <a:r>
              <a:rPr lang="pt-BR" sz="3200" spc="14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que</a:t>
            </a:r>
            <a:r>
              <a:rPr lang="pt-BR" sz="3200" spc="12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já </a:t>
            </a:r>
            <a:r>
              <a:rPr lang="pt-BR" sz="3200" spc="-5" dirty="0">
                <a:cs typeface="Arial MT"/>
              </a:rPr>
              <a:t>confirmaram</a:t>
            </a:r>
            <a:r>
              <a:rPr lang="pt-BR" sz="3200" spc="2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declaração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escolas que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ainda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estão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pendentes.</a:t>
            </a: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endParaRPr lang="pt-BR" sz="2800" spc="-5" dirty="0">
              <a:cs typeface="Arial MT"/>
            </a:endParaRPr>
          </a:p>
          <a:p>
            <a:pPr marL="12700">
              <a:spcBef>
                <a:spcPts val="395"/>
              </a:spcBef>
            </a:pPr>
            <a:r>
              <a:rPr lang="pt-BR" sz="2800" b="1" spc="-5" dirty="0">
                <a:solidFill>
                  <a:srgbClr val="0D7737"/>
                </a:solidFill>
                <a:cs typeface="Arial"/>
              </a:rPr>
              <a:t>Confirmado </a:t>
            </a:r>
            <a:r>
              <a:rPr lang="pt-BR" sz="2800" spc="-5" dirty="0">
                <a:cs typeface="Arial MT"/>
              </a:rPr>
              <a:t>– Escolas</a:t>
            </a:r>
            <a:r>
              <a:rPr lang="pt-BR" sz="2800" spc="-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que</a:t>
            </a:r>
            <a:r>
              <a:rPr lang="pt-BR" sz="2800" spc="10" dirty="0">
                <a:cs typeface="Arial MT"/>
              </a:rPr>
              <a:t> </a:t>
            </a:r>
            <a:r>
              <a:rPr lang="pt-BR" sz="2800" dirty="0">
                <a:cs typeface="Arial MT"/>
              </a:rPr>
              <a:t>já</a:t>
            </a:r>
            <a:r>
              <a:rPr lang="pt-BR" sz="2800" spc="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confirmaram</a:t>
            </a:r>
            <a:r>
              <a:rPr lang="pt-BR" sz="2800" spc="2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</a:t>
            </a:r>
            <a:r>
              <a:rPr lang="pt-BR" sz="2800" spc="2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Declaração</a:t>
            </a:r>
            <a:r>
              <a:rPr lang="pt-BR" sz="28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do</a:t>
            </a:r>
            <a:r>
              <a:rPr lang="pt-BR" sz="2800" spc="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Censo</a:t>
            </a:r>
            <a:r>
              <a:rPr lang="pt-BR" sz="2800" spc="10" dirty="0">
                <a:cs typeface="Arial MT"/>
              </a:rPr>
              <a:t> </a:t>
            </a:r>
            <a:r>
              <a:rPr lang="pt-BR" sz="2800" spc="-15" dirty="0">
                <a:cs typeface="Arial MT"/>
              </a:rPr>
              <a:t>Escolar.</a:t>
            </a:r>
          </a:p>
          <a:p>
            <a:pPr marL="12700">
              <a:spcBef>
                <a:spcPts val="395"/>
              </a:spcBef>
            </a:pPr>
            <a:r>
              <a:rPr lang="pt-BR" sz="2800" b="1" spc="-5" dirty="0">
                <a:solidFill>
                  <a:srgbClr val="0D7737"/>
                </a:solidFill>
                <a:cs typeface="Arial"/>
              </a:rPr>
              <a:t>Pendente</a:t>
            </a:r>
            <a:r>
              <a:rPr lang="pt-BR" sz="2800" b="1" spc="5" dirty="0">
                <a:solidFill>
                  <a:srgbClr val="0D7737"/>
                </a:solidFill>
                <a:cs typeface="Arial"/>
              </a:rPr>
              <a:t> </a:t>
            </a:r>
            <a:r>
              <a:rPr lang="pt-BR" sz="2800" spc="-5" dirty="0">
                <a:cs typeface="Arial MT"/>
              </a:rPr>
              <a:t>– Ainda</a:t>
            </a:r>
            <a:r>
              <a:rPr lang="pt-BR" sz="28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falta</a:t>
            </a:r>
            <a:r>
              <a:rPr lang="pt-BR" sz="2800" spc="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realizar</a:t>
            </a:r>
            <a:r>
              <a:rPr lang="pt-BR" sz="2800" spc="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</a:t>
            </a:r>
            <a:r>
              <a:rPr lang="pt-BR" sz="2800" spc="2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confirmação</a:t>
            </a:r>
            <a:r>
              <a:rPr lang="pt-BR" sz="2800" spc="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</a:t>
            </a:r>
            <a:r>
              <a:rPr lang="pt-BR" sz="2800" spc="2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salvar</a:t>
            </a:r>
            <a:r>
              <a:rPr lang="pt-BR" sz="2800" spc="-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</a:t>
            </a:r>
            <a:r>
              <a:rPr lang="pt-BR" sz="2800" spc="2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Declaração</a:t>
            </a:r>
            <a:r>
              <a:rPr lang="pt-BR" sz="28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do</a:t>
            </a:r>
            <a:r>
              <a:rPr lang="pt-BR" sz="2800" spc="2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Censo</a:t>
            </a:r>
            <a:r>
              <a:rPr lang="pt-BR" sz="2800" spc="5" dirty="0">
                <a:cs typeface="Arial MT"/>
              </a:rPr>
              <a:t> </a:t>
            </a:r>
            <a:r>
              <a:rPr lang="pt-BR" sz="2800" spc="-15" dirty="0">
                <a:cs typeface="Arial MT"/>
              </a:rPr>
              <a:t>Escolar.</a:t>
            </a:r>
            <a:endParaRPr lang="pt-BR" sz="3200" dirty="0">
              <a:cs typeface="Arial M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CBE89C7-F027-44F9-8D4A-6C1C01B0F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93"/>
          <a:stretch/>
        </p:blipFill>
        <p:spPr>
          <a:xfrm>
            <a:off x="2623571" y="4861533"/>
            <a:ext cx="13040858" cy="3831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849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B9D0019F-29CD-4A16-9891-95209E28C354}"/>
              </a:ext>
            </a:extLst>
          </p:cNvPr>
          <p:cNvSpPr/>
          <p:nvPr/>
        </p:nvSpPr>
        <p:spPr>
          <a:xfrm>
            <a:off x="0" y="0"/>
            <a:ext cx="18288000" cy="1256805"/>
          </a:xfrm>
          <a:prstGeom prst="rect">
            <a:avLst/>
          </a:prstGeom>
          <a:solidFill>
            <a:srgbClr val="0D7737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8332A0-3D22-4404-9C07-B54A665E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dirty="0" smtClean="0"/>
              <a:pPr/>
              <a:t>16</a:t>
            </a:fld>
            <a:endParaRPr lang="en-US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4981C5-26E5-4424-B649-11BE5B7DDC89}"/>
              </a:ext>
            </a:extLst>
          </p:cNvPr>
          <p:cNvSpPr txBox="1"/>
          <p:nvPr/>
        </p:nvSpPr>
        <p:spPr>
          <a:xfrm>
            <a:off x="2206171" y="1416961"/>
            <a:ext cx="13886550" cy="6151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Em casos de dúvidas ou inconsistências sistêmicas, sugerimos que entre em contato com a sua Diretoria de Ensino, Secretaria Municipal ou registre uma ocorrência no nosso Portal de Atendimento, clicando no botão abaixo: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Assunto: CITEM – DEINF – Informação e Monitoramento</a:t>
            </a:r>
          </a:p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Categoria: CGAB – Governo Aberto e Censo Escolar</a:t>
            </a:r>
          </a:p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Subcategoria: Censo Escolar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ea typeface="Arial" panose="020B0604020202020204" pitchFamily="34" charset="0"/>
              </a:rPr>
              <a:t>Qualquer dúvida acesse o tutorial do portal de atendimento,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clicando no botão abaixo:</a:t>
            </a:r>
            <a:endParaRPr lang="pt-BR" sz="2800" dirty="0">
              <a:ea typeface="Arial" panose="020B0604020202020204" pitchFamily="34" charset="0"/>
            </a:endParaRPr>
          </a:p>
        </p:txBody>
      </p:sp>
      <p:sp>
        <p:nvSpPr>
          <p:cNvPr id="2" name="Retângulo: Cantos Arredondados 1">
            <a:hlinkClick r:id="rId3"/>
            <a:extLst>
              <a:ext uri="{FF2B5EF4-FFF2-40B4-BE49-F238E27FC236}">
                <a16:creationId xmlns:a16="http://schemas.microsoft.com/office/drawing/2014/main" id="{0D47FB59-D873-4820-9336-6C0C55F71850}"/>
              </a:ext>
            </a:extLst>
          </p:cNvPr>
          <p:cNvSpPr/>
          <p:nvPr/>
        </p:nvSpPr>
        <p:spPr>
          <a:xfrm>
            <a:off x="6135585" y="3816010"/>
            <a:ext cx="6016831" cy="811101"/>
          </a:xfrm>
          <a:prstGeom prst="roundRect">
            <a:avLst/>
          </a:prstGeom>
          <a:solidFill>
            <a:srgbClr val="EFC20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Abrir uma Nova Ocorrência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AFC678-1DCB-4701-A33A-E91FE6CBEC62}"/>
              </a:ext>
            </a:extLst>
          </p:cNvPr>
          <p:cNvSpPr/>
          <p:nvPr/>
        </p:nvSpPr>
        <p:spPr>
          <a:xfrm>
            <a:off x="2120928" y="2905127"/>
            <a:ext cx="45719" cy="4624713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hlinkClick r:id="rId4"/>
            <a:extLst>
              <a:ext uri="{FF2B5EF4-FFF2-40B4-BE49-F238E27FC236}">
                <a16:creationId xmlns:a16="http://schemas.microsoft.com/office/drawing/2014/main" id="{60ED39C0-E52F-4411-88BA-5DDB36C72622}"/>
              </a:ext>
            </a:extLst>
          </p:cNvPr>
          <p:cNvSpPr/>
          <p:nvPr/>
        </p:nvSpPr>
        <p:spPr>
          <a:xfrm>
            <a:off x="7547317" y="7982331"/>
            <a:ext cx="3193366" cy="689317"/>
          </a:xfrm>
          <a:prstGeom prst="rect">
            <a:avLst/>
          </a:prstGeom>
          <a:solidFill>
            <a:srgbClr val="FFB7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Acesse o Tutorial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6561239-52EF-4A89-8AF7-DE00E74C4E8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PORTAL DE ATENDIMENTO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19DFECB-F85D-421A-A038-3837BAB516BC}"/>
              </a:ext>
            </a:extLst>
          </p:cNvPr>
          <p:cNvSpPr/>
          <p:nvPr/>
        </p:nvSpPr>
        <p:spPr>
          <a:xfrm>
            <a:off x="845820" y="286430"/>
            <a:ext cx="76200" cy="68394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0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8E0D5DF-30DA-406C-9935-BDC82FF5292B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91E702-C7F9-4A82-9C4F-4AD76FDC0277}"/>
              </a:ext>
            </a:extLst>
          </p:cNvPr>
          <p:cNvSpPr txBox="1"/>
          <p:nvPr/>
        </p:nvSpPr>
        <p:spPr>
          <a:xfrm>
            <a:off x="1321719" y="3949553"/>
            <a:ext cx="66792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OBRIGADO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A TODOS(AS)!</a:t>
            </a:r>
          </a:p>
        </p:txBody>
      </p:sp>
    </p:spTree>
    <p:extLst>
      <p:ext uri="{BB962C8B-B14F-4D97-AF65-F5344CB8AC3E}">
        <p14:creationId xmlns:p14="http://schemas.microsoft.com/office/powerpoint/2010/main" val="4294732660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id="{009F552E-4CED-40E9-8067-FA012CF96429}"/>
              </a:ext>
            </a:extLst>
          </p:cNvPr>
          <p:cNvSpPr txBox="1"/>
          <p:nvPr/>
        </p:nvSpPr>
        <p:spPr>
          <a:xfrm>
            <a:off x="836897" y="1440938"/>
            <a:ext cx="16606553" cy="6051657"/>
          </a:xfrm>
          <a:prstGeom prst="rect">
            <a:avLst/>
          </a:prstGeom>
        </p:spPr>
        <p:txBody>
          <a:bodyPr vert="horz" wrap="square" lIns="0" tIns="19050" rIns="0" bIns="0" rtlCol="0" anchor="t">
            <a:spAutoFit/>
          </a:bodyPr>
          <a:lstStyle/>
          <a:p>
            <a:pPr algn="just"/>
            <a:r>
              <a:rPr lang="pt-BR" sz="3600" b="1" spc="-8" dirty="0">
                <a:ea typeface="+mn-lt"/>
                <a:cs typeface="+mn-lt"/>
              </a:rPr>
              <a:t>O que é Declaração do Censo Escolar ?</a:t>
            </a:r>
          </a:p>
          <a:p>
            <a:pPr algn="just"/>
            <a:endParaRPr lang="pt-BR" sz="3600" spc="-8" dirty="0">
              <a:ea typeface="+mn-lt"/>
              <a:cs typeface="+mn-lt"/>
            </a:endParaRPr>
          </a:p>
          <a:p>
            <a:pPr algn="just"/>
            <a:r>
              <a:rPr lang="pt-BR" sz="3200" spc="-8" dirty="0">
                <a:ea typeface="+mn-lt"/>
                <a:cs typeface="+mn-lt"/>
              </a:rPr>
              <a:t>Declaração do Censo Escolar é o submenu da SED no qual a equipe gestora da escola valida e confirma os  dados existentes no Sistema Cadastro de Escolas que serão migrados para o sistema </a:t>
            </a:r>
            <a:r>
              <a:rPr lang="pt-BR" sz="3200" spc="-8" dirty="0" err="1">
                <a:ea typeface="+mn-lt"/>
                <a:cs typeface="+mn-lt"/>
              </a:rPr>
              <a:t>educacenso</a:t>
            </a:r>
            <a:r>
              <a:rPr lang="pt-BR" sz="3200" spc="-8" dirty="0">
                <a:ea typeface="+mn-lt"/>
                <a:cs typeface="+mn-lt"/>
              </a:rPr>
              <a:t>.  </a:t>
            </a:r>
          </a:p>
          <a:p>
            <a:pPr algn="just"/>
            <a:endParaRPr lang="pt-BR" sz="3200" spc="-8" dirty="0">
              <a:ea typeface="+mn-lt"/>
              <a:cs typeface="+mn-lt"/>
            </a:endParaRPr>
          </a:p>
          <a:p>
            <a:pPr algn="just"/>
            <a:r>
              <a:rPr lang="pt-BR" sz="3200" spc="-8" dirty="0">
                <a:ea typeface="+mn-lt"/>
                <a:cs typeface="+mn-lt"/>
              </a:rPr>
              <a:t>Informamos ainda que o submenu Declaração do Censo Escolar contém os dados informados no Sistema de Cadastro de Escolas essenciais para migração ao sistema </a:t>
            </a:r>
            <a:r>
              <a:rPr lang="pt-BR" sz="3200" spc="-8" dirty="0" err="1">
                <a:ea typeface="+mn-lt"/>
                <a:cs typeface="+mn-lt"/>
              </a:rPr>
              <a:t>educacenso</a:t>
            </a:r>
            <a:r>
              <a:rPr lang="pt-BR" sz="3200" spc="-8" dirty="0">
                <a:ea typeface="+mn-lt"/>
                <a:cs typeface="+mn-lt"/>
              </a:rPr>
              <a:t>, ou seja, qualquer alteração realizada previamente no cadastro da escola será espelhada automaticamente no submenu Declaração do Censo Escolar.</a:t>
            </a:r>
          </a:p>
          <a:p>
            <a:pPr algn="just"/>
            <a:endParaRPr lang="pt-BR" sz="3200" spc="-8" dirty="0">
              <a:ea typeface="+mn-lt"/>
              <a:cs typeface="+mn-lt"/>
            </a:endParaRPr>
          </a:p>
          <a:p>
            <a:pPr algn="just"/>
            <a:r>
              <a:rPr lang="pt-BR" sz="3200" b="1" spc="-8" dirty="0">
                <a:ea typeface="+mn-lt"/>
                <a:cs typeface="+mn-lt"/>
              </a:rPr>
              <a:t>O submenu será congelado impreterivelmente no dia 25/05/2022 às 23:59.</a:t>
            </a:r>
            <a:endParaRPr lang="pt-BR" sz="32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74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6D0D82-663B-4D17-8C79-E4D78CAA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685669"/>
              </p:ext>
            </p:extLst>
          </p:nvPr>
        </p:nvGraphicFramePr>
        <p:xfrm>
          <a:off x="838200" y="2995882"/>
          <a:ext cx="16611600" cy="506826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PERFIL</a:t>
                      </a:r>
                      <a:endParaRPr lang="pt-B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NÍVEL DE ACESSO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REDE DE ENSINO</a:t>
                      </a:r>
                      <a:endParaRPr lang="pt-B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SECRETÁRIO - OUTRAS REDES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- REDES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 - OUTRAS REDES 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- REDES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GOE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AOE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VICE-DIRETOR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ESCOLA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ESTADUAL 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P.M  - INFORMAÇÕES EDUCACIONAIS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SME -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MUNICIPAL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P.M. - INFORMAÇÕES EDUCACIONAIS - 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SME – PREFEITURA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MUNICIPAL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P.M – SUPERVISOR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SME –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MUNICIPAL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SUPERVISÃO – OUTRAS REDES – INFORMAÇÕES EDUCACIONAIS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REDES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OUTROS ÓRGÃOS DE SUPERVISÃO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386761501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C954D90B-AA4A-4884-9FC0-CA168788A837}"/>
              </a:ext>
            </a:extLst>
          </p:cNvPr>
          <p:cNvSpPr txBox="1"/>
          <p:nvPr/>
        </p:nvSpPr>
        <p:spPr>
          <a:xfrm>
            <a:off x="827087" y="1439214"/>
            <a:ext cx="16611599" cy="102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b="1" spc="-5" dirty="0">
                <a:cs typeface="Arial" panose="020B0604020202020204" pitchFamily="34" charset="0"/>
              </a:rPr>
              <a:t>Quem tem acesso ao Submenu Declaração do Censo Escolar ?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spc="-5" dirty="0">
                <a:cs typeface="Arial" panose="020B0604020202020204" pitchFamily="34" charset="0"/>
              </a:rPr>
              <a:t>Todos os perfis abaixo possuem acesso:</a:t>
            </a:r>
            <a:endParaRPr lang="pt-BR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6D0D82-663B-4D17-8C79-E4D78CAA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64218"/>
              </p:ext>
            </p:extLst>
          </p:nvPr>
        </p:nvGraphicFramePr>
        <p:xfrm>
          <a:off x="838200" y="3152635"/>
          <a:ext cx="16611600" cy="362542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PERFIL</a:t>
                      </a:r>
                      <a:endParaRPr lang="pt-BR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NÍVEL DE ACESSO</a:t>
                      </a:r>
                      <a:endParaRPr lang="pt-BR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REDE DE ENSINO</a:t>
                      </a:r>
                      <a:endParaRPr lang="pt-BR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DIRETOR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TODAS AS ESCOLAS DE SUA JURISDIÇÃO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 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TODAS AS ESCOLAS DE SUA JURISDIÇÃO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NIT 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TODAS AS ESCOLAS DE SUA JURISDIÇÃO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NRM – DIRETOR 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TODAS AS ESCOLAS DE SUA JURISDIÇÃO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CIE – NRM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DIRETORIA DE ENSINO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TODAS AS ESCOLAS DE SUA JURISDIÇÃO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SUPERVISOR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TODAS AS ESCOLAS DE SUA JURISDIÇÃO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DIRIGENTE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TODAS AS ESCOLAS DE SUA JURISDIÇÃO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A0B4BD65-85BC-48FC-8EDD-972BCA442D2A}"/>
              </a:ext>
            </a:extLst>
          </p:cNvPr>
          <p:cNvSpPr txBox="1"/>
          <p:nvPr/>
        </p:nvSpPr>
        <p:spPr>
          <a:xfrm>
            <a:off x="827088" y="1439214"/>
            <a:ext cx="16622712" cy="102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b="1" spc="-5" dirty="0">
                <a:cs typeface="Arial" panose="020B0604020202020204" pitchFamily="34" charset="0"/>
              </a:rPr>
              <a:t>Quem na Diretoria de Ensino tem acesso ao Submenu Declaração do Censo Escolar ?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spc="-5" dirty="0">
                <a:cs typeface="Arial" panose="020B0604020202020204" pitchFamily="34" charset="0"/>
              </a:rPr>
              <a:t>Todos os perfis abaixo:</a:t>
            </a:r>
          </a:p>
        </p:txBody>
      </p:sp>
    </p:spTree>
    <p:extLst>
      <p:ext uri="{BB962C8B-B14F-4D97-AF65-F5344CB8AC3E}">
        <p14:creationId xmlns:p14="http://schemas.microsoft.com/office/powerpoint/2010/main" val="41502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4072664"/>
            <a:ext cx="1424203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7200" b="1" dirty="0">
                <a:solidFill>
                  <a:schemeClr val="bg1"/>
                </a:solidFill>
              </a:rPr>
              <a:t>PASSO A PASSO </a:t>
            </a:r>
          </a:p>
          <a:p>
            <a:r>
              <a:rPr lang="pt-BR" sz="7200" b="1" dirty="0">
                <a:solidFill>
                  <a:schemeClr val="bg1"/>
                </a:solidFill>
              </a:rPr>
              <a:t>DECLARAÇÃO DO CENSO ESCOLAR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2CE14FA-E85B-44F6-9C68-089DC12B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D0D1E06-6AAA-4020-B5EF-62FE9EFAF030}"/>
              </a:ext>
            </a:extLst>
          </p:cNvPr>
          <p:cNvSpPr txBox="1"/>
          <p:nvPr/>
        </p:nvSpPr>
        <p:spPr>
          <a:xfrm>
            <a:off x="827088" y="1426587"/>
            <a:ext cx="16616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600" b="1" spc="-5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IMPORTANTE!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205D30D-945A-4223-9049-1466437AEC30}"/>
              </a:ext>
            </a:extLst>
          </p:cNvPr>
          <p:cNvSpPr txBox="1"/>
          <p:nvPr/>
        </p:nvSpPr>
        <p:spPr>
          <a:xfrm>
            <a:off x="827088" y="2563198"/>
            <a:ext cx="16616362" cy="40043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3200" dirty="0">
                <a:cs typeface="Arial" panose="020B0604020202020204" pitchFamily="34" charset="0"/>
              </a:rPr>
              <a:t>Os </a:t>
            </a:r>
            <a:r>
              <a:rPr sz="3200" spc="-5" dirty="0">
                <a:cs typeface="Arial" panose="020B0604020202020204" pitchFamily="34" charset="0"/>
              </a:rPr>
              <a:t>dados </a:t>
            </a:r>
            <a:r>
              <a:rPr lang="pt-BR" sz="3200" spc="-5" dirty="0">
                <a:cs typeface="Arial" panose="020B0604020202020204" pitchFamily="34" charset="0"/>
              </a:rPr>
              <a:t>constantes no submenu </a:t>
            </a:r>
            <a:r>
              <a:rPr lang="pt-BR" sz="3200" spc="-10" dirty="0">
                <a:cs typeface="Arial" panose="020B0604020202020204" pitchFamily="34" charset="0"/>
              </a:rPr>
              <a:t>D</a:t>
            </a:r>
            <a:r>
              <a:rPr sz="3200" spc="-10" dirty="0" err="1">
                <a:cs typeface="Arial" panose="020B0604020202020204" pitchFamily="34" charset="0"/>
              </a:rPr>
              <a:t>eclaração</a:t>
            </a:r>
            <a:r>
              <a:rPr sz="3200" spc="-10" dirty="0">
                <a:cs typeface="Arial" panose="020B0604020202020204" pitchFamily="34" charset="0"/>
              </a:rPr>
              <a:t> </a:t>
            </a:r>
            <a:r>
              <a:rPr sz="3200" dirty="0">
                <a:cs typeface="Arial" panose="020B0604020202020204" pitchFamily="34" charset="0"/>
              </a:rPr>
              <a:t>do </a:t>
            </a:r>
            <a:r>
              <a:rPr sz="3200" spc="-5" dirty="0">
                <a:cs typeface="Arial" panose="020B0604020202020204" pitchFamily="34" charset="0"/>
              </a:rPr>
              <a:t>Censo Escolar </a:t>
            </a:r>
            <a:r>
              <a:rPr sz="3200" dirty="0">
                <a:cs typeface="Arial" panose="020B0604020202020204" pitchFamily="34" charset="0"/>
              </a:rPr>
              <a:t>s</a:t>
            </a:r>
            <a:r>
              <a:rPr lang="pt-BR" sz="3200" dirty="0" err="1">
                <a:cs typeface="Arial" panose="020B0604020202020204" pitchFamily="34" charset="0"/>
              </a:rPr>
              <a:t>er</a:t>
            </a:r>
            <a:r>
              <a:rPr sz="3200" dirty="0" err="1">
                <a:cs typeface="Arial" panose="020B0604020202020204" pitchFamily="34" charset="0"/>
              </a:rPr>
              <a:t>ão</a:t>
            </a:r>
            <a:r>
              <a:rPr sz="3200" dirty="0">
                <a:cs typeface="Arial" panose="020B0604020202020204" pitchFamily="34" charset="0"/>
              </a:rPr>
              <a:t> </a:t>
            </a:r>
            <a:r>
              <a:rPr sz="3200" spc="-5" dirty="0">
                <a:cs typeface="Arial" panose="020B0604020202020204" pitchFamily="34" charset="0"/>
              </a:rPr>
              <a:t>congelados </a:t>
            </a:r>
            <a:r>
              <a:rPr sz="3200" dirty="0">
                <a:cs typeface="Arial" panose="020B0604020202020204" pitchFamily="34" charset="0"/>
              </a:rPr>
              <a:t>na última </a:t>
            </a:r>
            <a:r>
              <a:rPr sz="3200" spc="-5" dirty="0">
                <a:cs typeface="Arial" panose="020B0604020202020204" pitchFamily="34" charset="0"/>
              </a:rPr>
              <a:t>quarta-feira do </a:t>
            </a:r>
            <a:r>
              <a:rPr sz="3200" spc="-690" dirty="0">
                <a:cs typeface="Arial" panose="020B0604020202020204" pitchFamily="34" charset="0"/>
              </a:rPr>
              <a:t> </a:t>
            </a:r>
            <a:r>
              <a:rPr sz="3200" spc="-5" dirty="0">
                <a:cs typeface="Arial" panose="020B0604020202020204" pitchFamily="34" charset="0"/>
              </a:rPr>
              <a:t>mês</a:t>
            </a:r>
            <a:r>
              <a:rPr sz="3200" spc="-15" dirty="0">
                <a:cs typeface="Arial" panose="020B0604020202020204" pitchFamily="34" charset="0"/>
              </a:rPr>
              <a:t> </a:t>
            </a:r>
            <a:r>
              <a:rPr sz="3200" spc="-5" dirty="0">
                <a:cs typeface="Arial" panose="020B0604020202020204" pitchFamily="34" charset="0"/>
              </a:rPr>
              <a:t>de </a:t>
            </a:r>
            <a:r>
              <a:rPr lang="pt-BR" sz="3200" spc="-10" dirty="0">
                <a:cs typeface="Arial" panose="020B0604020202020204" pitchFamily="34" charset="0"/>
              </a:rPr>
              <a:t>m</a:t>
            </a:r>
            <a:r>
              <a:rPr sz="3200" spc="-10" dirty="0" err="1">
                <a:cs typeface="Arial" panose="020B0604020202020204" pitchFamily="34" charset="0"/>
              </a:rPr>
              <a:t>aio</a:t>
            </a:r>
            <a:r>
              <a:rPr lang="pt-BR" sz="3200" spc="-10" dirty="0">
                <a:cs typeface="Arial" panose="020B0604020202020204" pitchFamily="34" charset="0"/>
              </a:rPr>
              <a:t>, 25/05/2022.</a:t>
            </a: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pt-BR" sz="3200" spc="-10" dirty="0">
              <a:cs typeface="Arial" panose="020B0604020202020204" pitchFamily="34" charset="0"/>
            </a:endParaRPr>
          </a:p>
          <a:p>
            <a:pPr marL="469900" marR="5080" indent="-4572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pt-BR" sz="3200" dirty="0">
                <a:cs typeface="Arial" panose="020B0604020202020204" pitchFamily="34" charset="0"/>
              </a:rPr>
              <a:t>O último usuário a </a:t>
            </a:r>
            <a:r>
              <a:rPr lang="pt-BR" sz="3200" spc="-10" dirty="0">
                <a:cs typeface="Arial" panose="020B0604020202020204" pitchFamily="34" charset="0"/>
              </a:rPr>
              <a:t>salvar </a:t>
            </a:r>
            <a:r>
              <a:rPr lang="pt-BR" sz="3200" dirty="0">
                <a:cs typeface="Arial" panose="020B0604020202020204" pitchFamily="34" charset="0"/>
              </a:rPr>
              <a:t>os </a:t>
            </a:r>
            <a:r>
              <a:rPr lang="pt-BR" sz="3200" spc="-5" dirty="0">
                <a:cs typeface="Arial" panose="020B0604020202020204" pitchFamily="34" charset="0"/>
              </a:rPr>
              <a:t>dados da </a:t>
            </a:r>
            <a:r>
              <a:rPr lang="pt-BR" sz="3200" spc="-10" dirty="0">
                <a:cs typeface="Arial" panose="020B0604020202020204" pitchFamily="34" charset="0"/>
              </a:rPr>
              <a:t>declaração </a:t>
            </a:r>
            <a:r>
              <a:rPr lang="pt-BR" sz="3200" dirty="0">
                <a:cs typeface="Arial" panose="020B0604020202020204" pitchFamily="34" charset="0"/>
              </a:rPr>
              <a:t>do </a:t>
            </a:r>
            <a:r>
              <a:rPr lang="pt-BR" sz="3200" spc="-5" dirty="0">
                <a:cs typeface="Arial" panose="020B0604020202020204" pitchFamily="34" charset="0"/>
              </a:rPr>
              <a:t>Censo Escolar será </a:t>
            </a:r>
            <a:r>
              <a:rPr lang="pt-BR" sz="3200" dirty="0">
                <a:cs typeface="Arial" panose="020B0604020202020204" pitchFamily="34" charset="0"/>
              </a:rPr>
              <a:t>o </a:t>
            </a:r>
            <a:r>
              <a:rPr lang="pt-BR" sz="3200" spc="-5" dirty="0">
                <a:cs typeface="Arial" panose="020B0604020202020204" pitchFamily="34" charset="0"/>
              </a:rPr>
              <a:t>responsável </a:t>
            </a:r>
            <a:r>
              <a:rPr lang="pt-BR" sz="3200" spc="-690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pela</a:t>
            </a:r>
            <a:r>
              <a:rPr lang="pt-BR" sz="3200" spc="-20" dirty="0">
                <a:cs typeface="Arial" panose="020B0604020202020204" pitchFamily="34" charset="0"/>
              </a:rPr>
              <a:t> </a:t>
            </a:r>
            <a:r>
              <a:rPr lang="pt-BR" sz="3200" dirty="0">
                <a:cs typeface="Arial" panose="020B0604020202020204" pitchFamily="34" charset="0"/>
              </a:rPr>
              <a:t>confirmação</a:t>
            </a:r>
            <a:r>
              <a:rPr lang="pt-BR" sz="3200" spc="-25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dos</a:t>
            </a:r>
            <a:r>
              <a:rPr lang="pt-BR" sz="3200" spc="-15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dados.</a:t>
            </a:r>
          </a:p>
          <a:p>
            <a:pPr marL="469900" marR="5080" indent="-45720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pt-BR" sz="3200" spc="-5" dirty="0">
              <a:cs typeface="Arial" panose="020B0604020202020204" pitchFamily="34" charset="0"/>
            </a:endParaRPr>
          </a:p>
          <a:p>
            <a:pPr marL="469900" marR="5080" indent="-4572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pt-BR" sz="3200" dirty="0">
                <a:cs typeface="Arial" panose="020B0604020202020204" pitchFamily="34" charset="0"/>
              </a:rPr>
              <a:t>Os</a:t>
            </a:r>
            <a:r>
              <a:rPr lang="pt-BR" sz="3200" spc="-15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dados devem</a:t>
            </a:r>
            <a:r>
              <a:rPr lang="pt-BR" sz="3200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ser</a:t>
            </a:r>
            <a:r>
              <a:rPr lang="pt-BR" sz="3200" spc="-20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atualizados/alterados, </a:t>
            </a:r>
            <a:r>
              <a:rPr lang="pt-BR" sz="3200" dirty="0">
                <a:cs typeface="Arial" panose="020B0604020202020204" pitchFamily="34" charset="0"/>
              </a:rPr>
              <a:t>caso</a:t>
            </a:r>
            <a:r>
              <a:rPr lang="pt-BR" sz="3200" spc="-30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necessário,</a:t>
            </a:r>
            <a:r>
              <a:rPr lang="pt-BR" sz="3200" spc="-30" dirty="0">
                <a:cs typeface="Arial" panose="020B0604020202020204" pitchFamily="34" charset="0"/>
              </a:rPr>
              <a:t> </a:t>
            </a:r>
            <a:r>
              <a:rPr lang="pt-BR" sz="3200" dirty="0">
                <a:cs typeface="Arial" panose="020B0604020202020204" pitchFamily="34" charset="0"/>
              </a:rPr>
              <a:t>no</a:t>
            </a:r>
            <a:r>
              <a:rPr lang="pt-BR" sz="3200" spc="-15" dirty="0">
                <a:cs typeface="Arial" panose="020B0604020202020204" pitchFamily="34" charset="0"/>
              </a:rPr>
              <a:t> </a:t>
            </a:r>
            <a:r>
              <a:rPr lang="pt-BR" sz="3200" dirty="0">
                <a:cs typeface="Arial" panose="020B0604020202020204" pitchFamily="34" charset="0"/>
              </a:rPr>
              <a:t>Sistema</a:t>
            </a:r>
            <a:r>
              <a:rPr lang="pt-BR" sz="3200" spc="-20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de</a:t>
            </a:r>
            <a:r>
              <a:rPr lang="pt-BR" sz="3200" dirty="0">
                <a:cs typeface="Arial" panose="020B0604020202020204" pitchFamily="34" charset="0"/>
              </a:rPr>
              <a:t> Cadastro</a:t>
            </a:r>
            <a:r>
              <a:rPr lang="pt-BR" sz="3200" spc="-30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de </a:t>
            </a:r>
            <a:r>
              <a:rPr lang="pt-BR" sz="3200" spc="-685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Escolas</a:t>
            </a:r>
            <a:r>
              <a:rPr lang="pt-BR" sz="3200" spc="-15" dirty="0">
                <a:cs typeface="Arial" panose="020B0604020202020204" pitchFamily="34" charset="0"/>
              </a:rPr>
              <a:t> para </a:t>
            </a:r>
            <a:r>
              <a:rPr lang="pt-BR" sz="3200" spc="-5" dirty="0">
                <a:cs typeface="Arial" panose="020B0604020202020204" pitchFamily="34" charset="0"/>
              </a:rPr>
              <a:t>refletir na</a:t>
            </a:r>
            <a:r>
              <a:rPr lang="pt-BR" sz="3200" spc="-10" dirty="0">
                <a:cs typeface="Arial" panose="020B0604020202020204" pitchFamily="34" charset="0"/>
              </a:rPr>
              <a:t> Declaração</a:t>
            </a:r>
            <a:r>
              <a:rPr lang="pt-BR" sz="3200" spc="-15" dirty="0">
                <a:cs typeface="Arial" panose="020B0604020202020204" pitchFamily="34" charset="0"/>
              </a:rPr>
              <a:t> </a:t>
            </a:r>
            <a:r>
              <a:rPr lang="pt-BR" sz="3200" dirty="0">
                <a:cs typeface="Arial" panose="020B0604020202020204" pitchFamily="34" charset="0"/>
              </a:rPr>
              <a:t>do</a:t>
            </a:r>
            <a:r>
              <a:rPr lang="pt-BR" sz="3200" spc="5" dirty="0">
                <a:cs typeface="Arial" panose="020B0604020202020204" pitchFamily="34" charset="0"/>
              </a:rPr>
              <a:t> </a:t>
            </a:r>
            <a:r>
              <a:rPr lang="pt-BR" sz="3200" spc="-5" dirty="0">
                <a:cs typeface="Arial" panose="020B0604020202020204" pitchFamily="34" charset="0"/>
              </a:rPr>
              <a:t>Censo</a:t>
            </a:r>
            <a:r>
              <a:rPr lang="pt-BR" sz="3200" spc="-40" dirty="0">
                <a:cs typeface="Arial" panose="020B0604020202020204" pitchFamily="34" charset="0"/>
              </a:rPr>
              <a:t> Escolar.</a:t>
            </a:r>
            <a:endParaRPr lang="pt-BR" sz="3200" spc="-5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452E6C2-B38E-C700-B92D-78D736411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9" b="25000"/>
          <a:stretch/>
        </p:blipFill>
        <p:spPr>
          <a:xfrm>
            <a:off x="828136" y="3005399"/>
            <a:ext cx="16495299" cy="5184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en-US" sz="3200" spc="-5" dirty="0">
                <a:ea typeface="+mn-lt"/>
                <a:cs typeface="+mn-lt"/>
              </a:rPr>
              <a:t> </a:t>
            </a:r>
            <a:r>
              <a:rPr lang="en-US" sz="3200" spc="-5" dirty="0" err="1">
                <a:ea typeface="+mn-lt"/>
                <a:cs typeface="+mn-lt"/>
              </a:rPr>
              <a:t>Acesse</a:t>
            </a:r>
            <a:r>
              <a:rPr lang="en-US" sz="3200" spc="-5" dirty="0">
                <a:ea typeface="+mn-lt"/>
                <a:cs typeface="+mn-lt"/>
              </a:rPr>
              <a:t> a </a:t>
            </a:r>
            <a:r>
              <a:rPr lang="en-US" sz="3200" spc="-5" dirty="0" err="1">
                <a:ea typeface="+mn-lt"/>
                <a:cs typeface="+mn-lt"/>
              </a:rPr>
              <a:t>plataforma</a:t>
            </a:r>
            <a:r>
              <a:rPr lang="en-US" sz="3200" spc="-5" dirty="0">
                <a:ea typeface="+mn-lt"/>
                <a:cs typeface="+mn-lt"/>
              </a:rPr>
              <a:t> SED </a:t>
            </a:r>
            <a:r>
              <a:rPr lang="en-US" sz="3200" spc="-5" dirty="0" err="1">
                <a:ea typeface="+mn-lt"/>
                <a:cs typeface="+mn-lt"/>
              </a:rPr>
              <a:t>por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meio</a:t>
            </a:r>
            <a:r>
              <a:rPr lang="en-US" sz="3200" spc="-5" dirty="0">
                <a:ea typeface="+mn-lt"/>
                <a:cs typeface="+mn-lt"/>
              </a:rPr>
              <a:t> do link: </a:t>
            </a:r>
            <a:r>
              <a:rPr lang="en-US" sz="3200" spc="-5" dirty="0">
                <a:ea typeface="+mn-lt"/>
                <a:cs typeface="+mn-lt"/>
                <a:hlinkClick r:id="rId3"/>
              </a:rPr>
              <a:t>https://sed.educacao.sp.gov.br/</a:t>
            </a:r>
            <a:endParaRPr lang="en-US" b="1" dirty="0" err="1">
              <a:ea typeface="+mn-lt"/>
              <a:cs typeface="+mn-lt"/>
            </a:endParaRPr>
          </a:p>
          <a:p>
            <a:r>
              <a:rPr lang="en-US" sz="3200" spc="-5" dirty="0" err="1">
                <a:ea typeface="+mn-lt"/>
                <a:cs typeface="+mn-lt"/>
              </a:rPr>
              <a:t>Faça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seu</a:t>
            </a:r>
            <a:r>
              <a:rPr lang="en-US" sz="3200" spc="-5" dirty="0">
                <a:ea typeface="+mn-lt"/>
                <a:cs typeface="+mn-lt"/>
              </a:rPr>
              <a:t> login, que é </a:t>
            </a:r>
            <a:r>
              <a:rPr lang="en-US" sz="3200" spc="-5" dirty="0" err="1">
                <a:ea typeface="+mn-lt"/>
                <a:cs typeface="+mn-lt"/>
              </a:rPr>
              <a:t>composto</a:t>
            </a:r>
            <a:r>
              <a:rPr lang="en-US" sz="3200" spc="-5" dirty="0">
                <a:ea typeface="+mn-lt"/>
                <a:cs typeface="+mn-lt"/>
              </a:rPr>
              <a:t> por: RG +  </a:t>
            </a:r>
            <a:r>
              <a:rPr lang="en-US" sz="3200" spc="-5" dirty="0" err="1">
                <a:ea typeface="+mn-lt"/>
                <a:cs typeface="+mn-lt"/>
              </a:rPr>
              <a:t>pelo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número</a:t>
            </a:r>
            <a:r>
              <a:rPr lang="en-US" sz="3200" spc="-5" dirty="0">
                <a:ea typeface="+mn-lt"/>
                <a:cs typeface="+mn-lt"/>
              </a:rPr>
              <a:t> do RG + </a:t>
            </a:r>
            <a:r>
              <a:rPr lang="en-US" sz="3200" spc="-5" dirty="0" err="1">
                <a:ea typeface="+mn-lt"/>
                <a:cs typeface="+mn-lt"/>
              </a:rPr>
              <a:t>uf</a:t>
            </a:r>
            <a:r>
              <a:rPr lang="en-US" sz="3200" spc="-5" dirty="0">
                <a:ea typeface="+mn-lt"/>
                <a:cs typeface="+mn-lt"/>
              </a:rPr>
              <a:t> "rg000000000sp" e "</a:t>
            </a:r>
            <a:r>
              <a:rPr lang="en-US" sz="3200" spc="-5" dirty="0" err="1">
                <a:ea typeface="+mn-lt"/>
                <a:cs typeface="+mn-lt"/>
              </a:rPr>
              <a:t>senha</a:t>
            </a:r>
            <a:r>
              <a:rPr lang="en-US" sz="3200" spc="-5" dirty="0">
                <a:ea typeface="+mn-lt"/>
                <a:cs typeface="+mn-lt"/>
              </a:rPr>
              <a:t>".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BB2E27C-3631-20BD-4AFA-967FF3E718AD}"/>
              </a:ext>
            </a:extLst>
          </p:cNvPr>
          <p:cNvSpPr/>
          <p:nvPr/>
        </p:nvSpPr>
        <p:spPr>
          <a:xfrm>
            <a:off x="9738490" y="4690915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6172761-F007-689C-2AA0-BFFE6EADBB72}"/>
              </a:ext>
            </a:extLst>
          </p:cNvPr>
          <p:cNvSpPr/>
          <p:nvPr/>
        </p:nvSpPr>
        <p:spPr>
          <a:xfrm>
            <a:off x="9738490" y="5639821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DFF696A-F2AD-B160-1F98-BEDB8EE71D34}"/>
              </a:ext>
            </a:extLst>
          </p:cNvPr>
          <p:cNvSpPr/>
          <p:nvPr/>
        </p:nvSpPr>
        <p:spPr>
          <a:xfrm>
            <a:off x="10735574" y="6390016"/>
            <a:ext cx="1431985" cy="590910"/>
          </a:xfrm>
          <a:prstGeom prst="roundRect">
            <a:avLst/>
          </a:prstGeom>
          <a:noFill/>
          <a:ln w="57150">
            <a:solidFill>
              <a:srgbClr val="FFB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11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BB8C184-6323-437B-B1B5-4E00FEC5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857CDEA-5856-4399-A44B-0A54F0333345}"/>
              </a:ext>
            </a:extLst>
          </p:cNvPr>
          <p:cNvSpPr txBox="1"/>
          <p:nvPr/>
        </p:nvSpPr>
        <p:spPr>
          <a:xfrm>
            <a:off x="827087" y="1400357"/>
            <a:ext cx="166163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2 </a:t>
            </a:r>
            <a:r>
              <a:rPr lang="pt-BR" sz="3200" dirty="0">
                <a:cs typeface="Arial MT"/>
              </a:rPr>
              <a:t>– </a:t>
            </a:r>
            <a:r>
              <a:rPr lang="pt-BR" sz="3200" spc="-5" dirty="0">
                <a:cs typeface="Arial MT"/>
              </a:rPr>
              <a:t>Clique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no menu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b="1" spc="-5" dirty="0">
                <a:solidFill>
                  <a:srgbClr val="0D7737"/>
                </a:solidFill>
                <a:cs typeface="Arial"/>
              </a:rPr>
              <a:t>Gestão Escolar </a:t>
            </a:r>
            <a:r>
              <a:rPr lang="pt-BR" sz="3200" spc="10" dirty="0">
                <a:cs typeface="Arial MT"/>
              </a:rPr>
              <a:t>&gt; </a:t>
            </a:r>
            <a:r>
              <a:rPr lang="pt-BR" sz="3200" b="1" spc="10" dirty="0">
                <a:solidFill>
                  <a:srgbClr val="0D7737"/>
                </a:solidFill>
                <a:cs typeface="Arial MT"/>
              </a:rPr>
              <a:t>Cadastro de Alunos </a:t>
            </a:r>
            <a:r>
              <a:rPr lang="pt-BR" sz="3200" spc="10" dirty="0">
                <a:cs typeface="Arial MT"/>
              </a:rPr>
              <a:t>&gt; </a:t>
            </a:r>
            <a:r>
              <a:rPr lang="pt-BR" sz="3200" b="1" spc="-5" dirty="0">
                <a:solidFill>
                  <a:srgbClr val="0D7737"/>
                </a:solidFill>
                <a:cs typeface="Arial"/>
              </a:rPr>
              <a:t>Censo</a:t>
            </a:r>
            <a:r>
              <a:rPr lang="pt-BR" sz="3200" b="1" spc="5" dirty="0">
                <a:solidFill>
                  <a:srgbClr val="0D7737"/>
                </a:solidFill>
                <a:cs typeface="Arial"/>
              </a:rPr>
              <a:t> </a:t>
            </a:r>
            <a:r>
              <a:rPr lang="pt-BR" sz="3200" b="1" dirty="0">
                <a:solidFill>
                  <a:srgbClr val="0D7737"/>
                </a:solidFill>
                <a:cs typeface="Arial"/>
              </a:rPr>
              <a:t>Escolar</a:t>
            </a:r>
            <a:r>
              <a:rPr lang="pt-BR" sz="3200" b="1" spc="-15" dirty="0">
                <a:solidFill>
                  <a:srgbClr val="0D7737"/>
                </a:solidFill>
                <a:cs typeface="Arial"/>
              </a:rPr>
              <a:t> </a:t>
            </a:r>
            <a:r>
              <a:rPr lang="pt-BR" sz="3200" dirty="0">
                <a:cs typeface="Arial MT"/>
              </a:rPr>
              <a:t>&gt;</a:t>
            </a:r>
            <a:r>
              <a:rPr lang="pt-BR" sz="3200" spc="5" dirty="0">
                <a:cs typeface="Arial MT"/>
              </a:rPr>
              <a:t> </a:t>
            </a:r>
            <a:r>
              <a:rPr lang="pt-BR" sz="3200" b="1" spc="-5" dirty="0">
                <a:solidFill>
                  <a:srgbClr val="0D7737"/>
                </a:solidFill>
                <a:cs typeface="Arial"/>
              </a:rPr>
              <a:t>Declaração</a:t>
            </a:r>
            <a:r>
              <a:rPr lang="pt-BR" sz="3200" b="1" spc="15" dirty="0">
                <a:solidFill>
                  <a:srgbClr val="0D7737"/>
                </a:solidFill>
                <a:cs typeface="Arial"/>
              </a:rPr>
              <a:t> </a:t>
            </a:r>
            <a:r>
              <a:rPr lang="pt-BR" sz="3200" b="1" dirty="0">
                <a:solidFill>
                  <a:srgbClr val="0D7737"/>
                </a:solidFill>
                <a:cs typeface="Arial"/>
              </a:rPr>
              <a:t>do</a:t>
            </a:r>
            <a:r>
              <a:rPr lang="pt-BR" sz="3200" b="1" spc="-5" dirty="0">
                <a:solidFill>
                  <a:srgbClr val="0D7737"/>
                </a:solidFill>
                <a:cs typeface="Arial"/>
              </a:rPr>
              <a:t> Censo</a:t>
            </a:r>
            <a:r>
              <a:rPr lang="pt-BR" sz="3200" b="1" dirty="0">
                <a:solidFill>
                  <a:srgbClr val="0D7737"/>
                </a:solidFill>
                <a:cs typeface="Arial"/>
              </a:rPr>
              <a:t> </a:t>
            </a:r>
            <a:r>
              <a:rPr lang="pt-BR" sz="3200" b="1" spc="-15" dirty="0">
                <a:solidFill>
                  <a:srgbClr val="0D7737"/>
                </a:solidFill>
                <a:cs typeface="Arial"/>
              </a:rPr>
              <a:t>Escolar.</a:t>
            </a:r>
            <a:endParaRPr lang="pt-BR" sz="3200" dirty="0">
              <a:cs typeface="Arial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EA79692B-D64B-4729-90C7-D4C618950896}"/>
              </a:ext>
            </a:extLst>
          </p:cNvPr>
          <p:cNvGrpSpPr/>
          <p:nvPr/>
        </p:nvGrpSpPr>
        <p:grpSpPr>
          <a:xfrm>
            <a:off x="6322423" y="3088929"/>
            <a:ext cx="4885508" cy="4748785"/>
            <a:chOff x="3454653" y="1743455"/>
            <a:chExt cx="3671570" cy="3973195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BDF82DDB-799B-41C4-9928-D18DF2C906E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7911" y="1743455"/>
              <a:ext cx="3258312" cy="3973067"/>
            </a:xfrm>
            <a:prstGeom prst="rect">
              <a:avLst/>
            </a:prstGeom>
          </p:spPr>
        </p:pic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EC2C481B-A036-4460-B008-4236C07B5B86}"/>
                </a:ext>
              </a:extLst>
            </p:cNvPr>
            <p:cNvSpPr/>
            <p:nvPr/>
          </p:nvSpPr>
          <p:spPr>
            <a:xfrm>
              <a:off x="3461003" y="4631435"/>
              <a:ext cx="407034" cy="207645"/>
            </a:xfrm>
            <a:custGeom>
              <a:avLst/>
              <a:gdLst/>
              <a:ahLst/>
              <a:cxnLst/>
              <a:rect l="l" t="t" r="r" b="b"/>
              <a:pathLst>
                <a:path w="407035" h="207645">
                  <a:moveTo>
                    <a:pt x="303275" y="0"/>
                  </a:moveTo>
                  <a:lnTo>
                    <a:pt x="303275" y="51815"/>
                  </a:lnTo>
                  <a:lnTo>
                    <a:pt x="0" y="51815"/>
                  </a:lnTo>
                  <a:lnTo>
                    <a:pt x="0" y="155447"/>
                  </a:lnTo>
                  <a:lnTo>
                    <a:pt x="303275" y="155447"/>
                  </a:lnTo>
                  <a:lnTo>
                    <a:pt x="303275" y="207263"/>
                  </a:lnTo>
                  <a:lnTo>
                    <a:pt x="406908" y="103631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F7B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97808A53-B217-4E85-9F4F-AA44FAD953A5}"/>
                </a:ext>
              </a:extLst>
            </p:cNvPr>
            <p:cNvSpPr/>
            <p:nvPr/>
          </p:nvSpPr>
          <p:spPr>
            <a:xfrm>
              <a:off x="3461003" y="4631435"/>
              <a:ext cx="407034" cy="207645"/>
            </a:xfrm>
            <a:custGeom>
              <a:avLst/>
              <a:gdLst/>
              <a:ahLst/>
              <a:cxnLst/>
              <a:rect l="l" t="t" r="r" b="b"/>
              <a:pathLst>
                <a:path w="407035" h="207645">
                  <a:moveTo>
                    <a:pt x="0" y="51815"/>
                  </a:moveTo>
                  <a:lnTo>
                    <a:pt x="303275" y="51815"/>
                  </a:lnTo>
                  <a:lnTo>
                    <a:pt x="303275" y="0"/>
                  </a:lnTo>
                  <a:lnTo>
                    <a:pt x="406908" y="103631"/>
                  </a:lnTo>
                  <a:lnTo>
                    <a:pt x="303275" y="207263"/>
                  </a:lnTo>
                  <a:lnTo>
                    <a:pt x="303275" y="155447"/>
                  </a:lnTo>
                  <a:lnTo>
                    <a:pt x="0" y="155447"/>
                  </a:lnTo>
                  <a:lnTo>
                    <a:pt x="0" y="51815"/>
                  </a:lnTo>
                  <a:close/>
                </a:path>
              </a:pathLst>
            </a:custGeom>
            <a:ln w="12700">
              <a:solidFill>
                <a:srgbClr val="F7B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6636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4147D57-BA31-4342-BC86-CC1B367B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356839-3484-412B-A34A-4EE4C162F3BE}"/>
              </a:ext>
            </a:extLst>
          </p:cNvPr>
          <p:cNvSpPr txBox="1"/>
          <p:nvPr/>
        </p:nvSpPr>
        <p:spPr>
          <a:xfrm>
            <a:off x="827088" y="1409700"/>
            <a:ext cx="16616362" cy="2656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28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2800" b="1" spc="22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2800" b="1" spc="-5" dirty="0">
                <a:solidFill>
                  <a:srgbClr val="00B050"/>
                </a:solidFill>
                <a:cs typeface="Arial"/>
              </a:rPr>
              <a:t>3</a:t>
            </a:r>
            <a:r>
              <a:rPr lang="pt-BR" sz="2800" b="1" spc="23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2800" spc="-5" dirty="0">
                <a:cs typeface="Arial MT"/>
              </a:rPr>
              <a:t>–</a:t>
            </a:r>
            <a:r>
              <a:rPr lang="pt-BR" sz="2800" spc="229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Preencha</a:t>
            </a:r>
            <a:r>
              <a:rPr lang="pt-BR" sz="2800" spc="24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os</a:t>
            </a:r>
            <a:r>
              <a:rPr lang="pt-BR" sz="2800" spc="24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filtros</a:t>
            </a:r>
            <a:r>
              <a:rPr lang="pt-BR" sz="2800" spc="23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</a:t>
            </a:r>
            <a:r>
              <a:rPr lang="pt-BR" sz="2800" spc="23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acordo</a:t>
            </a:r>
            <a:r>
              <a:rPr lang="pt-BR" sz="2800" spc="229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com</a:t>
            </a:r>
            <a:r>
              <a:rPr lang="pt-BR" sz="2800" spc="24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</a:t>
            </a:r>
            <a:r>
              <a:rPr lang="pt-BR" sz="2800" spc="25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sua</a:t>
            </a:r>
            <a:r>
              <a:rPr lang="pt-BR" sz="2800" spc="23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Diretoria</a:t>
            </a:r>
            <a:r>
              <a:rPr lang="pt-BR" sz="2800" spc="23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</a:t>
            </a:r>
            <a:r>
              <a:rPr lang="pt-BR" sz="2800" spc="229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Ensino</a:t>
            </a:r>
            <a:r>
              <a:rPr lang="pt-BR" sz="2800" spc="24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</a:t>
            </a:r>
            <a:r>
              <a:rPr lang="pt-BR" sz="2800" spc="23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</a:t>
            </a:r>
            <a:r>
              <a:rPr lang="pt-BR" sz="2800" spc="229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rede</a:t>
            </a:r>
            <a:r>
              <a:rPr lang="pt-BR" sz="2800" spc="24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</a:t>
            </a:r>
            <a:r>
              <a:rPr lang="pt-BR" sz="2800" spc="229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ensino</a:t>
            </a:r>
            <a:r>
              <a:rPr lang="pt-BR" sz="2800" spc="240" dirty="0">
                <a:cs typeface="Arial MT"/>
              </a:rPr>
              <a:t> </a:t>
            </a:r>
            <a:r>
              <a:rPr lang="pt-BR" sz="2800" spc="-10" dirty="0">
                <a:cs typeface="Arial MT"/>
              </a:rPr>
              <a:t>que</a:t>
            </a:r>
            <a:r>
              <a:rPr lang="pt-BR" sz="2800" spc="23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deseja</a:t>
            </a:r>
            <a:r>
              <a:rPr lang="pt-BR" sz="2800" spc="235" dirty="0">
                <a:cs typeface="Arial MT"/>
              </a:rPr>
              <a:t> </a:t>
            </a:r>
            <a:r>
              <a:rPr lang="pt-BR" sz="2800" spc="-10" dirty="0">
                <a:cs typeface="Arial MT"/>
              </a:rPr>
              <a:t>consultar</a:t>
            </a:r>
            <a:r>
              <a:rPr lang="pt-BR" sz="2800" spc="24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</a:t>
            </a:r>
            <a:r>
              <a:rPr lang="pt-BR" sz="2800" spc="23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clique</a:t>
            </a:r>
            <a:r>
              <a:rPr lang="pt-BR" sz="2800" spc="23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em </a:t>
            </a:r>
            <a:r>
              <a:rPr lang="pt-BR" sz="2800" spc="-430" dirty="0">
                <a:cs typeface="Arial MT"/>
              </a:rPr>
              <a:t> </a:t>
            </a:r>
            <a:r>
              <a:rPr lang="pt-BR" sz="2800" spc="-15" dirty="0">
                <a:cs typeface="Arial MT"/>
              </a:rPr>
              <a:t>pesquisar.</a:t>
            </a:r>
            <a:endParaRPr lang="pt-BR" sz="2800" dirty="0">
              <a:cs typeface="Arial MT"/>
            </a:endParaRPr>
          </a:p>
          <a:p>
            <a:pPr marL="12700" marR="5080">
              <a:lnSpc>
                <a:spcPct val="114999"/>
              </a:lnSpc>
              <a:spcBef>
                <a:spcPts val="994"/>
              </a:spcBef>
            </a:pPr>
            <a:r>
              <a:rPr lang="pt-BR" sz="2800" dirty="0">
                <a:cs typeface="Arial MT"/>
              </a:rPr>
              <a:t>Importante,</a:t>
            </a:r>
            <a:r>
              <a:rPr lang="pt-BR" sz="2800" spc="9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para</a:t>
            </a:r>
            <a:r>
              <a:rPr lang="pt-BR" sz="2800" spc="1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</a:t>
            </a:r>
            <a:r>
              <a:rPr lang="pt-BR" sz="2800" spc="85" dirty="0">
                <a:cs typeface="Arial MT"/>
              </a:rPr>
              <a:t> </a:t>
            </a:r>
            <a:r>
              <a:rPr lang="pt-BR" sz="2800" dirty="0">
                <a:cs typeface="Arial MT"/>
              </a:rPr>
              <a:t>perfil</a:t>
            </a:r>
            <a:r>
              <a:rPr lang="pt-BR" sz="2800" spc="1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escola</a:t>
            </a:r>
            <a:r>
              <a:rPr lang="pt-BR" sz="2800" spc="9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os</a:t>
            </a:r>
            <a:r>
              <a:rPr lang="pt-BR" sz="2800" spc="9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filtros</a:t>
            </a:r>
            <a:r>
              <a:rPr lang="pt-BR" sz="2800" spc="90" dirty="0">
                <a:cs typeface="Arial MT"/>
              </a:rPr>
              <a:t> </a:t>
            </a:r>
            <a:r>
              <a:rPr lang="pt-BR" sz="2800" dirty="0">
                <a:cs typeface="Arial MT"/>
              </a:rPr>
              <a:t>já</a:t>
            </a:r>
            <a:r>
              <a:rPr lang="pt-BR" sz="2800" spc="9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estarão</a:t>
            </a:r>
            <a:r>
              <a:rPr lang="pt-BR" sz="2800" spc="9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preenchidos</a:t>
            </a:r>
            <a:r>
              <a:rPr lang="pt-BR" sz="2800" spc="10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conforme</a:t>
            </a:r>
            <a:r>
              <a:rPr lang="pt-BR" sz="2800" spc="9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os</a:t>
            </a:r>
            <a:r>
              <a:rPr lang="pt-BR" sz="2800" spc="9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dados</a:t>
            </a:r>
            <a:r>
              <a:rPr lang="pt-BR" sz="2800" spc="9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da</a:t>
            </a:r>
            <a:r>
              <a:rPr lang="pt-BR" sz="2800" spc="9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escola. Para</a:t>
            </a:r>
            <a:r>
              <a:rPr lang="pt-BR" sz="2800" spc="9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os</a:t>
            </a:r>
            <a:r>
              <a:rPr lang="pt-BR" sz="2800" spc="9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órgãos</a:t>
            </a:r>
            <a:r>
              <a:rPr lang="pt-BR" sz="2800" spc="100" dirty="0">
                <a:cs typeface="Arial MT"/>
              </a:rPr>
              <a:t> de supervisão </a:t>
            </a:r>
            <a:r>
              <a:rPr lang="pt-BR" sz="2800" spc="-5" dirty="0">
                <a:cs typeface="Arial MT"/>
              </a:rPr>
              <a:t>é</a:t>
            </a:r>
            <a:r>
              <a:rPr lang="pt-BR" sz="2800" spc="9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possível </a:t>
            </a:r>
            <a:r>
              <a:rPr lang="pt-BR" sz="2800" spc="-43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acessar</a:t>
            </a:r>
            <a:r>
              <a:rPr lang="pt-BR" sz="2800" spc="1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</a:t>
            </a:r>
            <a:r>
              <a:rPr lang="pt-BR" sz="2800" spc="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declaração</a:t>
            </a:r>
            <a:r>
              <a:rPr lang="pt-BR" sz="2800" spc="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</a:t>
            </a:r>
            <a:r>
              <a:rPr lang="pt-BR" sz="28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todas</a:t>
            </a:r>
            <a:r>
              <a:rPr lang="pt-BR" sz="2800" spc="2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as</a:t>
            </a:r>
            <a:r>
              <a:rPr lang="pt-BR" sz="2800" spc="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redes</a:t>
            </a:r>
            <a:r>
              <a:rPr lang="pt-BR" sz="2800" spc="1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</a:t>
            </a:r>
            <a:r>
              <a:rPr lang="pt-BR" sz="2800" spc="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ensino,</a:t>
            </a:r>
            <a:r>
              <a:rPr lang="pt-BR" sz="2800" spc="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por</a:t>
            </a:r>
            <a:r>
              <a:rPr lang="pt-BR" sz="2800" spc="10" dirty="0">
                <a:cs typeface="Arial MT"/>
              </a:rPr>
              <a:t> </a:t>
            </a:r>
            <a:r>
              <a:rPr lang="pt-BR" sz="2800" dirty="0">
                <a:cs typeface="Arial MT"/>
              </a:rPr>
              <a:t>isso</a:t>
            </a:r>
            <a:r>
              <a:rPr lang="pt-BR" sz="2800" spc="-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</a:t>
            </a:r>
            <a:r>
              <a:rPr lang="pt-BR" sz="2800" spc="1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único</a:t>
            </a:r>
            <a:r>
              <a:rPr lang="pt-BR" sz="2800" spc="-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campo</a:t>
            </a:r>
            <a:r>
              <a:rPr lang="pt-BR" sz="2800" spc="1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obrigatório</a:t>
            </a:r>
            <a:r>
              <a:rPr lang="pt-BR" sz="2800" spc="2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é</a:t>
            </a:r>
            <a:r>
              <a:rPr lang="pt-BR" sz="2800" spc="1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a</a:t>
            </a:r>
            <a:r>
              <a:rPr lang="pt-BR" sz="2800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Diretoria</a:t>
            </a:r>
            <a:r>
              <a:rPr lang="pt-BR" sz="2800" spc="1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de</a:t>
            </a:r>
            <a:r>
              <a:rPr lang="pt-BR" sz="2800" spc="5" dirty="0">
                <a:cs typeface="Arial MT"/>
              </a:rPr>
              <a:t> </a:t>
            </a:r>
            <a:r>
              <a:rPr lang="pt-BR" sz="2800" spc="-5" dirty="0">
                <a:cs typeface="Arial MT"/>
              </a:rPr>
              <a:t>Ensino.</a:t>
            </a:r>
            <a:endParaRPr lang="pt-BR" sz="2800" dirty="0">
              <a:cs typeface="Arial M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BDF9A35-3FD7-4D72-A7E2-D578D4D9B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067" y="4247670"/>
            <a:ext cx="10359866" cy="4531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688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ACA4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D4DDFD6DD13B4683684537EA32100C" ma:contentTypeVersion="11" ma:contentTypeDescription="Crie um novo documento." ma:contentTypeScope="" ma:versionID="a4de643cca637aed638fc6519fb6dfdd">
  <xsd:schema xmlns:xsd="http://www.w3.org/2001/XMLSchema" xmlns:xs="http://www.w3.org/2001/XMLSchema" xmlns:p="http://schemas.microsoft.com/office/2006/metadata/properties" xmlns:ns3="4a5af493-316b-4207-bf46-dae07e12f1b8" xmlns:ns4="01f51b7a-c14d-41ad-95f2-968398e92da9" targetNamespace="http://schemas.microsoft.com/office/2006/metadata/properties" ma:root="true" ma:fieldsID="8a9a3d16eb941e27e7aefb743f00e705" ns3:_="" ns4:_="">
    <xsd:import namespace="4a5af493-316b-4207-bf46-dae07e12f1b8"/>
    <xsd:import namespace="01f51b7a-c14d-41ad-95f2-968398e92d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af493-316b-4207-bf46-dae07e12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51b7a-c14d-41ad-95f2-968398e92d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E22951-A06B-4A6A-BD8E-9A9CFA769C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2C6A11-5881-4D9D-8F15-D508ED68BCB8}">
  <ds:schemaRefs>
    <ds:schemaRef ds:uri="01f51b7a-c14d-41ad-95f2-968398e92da9"/>
    <ds:schemaRef ds:uri="4a5af493-316b-4207-bf46-dae07e12f1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DCF120-F547-43E3-8B39-F74C473FACF9}">
  <ds:schemaRefs>
    <ds:schemaRef ds:uri="01f51b7a-c14d-41ad-95f2-968398e92da9"/>
    <ds:schemaRef ds:uri="4a5af493-316b-4207-bf46-dae07e12f1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892</Words>
  <Application>Microsoft Office PowerPoint</Application>
  <PresentationFormat>Personalizar</PresentationFormat>
  <Paragraphs>126</Paragraphs>
  <Slides>17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Calibri</vt:lpstr>
      <vt:lpstr>Arial</vt:lpstr>
      <vt:lpstr>Arial Black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 Amarelo Humano Ilustração Relatório de Livro Em Branco Educação Apresentação</dc:title>
  <dc:creator>Thiago Borges Da Silva</dc:creator>
  <cp:lastModifiedBy>Welington Pinto Siqueira</cp:lastModifiedBy>
  <cp:revision>573</cp:revision>
  <dcterms:created xsi:type="dcterms:W3CDTF">2006-08-16T00:00:00Z</dcterms:created>
  <dcterms:modified xsi:type="dcterms:W3CDTF">2022-04-28T17:05:00Z</dcterms:modified>
  <dc:identifier>DAE2px1mwgQ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0x0101001DD4DDFD6DD13B4683684537EA32100C</vt:lpwstr>
  </property>
</Properties>
</file>