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8" r:id="rId5"/>
    <p:sldId id="473" r:id="rId6"/>
    <p:sldId id="476" r:id="rId7"/>
    <p:sldId id="475" r:id="rId8"/>
    <p:sldId id="493" r:id="rId9"/>
    <p:sldId id="494" r:id="rId10"/>
    <p:sldId id="479" r:id="rId11"/>
    <p:sldId id="495" r:id="rId12"/>
    <p:sldId id="496" r:id="rId13"/>
    <p:sldId id="503" r:id="rId14"/>
    <p:sldId id="497" r:id="rId15"/>
    <p:sldId id="498" r:id="rId16"/>
    <p:sldId id="499" r:id="rId17"/>
    <p:sldId id="500" r:id="rId18"/>
    <p:sldId id="502" r:id="rId19"/>
    <p:sldId id="471" r:id="rId20"/>
    <p:sldId id="453" r:id="rId21"/>
  </p:sldIdLst>
  <p:sldSz cx="18288000" cy="10287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6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737"/>
    <a:srgbClr val="00B050"/>
    <a:srgbClr val="EFC206"/>
    <a:srgbClr val="FFB76D"/>
    <a:srgbClr val="FAFAFA"/>
    <a:srgbClr val="F7FFF7"/>
    <a:srgbClr val="663300"/>
    <a:srgbClr val="4D75B2"/>
    <a:srgbClr val="FFCE00"/>
    <a:srgbClr val="48C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60"/>
        <p:guide orient="horz" pos="395"/>
        <p:guide pos="10988"/>
        <p:guide orient="horz" pos="888"/>
        <p:guide pos="521"/>
        <p:guide orient="horz" pos="5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EEB6523-1996-48E3-9A9A-7C0EE89DD235}"/>
              </a:ext>
            </a:extLst>
          </p:cNvPr>
          <p:cNvSpPr txBox="1"/>
          <p:nvPr userDrawn="1"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Declaração do Censo Escolar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639379" y="5444164"/>
            <a:ext cx="102121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Declaração do Censo Escolar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4147D57-BA31-4342-BC86-CC1B367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356839-3484-412B-A34A-4EE4C162F3BE}"/>
              </a:ext>
            </a:extLst>
          </p:cNvPr>
          <p:cNvSpPr txBox="1"/>
          <p:nvPr/>
        </p:nvSpPr>
        <p:spPr>
          <a:xfrm>
            <a:off x="827088" y="1409700"/>
            <a:ext cx="16616362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28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2800" b="1" spc="22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b="1" spc="-5" dirty="0">
                <a:solidFill>
                  <a:srgbClr val="00B050"/>
                </a:solidFill>
                <a:cs typeface="Arial"/>
              </a:rPr>
              <a:t>3</a:t>
            </a:r>
            <a:r>
              <a:rPr lang="pt-BR" sz="2800" b="1" spc="2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Também é possível realizar a pesquisa por meio do código CIE	da unidade escolar.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906A99-ADD5-4254-82AA-9A2C286C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71" y="2722488"/>
            <a:ext cx="14616058" cy="5348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45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4817890-851E-4166-8153-959DDDC3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7DF554-8E73-41A8-B4AF-718C584CAB4F}"/>
              </a:ext>
            </a:extLst>
          </p:cNvPr>
          <p:cNvSpPr txBox="1"/>
          <p:nvPr/>
        </p:nvSpPr>
        <p:spPr>
          <a:xfrm>
            <a:off x="827088" y="1409700"/>
            <a:ext cx="16616362" cy="120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8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4</a:t>
            </a:r>
            <a:r>
              <a:rPr lang="pt-BR" sz="3200" b="1" spc="9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–</a:t>
            </a:r>
            <a:r>
              <a:rPr lang="pt-BR" sz="3200" spc="114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sistema</a:t>
            </a:r>
            <a:r>
              <a:rPr lang="pt-BR" sz="3200" spc="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apresentará a</a:t>
            </a:r>
            <a:r>
              <a:rPr lang="pt-BR" sz="3200" spc="8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tela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abaixo. 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spc="-5" dirty="0">
                <a:cs typeface="Arial MT"/>
              </a:rPr>
              <a:t>P</a:t>
            </a:r>
            <a:r>
              <a:rPr lang="pt-BR" sz="3200" dirty="0">
                <a:cs typeface="Arial MT"/>
              </a:rPr>
              <a:t>ara</a:t>
            </a:r>
            <a:r>
              <a:rPr lang="pt-BR" sz="3200" spc="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realizar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</a:t>
            </a:r>
            <a:r>
              <a:rPr lang="pt-BR" sz="3200" spc="10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declaração</a:t>
            </a:r>
            <a:r>
              <a:rPr lang="pt-BR" sz="3200" spc="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</a:t>
            </a:r>
            <a:r>
              <a:rPr lang="pt-BR" sz="3200" spc="10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Censo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Escolar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lápis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coluna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Declaração </a:t>
            </a:r>
            <a:r>
              <a:rPr lang="pt-BR" sz="3200" spc="-4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 Censo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15" dirty="0">
                <a:cs typeface="Arial MT"/>
              </a:rPr>
              <a:t>Escolar.</a:t>
            </a:r>
            <a:endParaRPr lang="pt-BR" sz="3200" dirty="0"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1CFCA2-26E2-4FEB-B6BB-2AB35086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59" y="3630574"/>
            <a:ext cx="15769641" cy="2640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F9332BA-BA1F-4A7B-AF6F-ECE0B369599E}"/>
              </a:ext>
            </a:extLst>
          </p:cNvPr>
          <p:cNvSpPr/>
          <p:nvPr/>
        </p:nvSpPr>
        <p:spPr>
          <a:xfrm>
            <a:off x="13193486" y="5143500"/>
            <a:ext cx="2286000" cy="35269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2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9E36BD-810E-4205-84E2-E240F415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8CDE55-D4B7-414F-9C90-67774806581B}"/>
              </a:ext>
            </a:extLst>
          </p:cNvPr>
          <p:cNvSpPr txBox="1"/>
          <p:nvPr/>
        </p:nvSpPr>
        <p:spPr>
          <a:xfrm>
            <a:off x="827088" y="1422404"/>
            <a:ext cx="16616362" cy="22247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B050"/>
                </a:solidFill>
                <a:cs typeface="Arial"/>
              </a:rPr>
              <a:t>Passo 5</a:t>
            </a:r>
            <a:r>
              <a:rPr sz="3200" b="1" spc="20" dirty="0">
                <a:solidFill>
                  <a:srgbClr val="00B050"/>
                </a:solidFill>
                <a:cs typeface="Arial"/>
              </a:rPr>
              <a:t> </a:t>
            </a:r>
            <a:r>
              <a:rPr sz="3200" spc="-5" dirty="0">
                <a:cs typeface="Arial MT"/>
              </a:rPr>
              <a:t>–</a:t>
            </a:r>
            <a:r>
              <a:rPr sz="3200" spc="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O</a:t>
            </a:r>
            <a:r>
              <a:rPr sz="3200" spc="25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sistema</a:t>
            </a:r>
            <a:r>
              <a:rPr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exibirá </a:t>
            </a:r>
            <a:r>
              <a:rPr sz="3200" spc="-5" dirty="0" err="1">
                <a:cs typeface="Arial MT"/>
              </a:rPr>
              <a:t>os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dados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da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declaração do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censo</a:t>
            </a:r>
            <a:r>
              <a:rPr sz="320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escolar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para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verificar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posteriormente</a:t>
            </a:r>
            <a:r>
              <a:rPr sz="3200" spc="35" dirty="0">
                <a:cs typeface="Arial MT"/>
              </a:rPr>
              <a:t> </a:t>
            </a:r>
            <a:r>
              <a:rPr sz="3200" spc="-15" dirty="0">
                <a:cs typeface="Arial MT"/>
              </a:rPr>
              <a:t>salvar.</a:t>
            </a:r>
            <a:endParaRPr sz="3200" dirty="0"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sz="3200" spc="-5" dirty="0">
                <a:cs typeface="Arial MT"/>
              </a:rPr>
              <a:t>Orientamos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que</a:t>
            </a:r>
            <a:r>
              <a:rPr sz="3200" spc="35" dirty="0"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VERIFIQUEM</a:t>
            </a:r>
            <a:r>
              <a:rPr lang="pt-BR" sz="3200" b="1" spc="30" dirty="0">
                <a:solidFill>
                  <a:srgbClr val="0D7737"/>
                </a:solidFill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OS</a:t>
            </a:r>
            <a:r>
              <a:rPr lang="pt-BR" sz="3200" b="1" spc="30" dirty="0">
                <a:solidFill>
                  <a:srgbClr val="0D7737"/>
                </a:solidFill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DADOS</a:t>
            </a:r>
            <a:r>
              <a:rPr lang="pt-BR" sz="3200" b="1" spc="30" dirty="0">
                <a:solidFill>
                  <a:srgbClr val="0D7737"/>
                </a:solidFill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ATENTAMENTE</a:t>
            </a:r>
            <a:r>
              <a:rPr sz="3200" spc="-5" dirty="0">
                <a:cs typeface="Arial MT"/>
              </a:rPr>
              <a:t>,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caso</a:t>
            </a:r>
            <a:r>
              <a:rPr sz="3200" spc="30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necessário</a:t>
            </a:r>
            <a:r>
              <a:rPr sz="3200" spc="30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atualiz</a:t>
            </a:r>
            <a:r>
              <a:rPr lang="pt-BR" sz="3200" spc="-5" dirty="0">
                <a:cs typeface="Arial MT"/>
              </a:rPr>
              <a:t>em</a:t>
            </a:r>
            <a:r>
              <a:rPr sz="3200" spc="-5" dirty="0">
                <a:cs typeface="Arial MT"/>
              </a:rPr>
              <a:t>/alter</a:t>
            </a:r>
            <a:r>
              <a:rPr lang="pt-BR" sz="3200" spc="-5" dirty="0">
                <a:cs typeface="Arial MT"/>
              </a:rPr>
              <a:t>em o dado </a:t>
            </a:r>
            <a:r>
              <a:rPr sz="3200" spc="-5" dirty="0">
                <a:cs typeface="Arial MT"/>
              </a:rPr>
              <a:t>no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SCE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para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ser</a:t>
            </a:r>
            <a:r>
              <a:rPr lang="pt-BR" sz="3200" spc="-5" dirty="0">
                <a:cs typeface="Arial MT"/>
              </a:rPr>
              <a:t>, posteriormente, </a:t>
            </a:r>
            <a:r>
              <a:rPr sz="3200" spc="-4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espelhada</a:t>
            </a:r>
            <a:r>
              <a:rPr sz="3200" spc="-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na</a:t>
            </a:r>
            <a:r>
              <a:rPr sz="320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declaração</a:t>
            </a:r>
            <a:r>
              <a:rPr sz="3200" spc="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do</a:t>
            </a:r>
            <a:r>
              <a:rPr sz="320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Censo.</a:t>
            </a:r>
            <a:endParaRPr sz="3200" dirty="0">
              <a:cs typeface="Arial M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818619-0160-4178-B3DD-44D18C93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" t="4793" r="880"/>
          <a:stretch/>
        </p:blipFill>
        <p:spPr>
          <a:xfrm>
            <a:off x="3417447" y="3778854"/>
            <a:ext cx="11456126" cy="4933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86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2F7B3C-F543-4711-8CBE-783D8138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431351-1D0E-4875-AFC6-B1F3C00A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733784"/>
            <a:ext cx="16526652" cy="1562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F04F92-B76F-4F7E-BF89-E746052339E4}"/>
              </a:ext>
            </a:extLst>
          </p:cNvPr>
          <p:cNvSpPr txBox="1"/>
          <p:nvPr/>
        </p:nvSpPr>
        <p:spPr>
          <a:xfrm>
            <a:off x="827088" y="1410235"/>
            <a:ext cx="16616362" cy="2031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pt-BR" sz="28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2800" b="1" spc="25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b="1" spc="-5" dirty="0">
                <a:solidFill>
                  <a:srgbClr val="00B050"/>
                </a:solidFill>
                <a:cs typeface="Arial"/>
              </a:rPr>
              <a:t>6</a:t>
            </a:r>
            <a:r>
              <a:rPr lang="pt-BR" sz="2800" b="1" spc="26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Ao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clicar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em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salvar,</a:t>
            </a:r>
            <a:r>
              <a:rPr lang="pt-BR" sz="2800" spc="27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usuário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será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responsável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pela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confirmação</a:t>
            </a:r>
            <a:r>
              <a:rPr lang="pt-BR" sz="2800" spc="275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dos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dados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na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Censo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Escolar. É </a:t>
            </a:r>
            <a:r>
              <a:rPr lang="pt-BR" sz="2800" dirty="0">
                <a:cs typeface="Arial MT"/>
              </a:rPr>
              <a:t>possível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também</a:t>
            </a:r>
            <a:r>
              <a:rPr lang="pt-BR" sz="2800" spc="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realizar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impressão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declaração.</a:t>
            </a:r>
            <a:endParaRPr lang="pt-BR" sz="2800" dirty="0"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lang="pt-BR" sz="2800" spc="-5" dirty="0">
                <a:cs typeface="Arial MT"/>
              </a:rPr>
              <a:t>A</a:t>
            </a:r>
            <a:r>
              <a:rPr lang="pt-BR" sz="2800" spc="11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pode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ser</a:t>
            </a:r>
            <a:r>
              <a:rPr lang="pt-BR" sz="2800" spc="1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salva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várias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vezes,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no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entanto</a:t>
            </a:r>
            <a:r>
              <a:rPr lang="pt-BR" sz="2800" spc="1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teremos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log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ultimo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usuário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que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realizou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1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confirmação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dados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 </a:t>
            </a:r>
            <a:r>
              <a:rPr lang="pt-BR" sz="2800" spc="-43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clicou</a:t>
            </a:r>
            <a:r>
              <a:rPr lang="pt-BR" sz="2800" spc="-2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em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salvar</a:t>
            </a:r>
            <a:r>
              <a:rPr lang="pt-BR" sz="1800" spc="-15" dirty="0">
                <a:cs typeface="Arial MT"/>
              </a:rPr>
              <a:t>.</a:t>
            </a:r>
            <a:endParaRPr lang="pt-BR" sz="1800" dirty="0"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CCA332-30A9-4625-9438-EB4BDFF0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63" y="6624465"/>
            <a:ext cx="10881945" cy="1921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67F213-0910-4995-B943-D3DA2E4A9B21}"/>
              </a:ext>
            </a:extLst>
          </p:cNvPr>
          <p:cNvSpPr txBox="1"/>
          <p:nvPr/>
        </p:nvSpPr>
        <p:spPr>
          <a:xfrm>
            <a:off x="827088" y="5772548"/>
            <a:ext cx="1661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cs typeface="Arial" panose="020B0604020202020204" pitchFamily="34" charset="0"/>
              </a:rPr>
              <a:t>Passo 7 </a:t>
            </a:r>
            <a:r>
              <a:rPr lang="pt-BR" sz="2800" b="1" dirty="0">
                <a:cs typeface="Arial" panose="020B0604020202020204" pitchFamily="34" charset="0"/>
              </a:rPr>
              <a:t>-  </a:t>
            </a:r>
            <a:r>
              <a:rPr lang="pt-BR" sz="2800" dirty="0">
                <a:cs typeface="Arial" panose="020B0604020202020204" pitchFamily="34" charset="0"/>
              </a:rPr>
              <a:t>Após Clicar em Salvar o Sistema apresentará a mensagem Dados Salvos com Sucesso! Clique em Fechar</a:t>
            </a:r>
          </a:p>
        </p:txBody>
      </p:sp>
    </p:spTree>
    <p:extLst>
      <p:ext uri="{BB962C8B-B14F-4D97-AF65-F5344CB8AC3E}">
        <p14:creationId xmlns:p14="http://schemas.microsoft.com/office/powerpoint/2010/main" val="386723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F821F18-9CE5-45E2-A9AF-5BE2377A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A0209F56-F962-40F7-A6AA-326BB3C18EEA}"/>
              </a:ext>
            </a:extLst>
          </p:cNvPr>
          <p:cNvSpPr txBox="1"/>
          <p:nvPr/>
        </p:nvSpPr>
        <p:spPr>
          <a:xfrm>
            <a:off x="827088" y="1466782"/>
            <a:ext cx="1661636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sz="3200" b="1" dirty="0">
                <a:solidFill>
                  <a:srgbClr val="00B050"/>
                </a:solidFill>
                <a:cs typeface="Arial"/>
              </a:rPr>
              <a:t> </a:t>
            </a:r>
            <a:r>
              <a:rPr sz="3200" b="1" spc="-5" dirty="0">
                <a:solidFill>
                  <a:srgbClr val="00B050"/>
                </a:solidFill>
                <a:cs typeface="Arial"/>
              </a:rPr>
              <a:t>8</a:t>
            </a:r>
            <a:r>
              <a:rPr sz="3200" b="1" spc="25" dirty="0">
                <a:solidFill>
                  <a:srgbClr val="00B050"/>
                </a:solidFill>
                <a:cs typeface="Arial"/>
              </a:rPr>
              <a:t> </a:t>
            </a:r>
            <a:r>
              <a:rPr sz="3200" spc="-5" dirty="0">
                <a:cs typeface="Arial MT"/>
              </a:rPr>
              <a:t>–</a:t>
            </a:r>
            <a:r>
              <a:rPr sz="3200" spc="-7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Automaticamente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o</a:t>
            </a:r>
            <a:r>
              <a:rPr sz="3200" spc="10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sistema</a:t>
            </a:r>
            <a:r>
              <a:rPr sz="3200" spc="15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apresentará</a:t>
            </a:r>
            <a:r>
              <a:rPr sz="3200" spc="3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a</a:t>
            </a:r>
            <a:r>
              <a:rPr sz="3200" spc="25" dirty="0">
                <a:cs typeface="Arial MT"/>
              </a:rPr>
              <a:t> </a:t>
            </a:r>
            <a:r>
              <a:rPr lang="pt-BR" sz="3200" spc="25" dirty="0">
                <a:cs typeface="Arial MT"/>
              </a:rPr>
              <a:t>t</a:t>
            </a:r>
            <a:r>
              <a:rPr sz="3200" spc="-5" dirty="0" err="1">
                <a:cs typeface="Arial MT"/>
              </a:rPr>
              <a:t>ela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inicial</a:t>
            </a:r>
            <a:r>
              <a:rPr sz="3200" spc="-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o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status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alterado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de</a:t>
            </a:r>
            <a:r>
              <a:rPr sz="3200" spc="25" dirty="0">
                <a:cs typeface="Arial MT"/>
              </a:rPr>
              <a:t> </a:t>
            </a:r>
            <a:r>
              <a:rPr sz="3200" spc="-10" dirty="0">
                <a:cs typeface="Arial MT"/>
              </a:rPr>
              <a:t>pendente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para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conf</a:t>
            </a:r>
            <a:r>
              <a:rPr lang="pt-BR" sz="3200" spc="-5" dirty="0">
                <a:cs typeface="Arial MT"/>
              </a:rPr>
              <a:t>i</a:t>
            </a:r>
            <a:r>
              <a:rPr sz="3200" spc="-5" dirty="0" err="1">
                <a:cs typeface="Arial MT"/>
              </a:rPr>
              <a:t>rmado</a:t>
            </a:r>
            <a:r>
              <a:rPr sz="3200" spc="-5" dirty="0">
                <a:cs typeface="Arial MT"/>
              </a:rPr>
              <a:t>.</a:t>
            </a:r>
            <a:endParaRPr sz="3200" dirty="0">
              <a:cs typeface="Arial M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AFF53B1-A7A9-4EF9-8032-C77004150786}"/>
              </a:ext>
            </a:extLst>
          </p:cNvPr>
          <p:cNvGrpSpPr/>
          <p:nvPr/>
        </p:nvGrpSpPr>
        <p:grpSpPr>
          <a:xfrm>
            <a:off x="1096951" y="3101105"/>
            <a:ext cx="16107997" cy="3769957"/>
            <a:chOff x="1026611" y="3101105"/>
            <a:chExt cx="16107997" cy="37699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646DA07-16A3-49F0-8005-0F135175D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611" y="3101105"/>
              <a:ext cx="16107997" cy="3769957"/>
            </a:xfrm>
            <a:prstGeom prst="rect">
              <a:avLst/>
            </a:prstGeom>
          </p:spPr>
        </p:pic>
        <p:sp>
          <p:nvSpPr>
            <p:cNvPr id="7" name="Seta: para Cima 6">
              <a:extLst>
                <a:ext uri="{FF2B5EF4-FFF2-40B4-BE49-F238E27FC236}">
                  <a16:creationId xmlns:a16="http://schemas.microsoft.com/office/drawing/2014/main" id="{8E91B06D-B6F7-40A7-AC44-6969A92F9F07}"/>
                </a:ext>
              </a:extLst>
            </p:cNvPr>
            <p:cNvSpPr/>
            <p:nvPr/>
          </p:nvSpPr>
          <p:spPr>
            <a:xfrm>
              <a:off x="12232862" y="5837087"/>
              <a:ext cx="470263" cy="875211"/>
            </a:xfrm>
            <a:prstGeom prst="upArrow">
              <a:avLst/>
            </a:prstGeom>
            <a:solidFill>
              <a:srgbClr val="EFC206"/>
            </a:solidFill>
            <a:ln>
              <a:solidFill>
                <a:srgbClr val="FFB7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0687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B541E7-FFBD-4D46-8AA4-BBE06FF5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6DE142C-356F-415E-8553-C0C57ABE09B1}"/>
              </a:ext>
            </a:extLst>
          </p:cNvPr>
          <p:cNvSpPr txBox="1"/>
          <p:nvPr/>
        </p:nvSpPr>
        <p:spPr>
          <a:xfrm>
            <a:off x="827088" y="1438649"/>
            <a:ext cx="16616362" cy="2443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12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9</a:t>
            </a:r>
            <a:r>
              <a:rPr lang="pt-BR" sz="3200" b="1" spc="12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–</a:t>
            </a:r>
            <a:r>
              <a:rPr lang="pt-BR" sz="3200" spc="15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Observe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que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nos</a:t>
            </a:r>
            <a:r>
              <a:rPr lang="pt-BR" sz="3200" spc="1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filtros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possui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campo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status</a:t>
            </a:r>
            <a:r>
              <a:rPr lang="pt-BR" sz="3200" spc="15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para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realizar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monitoramento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dos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dados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pesquisar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escolas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que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já </a:t>
            </a:r>
            <a:r>
              <a:rPr lang="pt-BR" sz="3200" spc="-5" dirty="0">
                <a:cs typeface="Arial MT"/>
              </a:rPr>
              <a:t>confirmaram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declaração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escolas que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ainda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estão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pendentes.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endParaRPr lang="pt-BR" sz="2800" spc="-5" dirty="0">
              <a:cs typeface="Arial MT"/>
            </a:endParaRPr>
          </a:p>
          <a:p>
            <a:pPr marL="12700">
              <a:spcBef>
                <a:spcPts val="395"/>
              </a:spcBef>
            </a:pPr>
            <a:r>
              <a:rPr lang="pt-BR" sz="2800" b="1" spc="-5" dirty="0">
                <a:solidFill>
                  <a:srgbClr val="0D7737"/>
                </a:solidFill>
                <a:cs typeface="Arial"/>
              </a:rPr>
              <a:t>Confirmado </a:t>
            </a:r>
            <a:r>
              <a:rPr lang="pt-BR" sz="2800" spc="-5" dirty="0">
                <a:cs typeface="Arial MT"/>
              </a:rPr>
              <a:t>– Escolas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que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já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confirmaram</a:t>
            </a:r>
            <a:r>
              <a:rPr lang="pt-BR" sz="2800" spc="2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Censo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Escolar.</a:t>
            </a:r>
          </a:p>
          <a:p>
            <a:pPr marL="12700">
              <a:spcBef>
                <a:spcPts val="395"/>
              </a:spcBef>
            </a:pPr>
            <a:r>
              <a:rPr lang="pt-BR" sz="2800" b="1" spc="-5" dirty="0">
                <a:solidFill>
                  <a:srgbClr val="0D7737"/>
                </a:solidFill>
                <a:cs typeface="Arial"/>
              </a:rPr>
              <a:t>Pendente</a:t>
            </a:r>
            <a:r>
              <a:rPr lang="pt-BR" sz="2800" b="1" spc="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 Ainda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falta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realizar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confirmação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salvar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Censo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Escolar.</a:t>
            </a:r>
            <a:endParaRPr lang="pt-BR" sz="3200" dirty="0">
              <a:cs typeface="Arial M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BE89C7-F027-44F9-8D4A-6C1C01B0F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93"/>
          <a:stretch/>
        </p:blipFill>
        <p:spPr>
          <a:xfrm>
            <a:off x="2623571" y="4861533"/>
            <a:ext cx="13040858" cy="38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49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9D0019F-29CD-4A16-9891-95209E28C354}"/>
              </a:ext>
            </a:extLst>
          </p:cNvPr>
          <p:cNvSpPr/>
          <p:nvPr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16</a:t>
            </a:fld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15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61239-52EF-4A89-8AF7-DE00E74C4E8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PORTAL DE ATENDIMENTO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19DFECB-F85D-421A-A038-3837BAB516BC}"/>
              </a:ext>
            </a:extLst>
          </p:cNvPr>
          <p:cNvSpPr/>
          <p:nvPr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TODOS(AS)!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40938"/>
            <a:ext cx="16606553" cy="6051657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just"/>
            <a:r>
              <a:rPr lang="pt-BR" sz="3600" b="1" spc="-8" dirty="0">
                <a:ea typeface="+mn-lt"/>
                <a:cs typeface="+mn-lt"/>
              </a:rPr>
              <a:t>O que é Declaração do Censo Escolar ?</a:t>
            </a:r>
          </a:p>
          <a:p>
            <a:pPr algn="just"/>
            <a:endParaRPr lang="pt-BR" sz="3600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Declaração do Censo Escolar é o submenu da SED no qual a equipe gestora da escola valida e confirma os  dados existentes no Sistema Cadastro de Escolas que serão migrados para o sistema </a:t>
            </a:r>
            <a:r>
              <a:rPr lang="pt-BR" sz="3200" spc="-8" dirty="0" err="1">
                <a:ea typeface="+mn-lt"/>
                <a:cs typeface="+mn-lt"/>
              </a:rPr>
              <a:t>educacenso</a:t>
            </a:r>
            <a:r>
              <a:rPr lang="pt-BR" sz="3200" spc="-8" dirty="0">
                <a:ea typeface="+mn-lt"/>
                <a:cs typeface="+mn-lt"/>
              </a:rPr>
              <a:t>.  </a:t>
            </a:r>
          </a:p>
          <a:p>
            <a:pPr algn="just"/>
            <a:endParaRPr lang="pt-BR" sz="3200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Informamos ainda que o submenu Declaração do Censo Escolar contém os dados informados no Sistema de Cadastro de Escolas essenciais para migração ao sistema </a:t>
            </a:r>
            <a:r>
              <a:rPr lang="pt-BR" sz="3200" spc="-8" dirty="0" err="1">
                <a:ea typeface="+mn-lt"/>
                <a:cs typeface="+mn-lt"/>
              </a:rPr>
              <a:t>educacenso</a:t>
            </a:r>
            <a:r>
              <a:rPr lang="pt-BR" sz="3200" spc="-8" dirty="0">
                <a:ea typeface="+mn-lt"/>
                <a:cs typeface="+mn-lt"/>
              </a:rPr>
              <a:t>, ou seja, qualquer alteração realizada previamente no cadastro da escola será espelhada automaticamente no submenu Declaração do Censo Escolar.</a:t>
            </a:r>
          </a:p>
          <a:p>
            <a:pPr algn="just"/>
            <a:endParaRPr lang="pt-BR" sz="3200" spc="-8" dirty="0">
              <a:ea typeface="+mn-lt"/>
              <a:cs typeface="+mn-lt"/>
            </a:endParaRPr>
          </a:p>
          <a:p>
            <a:pPr algn="just"/>
            <a:r>
              <a:rPr lang="pt-BR" sz="3200" b="1" spc="-8" dirty="0">
                <a:ea typeface="+mn-lt"/>
                <a:cs typeface="+mn-lt"/>
              </a:rPr>
              <a:t>O submenu será congelado impreterivelmente no dia 25/05/2022 às 23:59.</a:t>
            </a:r>
            <a:endParaRPr lang="pt-BR" sz="32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85669"/>
              </p:ext>
            </p:extLst>
          </p:nvPr>
        </p:nvGraphicFramePr>
        <p:xfrm>
          <a:off x="838200" y="2995882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NÍVEL DE ACESSO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MUNICIPAL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954D90B-AA4A-4884-9FC0-CA168788A837}"/>
              </a:ext>
            </a:extLst>
          </p:cNvPr>
          <p:cNvSpPr txBox="1"/>
          <p:nvPr/>
        </p:nvSpPr>
        <p:spPr>
          <a:xfrm>
            <a:off x="827087" y="1439214"/>
            <a:ext cx="16611599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5" dirty="0">
                <a:cs typeface="Arial" panose="020B0604020202020204" pitchFamily="34" charset="0"/>
              </a:rPr>
              <a:t>Quem tem acesso ao Submenu Declaração do Censo Escolar 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cs typeface="Arial" panose="020B0604020202020204" pitchFamily="34" charset="0"/>
              </a:rPr>
              <a:t>Todos os perfis abaixo possuem acesso:</a:t>
            </a:r>
            <a:endParaRPr lang="pt-BR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64218"/>
              </p:ext>
            </p:extLst>
          </p:nvPr>
        </p:nvGraphicFramePr>
        <p:xfrm>
          <a:off x="838200" y="3152635"/>
          <a:ext cx="16611600" cy="362542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NÍVEL DE ACESSO</a:t>
                      </a:r>
                      <a:endParaRPr lang="pt-B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0B4BD65-85BC-48FC-8EDD-972BCA442D2A}"/>
              </a:ext>
            </a:extLst>
          </p:cNvPr>
          <p:cNvSpPr txBox="1"/>
          <p:nvPr/>
        </p:nvSpPr>
        <p:spPr>
          <a:xfrm>
            <a:off x="827088" y="1439214"/>
            <a:ext cx="16622712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5" dirty="0">
                <a:cs typeface="Arial" panose="020B0604020202020204" pitchFamily="34" charset="0"/>
              </a:rPr>
              <a:t>Quem na Diretoria de Ensino tem acesso ao Submenu Declaração do Censo Escolar 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cs typeface="Arial" panose="020B0604020202020204" pitchFamily="34" charset="0"/>
              </a:rPr>
              <a:t>Todos os perfis abaixo:</a:t>
            </a:r>
          </a:p>
        </p:txBody>
      </p:sp>
    </p:spTree>
    <p:extLst>
      <p:ext uri="{BB962C8B-B14F-4D97-AF65-F5344CB8AC3E}">
        <p14:creationId xmlns:p14="http://schemas.microsoft.com/office/powerpoint/2010/main" val="4150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4072664"/>
            <a:ext cx="142420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PASSO A PASSO </a:t>
            </a:r>
          </a:p>
          <a:p>
            <a:r>
              <a:rPr lang="pt-BR" sz="7200" b="1" dirty="0">
                <a:solidFill>
                  <a:schemeClr val="bg1"/>
                </a:solidFill>
              </a:rPr>
              <a:t>DECLARAÇÃO DO CENSO ESCOLAR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CE14FA-E85B-44F6-9C68-089DC12B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0D1E06-6AAA-4020-B5EF-62FE9EFAF030}"/>
              </a:ext>
            </a:extLst>
          </p:cNvPr>
          <p:cNvSpPr txBox="1"/>
          <p:nvPr/>
        </p:nvSpPr>
        <p:spPr>
          <a:xfrm>
            <a:off x="827088" y="1426587"/>
            <a:ext cx="16616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205D30D-945A-4223-9049-1466437AEC30}"/>
              </a:ext>
            </a:extLst>
          </p:cNvPr>
          <p:cNvSpPr txBox="1"/>
          <p:nvPr/>
        </p:nvSpPr>
        <p:spPr>
          <a:xfrm>
            <a:off x="827088" y="2563198"/>
            <a:ext cx="16616362" cy="40043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>
                <a:cs typeface="Arial" panose="020B0604020202020204" pitchFamily="34" charset="0"/>
              </a:rPr>
              <a:t>Os </a:t>
            </a:r>
            <a:r>
              <a:rPr sz="3200" spc="-5" dirty="0">
                <a:cs typeface="Arial" panose="020B0604020202020204" pitchFamily="34" charset="0"/>
              </a:rPr>
              <a:t>dados </a:t>
            </a:r>
            <a:r>
              <a:rPr lang="pt-BR" sz="3200" spc="-5" dirty="0">
                <a:cs typeface="Arial" panose="020B0604020202020204" pitchFamily="34" charset="0"/>
              </a:rPr>
              <a:t>constantes no submenu </a:t>
            </a:r>
            <a:r>
              <a:rPr lang="pt-BR" sz="3200" spc="-10" dirty="0">
                <a:cs typeface="Arial" panose="020B0604020202020204" pitchFamily="34" charset="0"/>
              </a:rPr>
              <a:t>D</a:t>
            </a:r>
            <a:r>
              <a:rPr sz="3200" spc="-10" dirty="0" err="1">
                <a:cs typeface="Arial" panose="020B0604020202020204" pitchFamily="34" charset="0"/>
              </a:rPr>
              <a:t>eclaração</a:t>
            </a:r>
            <a:r>
              <a:rPr sz="3200" spc="-10" dirty="0">
                <a:cs typeface="Arial" panose="020B0604020202020204" pitchFamily="34" charset="0"/>
              </a:rPr>
              <a:t> </a:t>
            </a:r>
            <a:r>
              <a:rPr sz="3200" dirty="0">
                <a:cs typeface="Arial" panose="020B0604020202020204" pitchFamily="34" charset="0"/>
              </a:rPr>
              <a:t>do </a:t>
            </a:r>
            <a:r>
              <a:rPr sz="3200" spc="-5" dirty="0">
                <a:cs typeface="Arial" panose="020B0604020202020204" pitchFamily="34" charset="0"/>
              </a:rPr>
              <a:t>Censo Escolar </a:t>
            </a:r>
            <a:r>
              <a:rPr sz="3200" dirty="0">
                <a:cs typeface="Arial" panose="020B0604020202020204" pitchFamily="34" charset="0"/>
              </a:rPr>
              <a:t>s</a:t>
            </a:r>
            <a:r>
              <a:rPr lang="pt-BR" sz="3200" dirty="0" err="1">
                <a:cs typeface="Arial" panose="020B0604020202020204" pitchFamily="34" charset="0"/>
              </a:rPr>
              <a:t>er</a:t>
            </a:r>
            <a:r>
              <a:rPr sz="3200" dirty="0" err="1">
                <a:cs typeface="Arial" panose="020B0604020202020204" pitchFamily="34" charset="0"/>
              </a:rPr>
              <a:t>ão</a:t>
            </a:r>
            <a:r>
              <a:rPr sz="3200" dirty="0">
                <a:cs typeface="Arial" panose="020B0604020202020204" pitchFamily="34" charset="0"/>
              </a:rPr>
              <a:t> </a:t>
            </a:r>
            <a:r>
              <a:rPr sz="3200" spc="-5" dirty="0">
                <a:cs typeface="Arial" panose="020B0604020202020204" pitchFamily="34" charset="0"/>
              </a:rPr>
              <a:t>congelados </a:t>
            </a:r>
            <a:r>
              <a:rPr sz="3200" dirty="0">
                <a:cs typeface="Arial" panose="020B0604020202020204" pitchFamily="34" charset="0"/>
              </a:rPr>
              <a:t>na última </a:t>
            </a:r>
            <a:r>
              <a:rPr sz="3200" spc="-5" dirty="0">
                <a:cs typeface="Arial" panose="020B0604020202020204" pitchFamily="34" charset="0"/>
              </a:rPr>
              <a:t>quarta-feira do </a:t>
            </a:r>
            <a:r>
              <a:rPr sz="3200" spc="-690" dirty="0">
                <a:cs typeface="Arial" panose="020B0604020202020204" pitchFamily="34" charset="0"/>
              </a:rPr>
              <a:t> </a:t>
            </a:r>
            <a:r>
              <a:rPr sz="3200" spc="-5" dirty="0">
                <a:cs typeface="Arial" panose="020B0604020202020204" pitchFamily="34" charset="0"/>
              </a:rPr>
              <a:t>mês</a:t>
            </a:r>
            <a:r>
              <a:rPr sz="3200" spc="-15" dirty="0">
                <a:cs typeface="Arial" panose="020B0604020202020204" pitchFamily="34" charset="0"/>
              </a:rPr>
              <a:t> </a:t>
            </a:r>
            <a:r>
              <a:rPr sz="3200" spc="-5" dirty="0">
                <a:cs typeface="Arial" panose="020B0604020202020204" pitchFamily="34" charset="0"/>
              </a:rPr>
              <a:t>de </a:t>
            </a:r>
            <a:r>
              <a:rPr lang="pt-BR" sz="3200" spc="-10" dirty="0">
                <a:cs typeface="Arial" panose="020B0604020202020204" pitchFamily="34" charset="0"/>
              </a:rPr>
              <a:t>m</a:t>
            </a:r>
            <a:r>
              <a:rPr sz="3200" spc="-10" dirty="0" err="1">
                <a:cs typeface="Arial" panose="020B0604020202020204" pitchFamily="34" charset="0"/>
              </a:rPr>
              <a:t>aio</a:t>
            </a:r>
            <a:r>
              <a:rPr lang="pt-BR" sz="3200" spc="-10" dirty="0">
                <a:cs typeface="Arial" panose="020B0604020202020204" pitchFamily="34" charset="0"/>
              </a:rPr>
              <a:t>, 25/05/2022.</a:t>
            </a: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pt-BR" sz="3200" spc="-10" dirty="0"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cs typeface="Arial" panose="020B0604020202020204" pitchFamily="34" charset="0"/>
              </a:rPr>
              <a:t>O último usuário a </a:t>
            </a:r>
            <a:r>
              <a:rPr lang="pt-BR" sz="3200" spc="-10" dirty="0">
                <a:cs typeface="Arial" panose="020B0604020202020204" pitchFamily="34" charset="0"/>
              </a:rPr>
              <a:t>salvar </a:t>
            </a:r>
            <a:r>
              <a:rPr lang="pt-BR" sz="3200" dirty="0">
                <a:cs typeface="Arial" panose="020B0604020202020204" pitchFamily="34" charset="0"/>
              </a:rPr>
              <a:t>os </a:t>
            </a:r>
            <a:r>
              <a:rPr lang="pt-BR" sz="3200" spc="-5" dirty="0">
                <a:cs typeface="Arial" panose="020B0604020202020204" pitchFamily="34" charset="0"/>
              </a:rPr>
              <a:t>dados da </a:t>
            </a:r>
            <a:r>
              <a:rPr lang="pt-BR" sz="3200" spc="-10" dirty="0">
                <a:cs typeface="Arial" panose="020B0604020202020204" pitchFamily="34" charset="0"/>
              </a:rPr>
              <a:t>declaração </a:t>
            </a:r>
            <a:r>
              <a:rPr lang="pt-BR" sz="3200" dirty="0">
                <a:cs typeface="Arial" panose="020B0604020202020204" pitchFamily="34" charset="0"/>
              </a:rPr>
              <a:t>do </a:t>
            </a:r>
            <a:r>
              <a:rPr lang="pt-BR" sz="3200" spc="-5" dirty="0">
                <a:cs typeface="Arial" panose="020B0604020202020204" pitchFamily="34" charset="0"/>
              </a:rPr>
              <a:t>Censo Escolar será </a:t>
            </a:r>
            <a:r>
              <a:rPr lang="pt-BR" sz="3200" dirty="0">
                <a:cs typeface="Arial" panose="020B0604020202020204" pitchFamily="34" charset="0"/>
              </a:rPr>
              <a:t>o </a:t>
            </a:r>
            <a:r>
              <a:rPr lang="pt-BR" sz="3200" spc="-5" dirty="0">
                <a:cs typeface="Arial" panose="020B0604020202020204" pitchFamily="34" charset="0"/>
              </a:rPr>
              <a:t>responsável </a:t>
            </a:r>
            <a:r>
              <a:rPr lang="pt-BR" sz="3200" spc="-69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pela</a:t>
            </a:r>
            <a:r>
              <a:rPr lang="pt-BR" sz="3200" spc="-20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confirmação</a:t>
            </a:r>
            <a:r>
              <a:rPr lang="pt-BR" sz="3200" spc="-2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dos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dados.</a:t>
            </a:r>
          </a:p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pt-BR" sz="3200" spc="-5" dirty="0"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cs typeface="Arial" panose="020B0604020202020204" pitchFamily="34" charset="0"/>
              </a:rPr>
              <a:t>Os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dados devem</a:t>
            </a:r>
            <a:r>
              <a:rPr lang="pt-BR" sz="320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ser</a:t>
            </a:r>
            <a:r>
              <a:rPr lang="pt-BR" sz="3200" spc="-2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atualizados/alterados, </a:t>
            </a:r>
            <a:r>
              <a:rPr lang="pt-BR" sz="3200" dirty="0">
                <a:cs typeface="Arial" panose="020B0604020202020204" pitchFamily="34" charset="0"/>
              </a:rPr>
              <a:t>caso</a:t>
            </a:r>
            <a:r>
              <a:rPr lang="pt-BR" sz="3200" spc="-3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necessário,</a:t>
            </a:r>
            <a:r>
              <a:rPr lang="pt-BR" sz="3200" spc="-30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no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Sistema</a:t>
            </a:r>
            <a:r>
              <a:rPr lang="pt-BR" sz="3200" spc="-2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de</a:t>
            </a:r>
            <a:r>
              <a:rPr lang="pt-BR" sz="3200" dirty="0">
                <a:cs typeface="Arial" panose="020B0604020202020204" pitchFamily="34" charset="0"/>
              </a:rPr>
              <a:t> Cadastro</a:t>
            </a:r>
            <a:r>
              <a:rPr lang="pt-BR" sz="3200" spc="-3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de </a:t>
            </a:r>
            <a:r>
              <a:rPr lang="pt-BR" sz="3200" spc="-68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Escolas</a:t>
            </a:r>
            <a:r>
              <a:rPr lang="pt-BR" sz="3200" spc="-15" dirty="0">
                <a:cs typeface="Arial" panose="020B0604020202020204" pitchFamily="34" charset="0"/>
              </a:rPr>
              <a:t> para </a:t>
            </a:r>
            <a:r>
              <a:rPr lang="pt-BR" sz="3200" spc="-5" dirty="0">
                <a:cs typeface="Arial" panose="020B0604020202020204" pitchFamily="34" charset="0"/>
              </a:rPr>
              <a:t>refletir na</a:t>
            </a:r>
            <a:r>
              <a:rPr lang="pt-BR" sz="3200" spc="-10" dirty="0">
                <a:cs typeface="Arial" panose="020B0604020202020204" pitchFamily="34" charset="0"/>
              </a:rPr>
              <a:t> Declaração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do</a:t>
            </a:r>
            <a:r>
              <a:rPr lang="pt-BR" sz="3200" spc="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Censo</a:t>
            </a:r>
            <a:r>
              <a:rPr lang="pt-BR" sz="3200" spc="-40" dirty="0">
                <a:cs typeface="Arial" panose="020B0604020202020204" pitchFamily="34" charset="0"/>
              </a:rPr>
              <a:t> Escolar.</a:t>
            </a:r>
            <a:endParaRPr lang="pt-BR" sz="3200" spc="-5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por: RG + 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+ </a:t>
            </a:r>
            <a:r>
              <a:rPr lang="en-US" sz="3200" spc="-5" dirty="0" err="1">
                <a:ea typeface="+mn-lt"/>
                <a:cs typeface="+mn-lt"/>
              </a:rPr>
              <a:t>uf</a:t>
            </a:r>
            <a:r>
              <a:rPr lang="en-US" sz="3200" spc="-5" dirty="0">
                <a:ea typeface="+mn-lt"/>
                <a:cs typeface="+mn-lt"/>
              </a:rPr>
              <a:t>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BB8C184-6323-437B-B1B5-4E00FEC5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57CDEA-5856-4399-A44B-0A54F0333345}"/>
              </a:ext>
            </a:extLst>
          </p:cNvPr>
          <p:cNvSpPr txBox="1"/>
          <p:nvPr/>
        </p:nvSpPr>
        <p:spPr>
          <a:xfrm>
            <a:off x="827087" y="1400357"/>
            <a:ext cx="166163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2 </a:t>
            </a:r>
            <a:r>
              <a:rPr lang="pt-BR" sz="3200" dirty="0">
                <a:cs typeface="Arial MT"/>
              </a:rPr>
              <a:t>–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 menu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Gestão Escolar </a:t>
            </a:r>
            <a:r>
              <a:rPr lang="pt-BR" sz="3200" spc="10" dirty="0">
                <a:cs typeface="Arial MT"/>
              </a:rPr>
              <a:t>&gt; </a:t>
            </a:r>
            <a:r>
              <a:rPr lang="pt-BR" sz="3200" b="1" spc="10" dirty="0">
                <a:solidFill>
                  <a:srgbClr val="0D7737"/>
                </a:solidFill>
                <a:cs typeface="Arial MT"/>
              </a:rPr>
              <a:t>Cadastro de Alunos </a:t>
            </a:r>
            <a:r>
              <a:rPr lang="pt-BR" sz="3200" spc="10" dirty="0">
                <a:cs typeface="Arial MT"/>
              </a:rPr>
              <a:t>&gt; 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Censo</a:t>
            </a:r>
            <a:r>
              <a:rPr lang="pt-BR" sz="3200" b="1" spc="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D7737"/>
                </a:solidFill>
                <a:cs typeface="Arial"/>
              </a:rPr>
              <a:t>Escolar</a:t>
            </a:r>
            <a:r>
              <a:rPr lang="pt-BR" sz="3200" b="1" spc="-1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dirty="0">
                <a:cs typeface="Arial MT"/>
              </a:rPr>
              <a:t>&gt;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Declaração</a:t>
            </a:r>
            <a:r>
              <a:rPr lang="pt-BR" sz="3200" b="1" spc="1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D7737"/>
                </a:solidFill>
                <a:cs typeface="Arial"/>
              </a:rPr>
              <a:t>do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 Censo</a:t>
            </a:r>
            <a:r>
              <a:rPr lang="pt-BR" sz="3200" b="1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b="1" spc="-15" dirty="0">
                <a:solidFill>
                  <a:srgbClr val="0D7737"/>
                </a:solidFill>
                <a:cs typeface="Arial"/>
              </a:rPr>
              <a:t>Escolar.</a:t>
            </a:r>
            <a:endParaRPr lang="pt-BR" sz="3200" dirty="0">
              <a:cs typeface="Arial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EA79692B-D64B-4729-90C7-D4C618950896}"/>
              </a:ext>
            </a:extLst>
          </p:cNvPr>
          <p:cNvGrpSpPr/>
          <p:nvPr/>
        </p:nvGrpSpPr>
        <p:grpSpPr>
          <a:xfrm>
            <a:off x="6322423" y="3088929"/>
            <a:ext cx="4885508" cy="4748785"/>
            <a:chOff x="3454653" y="1743455"/>
            <a:chExt cx="3671570" cy="397319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BDF82DDB-799B-41C4-9928-D18DF2C906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1" y="1743455"/>
              <a:ext cx="3258312" cy="3973067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C2C481B-A036-4460-B008-4236C07B5B86}"/>
                </a:ext>
              </a:extLst>
            </p:cNvPr>
            <p:cNvSpPr/>
            <p:nvPr/>
          </p:nvSpPr>
          <p:spPr>
            <a:xfrm>
              <a:off x="3461003" y="4631435"/>
              <a:ext cx="407034" cy="207645"/>
            </a:xfrm>
            <a:custGeom>
              <a:avLst/>
              <a:gdLst/>
              <a:ahLst/>
              <a:cxnLst/>
              <a:rect l="l" t="t" r="r" b="b"/>
              <a:pathLst>
                <a:path w="407035" h="207645">
                  <a:moveTo>
                    <a:pt x="303275" y="0"/>
                  </a:moveTo>
                  <a:lnTo>
                    <a:pt x="303275" y="51815"/>
                  </a:lnTo>
                  <a:lnTo>
                    <a:pt x="0" y="51815"/>
                  </a:lnTo>
                  <a:lnTo>
                    <a:pt x="0" y="155447"/>
                  </a:lnTo>
                  <a:lnTo>
                    <a:pt x="303275" y="155447"/>
                  </a:lnTo>
                  <a:lnTo>
                    <a:pt x="303275" y="207263"/>
                  </a:lnTo>
                  <a:lnTo>
                    <a:pt x="406908" y="103631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7B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7808A53-B217-4E85-9F4F-AA44FAD953A5}"/>
                </a:ext>
              </a:extLst>
            </p:cNvPr>
            <p:cNvSpPr/>
            <p:nvPr/>
          </p:nvSpPr>
          <p:spPr>
            <a:xfrm>
              <a:off x="3461003" y="4631435"/>
              <a:ext cx="407034" cy="207645"/>
            </a:xfrm>
            <a:custGeom>
              <a:avLst/>
              <a:gdLst/>
              <a:ahLst/>
              <a:cxnLst/>
              <a:rect l="l" t="t" r="r" b="b"/>
              <a:pathLst>
                <a:path w="407035" h="207645">
                  <a:moveTo>
                    <a:pt x="0" y="51815"/>
                  </a:moveTo>
                  <a:lnTo>
                    <a:pt x="303275" y="51815"/>
                  </a:lnTo>
                  <a:lnTo>
                    <a:pt x="303275" y="0"/>
                  </a:lnTo>
                  <a:lnTo>
                    <a:pt x="406908" y="103631"/>
                  </a:lnTo>
                  <a:lnTo>
                    <a:pt x="303275" y="207263"/>
                  </a:lnTo>
                  <a:lnTo>
                    <a:pt x="303275" y="155447"/>
                  </a:lnTo>
                  <a:lnTo>
                    <a:pt x="0" y="155447"/>
                  </a:lnTo>
                  <a:lnTo>
                    <a:pt x="0" y="51815"/>
                  </a:lnTo>
                  <a:close/>
                </a:path>
              </a:pathLst>
            </a:custGeom>
            <a:ln w="12700">
              <a:solidFill>
                <a:srgbClr val="F7B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63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4147D57-BA31-4342-BC86-CC1B367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356839-3484-412B-A34A-4EE4C162F3BE}"/>
              </a:ext>
            </a:extLst>
          </p:cNvPr>
          <p:cNvSpPr txBox="1"/>
          <p:nvPr/>
        </p:nvSpPr>
        <p:spPr>
          <a:xfrm>
            <a:off x="827088" y="1409700"/>
            <a:ext cx="16616362" cy="2656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28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2800" b="1" spc="22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b="1" spc="-5" dirty="0">
                <a:solidFill>
                  <a:srgbClr val="00B050"/>
                </a:solidFill>
                <a:cs typeface="Arial"/>
              </a:rPr>
              <a:t>3</a:t>
            </a:r>
            <a:r>
              <a:rPr lang="pt-BR" sz="2800" b="1" spc="2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Preencha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filtros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acordo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com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5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sua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Diretoria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rede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que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deseja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consultar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clique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em </a:t>
            </a:r>
            <a:r>
              <a:rPr lang="pt-BR" sz="2800" spc="-43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pesquisar.</a:t>
            </a:r>
            <a:endParaRPr lang="pt-BR" sz="2800" dirty="0"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lang="pt-BR" sz="2800" dirty="0">
                <a:cs typeface="Arial MT"/>
              </a:rPr>
              <a:t>Importante,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para</a:t>
            </a:r>
            <a:r>
              <a:rPr lang="pt-BR" sz="2800" spc="1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85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perfil</a:t>
            </a:r>
            <a:r>
              <a:rPr lang="pt-BR" sz="2800" spc="1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escola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filtros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já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estarão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preenchidos</a:t>
            </a:r>
            <a:r>
              <a:rPr lang="pt-BR" sz="2800" spc="10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conforme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dados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escola. Para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órgãos</a:t>
            </a:r>
            <a:r>
              <a:rPr lang="pt-BR" sz="2800" spc="100" dirty="0">
                <a:cs typeface="Arial MT"/>
              </a:rPr>
              <a:t> de supervisão </a:t>
            </a:r>
            <a:r>
              <a:rPr lang="pt-BR" sz="2800" spc="-5" dirty="0">
                <a:cs typeface="Arial MT"/>
              </a:rPr>
              <a:t>é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possível </a:t>
            </a:r>
            <a:r>
              <a:rPr lang="pt-BR" sz="2800" spc="-43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acessar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todas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as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redes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ensino,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por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isso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único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campo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obrigatório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é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Diretoria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Ensino.</a:t>
            </a:r>
            <a:endParaRPr lang="pt-BR" sz="2800" dirty="0">
              <a:cs typeface="Arial M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DF9A35-3FD7-4D72-A7E2-D578D4D9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67" y="4247670"/>
            <a:ext cx="10359866" cy="4531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8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892</Words>
  <Application>Microsoft Office PowerPoint</Application>
  <PresentationFormat>Personalizar</PresentationFormat>
  <Paragraphs>126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 Black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Felipe Alves Do Nascimento Silva</cp:lastModifiedBy>
  <cp:revision>573</cp:revision>
  <dcterms:created xsi:type="dcterms:W3CDTF">2006-08-16T00:00:00Z</dcterms:created>
  <dcterms:modified xsi:type="dcterms:W3CDTF">2022-04-28T15:24:43Z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