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80" r:id="rId7"/>
    <p:sldId id="257" r:id="rId8"/>
    <p:sldId id="258" r:id="rId9"/>
    <p:sldId id="275" r:id="rId10"/>
    <p:sldId id="265" r:id="rId11"/>
    <p:sldId id="281" r:id="rId12"/>
    <p:sldId id="282" r:id="rId13"/>
    <p:sldId id="288" r:id="rId14"/>
    <p:sldId id="289" r:id="rId15"/>
    <p:sldId id="276" r:id="rId16"/>
    <p:sldId id="277" r:id="rId17"/>
    <p:sldId id="278" r:id="rId18"/>
    <p:sldId id="290" r:id="rId19"/>
    <p:sldId id="291" r:id="rId20"/>
    <p:sldId id="293" r:id="rId21"/>
    <p:sldId id="295" r:id="rId22"/>
    <p:sldId id="296" r:id="rId23"/>
    <p:sldId id="263" r:id="rId24"/>
    <p:sldId id="262" r:id="rId25"/>
    <p:sldId id="266" r:id="rId26"/>
    <p:sldId id="267" r:id="rId27"/>
    <p:sldId id="297" r:id="rId28"/>
    <p:sldId id="283" r:id="rId29"/>
    <p:sldId id="268" r:id="rId30"/>
    <p:sldId id="26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3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EF0F636-EA9E-4A73-8649-7963A488EC0A}" type="datetimeFigureOut">
              <a:rPr lang="pt-BR" smtClean="0"/>
              <a:t>02/03/2022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9960-386A-4CE4-A25C-BBFF9183CE76}"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6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EF0F636-EA9E-4A73-8649-7963A488EC0A}" type="datetimeFigureOut">
              <a:rPr lang="pt-BR" smtClean="0"/>
              <a:t>02/03/2022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274162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EF0F636-EA9E-4A73-8649-7963A488EC0A}" type="datetimeFigureOut">
              <a:rPr lang="pt-BR" smtClean="0"/>
              <a:t>02/03/2022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141135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EF0F636-EA9E-4A73-8649-7963A488EC0A}" type="datetimeFigureOut">
              <a:rPr lang="pt-BR" smtClean="0"/>
              <a:t>02/03/2022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113175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EF0F636-EA9E-4A73-8649-7963A488EC0A}" type="datetimeFigureOut">
              <a:rPr lang="pt-BR" smtClean="0"/>
              <a:t>02/03/2022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9960-386A-4CE4-A25C-BBFF9183CE76}"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6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EF0F636-EA9E-4A73-8649-7963A488EC0A}" type="datetimeFigureOut">
              <a:rPr lang="pt-BR" smtClean="0"/>
              <a:t>02/03/2022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50182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EF0F636-EA9E-4A73-8649-7963A488EC0A}" type="datetimeFigureOut">
              <a:rPr lang="pt-BR" smtClean="0"/>
              <a:t>02/03/2022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6022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EF0F636-EA9E-4A73-8649-7963A488EC0A}" type="datetimeFigureOut">
              <a:rPr lang="pt-BR" smtClean="0"/>
              <a:t>02/03/2022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374818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F0F636-EA9E-4A73-8649-7963A488EC0A}" type="datetimeFigureOut">
              <a:rPr lang="pt-BR" smtClean="0"/>
              <a:t>02/03/2022</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272895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F0F636-EA9E-4A73-8649-7963A488EC0A}" type="datetimeFigureOut">
              <a:rPr lang="pt-BR" smtClean="0"/>
              <a:t>02/03/2022</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339960-386A-4CE4-A25C-BBFF9183CE76}" type="slidenum">
              <a:rPr lang="pt-BR" smtClean="0"/>
              <a:t>‹nº›</a:t>
            </a:fld>
            <a:endParaRPr lang="pt-BR"/>
          </a:p>
        </p:txBody>
      </p:sp>
    </p:spTree>
    <p:extLst>
      <p:ext uri="{BB962C8B-B14F-4D97-AF65-F5344CB8AC3E}">
        <p14:creationId xmlns:p14="http://schemas.microsoft.com/office/powerpoint/2010/main" val="231028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EF0F636-EA9E-4A73-8649-7963A488EC0A}" type="datetimeFigureOut">
              <a:rPr lang="pt-BR" smtClean="0"/>
              <a:t>02/03/2022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339960-386A-4CE4-A25C-BBFF9183CE76}" type="slidenum">
              <a:rPr lang="pt-BR" smtClean="0"/>
              <a:t>‹nº›</a:t>
            </a:fld>
            <a:endParaRPr lang="pt-BR"/>
          </a:p>
        </p:txBody>
      </p:sp>
    </p:spTree>
    <p:extLst>
      <p:ext uri="{BB962C8B-B14F-4D97-AF65-F5344CB8AC3E}">
        <p14:creationId xmlns:p14="http://schemas.microsoft.com/office/powerpoint/2010/main" val="337196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F0F636-EA9E-4A73-8649-7963A488EC0A}" type="datetimeFigureOut">
              <a:rPr lang="pt-BR" smtClean="0"/>
              <a:t>02/03/2022</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E339960-386A-4CE4-A25C-BBFF9183CE76}"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95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dedianfp@educacao.sp.gov.b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0DBDFB-7D39-4049-BFCD-D73C4EEA011A}"/>
              </a:ext>
            </a:extLst>
          </p:cNvPr>
          <p:cNvSpPr>
            <a:spLocks noGrp="1"/>
          </p:cNvSpPr>
          <p:nvPr>
            <p:ph type="ctrTitle"/>
          </p:nvPr>
        </p:nvSpPr>
        <p:spPr>
          <a:xfrm>
            <a:off x="1097280" y="758952"/>
            <a:ext cx="10058400" cy="3892168"/>
          </a:xfrm>
        </p:spPr>
        <p:txBody>
          <a:bodyPr>
            <a:normAutofit/>
          </a:bodyPr>
          <a:lstStyle/>
          <a:p>
            <a:pPr algn="ctr"/>
            <a:r>
              <a:rPr lang="pt-BR" sz="6800" dirty="0"/>
              <a:t>ORIENTAÇÃO TÉCNICA: FORMAÇÃO CURRICULAR E ABERTURA DE CONTRATOS</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ítulo 2">
            <a:extLst>
              <a:ext uri="{FF2B5EF4-FFF2-40B4-BE49-F238E27FC236}">
                <a16:creationId xmlns:a16="http://schemas.microsoft.com/office/drawing/2014/main" id="{199A141A-C6C3-4018-9ABD-250523959ECD}"/>
              </a:ext>
            </a:extLst>
          </p:cNvPr>
          <p:cNvSpPr>
            <a:spLocks noGrp="1"/>
          </p:cNvSpPr>
          <p:nvPr>
            <p:ph type="subTitle" idx="1"/>
          </p:nvPr>
        </p:nvSpPr>
        <p:spPr>
          <a:xfrm>
            <a:off x="1100051" y="5225240"/>
            <a:ext cx="10058400" cy="1143000"/>
          </a:xfrm>
        </p:spPr>
        <p:txBody>
          <a:bodyPr>
            <a:normAutofit/>
          </a:bodyPr>
          <a:lstStyle/>
          <a:p>
            <a:r>
              <a:rPr lang="pt-BR" sz="1500">
                <a:solidFill>
                  <a:srgbClr val="FFFFFF"/>
                </a:solidFill>
              </a:rPr>
              <a:t>AUDITÓRIO – DIRETORIA DE ENSINO</a:t>
            </a:r>
          </a:p>
          <a:p>
            <a:r>
              <a:rPr lang="pt-BR" sz="1500">
                <a:solidFill>
                  <a:srgbClr val="FFFFFF"/>
                </a:solidFill>
              </a:rPr>
              <a:t>03/03/2022</a:t>
            </a:r>
          </a:p>
          <a:p>
            <a:r>
              <a:rPr lang="pt-BR" sz="1500">
                <a:solidFill>
                  <a:srgbClr val="FFFFFF"/>
                </a:solidFill>
              </a:rPr>
              <a:t>CENTRO DE RECURSOS HUMANOS</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424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t>Formação Curricular</a:t>
            </a:r>
          </a:p>
        </p:txBody>
      </p:sp>
      <p:sp>
        <p:nvSpPr>
          <p:cNvPr id="3" name="Espaço Reservado para Conteúdo 2"/>
          <p:cNvSpPr>
            <a:spLocks noGrp="1"/>
          </p:cNvSpPr>
          <p:nvPr>
            <p:ph idx="1"/>
          </p:nvPr>
        </p:nvSpPr>
        <p:spPr>
          <a:xfrm>
            <a:off x="1097280" y="1845734"/>
            <a:ext cx="10058400" cy="4454398"/>
          </a:xfrm>
        </p:spPr>
        <p:txBody>
          <a:bodyPr>
            <a:normAutofit fontScale="85000" lnSpcReduction="10000"/>
          </a:bodyPr>
          <a:lstStyle/>
          <a:p>
            <a:pPr lvl="1"/>
            <a:r>
              <a:rPr lang="pt-BR" b="1" dirty="0">
                <a:solidFill>
                  <a:srgbClr val="FF0000"/>
                </a:solidFill>
              </a:rPr>
              <a:t>DOCENTES HABILITADOS:</a:t>
            </a:r>
          </a:p>
          <a:p>
            <a:pPr lvl="1"/>
            <a:r>
              <a:rPr lang="pt-BR" dirty="0"/>
              <a:t>Conforme Indicação CEE 157/2016: “São considerados habilitados os portadores de licenciatura específica ou equivalente, a disciplina própria da licenciatura ou aquelas resultantes de seu desdobramento e que, sob denominações diversas, se referem à mesma matéria de estudo. Incluem-se aqui os portadores de certificado de Programa Especial de Formação Docente nos termos da Resolução CNE 2/97 ou Deliberação CEE 10/97, na disciplina especificada no certificado e os portadores de diploma de Curso Superior, nos termos da Portaria Ministerial nº 432/71.” </a:t>
            </a:r>
          </a:p>
          <a:p>
            <a:pPr lvl="1"/>
            <a:r>
              <a:rPr lang="pt-BR" dirty="0"/>
              <a:t>Logo, os portadores de </a:t>
            </a:r>
            <a:r>
              <a:rPr lang="pt-BR" b="1" dirty="0"/>
              <a:t>diploma de licenciatura plena, ou equivalente, são HABILITADOS nas disciplinas do curso</a:t>
            </a:r>
            <a:r>
              <a:rPr lang="pt-BR" dirty="0"/>
              <a:t>, ou seja, aquelas que constam expressamente no diploma. </a:t>
            </a:r>
          </a:p>
          <a:p>
            <a:pPr lvl="1"/>
            <a:r>
              <a:rPr lang="pt-BR" b="1" dirty="0">
                <a:solidFill>
                  <a:srgbClr val="FF0000"/>
                </a:solidFill>
              </a:rPr>
              <a:t>DOCENTES QUALIFICADOS:</a:t>
            </a:r>
          </a:p>
          <a:p>
            <a:pPr lvl="1"/>
            <a:r>
              <a:rPr lang="pt-BR" dirty="0"/>
              <a:t>A indicação CEE nº 157/2016 define que são autorizados a lecionar (qualificados): o “Docentes Portadores de Licenciatura poderão ser autorizados a lecionar outras disciplinas que pertençam à mesma área de sua formação, embora não sejam específicas do curso, comprovada a carga horária mínima de 160 horas na disciplina pretendida em seu currículo; alunos de último ano de Licenciatura, que também apresentem a carga horária mínima de 160 horas no histórico escolar, poderão ser autorizados a lecionar, comprovada a carência de professores habilitados em disciplinas específicas. o “Portadores de Diploma de Bacharelado, ou Portadores de Diploma de Tecnólogo que apresentem no Currículo do curso carga horária mínima de 160 horas na disciplina pretendida, nelas incluídas as horas de formação e experiências anteriores em instituições de ensino e em outras atividades (Parecer 375/2012), que estão também autorizados a lecionar, persistindo a carência de candidatos habilitados.” </a:t>
            </a:r>
          </a:p>
          <a:p>
            <a:pPr lvl="1"/>
            <a:r>
              <a:rPr lang="pt-BR" b="1" dirty="0"/>
              <a:t>Em síntese, QUALIFICADO é o candidato que possui disciplinas em seu histórico com carga horária igual ou superior a 160 horas.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A1475-2035-432D-BD4C-C2FE02A890F3}"/>
              </a:ext>
            </a:extLst>
          </p:cNvPr>
          <p:cNvSpPr>
            <a:spLocks noGrp="1"/>
          </p:cNvSpPr>
          <p:nvPr>
            <p:ph type="title"/>
          </p:nvPr>
        </p:nvSpPr>
        <p:spPr/>
        <p:txBody>
          <a:bodyPr/>
          <a:lstStyle/>
          <a:p>
            <a:r>
              <a:rPr lang="pt-BR" b="1" dirty="0"/>
              <a:t>Docentes qualificados</a:t>
            </a:r>
          </a:p>
        </p:txBody>
      </p:sp>
      <p:sp>
        <p:nvSpPr>
          <p:cNvPr id="3" name="Espaço Reservado para Conteúdo 2">
            <a:extLst>
              <a:ext uri="{FF2B5EF4-FFF2-40B4-BE49-F238E27FC236}">
                <a16:creationId xmlns:a16="http://schemas.microsoft.com/office/drawing/2014/main" id="{E123D223-3F70-4E6D-9710-A7758217C4FA}"/>
              </a:ext>
            </a:extLst>
          </p:cNvPr>
          <p:cNvSpPr>
            <a:spLocks noGrp="1"/>
          </p:cNvSpPr>
          <p:nvPr>
            <p:ph idx="1"/>
          </p:nvPr>
        </p:nvSpPr>
        <p:spPr/>
        <p:txBody>
          <a:bodyPr/>
          <a:lstStyle/>
          <a:p>
            <a:r>
              <a:rPr lang="pt-BR" dirty="0"/>
              <a:t>Enquadram-se nesta condição: </a:t>
            </a:r>
          </a:p>
          <a:p>
            <a:pPr lvl="1"/>
            <a:r>
              <a:rPr lang="pt-BR" dirty="0"/>
              <a:t>o Portadores de diploma de outra Licenciatura Plena que não a do vínculo (no caso de docentes que já atuam na Secretaria de Estado da Educação); </a:t>
            </a:r>
          </a:p>
          <a:p>
            <a:pPr lvl="1"/>
            <a:r>
              <a:rPr lang="pt-BR" dirty="0"/>
              <a:t>o Portadores de diploma de Licenciatura Curta; </a:t>
            </a:r>
          </a:p>
          <a:p>
            <a:pPr lvl="1"/>
            <a:r>
              <a:rPr lang="pt-BR" dirty="0"/>
              <a:t>Alunos de último ano de curso, devidamente reconhecido, de Licenciatura Plena na disciplina a ser atribuída; </a:t>
            </a:r>
          </a:p>
          <a:p>
            <a:pPr lvl="1"/>
            <a:r>
              <a:rPr lang="pt-BR" dirty="0"/>
              <a:t>o Portadores de diploma de Bacharel ou de Tecnólogo de nível superior, desde que na área da disciplina a ser atribuída, identificada pelo histórico do curso; </a:t>
            </a:r>
          </a:p>
          <a:p>
            <a:pPr lvl="1"/>
            <a:r>
              <a:rPr lang="pt-BR" dirty="0"/>
              <a:t>o Alunos do último ano de curso devidamente reconhecido de Bacharelado ou de Tecnologia de nível superior, desde que da área da disciplina a ser atribuída, identificada pelo histórico do curso. </a:t>
            </a:r>
          </a:p>
          <a:p>
            <a:pPr marL="201168" lvl="1" indent="0">
              <a:buNone/>
            </a:pPr>
            <a:endParaRPr lang="pt-BR" dirty="0"/>
          </a:p>
          <a:p>
            <a:pPr marL="201168" lvl="1" indent="0">
              <a:buNone/>
            </a:pPr>
            <a:r>
              <a:rPr lang="pt-BR" b="1" dirty="0"/>
              <a:t>OBSERVAÇÃO: </a:t>
            </a:r>
            <a:r>
              <a:rPr lang="pt-BR" dirty="0"/>
              <a:t>Para comprovação da carga horária mínima de 160 horas, pode-se somar a carga horária de diplomas/certificados distintos.</a:t>
            </a:r>
          </a:p>
        </p:txBody>
      </p:sp>
    </p:spTree>
    <p:extLst>
      <p:ext uri="{BB962C8B-B14F-4D97-AF65-F5344CB8AC3E}">
        <p14:creationId xmlns:p14="http://schemas.microsoft.com/office/powerpoint/2010/main" val="54736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F0301-8231-42F9-A952-1FD2043A9474}"/>
              </a:ext>
            </a:extLst>
          </p:cNvPr>
          <p:cNvSpPr>
            <a:spLocks noGrp="1"/>
          </p:cNvSpPr>
          <p:nvPr>
            <p:ph type="title"/>
          </p:nvPr>
        </p:nvSpPr>
        <p:spPr/>
        <p:txBody>
          <a:bodyPr/>
          <a:lstStyle/>
          <a:p>
            <a:r>
              <a:rPr lang="pt-BR" b="1" dirty="0"/>
              <a:t>Docentes Habilitados</a:t>
            </a:r>
          </a:p>
        </p:txBody>
      </p:sp>
      <p:sp>
        <p:nvSpPr>
          <p:cNvPr id="3" name="Espaço Reservado para Conteúdo 2">
            <a:extLst>
              <a:ext uri="{FF2B5EF4-FFF2-40B4-BE49-F238E27FC236}">
                <a16:creationId xmlns:a16="http://schemas.microsoft.com/office/drawing/2014/main" id="{F75ADB6A-06C0-4166-8C56-FD1BBD51572C}"/>
              </a:ext>
            </a:extLst>
          </p:cNvPr>
          <p:cNvSpPr>
            <a:spLocks noGrp="1"/>
          </p:cNvSpPr>
          <p:nvPr>
            <p:ph idx="1"/>
          </p:nvPr>
        </p:nvSpPr>
        <p:spPr/>
        <p:txBody>
          <a:bodyPr/>
          <a:lstStyle/>
          <a:p>
            <a:pPr lvl="2"/>
            <a:endParaRPr lang="pt-BR" dirty="0"/>
          </a:p>
          <a:p>
            <a:pPr lvl="1"/>
            <a:r>
              <a:rPr lang="pt-BR" dirty="0"/>
              <a:t>PEB I CLASSE DE ANOS INICIAIS DO ENSINO FUNDAMENTAL </a:t>
            </a:r>
          </a:p>
          <a:p>
            <a:pPr lvl="2"/>
            <a:r>
              <a:rPr lang="pt-BR" dirty="0"/>
              <a:t>Os portadores de diploma de: </a:t>
            </a:r>
          </a:p>
          <a:p>
            <a:pPr lvl="2"/>
            <a:r>
              <a:rPr lang="pt-BR" dirty="0"/>
              <a:t>• Curso Normal Superior; • Licenciatura em Pedagogia; • Licenciatura em Educação do Campo, com habilitação em Docência nos Anos Iniciais; • Habilitação Específica para o Magistério (HEM) e do Curso Normal de Nível Médio; • Programa Especial de Formação Pedagógica Superior, qualquer que seja a nomenclatura do Curso, com Habilitação em Magistério dos anos iniciais do Ensino Fundamental. </a:t>
            </a:r>
            <a:r>
              <a:rPr lang="pt-BR" b="1" dirty="0"/>
              <a:t>QUALIFICADOS Não há</a:t>
            </a:r>
          </a:p>
          <a:p>
            <a:pPr lvl="2"/>
            <a:endParaRPr lang="pt-BR" b="1" dirty="0"/>
          </a:p>
          <a:p>
            <a:pPr lvl="1"/>
            <a:r>
              <a:rPr lang="pt-BR" dirty="0"/>
              <a:t>PEB II – Anos Finais e Ensino Médio</a:t>
            </a:r>
          </a:p>
          <a:p>
            <a:pPr lvl="2"/>
            <a:r>
              <a:rPr lang="pt-BR" dirty="0"/>
              <a:t>Os portadores de Licenciatura Plena na Disciplina.</a:t>
            </a:r>
          </a:p>
          <a:p>
            <a:pPr lvl="2"/>
            <a:r>
              <a:rPr lang="pt-BR" dirty="0"/>
              <a:t>Exemplo: ARTE - os portadores de diploma de: • Licenciatura em Educação Artística; • Licenciatura em Arte, em qualquer das linguagens: Artes Visuais, Artes Plásticas, Design, Música, Teatro, Artes Cênicas e Dança. </a:t>
            </a:r>
          </a:p>
          <a:p>
            <a:pPr lvl="2"/>
            <a:endParaRPr lang="pt-BR" b="1" dirty="0"/>
          </a:p>
          <a:p>
            <a:pPr lvl="2"/>
            <a:r>
              <a:rPr lang="pt-BR" b="1" dirty="0"/>
              <a:t>Atenção: </a:t>
            </a:r>
            <a:r>
              <a:rPr lang="pt-BR" dirty="0"/>
              <a:t>segunda licenciatura, sempre apresentar a documentação da primeira formação/graduação (diploma e histórico)</a:t>
            </a:r>
            <a:endParaRPr lang="pt-BR" b="1" dirty="0"/>
          </a:p>
        </p:txBody>
      </p:sp>
    </p:spTree>
    <p:extLst>
      <p:ext uri="{BB962C8B-B14F-4D97-AF65-F5344CB8AC3E}">
        <p14:creationId xmlns:p14="http://schemas.microsoft.com/office/powerpoint/2010/main" val="170813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just">
              <a:buFont typeface="Arial" pitchFamily="34" charset="0"/>
              <a:buChar char="•"/>
            </a:pPr>
            <a:r>
              <a:rPr lang="pt-BR" dirty="0">
                <a:solidFill>
                  <a:schemeClr val="tx1"/>
                </a:solidFill>
              </a:rPr>
              <a:t> </a:t>
            </a:r>
          </a:p>
        </p:txBody>
      </p:sp>
      <p:pic>
        <p:nvPicPr>
          <p:cNvPr id="9218" name="Picture 2"/>
          <p:cNvPicPr>
            <a:picLocks noChangeAspect="1" noChangeArrowheads="1"/>
          </p:cNvPicPr>
          <p:nvPr/>
        </p:nvPicPr>
        <p:blipFill rotWithShape="1">
          <a:blip r:embed="rId2" cstate="print"/>
          <a:srcRect l="281" t="14152" r="2525" b="15367"/>
          <a:stretch/>
        </p:blipFill>
        <p:spPr bwMode="auto">
          <a:xfrm>
            <a:off x="1224792" y="1149291"/>
            <a:ext cx="10452683" cy="42616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just">
              <a:buFont typeface="Arial" pitchFamily="34" charset="0"/>
              <a:buChar char="•"/>
            </a:pPr>
            <a:r>
              <a:rPr lang="pt-BR" dirty="0">
                <a:solidFill>
                  <a:schemeClr val="tx1"/>
                </a:solidFill>
              </a:rPr>
              <a:t> </a:t>
            </a:r>
          </a:p>
        </p:txBody>
      </p:sp>
      <p:pic>
        <p:nvPicPr>
          <p:cNvPr id="10242" name="Picture 2"/>
          <p:cNvPicPr>
            <a:picLocks noChangeAspect="1" noChangeArrowheads="1"/>
          </p:cNvPicPr>
          <p:nvPr/>
        </p:nvPicPr>
        <p:blipFill rotWithShape="1">
          <a:blip r:embed="rId2" cstate="print"/>
          <a:srcRect l="-1684" t="13839" r="15897" b="8458"/>
          <a:stretch/>
        </p:blipFill>
        <p:spPr bwMode="auto">
          <a:xfrm>
            <a:off x="777379" y="553674"/>
            <a:ext cx="10637241" cy="541701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4DCD9308-44E8-4AF2-A707-1BCBE0CD4551}"/>
              </a:ext>
            </a:extLst>
          </p:cNvPr>
          <p:cNvPicPr>
            <a:picLocks noGrp="1" noChangeAspect="1"/>
          </p:cNvPicPr>
          <p:nvPr>
            <p:ph idx="1"/>
          </p:nvPr>
        </p:nvPicPr>
        <p:blipFill rotWithShape="1">
          <a:blip r:embed="rId2"/>
          <a:srcRect t="14618" r="1987" b="8677"/>
          <a:stretch/>
        </p:blipFill>
        <p:spPr>
          <a:xfrm>
            <a:off x="1840983" y="1484784"/>
            <a:ext cx="8673689" cy="4104456"/>
          </a:xfrm>
        </p:spPr>
      </p:pic>
    </p:spTree>
    <p:extLst>
      <p:ext uri="{BB962C8B-B14F-4D97-AF65-F5344CB8AC3E}">
        <p14:creationId xmlns:p14="http://schemas.microsoft.com/office/powerpoint/2010/main" val="96646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4C792784-40DF-481E-8BF2-89960DE916D4}"/>
              </a:ext>
            </a:extLst>
          </p:cNvPr>
          <p:cNvPicPr>
            <a:picLocks noGrp="1" noChangeAspect="1"/>
          </p:cNvPicPr>
          <p:nvPr>
            <p:ph idx="1"/>
          </p:nvPr>
        </p:nvPicPr>
        <p:blipFill rotWithShape="1">
          <a:blip r:embed="rId2"/>
          <a:srcRect l="1" t="14547" r="1122" b="11614"/>
          <a:stretch/>
        </p:blipFill>
        <p:spPr>
          <a:xfrm>
            <a:off x="2266542" y="2114167"/>
            <a:ext cx="7933914" cy="3331058"/>
          </a:xfrm>
        </p:spPr>
      </p:pic>
    </p:spTree>
    <p:extLst>
      <p:ext uri="{BB962C8B-B14F-4D97-AF65-F5344CB8AC3E}">
        <p14:creationId xmlns:p14="http://schemas.microsoft.com/office/powerpoint/2010/main" val="134992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FF76004B-0513-4DF9-A93B-BAEE1FC90CBC}"/>
              </a:ext>
            </a:extLst>
          </p:cNvPr>
          <p:cNvPicPr>
            <a:picLocks noGrp="1" noChangeAspect="1"/>
          </p:cNvPicPr>
          <p:nvPr>
            <p:ph idx="1"/>
          </p:nvPr>
        </p:nvPicPr>
        <p:blipFill rotWithShape="1">
          <a:blip r:embed="rId2"/>
          <a:srcRect l="1060" t="15523" r="1966" b="8584"/>
          <a:stretch/>
        </p:blipFill>
        <p:spPr>
          <a:xfrm>
            <a:off x="1847528" y="1196753"/>
            <a:ext cx="8321682" cy="3960441"/>
          </a:xfrm>
        </p:spPr>
      </p:pic>
      <p:sp>
        <p:nvSpPr>
          <p:cNvPr id="6" name="CaixaDeTexto 5">
            <a:extLst>
              <a:ext uri="{FF2B5EF4-FFF2-40B4-BE49-F238E27FC236}">
                <a16:creationId xmlns:a16="http://schemas.microsoft.com/office/drawing/2014/main" id="{FD082520-BCC4-44D8-8B80-F78CD60FCA4C}"/>
              </a:ext>
            </a:extLst>
          </p:cNvPr>
          <p:cNvSpPr txBox="1"/>
          <p:nvPr/>
        </p:nvSpPr>
        <p:spPr>
          <a:xfrm>
            <a:off x="1847528" y="5517233"/>
            <a:ext cx="8321682" cy="646331"/>
          </a:xfrm>
          <a:prstGeom prst="rect">
            <a:avLst/>
          </a:prstGeom>
          <a:noFill/>
        </p:spPr>
        <p:txBody>
          <a:bodyPr wrap="square" rtlCol="0">
            <a:spAutoFit/>
          </a:bodyPr>
          <a:lstStyle/>
          <a:p>
            <a:pPr algn="ctr"/>
            <a:r>
              <a:rPr lang="pt-BR" dirty="0"/>
              <a:t>O cadastro de formação curricular, está relacionado ao </a:t>
            </a:r>
            <a:r>
              <a:rPr lang="pt-BR" b="1" dirty="0"/>
              <a:t>processo de atribuição </a:t>
            </a:r>
            <a:r>
              <a:rPr lang="pt-BR" dirty="0"/>
              <a:t>/ associação /designação do docente</a:t>
            </a:r>
          </a:p>
        </p:txBody>
      </p:sp>
    </p:spTree>
    <p:extLst>
      <p:ext uri="{BB962C8B-B14F-4D97-AF65-F5344CB8AC3E}">
        <p14:creationId xmlns:p14="http://schemas.microsoft.com/office/powerpoint/2010/main" val="312578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20DBD300-9BAF-48C0-9E87-77448B3D4B3A}"/>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a:t>Abertura de Contrato </a:t>
            </a:r>
          </a:p>
        </p:txBody>
      </p:sp>
      <p:sp>
        <p:nvSpPr>
          <p:cNvPr id="5" name="Espaço Reservado para Texto 4">
            <a:extLst>
              <a:ext uri="{FF2B5EF4-FFF2-40B4-BE49-F238E27FC236}">
                <a16:creationId xmlns:a16="http://schemas.microsoft.com/office/drawing/2014/main" id="{0D54CF0D-10CC-4CDB-B2F2-9036A9E0C652}"/>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a:t>Vamos relembrar:</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755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just">
              <a:buNone/>
            </a:pPr>
            <a:r>
              <a:rPr lang="pt-BR" b="1" dirty="0">
                <a:solidFill>
                  <a:schemeClr val="tx1"/>
                </a:solidFill>
              </a:rPr>
              <a:t> Emissão do CTD – contrato por tempo determinado </a:t>
            </a:r>
          </a:p>
          <a:p>
            <a:pPr marL="0" lvl="2" algn="just">
              <a:buNone/>
            </a:pPr>
            <a:endParaRPr lang="pt-BR" dirty="0"/>
          </a:p>
          <a:p>
            <a:pPr marL="0" lvl="2" algn="just">
              <a:buNone/>
            </a:pPr>
            <a:r>
              <a:rPr lang="pt-BR" dirty="0">
                <a:solidFill>
                  <a:schemeClr val="tx1"/>
                </a:solidFill>
              </a:rPr>
              <a:t>Atenção:</a:t>
            </a:r>
          </a:p>
          <a:p>
            <a:pPr marL="0" lvl="2" algn="just"/>
            <a:r>
              <a:rPr lang="pt-BR" dirty="0">
                <a:solidFill>
                  <a:schemeClr val="tx1"/>
                </a:solidFill>
              </a:rPr>
              <a:t>Preencher todos os campos com atenção, não deixar nenhum em branco.</a:t>
            </a:r>
          </a:p>
          <a:p>
            <a:pPr marL="0" lvl="2" algn="just"/>
            <a:endParaRPr lang="pt-BR" dirty="0">
              <a:solidFill>
                <a:schemeClr val="tx1"/>
              </a:solidFill>
            </a:endParaRPr>
          </a:p>
          <a:p>
            <a:pPr marL="0" lvl="2" algn="just"/>
            <a:r>
              <a:rPr lang="pt-BR" dirty="0">
                <a:solidFill>
                  <a:schemeClr val="tx1"/>
                </a:solidFill>
              </a:rPr>
              <a:t>Atentar para o preenchimento do ingresso no serviço público, consultar o PAPC, se já teve algum vínculo, mesmo que como eventual ou em outra secretaria, constará o registro no PAPC, opção  11.2.1</a:t>
            </a:r>
          </a:p>
          <a:p>
            <a:pPr marL="0" lvl="2" algn="just"/>
            <a:endParaRPr lang="pt-BR" dirty="0">
              <a:solidFill>
                <a:schemeClr val="tx1"/>
              </a:solidFill>
            </a:endParaRPr>
          </a:p>
          <a:p>
            <a:pPr marL="0" lvl="2" algn="just"/>
            <a:r>
              <a:rPr lang="pt-BR" dirty="0">
                <a:solidFill>
                  <a:schemeClr val="tx1"/>
                </a:solidFill>
              </a:rPr>
              <a:t>Caso nunca tenha tido vínculo com o Governo do Estado, a data a ser inserida, deve coincidir com a data de abertura do contrato.</a:t>
            </a:r>
          </a:p>
          <a:p>
            <a:pPr marL="0" lvl="2" algn="just">
              <a:buFont typeface="Arial" pitchFamily="34" charset="0"/>
              <a:buChar char="•"/>
            </a:pPr>
            <a:r>
              <a:rPr lang="pt-BR" dirty="0">
                <a:solidFill>
                  <a:schemeClr val="tx1"/>
                </a:solidFill>
              </a:rPr>
              <a:t>Atentar para o preenchimento do ano do primeiro emprego, verificar na Carteira de  Trabalho e/ou no PAPC.</a:t>
            </a:r>
          </a:p>
          <a:p>
            <a:pPr marL="0" lvl="2" algn="just">
              <a:buFont typeface="Arial" pitchFamily="34" charset="0"/>
              <a:buChar char="•"/>
            </a:pPr>
            <a:endParaRPr lang="pt-BR" dirty="0">
              <a:solidFill>
                <a:schemeClr val="tx1"/>
              </a:solidFill>
            </a:endParaRPr>
          </a:p>
          <a:p>
            <a:pPr marL="0" lvl="2" algn="just">
              <a:buFont typeface="Arial" pitchFamily="34" charset="0"/>
              <a:buChar char="•"/>
            </a:pPr>
            <a:r>
              <a:rPr lang="pt-BR" dirty="0">
                <a:solidFill>
                  <a:schemeClr val="tx1"/>
                </a:solidFill>
              </a:rPr>
              <a:t>Caso não tenha tido nenhum vínculo empregatício, a data a data a ser inserida no campo primeiro emprego, deve coincidir com a data da abertura do contrato.</a:t>
            </a:r>
          </a:p>
          <a:p>
            <a:pPr marL="0" lvl="2" algn="just">
              <a:buFont typeface="Arial" pitchFamily="34" charset="0"/>
              <a:buChar char="•"/>
            </a:pPr>
            <a:endParaRPr lang="pt-BR" dirty="0">
              <a:solidFill>
                <a:schemeClr val="tx1"/>
              </a:solidFill>
            </a:endParaRPr>
          </a:p>
          <a:p>
            <a:pPr marL="0" lvl="2" algn="just">
              <a:buFont typeface="Arial" pitchFamily="34" charset="0"/>
              <a:buChar char="•"/>
            </a:pPr>
            <a:r>
              <a:rPr lang="pt-BR" dirty="0">
                <a:solidFill>
                  <a:schemeClr val="tx1"/>
                </a:solidFill>
              </a:rPr>
              <a:t>Atentar ao preenchimento da qualificação, do cargo correspondente e da Faixa/Nível, verificar a  Tabela de Qualificação Docente (no site da DER Diadema, em CRH – Material de Apoio CRH) </a:t>
            </a:r>
          </a:p>
          <a:p>
            <a:pPr marL="0" lvl="2" algn="just"/>
            <a:endParaRPr lang="pt-B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Dados Pessoais</a:t>
            </a:r>
          </a:p>
        </p:txBody>
      </p:sp>
      <p:sp>
        <p:nvSpPr>
          <p:cNvPr id="3" name="Espaço Reservado para Conteúdo 2"/>
          <p:cNvSpPr>
            <a:spLocks noGrp="1"/>
          </p:cNvSpPr>
          <p:nvPr>
            <p:ph idx="1"/>
          </p:nvPr>
        </p:nvSpPr>
        <p:spPr>
          <a:xfrm>
            <a:off x="2133601" y="1740772"/>
            <a:ext cx="7924800" cy="4282422"/>
          </a:xfrm>
        </p:spPr>
        <p:txBody>
          <a:bodyPr/>
          <a:lstStyle/>
          <a:p>
            <a:r>
              <a:rPr lang="pt-BR" dirty="0"/>
              <a:t>Cadastramento e atualização dos dados pessoais / dados complementares e de dependentes no sistema </a:t>
            </a:r>
            <a:r>
              <a:rPr lang="pt-BR" dirty="0" err="1"/>
              <a:t>PortalNet</a:t>
            </a:r>
            <a:endParaRPr lang="pt-BR" dirty="0"/>
          </a:p>
          <a:p>
            <a:endParaRPr lang="pt-BR" dirty="0"/>
          </a:p>
        </p:txBody>
      </p:sp>
      <p:pic>
        <p:nvPicPr>
          <p:cNvPr id="5" name="Imagem 4">
            <a:extLst>
              <a:ext uri="{FF2B5EF4-FFF2-40B4-BE49-F238E27FC236}">
                <a16:creationId xmlns:a16="http://schemas.microsoft.com/office/drawing/2014/main" id="{87A217A7-B46D-4C9B-A9D0-4ECF45F6FD09}"/>
              </a:ext>
            </a:extLst>
          </p:cNvPr>
          <p:cNvPicPr>
            <a:picLocks noChangeAspect="1"/>
          </p:cNvPicPr>
          <p:nvPr/>
        </p:nvPicPr>
        <p:blipFill rotWithShape="1">
          <a:blip r:embed="rId2"/>
          <a:srcRect l="1327" t="14911" r="2382" b="6778"/>
          <a:stretch/>
        </p:blipFill>
        <p:spPr>
          <a:xfrm>
            <a:off x="2166609" y="2420888"/>
            <a:ext cx="8064896" cy="36876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just">
              <a:buNone/>
            </a:pPr>
            <a:r>
              <a:rPr lang="pt-BR" dirty="0">
                <a:solidFill>
                  <a:schemeClr val="tx1"/>
                </a:solidFill>
              </a:rPr>
              <a:t> Atentar para a  existência de acúmulo de cargos/funções :</a:t>
            </a:r>
          </a:p>
          <a:p>
            <a:pPr marL="0" lvl="2" algn="just">
              <a:buNone/>
            </a:pPr>
            <a:endParaRPr lang="pt-BR" dirty="0">
              <a:solidFill>
                <a:schemeClr val="tx1"/>
              </a:solidFill>
            </a:endParaRPr>
          </a:p>
          <a:p>
            <a:pPr marL="0" lvl="2" algn="just"/>
            <a:r>
              <a:rPr lang="pt-BR" dirty="0">
                <a:solidFill>
                  <a:schemeClr val="tx1"/>
                </a:solidFill>
              </a:rPr>
              <a:t>Possui acúmulo ?</a:t>
            </a:r>
          </a:p>
          <a:p>
            <a:pPr marL="0" lvl="2" algn="just"/>
            <a:r>
              <a:rPr lang="pt-BR" dirty="0">
                <a:solidFill>
                  <a:schemeClr val="tx1"/>
                </a:solidFill>
              </a:rPr>
              <a:t>Os horários são compatíveis, inclusive o ATPC ?</a:t>
            </a:r>
          </a:p>
          <a:p>
            <a:pPr marL="0" lvl="2" algn="just"/>
            <a:r>
              <a:rPr lang="pt-BR" dirty="0">
                <a:solidFill>
                  <a:schemeClr val="tx1"/>
                </a:solidFill>
              </a:rPr>
              <a:t>Não ultrapassa o limite permitido ?</a:t>
            </a:r>
          </a:p>
          <a:p>
            <a:pPr marL="0" lvl="2" algn="just"/>
            <a:r>
              <a:rPr lang="pt-BR" dirty="0">
                <a:solidFill>
                  <a:schemeClr val="tx1"/>
                </a:solidFill>
              </a:rPr>
              <a:t>É um acúmulo legal perante a legislação vigente ?</a:t>
            </a:r>
          </a:p>
          <a:p>
            <a:pPr marL="0" lvl="2" algn="just"/>
            <a:r>
              <a:rPr lang="pt-BR" dirty="0">
                <a:solidFill>
                  <a:schemeClr val="tx1"/>
                </a:solidFill>
              </a:rPr>
              <a:t>Está publicado em DOE ?</a:t>
            </a:r>
          </a:p>
          <a:p>
            <a:pPr marL="0" lvl="2" algn="just">
              <a:buNone/>
            </a:pPr>
            <a:endParaRPr lang="pt-BR" dirty="0">
              <a:solidFill>
                <a:schemeClr val="tx1"/>
              </a:solidFill>
            </a:endParaRPr>
          </a:p>
          <a:p>
            <a:pPr marL="0" lvl="2" algn="just">
              <a:buNone/>
            </a:pPr>
            <a:r>
              <a:rPr lang="pt-BR" dirty="0">
                <a:solidFill>
                  <a:schemeClr val="tx1"/>
                </a:solidFill>
              </a:rPr>
              <a:t>Não permitir que o docente ministre aulas antes de estar com o devido ato decisório publicado em DOE.</a:t>
            </a:r>
          </a:p>
          <a:p>
            <a:pPr marL="0" lvl="2" algn="just">
              <a:buNone/>
            </a:pPr>
            <a:endParaRPr lang="pt-BR" dirty="0">
              <a:solidFill>
                <a:schemeClr val="tx1"/>
              </a:solidFill>
            </a:endParaRPr>
          </a:p>
          <a:p>
            <a:pPr marL="0" lvl="2" algn="just">
              <a:buNone/>
            </a:pPr>
            <a:endParaRPr lang="pt-BR" dirty="0">
              <a:solidFill>
                <a:schemeClr val="tx1"/>
              </a:solidFill>
            </a:endParaRPr>
          </a:p>
          <a:p>
            <a:pPr marL="0" lvl="2" algn="just">
              <a:buFont typeface="Arial" pitchFamily="34" charset="0"/>
              <a:buChar char="•"/>
            </a:pPr>
            <a:r>
              <a:rPr lang="pt-BR" dirty="0">
                <a:solidFill>
                  <a:schemeClr val="tx1"/>
                </a:solidFill>
              </a:rPr>
              <a:t>O período contratual é sempre de 01 (um) ano.</a:t>
            </a:r>
          </a:p>
          <a:p>
            <a:pPr marL="0" lvl="2" algn="just">
              <a:buFont typeface="Arial" pitchFamily="34" charset="0"/>
              <a:buChar char="•"/>
            </a:pPr>
            <a:r>
              <a:rPr lang="pt-BR" dirty="0">
                <a:solidFill>
                  <a:schemeClr val="tx1"/>
                </a:solidFill>
              </a:rPr>
              <a:t>Atenção ao preenchimento dos dados bancários.</a:t>
            </a:r>
          </a:p>
          <a:p>
            <a:pPr marL="0" lvl="2" algn="just">
              <a:buFont typeface="Arial" pitchFamily="34" charset="0"/>
              <a:buChar char="•"/>
            </a:pPr>
            <a:r>
              <a:rPr lang="pt-BR" dirty="0">
                <a:solidFill>
                  <a:schemeClr val="tx1"/>
                </a:solidFill>
              </a:rPr>
              <a:t>Colher as assinaturas devidas (contratado e testemunhas – Diretor de Escola e GOE )</a:t>
            </a:r>
          </a:p>
          <a:p>
            <a:pPr marL="0" lvl="2" algn="just">
              <a:buFont typeface="Arial" pitchFamily="34" charset="0"/>
              <a:buChar char="•"/>
            </a:pPr>
            <a:r>
              <a:rPr lang="pt-BR" dirty="0">
                <a:solidFill>
                  <a:schemeClr val="tx1"/>
                </a:solidFill>
              </a:rPr>
              <a:t>Apostilar o contrato com as aulas atribuídas e colher a assinatura do Diretor de Escola no apostilamento.</a:t>
            </a:r>
          </a:p>
          <a:p>
            <a:pPr marL="0" lvl="2" algn="just">
              <a:buFont typeface="Arial" pitchFamily="34" charset="0"/>
              <a:buChar char="•"/>
            </a:pPr>
            <a:r>
              <a:rPr lang="pt-BR" dirty="0"/>
              <a:t>Enviar o contrato juntamente com todos os documentos apresentados (contendo visto confere) pelo sistema </a:t>
            </a:r>
            <a:r>
              <a:rPr lang="pt-BR" dirty="0" err="1"/>
              <a:t>SemPapel</a:t>
            </a:r>
            <a:r>
              <a:rPr lang="pt-BR" dirty="0"/>
              <a:t>, tramitando ao NFP/DIA</a:t>
            </a:r>
            <a:endParaRPr lang="pt-BR" dirty="0">
              <a:solidFill>
                <a:schemeClr val="tx1"/>
              </a:solidFill>
            </a:endParaRPr>
          </a:p>
          <a:p>
            <a:pPr marL="0" lvl="2" algn="just">
              <a:buNone/>
            </a:pPr>
            <a:endParaRPr lang="pt-B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1409350" y="620714"/>
            <a:ext cx="8791107" cy="5761037"/>
          </a:xfrm>
        </p:spPr>
        <p:txBody>
          <a:bodyPr>
            <a:normAutofit/>
          </a:bodyPr>
          <a:lstStyle/>
          <a:p>
            <a:pPr marL="0" lvl="2" algn="just">
              <a:buFont typeface="Arial" pitchFamily="34" charset="0"/>
              <a:buChar char="•"/>
            </a:pPr>
            <a:r>
              <a:rPr lang="pt-BR" dirty="0">
                <a:solidFill>
                  <a:schemeClr val="tx1"/>
                </a:solidFill>
              </a:rPr>
              <a:t>Acompanhar pela SED, a inclusão do vínculo em sistema;</a:t>
            </a:r>
          </a:p>
          <a:p>
            <a:pPr marL="0" lvl="2" algn="just">
              <a:buFont typeface="Arial" pitchFamily="34" charset="0"/>
              <a:buChar char="•"/>
            </a:pPr>
            <a:endParaRPr lang="pt-BR" dirty="0"/>
          </a:p>
          <a:p>
            <a:pPr marL="0" lvl="2" algn="just">
              <a:buFont typeface="Arial" pitchFamily="34" charset="0"/>
              <a:buChar char="•"/>
            </a:pPr>
            <a:r>
              <a:rPr lang="pt-BR" dirty="0">
                <a:solidFill>
                  <a:schemeClr val="tx1"/>
                </a:solidFill>
              </a:rPr>
              <a:t>Assim que o vínculo for gerado, associar as aulas atribuídas no Associação do Professor na Classe;</a:t>
            </a:r>
          </a:p>
          <a:p>
            <a:pPr marL="0" lvl="2" algn="just">
              <a:buFont typeface="Arial" pitchFamily="34" charset="0"/>
              <a:buChar char="•"/>
            </a:pPr>
            <a:endParaRPr lang="pt-BR" dirty="0"/>
          </a:p>
          <a:p>
            <a:pPr marL="0" lvl="2" algn="just">
              <a:buFont typeface="Arial" pitchFamily="34" charset="0"/>
              <a:buChar char="•"/>
            </a:pPr>
            <a:r>
              <a:rPr lang="pt-BR" dirty="0">
                <a:solidFill>
                  <a:schemeClr val="tx1"/>
                </a:solidFill>
              </a:rPr>
              <a:t>Acompanhar pelo PAPC se o vínculo foi gerado na Secretaria da Fazenda de forma automática;</a:t>
            </a:r>
          </a:p>
          <a:p>
            <a:pPr marL="0" lvl="2" algn="just">
              <a:buFont typeface="Arial" pitchFamily="34" charset="0"/>
              <a:buChar char="•"/>
            </a:pPr>
            <a:endParaRPr lang="pt-BR" dirty="0"/>
          </a:p>
          <a:p>
            <a:pPr marL="0" lvl="2" algn="just">
              <a:buFont typeface="Arial" pitchFamily="34" charset="0"/>
              <a:buChar char="•"/>
            </a:pPr>
            <a:r>
              <a:rPr lang="pt-BR" dirty="0">
                <a:solidFill>
                  <a:schemeClr val="tx1"/>
                </a:solidFill>
              </a:rPr>
              <a:t>Caso não gere automaticamente ou possua alguma inconsistência, como  por exemplo ALE ou GTCN, providenciar o encaminhamento do formulário específico para a programação  de pagamento imediatamente  posterior.</a:t>
            </a:r>
          </a:p>
          <a:p>
            <a:pPr marL="0" lvl="2" algn="just">
              <a:buFont typeface="Arial" pitchFamily="34" charset="0"/>
              <a:buChar char="•"/>
            </a:pPr>
            <a:endParaRPr lang="pt-BR" dirty="0">
              <a:solidFill>
                <a:schemeClr val="tx1"/>
              </a:solidFill>
            </a:endParaRPr>
          </a:p>
          <a:p>
            <a:pPr marL="0" lvl="2" algn="just">
              <a:buFont typeface="Arial" pitchFamily="34" charset="0"/>
              <a:buChar char="•"/>
            </a:pPr>
            <a:r>
              <a:rPr lang="pt-BR" b="1" dirty="0">
                <a:solidFill>
                  <a:schemeClr val="tx1"/>
                </a:solidFill>
              </a:rPr>
              <a:t>Importante: </a:t>
            </a:r>
            <a:r>
              <a:rPr lang="pt-BR" dirty="0">
                <a:solidFill>
                  <a:schemeClr val="tx1"/>
                </a:solidFill>
              </a:rPr>
              <a:t>atenção ao prazo de encaminhamento informado em rede Cronograma de Pagamento para o encaminhamento de contratos, no penúltimo dia de cronograma para inclusão de observar, caso o vínculo não tenha sido incluído, encaminhar </a:t>
            </a:r>
            <a:r>
              <a:rPr lang="pt-BR" dirty="0" err="1">
                <a:solidFill>
                  <a:schemeClr val="tx1"/>
                </a:solidFill>
              </a:rPr>
              <a:t>email</a:t>
            </a:r>
            <a:r>
              <a:rPr lang="pt-BR" dirty="0">
                <a:solidFill>
                  <a:schemeClr val="tx1"/>
                </a:solidFill>
              </a:rPr>
              <a:t> ao NFP (</a:t>
            </a:r>
            <a:r>
              <a:rPr lang="pt-BR" dirty="0">
                <a:solidFill>
                  <a:schemeClr val="tx1"/>
                </a:solidFill>
                <a:hlinkClick r:id="rId2"/>
              </a:rPr>
              <a:t>dedianfp@educacao.sp.gov.br</a:t>
            </a:r>
            <a:r>
              <a:rPr lang="pt-BR" dirty="0">
                <a:solidFill>
                  <a:schemeClr val="tx1"/>
                </a:solidFill>
              </a:rPr>
              <a:t>) informando o número do SEDUC de envio.</a:t>
            </a:r>
          </a:p>
          <a:p>
            <a:pPr marL="0" lvl="2" algn="just">
              <a:buFont typeface="Arial" pitchFamily="34" charset="0"/>
              <a:buChar char="•"/>
            </a:pPr>
            <a:endParaRPr lang="pt-BR" b="1" dirty="0">
              <a:solidFill>
                <a:schemeClr val="tx1"/>
              </a:solidFill>
            </a:endParaRPr>
          </a:p>
          <a:p>
            <a:pPr marL="0" lvl="2" algn="just">
              <a:buFont typeface="Arial" pitchFamily="34" charset="0"/>
              <a:buChar char="•"/>
            </a:pPr>
            <a:r>
              <a:rPr lang="pt-BR" b="1" dirty="0">
                <a:solidFill>
                  <a:schemeClr val="tx1"/>
                </a:solidFill>
              </a:rPr>
              <a:t>É importante que o docente que está sendo contratado saiba que provavelmente não receberá o pagamento no próximo mês dependendo do dia da contratação devido ao cronograma. Explicar ao docente as datas de processamento.</a:t>
            </a:r>
          </a:p>
          <a:p>
            <a:pPr marL="0" lvl="2" algn="just">
              <a:buFont typeface="Arial" pitchFamily="34" charset="0"/>
              <a:buChar char="•"/>
            </a:pPr>
            <a:endParaRPr lang="pt-BR" b="1" dirty="0">
              <a:solidFill>
                <a:schemeClr val="tx1"/>
              </a:solidFill>
            </a:endParaRPr>
          </a:p>
          <a:p>
            <a:pPr marL="0" lvl="2" indent="0" algn="just">
              <a:buNone/>
            </a:pPr>
            <a:endParaRPr lang="pt-BR"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just">
              <a:buNone/>
            </a:pPr>
            <a:endParaRPr lang="pt-BR" dirty="0"/>
          </a:p>
          <a:p>
            <a:pPr marL="0" lvl="2" algn="ctr">
              <a:buNone/>
            </a:pPr>
            <a:r>
              <a:rPr lang="pt-BR" b="1" u="sng" dirty="0">
                <a:solidFill>
                  <a:schemeClr val="tx1"/>
                </a:solidFill>
              </a:rPr>
              <a:t>Lembrete</a:t>
            </a:r>
          </a:p>
          <a:p>
            <a:pPr marL="0" lvl="2" algn="ctr">
              <a:buNone/>
            </a:pPr>
            <a:endParaRPr lang="pt-BR" dirty="0"/>
          </a:p>
          <a:p>
            <a:pPr marL="0" lvl="2" algn="ctr">
              <a:buNone/>
            </a:pPr>
            <a:endParaRPr lang="pt-BR" dirty="0">
              <a:solidFill>
                <a:schemeClr val="tx1"/>
              </a:solidFill>
            </a:endParaRPr>
          </a:p>
          <a:p>
            <a:pPr marL="228600" lvl="2" indent="-457200" algn="just">
              <a:buFont typeface="Wingdings" pitchFamily="2" charset="2"/>
              <a:buChar char="ü"/>
            </a:pPr>
            <a:r>
              <a:rPr lang="pt-BR" dirty="0"/>
              <a:t>a carga horária mínima para abertura de contrato é de 19 aulas.</a:t>
            </a:r>
          </a:p>
          <a:p>
            <a:pPr marL="228600" lvl="2" indent="-457200" algn="just">
              <a:buNone/>
            </a:pPr>
            <a:endParaRPr lang="pt-BR" dirty="0">
              <a:solidFill>
                <a:schemeClr val="tx1"/>
              </a:solidFill>
            </a:endParaRPr>
          </a:p>
          <a:p>
            <a:pPr marL="0" lvl="2" algn="just">
              <a:buNone/>
            </a:pPr>
            <a:r>
              <a:rPr lang="pt-BR" dirty="0"/>
              <a:t>Exceções como sala de recurso ,  blocos indivisíveis e acúmulo de cargos/funções, a unidade escolar deve consultar a Comissão de Atribuição de Aulas.</a:t>
            </a:r>
          </a:p>
          <a:p>
            <a:pPr marL="0" lvl="2" algn="just">
              <a:buNone/>
            </a:pPr>
            <a:endParaRPr lang="pt-BR"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504812"/>
            <a:ext cx="8229600" cy="1066800"/>
          </a:xfrm>
        </p:spPr>
        <p:txBody>
          <a:bodyPr/>
          <a:lstStyle/>
          <a:p>
            <a:pPr algn="l"/>
            <a:r>
              <a:rPr lang="pt-BR" b="1" dirty="0"/>
              <a:t>Preenchimento do contrato</a:t>
            </a:r>
          </a:p>
        </p:txBody>
      </p:sp>
      <p:pic>
        <p:nvPicPr>
          <p:cNvPr id="4098" name="Picture 2"/>
          <p:cNvPicPr>
            <a:picLocks noGrp="1" noChangeAspect="1" noChangeArrowheads="1"/>
          </p:cNvPicPr>
          <p:nvPr>
            <p:ph idx="1"/>
          </p:nvPr>
        </p:nvPicPr>
        <p:blipFill>
          <a:blip r:embed="rId2"/>
          <a:srcRect l="5919" t="63136" r="28972" b="5296"/>
          <a:stretch>
            <a:fillRect/>
          </a:stretch>
        </p:blipFill>
        <p:spPr bwMode="auto">
          <a:xfrm>
            <a:off x="6203158" y="1643050"/>
            <a:ext cx="4321999" cy="1571636"/>
          </a:xfrm>
          <a:prstGeom prst="rect">
            <a:avLst/>
          </a:prstGeom>
          <a:noFill/>
          <a:ln w="9525">
            <a:solidFill>
              <a:schemeClr val="tx1"/>
            </a:solidFill>
            <a:miter lim="800000"/>
            <a:headEnd/>
            <a:tailEnd/>
          </a:ln>
          <a:effectLst/>
        </p:spPr>
      </p:pic>
      <p:sp>
        <p:nvSpPr>
          <p:cNvPr id="5" name="Retângulo 4"/>
          <p:cNvSpPr/>
          <p:nvPr/>
        </p:nvSpPr>
        <p:spPr>
          <a:xfrm>
            <a:off x="6238876" y="1928802"/>
            <a:ext cx="78581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9" name="Picture 3"/>
          <p:cNvPicPr>
            <a:picLocks noChangeAspect="1" noChangeArrowheads="1"/>
          </p:cNvPicPr>
          <p:nvPr/>
        </p:nvPicPr>
        <p:blipFill>
          <a:blip r:embed="rId3"/>
          <a:srcRect l="24573" t="38567" r="23208" b="39590"/>
          <a:stretch>
            <a:fillRect/>
          </a:stretch>
        </p:blipFill>
        <p:spPr bwMode="auto">
          <a:xfrm>
            <a:off x="6198692" y="3500438"/>
            <a:ext cx="4326464" cy="1357322"/>
          </a:xfrm>
          <a:prstGeom prst="rect">
            <a:avLst/>
          </a:prstGeom>
          <a:noFill/>
          <a:ln w="9525">
            <a:solidFill>
              <a:schemeClr val="tx1"/>
            </a:solidFill>
            <a:miter lim="800000"/>
            <a:headEnd/>
            <a:tailEnd/>
          </a:ln>
          <a:effectLst/>
        </p:spPr>
      </p:pic>
      <p:sp>
        <p:nvSpPr>
          <p:cNvPr id="7" name="Retângulo 6"/>
          <p:cNvSpPr/>
          <p:nvPr/>
        </p:nvSpPr>
        <p:spPr>
          <a:xfrm>
            <a:off x="7453322" y="4000504"/>
            <a:ext cx="300039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00" name="Picture 4"/>
          <p:cNvPicPr>
            <a:picLocks noChangeAspect="1" noChangeArrowheads="1"/>
          </p:cNvPicPr>
          <p:nvPr/>
        </p:nvPicPr>
        <p:blipFill>
          <a:blip r:embed="rId4"/>
          <a:srcRect l="13900" t="50966" r="23552" b="36679"/>
          <a:stretch>
            <a:fillRect/>
          </a:stretch>
        </p:blipFill>
        <p:spPr bwMode="auto">
          <a:xfrm>
            <a:off x="5220884" y="5214950"/>
            <a:ext cx="5304272" cy="785818"/>
          </a:xfrm>
          <a:prstGeom prst="rect">
            <a:avLst/>
          </a:prstGeom>
          <a:noFill/>
          <a:ln w="9525">
            <a:solidFill>
              <a:schemeClr val="tx1"/>
            </a:solidFill>
            <a:miter lim="800000"/>
            <a:headEnd/>
            <a:tailEnd/>
          </a:ln>
          <a:effectLst/>
        </p:spPr>
      </p:pic>
      <p:sp>
        <p:nvSpPr>
          <p:cNvPr id="9" name="Retângulo 8"/>
          <p:cNvSpPr/>
          <p:nvPr/>
        </p:nvSpPr>
        <p:spPr>
          <a:xfrm>
            <a:off x="5381620" y="5357826"/>
            <a:ext cx="300039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txBox="1">
            <a:spLocks/>
          </p:cNvSpPr>
          <p:nvPr/>
        </p:nvSpPr>
        <p:spPr>
          <a:xfrm>
            <a:off x="1766886" y="1600201"/>
            <a:ext cx="3400420" cy="4525963"/>
          </a:xfrm>
          <a:prstGeom prst="rect">
            <a:avLst/>
          </a:prstGeom>
        </p:spPr>
        <p:txBody>
          <a:bodyPr vert="horz" lIns="91440" tIns="45720" rIns="91440" bIns="45720" rtlCol="0">
            <a:normAutofit fontScale="62500" lnSpcReduction="20000"/>
          </a:bodyPr>
          <a:lstStyle/>
          <a:p>
            <a:pPr marL="342900" indent="-342900" defTabSz="914400">
              <a:spcBef>
                <a:spcPct val="20000"/>
              </a:spcBef>
              <a:buFont typeface="Arial" pitchFamily="34" charset="0"/>
              <a:buChar char="•"/>
              <a:defRPr/>
            </a:pPr>
            <a:r>
              <a:rPr lang="pt-BR" sz="3200" dirty="0"/>
              <a:t>Antes da assinatura do contrato pelo interessado conferir se o contrato foi preenchido corretamente quanto aos dados pessoais e, principalmente, observar os pontos que dizem respeito a:</a:t>
            </a:r>
          </a:p>
          <a:p>
            <a:pPr marL="800100" lvl="1" indent="-342900">
              <a:spcBef>
                <a:spcPct val="20000"/>
              </a:spcBef>
              <a:buFont typeface="Arial" pitchFamily="34" charset="0"/>
              <a:buChar char="•"/>
            </a:pPr>
            <a:r>
              <a:rPr lang="pt-BR" sz="3200" dirty="0"/>
              <a:t>qualificação do docente contratado;</a:t>
            </a:r>
          </a:p>
          <a:p>
            <a:pPr marL="800100" lvl="1" indent="-342900">
              <a:spcBef>
                <a:spcPct val="20000"/>
              </a:spcBef>
              <a:buFont typeface="Arial" pitchFamily="34" charset="0"/>
              <a:buChar char="•"/>
            </a:pPr>
            <a:r>
              <a:rPr lang="pt-BR" sz="3200" dirty="0"/>
              <a:t>Período contratual</a:t>
            </a:r>
          </a:p>
          <a:p>
            <a:pPr marL="800100" lvl="1" indent="-342900">
              <a:spcBef>
                <a:spcPct val="20000"/>
              </a:spcBef>
              <a:buFont typeface="Arial" pitchFamily="34" charset="0"/>
              <a:buChar char="•"/>
            </a:pPr>
            <a:r>
              <a:rPr lang="pt-BR" sz="3200" dirty="0"/>
              <a:t>Ingresso no Serviço Público</a:t>
            </a:r>
          </a:p>
          <a:p>
            <a:pPr marL="800100" lvl="1" indent="-342900">
              <a:spcBef>
                <a:spcPct val="20000"/>
              </a:spcBef>
              <a:buFont typeface="Arial" pitchFamily="34" charset="0"/>
              <a:buChar char="•"/>
            </a:pPr>
            <a:r>
              <a:rPr lang="pt-BR" sz="3200" dirty="0"/>
              <a:t>Campo assinatura da Dirigente Regional de Ensino, não datar.</a:t>
            </a:r>
          </a:p>
          <a:p>
            <a:pPr marL="800100" lvl="1" indent="-342900">
              <a:spcBef>
                <a:spcPct val="20000"/>
              </a:spcBef>
            </a:pPr>
            <a:endParaRPr lang="pt-BR" sz="3200" dirty="0"/>
          </a:p>
          <a:p>
            <a:pPr marL="342900" indent="-342900" defTabSz="914400">
              <a:spcBef>
                <a:spcPct val="20000"/>
              </a:spcBef>
              <a:buFont typeface="Arial" pitchFamily="34" charset="0"/>
              <a:buChar char="•"/>
              <a:defRPr/>
            </a:pPr>
            <a:endParaRPr lang="pt-BR" sz="3200" b="1" dirty="0"/>
          </a:p>
        </p:txBody>
      </p:sp>
    </p:spTree>
    <p:extLst>
      <p:ext uri="{BB962C8B-B14F-4D97-AF65-F5344CB8AC3E}">
        <p14:creationId xmlns:p14="http://schemas.microsoft.com/office/powerpoint/2010/main" val="354988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t>Documentação exigida</a:t>
            </a:r>
          </a:p>
        </p:txBody>
      </p:sp>
      <p:sp>
        <p:nvSpPr>
          <p:cNvPr id="3" name="Espaço Reservado para Conteúdo 2"/>
          <p:cNvSpPr>
            <a:spLocks noGrp="1"/>
          </p:cNvSpPr>
          <p:nvPr>
            <p:ph idx="1"/>
          </p:nvPr>
        </p:nvSpPr>
        <p:spPr/>
        <p:txBody>
          <a:bodyPr>
            <a:normAutofit lnSpcReduction="10000"/>
          </a:bodyPr>
          <a:lstStyle/>
          <a:p>
            <a:r>
              <a:rPr lang="pt-BR" dirty="0"/>
              <a:t>Verificar a documentação exigida para cada tipo de vínculo para envio correto:</a:t>
            </a:r>
          </a:p>
          <a:p>
            <a:r>
              <a:rPr lang="pt-BR" dirty="0"/>
              <a:t>Exame médico admissional só pode ser aceito se emitido por </a:t>
            </a:r>
            <a:r>
              <a:rPr lang="pt-BR" b="1" dirty="0"/>
              <a:t>Médico do Trabalho.</a:t>
            </a:r>
          </a:p>
          <a:p>
            <a:r>
              <a:rPr lang="pt-BR" b="1" dirty="0"/>
              <a:t>CNH</a:t>
            </a:r>
            <a:r>
              <a:rPr lang="pt-BR" dirty="0"/>
              <a:t> não substitui o </a:t>
            </a:r>
            <a:r>
              <a:rPr lang="pt-BR" b="1" dirty="0"/>
              <a:t>RG</a:t>
            </a:r>
            <a:r>
              <a:rPr lang="pt-BR" dirty="0"/>
              <a:t> na documentação de abertura</a:t>
            </a:r>
          </a:p>
          <a:p>
            <a:r>
              <a:rPr lang="pt-BR" b="1" dirty="0"/>
              <a:t>Apostilamento </a:t>
            </a:r>
            <a:r>
              <a:rPr lang="pt-BR" dirty="0"/>
              <a:t> das aulas atribuídas para docentes “categoria O” </a:t>
            </a:r>
            <a:r>
              <a:rPr lang="pt-BR" b="1" dirty="0"/>
              <a:t>sempre</a:t>
            </a:r>
            <a:r>
              <a:rPr lang="pt-BR" dirty="0"/>
              <a:t> deve ser encaminhado, o modelo CGRH da atribuição não substitui o apostilamento.</a:t>
            </a:r>
          </a:p>
          <a:p>
            <a:r>
              <a:rPr lang="pt-BR" b="1" dirty="0"/>
              <a:t>Modelo CGRH – data da atribuição</a:t>
            </a:r>
          </a:p>
          <a:p>
            <a:r>
              <a:rPr lang="pt-BR" b="1" dirty="0"/>
              <a:t>Apostilamento – data em que o docente de fato assumiu as aulas atribuídas (data de exercício).</a:t>
            </a:r>
          </a:p>
          <a:p>
            <a:r>
              <a:rPr lang="pt-BR" b="1" dirty="0"/>
              <a:t>Comprovante Vacinação COVID 19 – Esquema vacinal completo, no mínimo.</a:t>
            </a:r>
          </a:p>
          <a:p>
            <a:r>
              <a:rPr lang="pt-BR" b="1" dirty="0"/>
              <a:t>Acúmulo de cargo/função – verificar</a:t>
            </a:r>
          </a:p>
          <a:p>
            <a:endParaRPr lang="pt-BR" b="1" dirty="0"/>
          </a:p>
        </p:txBody>
      </p:sp>
    </p:spTree>
    <p:extLst>
      <p:ext uri="{BB962C8B-B14F-4D97-AF65-F5344CB8AC3E}">
        <p14:creationId xmlns:p14="http://schemas.microsoft.com/office/powerpoint/2010/main" val="9445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t>CREF</a:t>
            </a:r>
          </a:p>
        </p:txBody>
      </p:sp>
      <p:sp>
        <p:nvSpPr>
          <p:cNvPr id="3" name="Espaço Reservado para Conteúdo 2"/>
          <p:cNvSpPr>
            <a:spLocks noGrp="1"/>
          </p:cNvSpPr>
          <p:nvPr>
            <p:ph idx="1"/>
          </p:nvPr>
        </p:nvSpPr>
        <p:spPr/>
        <p:txBody>
          <a:bodyPr/>
          <a:lstStyle/>
          <a:p>
            <a:r>
              <a:rPr lang="pt-BR" dirty="0"/>
              <a:t>O docente de Educação Física só pode ter atribuição de aulas se possuir registro CREF regularizado, mesmo se for para atuação como Eventual.</a:t>
            </a:r>
          </a:p>
          <a:p>
            <a:r>
              <a:rPr lang="pt-BR" dirty="0"/>
              <a:t>Declaração emitida pelo CREF de registro ativo só terá validade para abertura de contrato se acompanhada de protocolo de emissão da carteira profissional.</a:t>
            </a:r>
          </a:p>
        </p:txBody>
      </p:sp>
    </p:spTree>
    <p:extLst>
      <p:ext uri="{BB962C8B-B14F-4D97-AF65-F5344CB8AC3E}">
        <p14:creationId xmlns:p14="http://schemas.microsoft.com/office/powerpoint/2010/main" val="3294970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t>Declarações</a:t>
            </a:r>
          </a:p>
        </p:txBody>
      </p:sp>
      <p:sp>
        <p:nvSpPr>
          <p:cNvPr id="3" name="Espaço Reservado para Conteúdo 2"/>
          <p:cNvSpPr>
            <a:spLocks noGrp="1"/>
          </p:cNvSpPr>
          <p:nvPr>
            <p:ph idx="1"/>
          </p:nvPr>
        </p:nvSpPr>
        <p:spPr/>
        <p:txBody>
          <a:bodyPr/>
          <a:lstStyle/>
          <a:p>
            <a:r>
              <a:rPr lang="pt-BR" dirty="0"/>
              <a:t>Utilizar declarações conforme modelos disponíveis em material de apoio Orientação Técnica – Abertura de Contratos.</a:t>
            </a:r>
          </a:p>
          <a:p>
            <a:r>
              <a:rPr lang="pt-BR" dirty="0"/>
              <a:t>Declaração de Grupo de Risco, não mais necessária devido às resoluções que determinaram o retorno presencial a todos os servidores e ao decreto que torna obrigatório a comprovação da vacina.</a:t>
            </a:r>
          </a:p>
        </p:txBody>
      </p:sp>
    </p:spTree>
    <p:extLst>
      <p:ext uri="{BB962C8B-B14F-4D97-AF65-F5344CB8AC3E}">
        <p14:creationId xmlns:p14="http://schemas.microsoft.com/office/powerpoint/2010/main" val="393407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170114" y="620714"/>
            <a:ext cx="8030343" cy="5761037"/>
          </a:xfrm>
        </p:spPr>
        <p:txBody>
          <a:bodyPr>
            <a:normAutofit/>
          </a:bodyPr>
          <a:lstStyle/>
          <a:p>
            <a:pPr marL="0" lvl="2" algn="ctr">
              <a:buNone/>
            </a:pPr>
            <a:endParaRPr lang="pt-BR" sz="3200" dirty="0">
              <a:solidFill>
                <a:schemeClr val="tx1"/>
              </a:solidFill>
            </a:endParaRPr>
          </a:p>
          <a:p>
            <a:pPr marL="0" lvl="2" algn="ctr">
              <a:buNone/>
            </a:pPr>
            <a:r>
              <a:rPr lang="pt-BR" sz="3200" dirty="0">
                <a:solidFill>
                  <a:schemeClr val="tx1"/>
                </a:solidFill>
              </a:rPr>
              <a:t>Para finalizar, vamos dar uma olhada  na Tabela de Qualificação Docente categoria O</a:t>
            </a:r>
          </a:p>
          <a:p>
            <a:pPr marL="0" lvl="2" algn="ctr">
              <a:buNone/>
            </a:pPr>
            <a:endParaRPr lang="pt-BR" sz="3200" dirty="0"/>
          </a:p>
          <a:p>
            <a:pPr marL="0" lvl="2" algn="ctr">
              <a:buNone/>
            </a:pPr>
            <a:r>
              <a:rPr lang="pt-BR" sz="3200" dirty="0">
                <a:solidFill>
                  <a:schemeClr val="tx1"/>
                </a:solidFill>
              </a:rPr>
              <a:t>Ela irá definir se é PEB I ou II</a:t>
            </a:r>
          </a:p>
          <a:p>
            <a:pPr marL="0" lvl="2" algn="ctr">
              <a:buNone/>
            </a:pPr>
            <a:r>
              <a:rPr lang="pt-BR" sz="3200" dirty="0"/>
              <a:t>Qual o nível</a:t>
            </a:r>
          </a:p>
          <a:p>
            <a:pPr marL="0" lvl="2" algn="ctr">
              <a:buNone/>
            </a:pPr>
            <a:r>
              <a:rPr lang="pt-BR" sz="3200" dirty="0">
                <a:solidFill>
                  <a:schemeClr val="tx1"/>
                </a:solidFill>
              </a:rPr>
              <a:t>Qual a qualificação</a:t>
            </a:r>
          </a:p>
          <a:p>
            <a:pPr marL="0" lvl="2" algn="just">
              <a:buNone/>
            </a:pPr>
            <a:r>
              <a:rPr lang="pt-BR" dirty="0">
                <a:solidFill>
                  <a:schemeClr val="tx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04C32CB-9D41-4322-8C69-9F3047EE787E}"/>
              </a:ext>
            </a:extLst>
          </p:cNvPr>
          <p:cNvPicPr>
            <a:picLocks noChangeAspect="1"/>
          </p:cNvPicPr>
          <p:nvPr/>
        </p:nvPicPr>
        <p:blipFill rotWithShape="1">
          <a:blip r:embed="rId2"/>
          <a:srcRect l="19592" t="26921" r="18724" b="17254"/>
          <a:stretch/>
        </p:blipFill>
        <p:spPr>
          <a:xfrm>
            <a:off x="1390262" y="1339603"/>
            <a:ext cx="9489232" cy="4827029"/>
          </a:xfrm>
          <a:prstGeom prst="rect">
            <a:avLst/>
          </a:prstGeom>
        </p:spPr>
      </p:pic>
    </p:spTree>
    <p:extLst>
      <p:ext uri="{BB962C8B-B14F-4D97-AF65-F5344CB8AC3E}">
        <p14:creationId xmlns:p14="http://schemas.microsoft.com/office/powerpoint/2010/main" val="303965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b="1" dirty="0"/>
              <a:t>Agente de Organização Escolar – Categoria O</a:t>
            </a:r>
          </a:p>
        </p:txBody>
      </p:sp>
      <p:sp>
        <p:nvSpPr>
          <p:cNvPr id="3" name="Espaço Reservado para Conteúdo 2"/>
          <p:cNvSpPr>
            <a:spLocks noGrp="1"/>
          </p:cNvSpPr>
          <p:nvPr>
            <p:ph idx="1"/>
          </p:nvPr>
        </p:nvSpPr>
        <p:spPr/>
        <p:txBody>
          <a:bodyPr>
            <a:normAutofit/>
          </a:bodyPr>
          <a:lstStyle/>
          <a:p>
            <a:r>
              <a:rPr lang="pt-BR" dirty="0"/>
              <a:t>Mesmos cuidados para documentação do que o docente categoria O</a:t>
            </a:r>
          </a:p>
          <a:p>
            <a:r>
              <a:rPr lang="pt-BR" dirty="0" err="1"/>
              <a:t>Check</a:t>
            </a:r>
            <a:r>
              <a:rPr lang="pt-BR" dirty="0"/>
              <a:t> </a:t>
            </a:r>
            <a:r>
              <a:rPr lang="pt-BR" dirty="0" err="1"/>
              <a:t>list</a:t>
            </a:r>
            <a:r>
              <a:rPr lang="pt-BR" dirty="0"/>
              <a:t> – categoria O, sem </a:t>
            </a:r>
            <a:r>
              <a:rPr lang="pt-BR" dirty="0" err="1"/>
              <a:t>apostilamento</a:t>
            </a:r>
            <a:endParaRPr lang="pt-BR" dirty="0"/>
          </a:p>
          <a:p>
            <a:r>
              <a:rPr lang="pt-BR" dirty="0"/>
              <a:t>Data de ingresso no serviço público também deve ser preenchida</a:t>
            </a:r>
          </a:p>
          <a:p>
            <a:r>
              <a:rPr lang="pt-BR" dirty="0"/>
              <a:t>Atenção ao preenchimento de dados pessoais, verificar se houve vínculo anterior e se houve alteração de dados pessoais (Nome e RG).</a:t>
            </a:r>
          </a:p>
          <a:p>
            <a:r>
              <a:rPr lang="pt-BR" dirty="0"/>
              <a:t>Inclusão dos dependentes, se houver</a:t>
            </a:r>
          </a:p>
          <a:p>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5C641B8-B06B-454E-8EE1-70148965F3DB}"/>
              </a:ext>
            </a:extLst>
          </p:cNvPr>
          <p:cNvPicPr>
            <a:picLocks noChangeAspect="1"/>
          </p:cNvPicPr>
          <p:nvPr/>
        </p:nvPicPr>
        <p:blipFill rotWithShape="1">
          <a:blip r:embed="rId2"/>
          <a:srcRect t="23387" r="1963" b="5179"/>
          <a:stretch/>
        </p:blipFill>
        <p:spPr>
          <a:xfrm>
            <a:off x="1847528" y="1651794"/>
            <a:ext cx="8676456" cy="3554413"/>
          </a:xfrm>
          <a:prstGeom prst="rect">
            <a:avLst/>
          </a:prstGeom>
        </p:spPr>
      </p:pic>
    </p:spTree>
    <p:extLst>
      <p:ext uri="{BB962C8B-B14F-4D97-AF65-F5344CB8AC3E}">
        <p14:creationId xmlns:p14="http://schemas.microsoft.com/office/powerpoint/2010/main" val="2825510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t>Docente Eventual – Categoria V</a:t>
            </a:r>
          </a:p>
        </p:txBody>
      </p:sp>
      <p:sp>
        <p:nvSpPr>
          <p:cNvPr id="3" name="Espaço Reservado para Conteúdo 2"/>
          <p:cNvSpPr>
            <a:spLocks noGrp="1"/>
          </p:cNvSpPr>
          <p:nvPr>
            <p:ph idx="1"/>
          </p:nvPr>
        </p:nvSpPr>
        <p:spPr/>
        <p:txBody>
          <a:bodyPr>
            <a:normAutofit/>
          </a:bodyPr>
          <a:lstStyle/>
          <a:p>
            <a:r>
              <a:rPr lang="pt-BR" dirty="0"/>
              <a:t>Rede nº - Tutorial</a:t>
            </a:r>
          </a:p>
          <a:p>
            <a:r>
              <a:rPr lang="pt-BR" dirty="0"/>
              <a:t>Mesmos cuidados para contratação do que o categoria O, inclusive quanto a situação de acúmulo</a:t>
            </a:r>
          </a:p>
          <a:p>
            <a:r>
              <a:rPr lang="pt-BR" dirty="0" err="1"/>
              <a:t>Check</a:t>
            </a:r>
            <a:r>
              <a:rPr lang="pt-BR" dirty="0"/>
              <a:t> </a:t>
            </a:r>
            <a:r>
              <a:rPr lang="pt-BR" dirty="0" err="1"/>
              <a:t>list</a:t>
            </a:r>
            <a:r>
              <a:rPr lang="pt-BR" dirty="0"/>
              <a:t> – categoria O, sem </a:t>
            </a:r>
            <a:r>
              <a:rPr lang="pt-BR" dirty="0" err="1"/>
              <a:t>apostilamento</a:t>
            </a:r>
            <a:r>
              <a:rPr lang="pt-BR" dirty="0"/>
              <a:t> e sem contrato</a:t>
            </a:r>
          </a:p>
          <a:p>
            <a:pPr lvl="1"/>
            <a:r>
              <a:rPr lang="pt-BR" dirty="0"/>
              <a:t>Adicionar cópia do livro ponto e ofício da unidade escolar solicitando a homologação do contrato</a:t>
            </a:r>
          </a:p>
          <a:p>
            <a:r>
              <a:rPr lang="pt-BR" dirty="0"/>
              <a:t>O contrato é gerado automaticamente pela SED após a homologação </a:t>
            </a:r>
          </a:p>
          <a:p>
            <a:r>
              <a:rPr lang="pt-BR" dirty="0"/>
              <a:t>Data de ingresso no serviço público também deve ser preenchida</a:t>
            </a:r>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EE76DF28-107B-4D9D-B715-27F58D592B5C}"/>
              </a:ext>
            </a:extLst>
          </p:cNvPr>
          <p:cNvPicPr>
            <a:picLocks noGrp="1" noChangeAspect="1"/>
          </p:cNvPicPr>
          <p:nvPr>
            <p:ph idx="1"/>
          </p:nvPr>
        </p:nvPicPr>
        <p:blipFill rotWithShape="1">
          <a:blip r:embed="rId2"/>
          <a:srcRect l="1" t="20008" r="26" b="14967"/>
          <a:stretch/>
        </p:blipFill>
        <p:spPr>
          <a:xfrm>
            <a:off x="1785820" y="1916832"/>
            <a:ext cx="8861203" cy="3240360"/>
          </a:xfrm>
        </p:spPr>
      </p:pic>
    </p:spTree>
    <p:extLst>
      <p:ext uri="{BB962C8B-B14F-4D97-AF65-F5344CB8AC3E}">
        <p14:creationId xmlns:p14="http://schemas.microsoft.com/office/powerpoint/2010/main" val="422066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FBB97-4986-4A65-8DA4-AC76F8169CAC}"/>
              </a:ext>
            </a:extLst>
          </p:cNvPr>
          <p:cNvSpPr>
            <a:spLocks noGrp="1"/>
          </p:cNvSpPr>
          <p:nvPr>
            <p:ph type="title"/>
          </p:nvPr>
        </p:nvSpPr>
        <p:spPr/>
        <p:txBody>
          <a:bodyPr/>
          <a:lstStyle/>
          <a:p>
            <a:r>
              <a:rPr lang="pt-BR" b="1" dirty="0"/>
              <a:t>Dados Pessoais</a:t>
            </a:r>
          </a:p>
        </p:txBody>
      </p:sp>
      <p:sp>
        <p:nvSpPr>
          <p:cNvPr id="3" name="Espaço Reservado para Conteúdo 2">
            <a:extLst>
              <a:ext uri="{FF2B5EF4-FFF2-40B4-BE49-F238E27FC236}">
                <a16:creationId xmlns:a16="http://schemas.microsoft.com/office/drawing/2014/main" id="{4525CB56-C462-4D38-8C99-879FC5094DB3}"/>
              </a:ext>
            </a:extLst>
          </p:cNvPr>
          <p:cNvSpPr>
            <a:spLocks noGrp="1"/>
          </p:cNvSpPr>
          <p:nvPr>
            <p:ph idx="1"/>
          </p:nvPr>
        </p:nvSpPr>
        <p:spPr/>
        <p:txBody>
          <a:bodyPr>
            <a:normAutofit/>
          </a:bodyPr>
          <a:lstStyle/>
          <a:p>
            <a:r>
              <a:rPr lang="pt-BR" dirty="0"/>
              <a:t>Verificar cuidadosamente dados pessoais do servidor:</a:t>
            </a:r>
          </a:p>
          <a:p>
            <a:r>
              <a:rPr lang="pt-BR" dirty="0"/>
              <a:t>Alterações de nome e RG posterior ao início do vínculo, independente da categoria, devem ser encaminhados expedientes para publicação e regularização pela Diretoria de Ensino</a:t>
            </a:r>
          </a:p>
          <a:p>
            <a:r>
              <a:rPr lang="pt-BR" dirty="0"/>
              <a:t>Atenção a alteração de dados pessoais e dados complementares (Título de Eleitor / PIS-PASEP / Carteira Profissional) – </a:t>
            </a:r>
            <a:r>
              <a:rPr lang="pt-BR" b="1" dirty="0">
                <a:solidFill>
                  <a:srgbClr val="FF0000"/>
                </a:solidFill>
              </a:rPr>
              <a:t>Sempre atualizar!!!</a:t>
            </a:r>
          </a:p>
          <a:p>
            <a:r>
              <a:rPr lang="pt-BR" dirty="0"/>
              <a:t>Cuidado na Digitação dos Dados, principalmente NOME / RG / RAÇA / Data de ingresso no serviço público</a:t>
            </a:r>
          </a:p>
          <a:p>
            <a:pPr lvl="1"/>
            <a:r>
              <a:rPr lang="pt-BR" b="1" dirty="0"/>
              <a:t>Nome / RG </a:t>
            </a:r>
            <a:r>
              <a:rPr lang="pt-BR" dirty="0"/>
              <a:t>(pode haver alteração de vínculos anteriores, se for o caso, providenciar apostilamento)</a:t>
            </a:r>
          </a:p>
          <a:p>
            <a:pPr lvl="1"/>
            <a:r>
              <a:rPr lang="pt-BR" b="1" dirty="0"/>
              <a:t>Raça</a:t>
            </a:r>
            <a:r>
              <a:rPr lang="pt-BR" dirty="0"/>
              <a:t> – não utilizar a opção não declarada, pois esta opção não permite cadastro em sistema funcional</a:t>
            </a:r>
          </a:p>
          <a:p>
            <a:r>
              <a:rPr lang="pt-BR" dirty="0"/>
              <a:t>E-social: cadastro deve estar correto em todas as bases envolvidas (Empregador / Receita Federal / Instituição Bancária)</a:t>
            </a:r>
          </a:p>
          <a:p>
            <a:endParaRPr lang="pt-BR" dirty="0"/>
          </a:p>
        </p:txBody>
      </p:sp>
    </p:spTree>
    <p:extLst>
      <p:ext uri="{BB962C8B-B14F-4D97-AF65-F5344CB8AC3E}">
        <p14:creationId xmlns:p14="http://schemas.microsoft.com/office/powerpoint/2010/main" val="72080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1158" y="142853"/>
            <a:ext cx="7772400" cy="1470025"/>
          </a:xfrm>
        </p:spPr>
        <p:txBody>
          <a:bodyPr>
            <a:normAutofit/>
          </a:bodyPr>
          <a:lstStyle/>
          <a:p>
            <a:pPr algn="l"/>
            <a:r>
              <a:rPr lang="pt-BR" sz="4000" b="1" dirty="0"/>
              <a:t>Dados Pessoais: </a:t>
            </a:r>
            <a:br>
              <a:rPr lang="pt-BR" sz="4000" dirty="0"/>
            </a:br>
            <a:r>
              <a:rPr lang="pt-BR" sz="4000" dirty="0"/>
              <a:t>Data de ingresso no serviço público</a:t>
            </a:r>
          </a:p>
        </p:txBody>
      </p:sp>
      <p:pic>
        <p:nvPicPr>
          <p:cNvPr id="1026" name="Picture 2"/>
          <p:cNvPicPr>
            <a:picLocks noChangeAspect="1" noChangeArrowheads="1"/>
          </p:cNvPicPr>
          <p:nvPr/>
        </p:nvPicPr>
        <p:blipFill>
          <a:blip r:embed="rId2"/>
          <a:srcRect t="7792" r="649" b="10389"/>
          <a:stretch>
            <a:fillRect/>
          </a:stretch>
        </p:blipFill>
        <p:spPr bwMode="auto">
          <a:xfrm>
            <a:off x="2095472" y="1571612"/>
            <a:ext cx="7286676" cy="4500594"/>
          </a:xfrm>
          <a:prstGeom prst="rect">
            <a:avLst/>
          </a:prstGeom>
          <a:noFill/>
          <a:ln w="9525">
            <a:noFill/>
            <a:miter lim="800000"/>
            <a:headEnd/>
            <a:tailEnd/>
          </a:ln>
          <a:effectLst/>
        </p:spPr>
      </p:pic>
      <p:sp>
        <p:nvSpPr>
          <p:cNvPr id="5" name="Retângulo 4"/>
          <p:cNvSpPr/>
          <p:nvPr/>
        </p:nvSpPr>
        <p:spPr>
          <a:xfrm>
            <a:off x="2166910" y="4071942"/>
            <a:ext cx="142876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4095736" y="3786191"/>
            <a:ext cx="2071702" cy="646331"/>
          </a:xfrm>
          <a:prstGeom prst="rect">
            <a:avLst/>
          </a:prstGeom>
          <a:solidFill>
            <a:srgbClr val="FFFF00"/>
          </a:solidFill>
          <a:ln>
            <a:solidFill>
              <a:srgbClr val="FF0000"/>
            </a:solidFill>
          </a:ln>
        </p:spPr>
        <p:txBody>
          <a:bodyPr wrap="square" rtlCol="0">
            <a:spAutoFit/>
          </a:bodyPr>
          <a:lstStyle/>
          <a:p>
            <a:r>
              <a:rPr lang="pt-BR" dirty="0"/>
              <a:t>Alterar seleção da caixa para </a:t>
            </a:r>
            <a:r>
              <a:rPr lang="pt-BR" b="1" dirty="0"/>
              <a:t>SIM</a:t>
            </a:r>
            <a:r>
              <a:rPr lang="pt-BR" dirty="0"/>
              <a:t> </a:t>
            </a:r>
          </a:p>
        </p:txBody>
      </p:sp>
      <p:sp>
        <p:nvSpPr>
          <p:cNvPr id="7" name="Retângulo 6"/>
          <p:cNvSpPr/>
          <p:nvPr/>
        </p:nvSpPr>
        <p:spPr>
          <a:xfrm>
            <a:off x="6453190" y="4000504"/>
            <a:ext cx="128588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8167702" y="3577240"/>
            <a:ext cx="1857388" cy="923330"/>
          </a:xfrm>
          <a:prstGeom prst="rect">
            <a:avLst/>
          </a:prstGeom>
          <a:solidFill>
            <a:srgbClr val="FFFF00"/>
          </a:solidFill>
          <a:ln>
            <a:solidFill>
              <a:srgbClr val="FF0000"/>
            </a:solidFill>
          </a:ln>
        </p:spPr>
        <p:txBody>
          <a:bodyPr wrap="square" rtlCol="0">
            <a:spAutoFit/>
          </a:bodyPr>
          <a:lstStyle/>
          <a:p>
            <a:r>
              <a:rPr lang="pt-BR" dirty="0"/>
              <a:t>Informar neste campo a data de início de exercício</a:t>
            </a:r>
          </a:p>
        </p:txBody>
      </p:sp>
      <p:sp>
        <p:nvSpPr>
          <p:cNvPr id="9" name="Seta para a direita 8"/>
          <p:cNvSpPr/>
          <p:nvPr/>
        </p:nvSpPr>
        <p:spPr>
          <a:xfrm>
            <a:off x="3738546" y="4143380"/>
            <a:ext cx="285752" cy="1428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7810512" y="4143380"/>
            <a:ext cx="285752" cy="1428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881290" y="2428868"/>
            <a:ext cx="200026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2881290" y="4572008"/>
            <a:ext cx="635798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6953256" y="2714620"/>
            <a:ext cx="228601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12085" r="1208" b="10574"/>
          <a:stretch>
            <a:fillRect/>
          </a:stretch>
        </p:blipFill>
        <p:spPr bwMode="auto">
          <a:xfrm>
            <a:off x="1873344" y="861820"/>
            <a:ext cx="8508936" cy="4996072"/>
          </a:xfrm>
          <a:prstGeom prst="rect">
            <a:avLst/>
          </a:prstGeom>
          <a:noFill/>
          <a:ln w="9525">
            <a:noFill/>
            <a:miter lim="800000"/>
            <a:headEnd/>
            <a:tailEnd/>
          </a:ln>
          <a:effectLst/>
        </p:spPr>
      </p:pic>
      <p:sp>
        <p:nvSpPr>
          <p:cNvPr id="5" name="Retângulo 4"/>
          <p:cNvSpPr/>
          <p:nvPr/>
        </p:nvSpPr>
        <p:spPr>
          <a:xfrm>
            <a:off x="1952596" y="3500438"/>
            <a:ext cx="178595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a:off x="7024694" y="3500438"/>
            <a:ext cx="128588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2809852" y="1571612"/>
            <a:ext cx="264320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2738414" y="4000504"/>
            <a:ext cx="635798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7524760" y="1928802"/>
            <a:ext cx="2286016"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5063"/>
          <a:stretch>
            <a:fillRect/>
          </a:stretch>
        </p:blipFill>
        <p:spPr bwMode="auto">
          <a:xfrm>
            <a:off x="2024034" y="642918"/>
            <a:ext cx="7929618" cy="5646113"/>
          </a:xfrm>
          <a:prstGeom prst="rect">
            <a:avLst/>
          </a:prstGeom>
          <a:noFill/>
          <a:ln w="9525">
            <a:noFill/>
            <a:miter lim="800000"/>
            <a:headEnd/>
            <a:tailEnd/>
          </a:ln>
          <a:effectLst/>
        </p:spPr>
      </p:pic>
      <p:sp>
        <p:nvSpPr>
          <p:cNvPr id="3" name="Retângulo 2"/>
          <p:cNvSpPr/>
          <p:nvPr/>
        </p:nvSpPr>
        <p:spPr>
          <a:xfrm>
            <a:off x="2166910" y="5286388"/>
            <a:ext cx="6000792" cy="35719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5095868" y="3214686"/>
            <a:ext cx="3286148" cy="35719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2095472" y="4500570"/>
            <a:ext cx="2357454" cy="28575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095472" y="3929066"/>
            <a:ext cx="2000264" cy="42862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2452662" y="1643050"/>
            <a:ext cx="6786610"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381620" y="4000504"/>
            <a:ext cx="4143404" cy="6429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AC717-D986-4D2E-A57A-DDC33F8C6D67}"/>
              </a:ext>
            </a:extLst>
          </p:cNvPr>
          <p:cNvSpPr>
            <a:spLocks noGrp="1"/>
          </p:cNvSpPr>
          <p:nvPr>
            <p:ph type="title"/>
          </p:nvPr>
        </p:nvSpPr>
        <p:spPr/>
        <p:txBody>
          <a:bodyPr/>
          <a:lstStyle/>
          <a:p>
            <a:r>
              <a:rPr lang="pt-BR" b="1" dirty="0"/>
              <a:t>Formação Curricular</a:t>
            </a:r>
          </a:p>
        </p:txBody>
      </p:sp>
      <p:sp>
        <p:nvSpPr>
          <p:cNvPr id="3" name="Espaço Reservado para Conteúdo 2">
            <a:extLst>
              <a:ext uri="{FF2B5EF4-FFF2-40B4-BE49-F238E27FC236}">
                <a16:creationId xmlns:a16="http://schemas.microsoft.com/office/drawing/2014/main" id="{0DEAFB32-284F-458E-8AAA-F66724A5AEB6}"/>
              </a:ext>
            </a:extLst>
          </p:cNvPr>
          <p:cNvSpPr>
            <a:spLocks noGrp="1"/>
          </p:cNvSpPr>
          <p:nvPr>
            <p:ph idx="1"/>
          </p:nvPr>
        </p:nvSpPr>
        <p:spPr/>
        <p:txBody>
          <a:bodyPr>
            <a:normAutofit fontScale="85000" lnSpcReduction="10000"/>
          </a:bodyPr>
          <a:lstStyle/>
          <a:p>
            <a:r>
              <a:rPr lang="pt-BR" dirty="0"/>
              <a:t>Cadastramento da escolaridade do servidor, no caso de contratação “novo”, a formação curricular deve ser preenchida após o cadastramento dos dados pessoais, observar sempre o campo escolaridade.</a:t>
            </a:r>
          </a:p>
          <a:p>
            <a:r>
              <a:rPr lang="pt-BR" dirty="0"/>
              <a:t>A atribuição de aulas se concretiza após análise da documentação do contratado pela Direção da Unidade Escolar, mesmo que as aulas tenham sido atribuídas na Diretoria de Ensino, analisar cuidadosamente a documentação do candidato, inclusive quanto a Formação Curricular, antes de caracterizar o exercício.</a:t>
            </a:r>
          </a:p>
          <a:p>
            <a:r>
              <a:rPr lang="pt-BR" dirty="0"/>
              <a:t>Na conferência da documentação de formação, verificar se informações do histórico e do diploma estão de acordo.</a:t>
            </a:r>
          </a:p>
          <a:p>
            <a:endParaRPr lang="pt-BR" dirty="0"/>
          </a:p>
          <a:p>
            <a:r>
              <a:rPr lang="pt-BR" dirty="0"/>
              <a:t>Docente indicar a habilitação / qualificação</a:t>
            </a:r>
          </a:p>
          <a:p>
            <a:pPr lvl="1"/>
            <a:r>
              <a:rPr lang="pt-BR" dirty="0"/>
              <a:t>CEE 157/2016 - A Indicação CEE nº 157/2016 traz orientações a respeito da qualificação necessária aos docentes para ministrar aulas nas disciplinas do currículo da Educação Básica. Sem pretender esgotar o assunto, a Indicação CEE nº 157/2016 traz as diretrizes para a distinção entre os profissionais habilitados e os qualificados, para fins de Atribuição de Classes e Aulas no âmbito da Secretaria da Educação do Estado de São Paulo.</a:t>
            </a:r>
          </a:p>
          <a:p>
            <a:pPr lvl="1"/>
            <a:r>
              <a:rPr lang="pt-BR" dirty="0"/>
              <a:t>Cadastro no </a:t>
            </a:r>
            <a:r>
              <a:rPr lang="pt-BR" dirty="0" err="1"/>
              <a:t>PortalNet</a:t>
            </a:r>
            <a:r>
              <a:rPr lang="pt-BR" dirty="0"/>
              <a:t> / Migração para a SED</a:t>
            </a:r>
          </a:p>
        </p:txBody>
      </p:sp>
    </p:spTree>
    <p:extLst>
      <p:ext uri="{BB962C8B-B14F-4D97-AF65-F5344CB8AC3E}">
        <p14:creationId xmlns:p14="http://schemas.microsoft.com/office/powerpoint/2010/main" val="3821995591"/>
      </p:ext>
    </p:extLst>
  </p:cSld>
  <p:clrMapOvr>
    <a:masterClrMapping/>
  </p:clrMapOvr>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83</TotalTime>
  <Words>1985</Words>
  <Application>Microsoft Office PowerPoint</Application>
  <PresentationFormat>Widescreen</PresentationFormat>
  <Paragraphs>145</Paragraphs>
  <Slides>30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30</vt:i4>
      </vt:variant>
    </vt:vector>
  </HeadingPairs>
  <TitlesOfParts>
    <vt:vector size="35" baseType="lpstr">
      <vt:lpstr>Arial</vt:lpstr>
      <vt:lpstr>Calibri</vt:lpstr>
      <vt:lpstr>Calibri Light</vt:lpstr>
      <vt:lpstr>Wingdings</vt:lpstr>
      <vt:lpstr>Retrospectiva</vt:lpstr>
      <vt:lpstr>ORIENTAÇÃO TÉCNICA: FORMAÇÃO CURRICULAR E ABERTURA DE CONTRATOS</vt:lpstr>
      <vt:lpstr>Dados Pessoais</vt:lpstr>
      <vt:lpstr>Apresentação do PowerPoint</vt:lpstr>
      <vt:lpstr>Apresentação do PowerPoint</vt:lpstr>
      <vt:lpstr>Dados Pessoais</vt:lpstr>
      <vt:lpstr>Dados Pessoais:  Data de ingresso no serviço público</vt:lpstr>
      <vt:lpstr>Apresentação do PowerPoint</vt:lpstr>
      <vt:lpstr>Apresentação do PowerPoint</vt:lpstr>
      <vt:lpstr>Formação Curricular</vt:lpstr>
      <vt:lpstr>Formação Curricular</vt:lpstr>
      <vt:lpstr>Docentes qualificados</vt:lpstr>
      <vt:lpstr>Docentes Habilitados</vt:lpstr>
      <vt:lpstr>Apresentação do PowerPoint</vt:lpstr>
      <vt:lpstr>Apresentação do PowerPoint</vt:lpstr>
      <vt:lpstr>Apresentação do PowerPoint</vt:lpstr>
      <vt:lpstr>Apresentação do PowerPoint</vt:lpstr>
      <vt:lpstr>Apresentação do PowerPoint</vt:lpstr>
      <vt:lpstr>Abertura de Contrato </vt:lpstr>
      <vt:lpstr>Apresentação do PowerPoint</vt:lpstr>
      <vt:lpstr>Apresentação do PowerPoint</vt:lpstr>
      <vt:lpstr>Apresentação do PowerPoint</vt:lpstr>
      <vt:lpstr>Apresentação do PowerPoint</vt:lpstr>
      <vt:lpstr>Preenchimento do contrato</vt:lpstr>
      <vt:lpstr>Documentação exigida</vt:lpstr>
      <vt:lpstr>CREF</vt:lpstr>
      <vt:lpstr>Declarações</vt:lpstr>
      <vt:lpstr>Apresentação do PowerPoint</vt:lpstr>
      <vt:lpstr>Apresentação do PowerPoint</vt:lpstr>
      <vt:lpstr>Agente de Organização Escolar – Categoria O</vt:lpstr>
      <vt:lpstr>Docente Eventual – Categoria 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ORIENTAÇÃO TÉCNICA – FORMAÇÃO CURRICULAR E ABERTURA DE CONTRATOS</dc:title>
  <dc:creator>Carolina Da Paz Sabino</dc:creator>
  <cp:lastModifiedBy>Carolina Da Paz Sabino</cp:lastModifiedBy>
  <cp:revision>7</cp:revision>
  <dcterms:created xsi:type="dcterms:W3CDTF">2022-03-02T18:15:43Z</dcterms:created>
  <dcterms:modified xsi:type="dcterms:W3CDTF">2022-03-02T19:39:35Z</dcterms:modified>
</cp:coreProperties>
</file>