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95" r:id="rId8"/>
    <p:sldId id="296" r:id="rId9"/>
    <p:sldId id="294" r:id="rId10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2"/>
    </p:embeddedFont>
    <p:embeddedFont>
      <p:font typeface="Candara" panose="020E0502030303020204" pitchFamily="34" charset="0"/>
      <p:regular r:id="rId13"/>
      <p:bold r:id="rId14"/>
      <p:italic r:id="rId15"/>
      <p:boldItalic r:id="rId16"/>
    </p:embeddedFont>
    <p:embeddedFont>
      <p:font typeface="Clarendon Condensed" panose="02040706040705040204" pitchFamily="18" charset="0"/>
      <p:bold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Montserrat ExtraBold" panose="00000900000000000000" pitchFamily="2" charset="0"/>
      <p:bold r:id="rId22"/>
      <p:boldItalic r:id="rId23"/>
    </p:embeddedFont>
    <p:embeddedFont>
      <p:font typeface="Montserrat Light" panose="000004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373EE1-90F3-4FE0-9EEE-656C0F00654E}">
  <a:tblStyle styleId="{1D373EE1-90F3-4FE0-9EEE-656C0F0065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B0D5483-EFC2-4D69-8ADA-A6407E3F96A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5954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4072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g639e1ea3a2_494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5" name="Google Shape;1135;g639e1ea3a2_494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02050" y="1223200"/>
            <a:ext cx="4539900" cy="269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2438550" y="1811950"/>
            <a:ext cx="4266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438550" y="2840054"/>
            <a:ext cx="4266900" cy="7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70425" y="1780800"/>
            <a:ext cx="4403100" cy="19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1pPr>
            <a:lvl2pPr marL="914400" lvl="1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2pPr>
            <a:lvl3pPr marL="1371600" lvl="2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3pPr>
            <a:lvl4pPr marL="1828800" lvl="3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4pPr>
            <a:lvl5pPr marL="2286000" lvl="4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5pPr>
            <a:lvl6pPr marL="2743200" lvl="5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6pPr>
            <a:lvl7pPr marL="3200400" lvl="6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7pPr>
            <a:lvl8pPr marL="3657600" lvl="7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8pPr>
            <a:lvl9pPr marL="4114800" lvl="8" indent="-368300" algn="ctr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593400" y="1162369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7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4" name="Google Shape;5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rgbClr val="000000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7" name="Google Shape;5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7" r:id="rId6"/>
    <p:sldLayoutId id="2147483658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stagiosupervisionadodecai@gmail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estagiosupervisionadodecai@gmail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stagiosupervisionadodecai@gmail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seesp-my.sharepoint.com/:w:/g/personal/angelo_junior_educacao_sp_gov_br/Eb73glIeoRpInaE8LtHjQSQBUII5Nt-nao6NBATrapNO4g?e=FhjcQ1" TargetMode="External"/><Relationship Id="rId3" Type="http://schemas.openxmlformats.org/officeDocument/2006/relationships/hyperlink" Target="mailto:estagiosupervisionadodecai@gmail.com" TargetMode="External"/><Relationship Id="rId7" Type="http://schemas.openxmlformats.org/officeDocument/2006/relationships/hyperlink" Target="https://seesp-my.sharepoint.com/:b:/g/personal/angelo_junior_educacao_sp_gov_br/Ea-TTb6vaD1ChQz-tEZdwRkBSeRc-c5lkXB-JzVY62sWmg?e=HBqgE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eesp-my.sharepoint.com/:b:/g/personal/angelo_junior_educacao_sp_gov_br/Ee2Xz6zOIspJsD2Ws0ygSUgBiGk8vytl_xEPNxjVRuw_3Q?e=VPc7YS" TargetMode="External"/><Relationship Id="rId5" Type="http://schemas.openxmlformats.org/officeDocument/2006/relationships/hyperlink" Target="https://seesp-my.sharepoint.com/:w:/g/personal/angelo_junior_educacao_sp_gov_br/EXfHFnYm2KVAoKgJmmmnSh4BxxtpjbdxT8ktENCVurtbrQ?e=2MRC4V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seesp-my.sharepoint.com/:w:/g/personal/angelo_junior_educacao_sp_gov_br/Eb73glIeoRpInaE8LtHjQSQBUII5Nt-nao6NBATrapNO4g?e=TomDXc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1674159" y="490335"/>
            <a:ext cx="5795682" cy="269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>
                <a:latin typeface="Clarendon Condensed" panose="02040706040705040204" pitchFamily="18" charset="0"/>
              </a:rPr>
              <a:t>ESTÁGIO</a:t>
            </a:r>
            <a:br>
              <a:rPr lang="en" sz="6600" b="1" dirty="0">
                <a:latin typeface="Clarendon Condensed" panose="02040706040705040204" pitchFamily="18" charset="0"/>
              </a:rPr>
            </a:br>
            <a:r>
              <a:rPr lang="en" sz="6000" b="1" dirty="0">
                <a:latin typeface="Clarendon Condensed" panose="02040706040705040204" pitchFamily="18" charset="0"/>
              </a:rPr>
              <a:t>SUPERVISIONADO</a:t>
            </a:r>
            <a:endParaRPr sz="6000" b="1" dirty="0">
              <a:latin typeface="Clarendon Condensed" panose="02040706040705040204" pitchFamily="18" charset="0"/>
            </a:endParaRPr>
          </a:p>
        </p:txBody>
      </p:sp>
      <p:pic>
        <p:nvPicPr>
          <p:cNvPr id="7" name="Imagem 6" descr="Uma imagem contendo Logotipo&#10;&#10;Descrição gerada automaticamente">
            <a:extLst>
              <a:ext uri="{FF2B5EF4-FFF2-40B4-BE49-F238E27FC236}">
                <a16:creationId xmlns:a16="http://schemas.microsoft.com/office/drawing/2014/main" id="{4D4248CC-01B4-401A-963C-754191E56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839" y="3914022"/>
            <a:ext cx="1398437" cy="139843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5714BCC-5FD0-42DD-99C2-B51C1C554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56" y="98400"/>
            <a:ext cx="1767496" cy="90584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87A573C-A41C-44DF-84F6-15D35876F3E7}"/>
              </a:ext>
            </a:extLst>
          </p:cNvPr>
          <p:cNvSpPr txBox="1"/>
          <p:nvPr/>
        </p:nvSpPr>
        <p:spPr>
          <a:xfrm>
            <a:off x="2048806" y="2956502"/>
            <a:ext cx="5125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Orientações Gerais ao Candidato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3DE5682-FF10-4585-9AC7-161BABF84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29509">
            <a:off x="5392752" y="120181"/>
            <a:ext cx="3562350" cy="28860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522514" y="911700"/>
            <a:ext cx="2197286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u="sng" kern="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APRESENTAÇÃO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2"/>
          </p:nvPr>
        </p:nvSpPr>
        <p:spPr>
          <a:xfrm>
            <a:off x="6424202" y="379063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000000"/>
                </a:solidFill>
                <a:latin typeface="Candara" panose="020E0502030303020204" pitchFamily="34" charset="0"/>
              </a:rPr>
              <a:t>Com isso, pressupõe-se uma mudança na concepção de estágio, que se apresenta com características diferenciadas, tendo em vista que “a possibilidade de aproximação do futuro professor com a Escola de Educação Básica, pode contribuir para uma nova cultura entre instituições de ensino superior e instituição escolar” (LAZZARIN, 2011), inovando a realização de estágios realizados em cursos de licenciatura.</a:t>
            </a:r>
            <a:br>
              <a:rPr lang="pt-BR" sz="1400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endParaRPr sz="1400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741197" y="379063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O </a:t>
            </a:r>
            <a:r>
              <a:rPr lang="pt-BR" sz="1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Estágio é uma atividade curricular obrigatória desenvolvida a partir da inserção do aluno no espaço socioinstitucional, objetivando oportunizar a experiência do exercício profissional, o que pressupõe supervisão direta e sistemática.     Nessa engrenagem ocorre o fortalecimento da articulação entre a Secretaria de Estado da Educação de São Paulo – SEDUC/ SP e as Instituições de Ensino Superior na formação dos estudantes dos cursos de licenciatura. </a:t>
            </a:r>
            <a:endParaRPr dirty="0"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9" name="Imagem 8" descr="Uma imagem contendo Logotipo&#10;&#10;Descrição gerada automaticamente">
            <a:extLst>
              <a:ext uri="{FF2B5EF4-FFF2-40B4-BE49-F238E27FC236}">
                <a16:creationId xmlns:a16="http://schemas.microsoft.com/office/drawing/2014/main" id="{B55E2F40-0DF5-409E-B28F-49DFB270A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839" y="3914022"/>
            <a:ext cx="1398437" cy="139843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C9BC9D2-6E5C-4E2D-816D-4CF7FA2DF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56" y="98400"/>
            <a:ext cx="1767496" cy="9058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012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ctrTitle" idx="4294967295"/>
          </p:nvPr>
        </p:nvSpPr>
        <p:spPr>
          <a:xfrm>
            <a:off x="640798" y="1991850"/>
            <a:ext cx="7697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2400" b="1" u="sng" dirty="0"/>
              <a:t>PROCEDIMENTOS PARA O ESTÁGIO SUPERVISIONADO NA CIRCUNSCRIÇÃO DA DIRETORIA DE ENSINO REGIÃO – CAIEIRAS</a:t>
            </a:r>
          </a:p>
        </p:txBody>
      </p:sp>
      <p:pic>
        <p:nvPicPr>
          <p:cNvPr id="78" name="Google Shape;78;p15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5200" y="228600"/>
            <a:ext cx="1113600" cy="1113600"/>
          </a:xfrm>
          <a:prstGeom prst="ellipse">
            <a:avLst/>
          </a:prstGeom>
          <a:noFill/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2863" dist="38100" dir="54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6" name="Imagem 5" descr="Uma imagem contendo Logotipo&#10;&#10;Descrição gerada automaticamente">
            <a:extLst>
              <a:ext uri="{FF2B5EF4-FFF2-40B4-BE49-F238E27FC236}">
                <a16:creationId xmlns:a16="http://schemas.microsoft.com/office/drawing/2014/main" id="{EC5C4F5D-3617-435F-8E66-097E4AF1A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0839" y="3914022"/>
            <a:ext cx="1398437" cy="139843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E9C8B14-89EB-406D-92A2-52B63D73B1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256" y="98400"/>
            <a:ext cx="1767496" cy="9058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012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ctrTitle"/>
          </p:nvPr>
        </p:nvSpPr>
        <p:spPr>
          <a:xfrm>
            <a:off x="2114899" y="1908202"/>
            <a:ext cx="4804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l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 padronização para os procedimentos a serem seguidos na realização das disciplinas de estágio supervisionado se faz necessária diante da constante procura por maiores informações a respeito dos processos e documentos que envolvem as atribuições da Instituição requerente – Universidade, do aluno, da Diretoria de Ensino e da Escola Estadual concedente, necessárias a todos os cursos de licenciatura plena.</a:t>
            </a:r>
            <a:b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Segue anexo a </a:t>
            </a:r>
            <a:r>
              <a:rPr lang="pt-BR" sz="1400" b="1" i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Cartilha Esclarecedora sobre a Lei do Estágio – Lei nº 11.788/2008 </a:t>
            </a:r>
            <a:r>
              <a:rPr lang="pt-BR" sz="900" i="1" dirty="0">
                <a:latin typeface="Arial" panose="020B0604020202020204" pitchFamily="34" charset="0"/>
                <a:cs typeface="Arial" panose="020B0604020202020204" pitchFamily="34" charset="0"/>
              </a:rPr>
              <a:t>(2008, Ministério do Trabalho e Emprego)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, para dirimir quaisquer dúvidas.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 descr="Uma imagem contendo Logotipo&#10;&#10;Descrição gerada automaticamente">
            <a:extLst>
              <a:ext uri="{FF2B5EF4-FFF2-40B4-BE49-F238E27FC236}">
                <a16:creationId xmlns:a16="http://schemas.microsoft.com/office/drawing/2014/main" id="{169666DD-FA3C-45C5-AB90-6FE8E3C3D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839" y="3914022"/>
            <a:ext cx="1398437" cy="139843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993BDA2-2A6A-47F7-869D-22EA7ED0C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56" y="98400"/>
            <a:ext cx="1767496" cy="9058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012" scaled="0"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C641448-0C37-4694-BD72-B644BDEAA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146796"/>
            <a:ext cx="914400" cy="704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2309837" y="953806"/>
            <a:ext cx="4403100" cy="19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marR="38100" lvl="0" indent="0" algn="ctr" fontAlgn="base">
              <a:lnSpc>
                <a:spcPct val="170000"/>
              </a:lnSpc>
              <a:spcAft>
                <a:spcPts val="15"/>
              </a:spcAft>
              <a:buClr>
                <a:srgbClr val="000000"/>
              </a:buClr>
              <a:buSzPts val="2000"/>
              <a:buNone/>
            </a:pPr>
            <a:r>
              <a:rPr lang="pt-BR" sz="2800" b="1" u="sng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PROCEDIMENTOS PARA A INSTITUIÇÃO REQUERENTE (UNIVERSIDADE) </a:t>
            </a:r>
            <a:endParaRPr lang="pt-BR" sz="2800" b="1" i="1" u="sng" strike="noStrike" dirty="0"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Arial Black" panose="020B0A04020102020204" pitchFamily="34" charset="0"/>
              <a:ea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6" name="Imagem 5" descr="Uma imagem contendo Logotipo&#10;&#10;Descrição gerada automaticamente">
            <a:extLst>
              <a:ext uri="{FF2B5EF4-FFF2-40B4-BE49-F238E27FC236}">
                <a16:creationId xmlns:a16="http://schemas.microsoft.com/office/drawing/2014/main" id="{508F85F2-9B94-47DA-A539-7411F11B2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0839" y="3914022"/>
            <a:ext cx="1398437" cy="139843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F0C507E-AC39-47FD-B8E4-EE7D8DBFA3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256" y="98400"/>
            <a:ext cx="1767496" cy="9058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638735" y="907950"/>
            <a:ext cx="2393577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UNIVERSIDADE</a:t>
            </a:r>
            <a:endParaRPr sz="2000" dirty="0"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342900" marR="38100" lvl="0" indent="-342900" algn="just" fontAlgn="base">
              <a:lnSpc>
                <a:spcPct val="170000"/>
              </a:lnSpc>
              <a:spcAft>
                <a:spcPts val="15"/>
              </a:spcAft>
              <a:buClr>
                <a:srgbClr val="000000"/>
              </a:buClr>
              <a:buSzPts val="2000"/>
              <a:buFont typeface="+mj-lt"/>
              <a:buAutoNum type="arabicPeriod"/>
            </a:pPr>
            <a:r>
              <a:rPr lang="pt-BR" sz="1400" b="1" i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ndara" panose="020E0502030303020204" pitchFamily="34" charset="0"/>
                <a:cs typeface="Arial" panose="020B0604020202020204" pitchFamily="34" charset="0"/>
              </a:rPr>
              <a:t>CARTA DE ENCAMINHAMENTO À DIRETORIA DE ENSINO REGIÃO - CAIEIRAS </a:t>
            </a:r>
            <a:r>
              <a:rPr lang="pt-BR" sz="1200" i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ndara" panose="020E0502030303020204" pitchFamily="34" charset="0"/>
                <a:cs typeface="Arial" panose="020B0604020202020204" pitchFamily="34" charset="0"/>
              </a:rPr>
              <a:t>(</a:t>
            </a:r>
            <a:r>
              <a:rPr lang="pt-BR" sz="12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ndara" panose="020E0502030303020204" pitchFamily="34" charset="0"/>
                <a:cs typeface="Arial" panose="020B0604020202020204" pitchFamily="34" charset="0"/>
              </a:rPr>
              <a:t>com dados do(s) aluno(s) devidamente matriculado (s) para cumprimento de estágio supervisionado obrigatório, dirigido ao Sr. Dirigente Regional de Ensino:</a:t>
            </a:r>
          </a:p>
          <a:p>
            <a:pPr>
              <a:lnSpc>
                <a:spcPct val="170000"/>
              </a:lnSpc>
            </a:pPr>
            <a:r>
              <a:rPr lang="pt-B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ndara" panose="020E0502030303020204" pitchFamily="34" charset="0"/>
                <a:cs typeface="Arial" panose="020B0604020202020204" pitchFamily="34" charset="0"/>
              </a:rPr>
              <a:t>O responsável pelo estágio na Universidade deverá encaminhar uma cópia digitalizada da Carta de Encaminhamento do Estagiário para a Diretoria de Ensino, 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ea typeface="Candara" panose="020E0502030303020204" pitchFamily="34" charset="0"/>
                <a:cs typeface="Arial" panose="020B0604020202020204" pitchFamily="34" charset="0"/>
              </a:rPr>
              <a:t>e </a:t>
            </a:r>
            <a:r>
              <a:rPr lang="pt-B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ndara" panose="020E0502030303020204" pitchFamily="34" charset="0"/>
                <a:cs typeface="Arial" panose="020B0604020202020204" pitchFamily="34" charset="0"/>
              </a:rPr>
              <a:t>cópia da Apólice de Seguro através do endereço eletrônico: </a:t>
            </a:r>
            <a:r>
              <a:rPr lang="pt-BR" sz="12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ndara" panose="020E0502030303020204" pitchFamily="34" charset="0"/>
                <a:cs typeface="Arial" panose="020B0604020202020204" pitchFamily="34" charset="0"/>
                <a:hlinkClick r:id="rId3"/>
              </a:rPr>
              <a:t>estagiosupervisionadodecai@gmail.com</a:t>
            </a:r>
            <a:r>
              <a:rPr lang="pt-BR" sz="1200" b="1" i="1" u="sng" dirty="0">
                <a:solidFill>
                  <a:srgbClr val="2998E3"/>
                </a:solidFill>
                <a:effectLst/>
                <a:uFill>
                  <a:solidFill>
                    <a:srgbClr val="2998E3"/>
                  </a:solidFill>
                </a:uFill>
                <a:latin typeface="Arial" panose="020B0604020202020204" pitchFamily="34" charset="0"/>
                <a:ea typeface="Candara" panose="020E050203030302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70000"/>
              </a:lnSpc>
            </a:pPr>
            <a:r>
              <a:rPr lang="pt-B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ndara" panose="020E0502030303020204" pitchFamily="34" charset="0"/>
                <a:cs typeface="Arial" panose="020B0604020202020204" pitchFamily="34" charset="0"/>
              </a:rPr>
              <a:t>Constar no assunto: o Curso e a Universidade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38100" lvl="0" indent="0" algn="just" fontAlgn="base">
              <a:lnSpc>
                <a:spcPct val="120000"/>
              </a:lnSpc>
              <a:spcAft>
                <a:spcPts val="2140"/>
              </a:spcAft>
              <a:buClr>
                <a:srgbClr val="000000"/>
              </a:buClr>
              <a:buSzPts val="2000"/>
              <a:buNone/>
            </a:pPr>
            <a:endParaRPr lang="pt-BR" sz="1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5" name="Imagem 4" descr="Uma imagem contendo Logotipo&#10;&#10;Descrição gerada automaticamente">
            <a:extLst>
              <a:ext uri="{FF2B5EF4-FFF2-40B4-BE49-F238E27FC236}">
                <a16:creationId xmlns:a16="http://schemas.microsoft.com/office/drawing/2014/main" id="{D0D89A41-51DE-4947-A6B9-9443EE354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0839" y="3914022"/>
            <a:ext cx="1398437" cy="139843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A645DD4-C224-4F29-A5DB-0A88DCA172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256" y="98400"/>
            <a:ext cx="1767496" cy="9058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638735" y="907950"/>
            <a:ext cx="2393577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UNIVERSIDADE</a:t>
            </a:r>
            <a:endParaRPr sz="2000" dirty="0"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38100" lvl="0" indent="0" algn="just" fontAlgn="base">
              <a:lnSpc>
                <a:spcPct val="120000"/>
              </a:lnSpc>
              <a:spcAft>
                <a:spcPts val="2140"/>
              </a:spcAft>
              <a:buClr>
                <a:srgbClr val="000000"/>
              </a:buClr>
              <a:buSzPts val="2000"/>
              <a:buNone/>
            </a:pPr>
            <a:r>
              <a:rPr lang="pt-BR" sz="1400" b="1" i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ndara" panose="020E0502030303020204" pitchFamily="34" charset="0"/>
                <a:cs typeface="Arial" panose="020B0604020202020204" pitchFamily="34" charset="0"/>
              </a:rPr>
              <a:t>2 - CÓPIA DA APÓLICE DE SEGURO </a:t>
            </a:r>
            <a:r>
              <a:rPr lang="pt-BR" sz="1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ndara" panose="020E0502030303020204" pitchFamily="34" charset="0"/>
                <a:cs typeface="Arial" panose="020B0604020202020204" pitchFamily="34" charset="0"/>
              </a:rPr>
              <a:t>contra acidentes pessoais, de acordo com o parágrafo único do Art. 9º da Lei 11788/2008 e o Art. 4º da Del. CEE 87/2009.</a:t>
            </a:r>
            <a:endParaRPr lang="pt-BR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Candara" panose="020E0502030303020204" pitchFamily="34" charset="0"/>
              <a:cs typeface="Arial" panose="020B0604020202020204" pitchFamily="34" charset="0"/>
            </a:endParaRPr>
          </a:p>
          <a:p>
            <a:pPr marR="38100" lvl="0" algn="just" fontAlgn="base">
              <a:lnSpc>
                <a:spcPct val="120000"/>
              </a:lnSpc>
              <a:spcAft>
                <a:spcPts val="2140"/>
              </a:spcAft>
              <a:buClr>
                <a:srgbClr val="000000"/>
              </a:buClr>
              <a:buSzPts val="2000"/>
              <a:buAutoNum type="alphaLcParenR"/>
            </a:pPr>
            <a:r>
              <a:rPr lang="pt-BR" sz="1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ndara" panose="020E0502030303020204" pitchFamily="34" charset="0"/>
                <a:cs typeface="Arial" panose="020B0604020202020204" pitchFamily="34" charset="0"/>
              </a:rPr>
              <a:t>Enviar cópia digitalizada da apólice de seguro de cada curso para a Diretoria de Ensino para o endereço eletrônico: </a:t>
            </a:r>
            <a:r>
              <a:rPr lang="pt-BR" sz="1400" b="1" i="1" u="sng" strike="noStrike" dirty="0">
                <a:solidFill>
                  <a:schemeClr val="accent1">
                    <a:lumMod val="75000"/>
                  </a:schemeClr>
                </a:solidFill>
                <a:effectLst/>
                <a:uFill>
                  <a:solidFill>
                    <a:srgbClr val="2998E3"/>
                  </a:solidFill>
                </a:uFill>
                <a:latin typeface="Arial" panose="020B0604020202020204" pitchFamily="34" charset="0"/>
                <a:ea typeface="Candara" panose="020E0502030303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estagiosupervisionadodecai@gmail.com</a:t>
            </a:r>
            <a:endParaRPr lang="pt-BR" sz="1400" b="1" i="1" u="sng" strike="noStrike" dirty="0">
              <a:solidFill>
                <a:schemeClr val="accent1">
                  <a:lumMod val="75000"/>
                </a:schemeClr>
              </a:solidFill>
              <a:effectLst/>
              <a:uFill>
                <a:solidFill>
                  <a:srgbClr val="2998E3"/>
                </a:solidFill>
              </a:uFill>
              <a:latin typeface="Arial" panose="020B0604020202020204" pitchFamily="34" charset="0"/>
              <a:ea typeface="Candara" panose="020E0502030303020204" pitchFamily="34" charset="0"/>
              <a:cs typeface="Arial" panose="020B0604020202020204" pitchFamily="34" charset="0"/>
            </a:endParaRPr>
          </a:p>
          <a:p>
            <a:pPr marR="38100" lvl="0" algn="just" fontAlgn="base">
              <a:lnSpc>
                <a:spcPct val="120000"/>
              </a:lnSpc>
              <a:spcAft>
                <a:spcPts val="2140"/>
              </a:spcAft>
              <a:buClr>
                <a:srgbClr val="000000"/>
              </a:buClr>
              <a:buSzPts val="2000"/>
              <a:buAutoNum type="alphaLcParenR"/>
            </a:pPr>
            <a:r>
              <a:rPr lang="pt-BR" sz="1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ndara" panose="020E0502030303020204" pitchFamily="34" charset="0"/>
                <a:cs typeface="Arial" panose="020B0604020202020204" pitchFamily="34" charset="0"/>
              </a:rPr>
              <a:t>Disponibilizar cópia impressa da apólice de seguro ao estudantes para compor o prontuário do aluno estagiário na escola concedente.</a:t>
            </a:r>
          </a:p>
          <a:p>
            <a:pPr marL="0" marR="38100" lvl="0" indent="0" algn="just" fontAlgn="base">
              <a:lnSpc>
                <a:spcPct val="120000"/>
              </a:lnSpc>
              <a:spcAft>
                <a:spcPts val="2140"/>
              </a:spcAft>
              <a:buClr>
                <a:srgbClr val="000000"/>
              </a:buClr>
              <a:buSzPts val="2000"/>
              <a:buNone/>
            </a:pPr>
            <a:endParaRPr lang="pt-BR" sz="1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5" name="Imagem 4" descr="Uma imagem contendo Logotipo&#10;&#10;Descrição gerada automaticamente">
            <a:extLst>
              <a:ext uri="{FF2B5EF4-FFF2-40B4-BE49-F238E27FC236}">
                <a16:creationId xmlns:a16="http://schemas.microsoft.com/office/drawing/2014/main" id="{57960055-8A81-4539-871C-EC25835B2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0839" y="3914022"/>
            <a:ext cx="1398437" cy="139843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7F20ABF-7E78-4646-96FF-1BB854148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256" y="98400"/>
            <a:ext cx="1767496" cy="90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46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638735" y="907950"/>
            <a:ext cx="2393577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UNIVERSIDADE</a:t>
            </a:r>
            <a:endParaRPr sz="2000" dirty="0"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690390" y="1201751"/>
            <a:ext cx="4842600" cy="35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38100" lvl="0" indent="0" algn="just" fontAlgn="base">
              <a:lnSpc>
                <a:spcPct val="104000"/>
              </a:lnSpc>
              <a:spcAft>
                <a:spcPts val="2120"/>
              </a:spcAft>
              <a:buClr>
                <a:srgbClr val="000000"/>
              </a:buClr>
              <a:buSzPts val="2000"/>
              <a:buNone/>
            </a:pPr>
            <a:r>
              <a:rPr lang="pt-BR" sz="1200" b="1" i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ndara" panose="020E0502030303020204" pitchFamily="34" charset="0"/>
                <a:cs typeface="Arial" panose="020B0604020202020204" pitchFamily="34" charset="0"/>
              </a:rPr>
              <a:t>3. CARTA DE APRESENTAÇÃO DO CANDIDATO AO ESTÁGIO SUPERVISIONADO PARA O DIRETOR DA ESCOLA</a:t>
            </a:r>
            <a:r>
              <a:rPr lang="pt-BR" sz="12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ndara" panose="020E0502030303020204" pitchFamily="34" charset="0"/>
                <a:cs typeface="Arial" panose="020B0604020202020204" pitchFamily="34" charset="0"/>
              </a:rPr>
              <a:t>, que deverá ser entregue ao aluno para levar à Escola concedente. </a:t>
            </a:r>
          </a:p>
          <a:p>
            <a:pPr marL="0" marR="38100" lvl="0" indent="0" algn="just" fontAlgn="base">
              <a:lnSpc>
                <a:spcPct val="104000"/>
              </a:lnSpc>
              <a:spcAft>
                <a:spcPts val="2120"/>
              </a:spcAft>
              <a:buClr>
                <a:srgbClr val="000000"/>
              </a:buClr>
              <a:buSzPts val="2000"/>
              <a:buNone/>
            </a:pPr>
            <a:r>
              <a:rPr lang="pt-BR" sz="1200" b="1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ndara" panose="020E0502030303020204" pitchFamily="34" charset="0"/>
                <a:cs typeface="Arial" panose="020B0604020202020204" pitchFamily="34" charset="0"/>
              </a:rPr>
              <a:t>4. </a:t>
            </a:r>
            <a:r>
              <a:rPr lang="pt-BR" sz="1200" b="1" i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ndara" panose="020E0502030303020204" pitchFamily="34" charset="0"/>
                <a:cs typeface="Arial" panose="020B0604020202020204" pitchFamily="34" charset="0"/>
              </a:rPr>
              <a:t>TERMO DE CONVÊNIO/COMPROMISSO </a:t>
            </a:r>
            <a:r>
              <a:rPr lang="pt-BR" sz="12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ndara" panose="020E0502030303020204" pitchFamily="34" charset="0"/>
                <a:cs typeface="Arial" panose="020B0604020202020204" pitchFamily="34" charset="0"/>
              </a:rPr>
              <a:t>a ser assinado pelo representante da Universidade, pelo aluno estagiário e pelo Diretor da Escola concedente, juntamente com o plano de atividades do estagiário. </a:t>
            </a:r>
          </a:p>
          <a:p>
            <a:pPr marL="0" marR="38100" lvl="0" indent="0" algn="just" fontAlgn="base">
              <a:lnSpc>
                <a:spcPct val="104000"/>
              </a:lnSpc>
              <a:spcAft>
                <a:spcPts val="2120"/>
              </a:spcAft>
              <a:buClr>
                <a:srgbClr val="000000"/>
              </a:buClr>
              <a:buSzPts val="2000"/>
              <a:buNone/>
            </a:pPr>
            <a:r>
              <a:rPr lang="pt-BR" sz="12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ndara" panose="020E0502030303020204" pitchFamily="34" charset="0"/>
                <a:cs typeface="Arial" panose="020B0604020202020204" pitchFamily="34" charset="0"/>
              </a:rPr>
              <a:t>5. CÓPIA DO RG E CPF DO CANDIDATO</a:t>
            </a:r>
          </a:p>
          <a:p>
            <a:pPr marL="0" marR="38100" lvl="0" indent="0" algn="just" fontAlgn="base">
              <a:lnSpc>
                <a:spcPct val="104000"/>
              </a:lnSpc>
              <a:spcAft>
                <a:spcPts val="2120"/>
              </a:spcAft>
              <a:buClr>
                <a:srgbClr val="000000"/>
              </a:buClr>
              <a:buSzPts val="2000"/>
              <a:buNone/>
            </a:pPr>
            <a:r>
              <a:rPr lang="pt-BR" sz="1200" b="1" u="sng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ndara" panose="020E0502030303020204" pitchFamily="34" charset="0"/>
                <a:cs typeface="Arial" panose="020B0604020202020204" pitchFamily="34" charset="0"/>
              </a:rPr>
              <a:t>Atenção: </a:t>
            </a:r>
          </a:p>
          <a:p>
            <a:pPr marR="38100" lvl="0" algn="just" fontAlgn="base">
              <a:lnSpc>
                <a:spcPct val="104000"/>
              </a:lnSpc>
              <a:spcAft>
                <a:spcPts val="2120"/>
              </a:spcAft>
              <a:buClr>
                <a:srgbClr val="000000"/>
              </a:buClr>
              <a:buSzPts val="2000"/>
              <a:buFontTx/>
              <a:buChar char="-"/>
            </a:pPr>
            <a:r>
              <a:rPr lang="pt-BR" sz="12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ndara" panose="020E0502030303020204" pitchFamily="34" charset="0"/>
                <a:cs typeface="Arial" panose="020B0604020202020204" pitchFamily="34" charset="0"/>
              </a:rPr>
              <a:t>T</a:t>
            </a:r>
            <a:r>
              <a:rPr lang="pt-BR" sz="1200" b="1" u="sng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ndara" panose="020E0502030303020204" pitchFamily="34" charset="0"/>
                <a:cs typeface="Arial" panose="020B0604020202020204" pitchFamily="34" charset="0"/>
              </a:rPr>
              <a:t>odos os documentos digitalizados devem ser enviados ao e-mail: </a:t>
            </a:r>
            <a:r>
              <a:rPr lang="pt-BR" sz="1200" b="1" strike="noStrike" dirty="0">
                <a:solidFill>
                  <a:schemeClr val="accent1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ndara" panose="020E0502030303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estagiosupervisionadodecai@gmail.com</a:t>
            </a:r>
            <a:endParaRPr lang="pt-BR" sz="1200" b="1" strike="noStrike" dirty="0">
              <a:solidFill>
                <a:schemeClr val="accent1">
                  <a:lumMod val="75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Candara" panose="020E0502030303020204" pitchFamily="34" charset="0"/>
              <a:cs typeface="Arial" panose="020B0604020202020204" pitchFamily="34" charset="0"/>
            </a:endParaRPr>
          </a:p>
          <a:p>
            <a:pPr marL="0" marR="38100" lvl="0" indent="0" algn="just" fontAlgn="base">
              <a:lnSpc>
                <a:spcPct val="104000"/>
              </a:lnSpc>
              <a:spcAft>
                <a:spcPts val="2120"/>
              </a:spcAft>
              <a:buClr>
                <a:srgbClr val="000000"/>
              </a:buClr>
              <a:buSzPts val="2000"/>
              <a:buNone/>
            </a:pPr>
            <a:r>
              <a:rPr lang="pt-BR" sz="12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ndara" panose="020E0502030303020204" pitchFamily="34" charset="0"/>
                <a:cs typeface="Arial" panose="020B0604020202020204" pitchFamily="34" charset="0"/>
              </a:rPr>
              <a:t>Após o envio dos documentos o candidato deve aguardar a publicação da PORTARIA DE AUTORIZAÇÃO para inicio do estágio supervisionado. E a </a:t>
            </a:r>
            <a:r>
              <a:rPr lang="pt-BR" sz="1200" b="1" i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ndara" panose="020E0502030303020204" pitchFamily="34" charset="0"/>
                <a:cs typeface="Arial" panose="020B0604020202020204" pitchFamily="34" charset="0"/>
              </a:rPr>
              <a:t>Escola concedente do estágio</a:t>
            </a:r>
            <a:r>
              <a:rPr lang="pt-BR" sz="12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ndara" panose="020E0502030303020204" pitchFamily="34" charset="0"/>
                <a:cs typeface="Arial" panose="020B0604020202020204" pitchFamily="34" charset="0"/>
              </a:rPr>
              <a:t>, será comunicada.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38100" lvl="0" indent="0" algn="just" fontAlgn="base">
              <a:lnSpc>
                <a:spcPct val="120000"/>
              </a:lnSpc>
              <a:spcAft>
                <a:spcPts val="2140"/>
              </a:spcAft>
              <a:buClr>
                <a:srgbClr val="000000"/>
              </a:buClr>
              <a:buSzPts val="2000"/>
              <a:buNone/>
            </a:pPr>
            <a:endParaRPr lang="pt-BR" sz="1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5" name="Imagem 4" descr="Uma imagem contendo Logotipo&#10;&#10;Descrição gerada automaticamente">
            <a:extLst>
              <a:ext uri="{FF2B5EF4-FFF2-40B4-BE49-F238E27FC236}">
                <a16:creationId xmlns:a16="http://schemas.microsoft.com/office/drawing/2014/main" id="{43DE9391-2A21-453D-AF64-522CF2483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4005" y="4397188"/>
            <a:ext cx="915271" cy="91527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0C9B726-CBC4-4859-B0B4-C42C77BABE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092" y="-73958"/>
            <a:ext cx="1697113" cy="8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55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51"/>
          <p:cNvSpPr txBox="1"/>
          <p:nvPr/>
        </p:nvSpPr>
        <p:spPr>
          <a:xfrm>
            <a:off x="1191264" y="687188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DIRETORIA DE ENSINO – REGIÃO CAIEIRAS</a:t>
            </a:r>
            <a:endParaRPr sz="1800" b="1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2" name="Google Shape;1152;p5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7D94055-4FD3-4510-A30A-7932721C2838}"/>
              </a:ext>
            </a:extLst>
          </p:cNvPr>
          <p:cNvSpPr txBox="1"/>
          <p:nvPr/>
        </p:nvSpPr>
        <p:spPr>
          <a:xfrm>
            <a:off x="2941585" y="940978"/>
            <a:ext cx="3260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DOCUMENTOS NECESSÁRIOS</a:t>
            </a:r>
            <a:r>
              <a:rPr lang="pt-BR" dirty="0"/>
              <a:t>: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D136363-6EC0-4570-98DE-11F2EC5684B0}"/>
              </a:ext>
            </a:extLst>
          </p:cNvPr>
          <p:cNvSpPr txBox="1"/>
          <p:nvPr/>
        </p:nvSpPr>
        <p:spPr>
          <a:xfrm>
            <a:off x="659946" y="1245550"/>
            <a:ext cx="746311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DOCUMENTOS NECESSÁRIOS: </a:t>
            </a:r>
            <a:r>
              <a:rPr lang="pt-BR" sz="900" dirty="0"/>
              <a:t>(DEVERÃO SER ESCANEADOS e ENVIADO PARA) : </a:t>
            </a:r>
            <a:r>
              <a:rPr lang="pt-BR" sz="900" b="1" i="1" u="sng" strike="noStrike" dirty="0">
                <a:solidFill>
                  <a:schemeClr val="accent1">
                    <a:lumMod val="75000"/>
                  </a:schemeClr>
                </a:solidFill>
                <a:effectLst/>
                <a:uFill>
                  <a:solidFill>
                    <a:srgbClr val="2998E3"/>
                  </a:solidFill>
                </a:uFill>
                <a:latin typeface="Arial" panose="020B0604020202020204" pitchFamily="34" charset="0"/>
                <a:ea typeface="Candara" panose="020E0502030303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estagiosupervisionadodecai@gmail.com</a:t>
            </a:r>
            <a:endParaRPr lang="pt-BR" sz="90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A3669B5-155D-4183-B432-D92DD0CC0F98}"/>
              </a:ext>
            </a:extLst>
          </p:cNvPr>
          <p:cNvSpPr txBox="1"/>
          <p:nvPr/>
        </p:nvSpPr>
        <p:spPr>
          <a:xfrm>
            <a:off x="840440" y="1690500"/>
            <a:ext cx="7463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RG e CPF</a:t>
            </a:r>
            <a:endParaRPr lang="pt-BR" sz="9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C4CE40A-2D47-47D1-95A0-2C648F84AD20}"/>
              </a:ext>
            </a:extLst>
          </p:cNvPr>
          <p:cNvSpPr txBox="1"/>
          <p:nvPr/>
        </p:nvSpPr>
        <p:spPr>
          <a:xfrm>
            <a:off x="840440" y="1966063"/>
            <a:ext cx="7463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4"/>
              </a:rPr>
              <a:t>Carta de Apresentação do Estudante - Universidade(modelo)</a:t>
            </a:r>
            <a:endParaRPr lang="pt-BR" sz="900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92D82F5-C075-46E7-85F0-54F2AF38900F}"/>
              </a:ext>
            </a:extLst>
          </p:cNvPr>
          <p:cNvSpPr txBox="1"/>
          <p:nvPr/>
        </p:nvSpPr>
        <p:spPr>
          <a:xfrm>
            <a:off x="840440" y="2282246"/>
            <a:ext cx="7463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Cópia da Apólice de Seguro</a:t>
            </a:r>
            <a:endParaRPr lang="pt-BR" sz="900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5825A440-1BEF-454A-80FC-D3FEA3EDF4D6}"/>
              </a:ext>
            </a:extLst>
          </p:cNvPr>
          <p:cNvSpPr txBox="1"/>
          <p:nvPr/>
        </p:nvSpPr>
        <p:spPr>
          <a:xfrm>
            <a:off x="840440" y="2580400"/>
            <a:ext cx="7463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5"/>
              </a:rPr>
              <a:t>Termo de Compromisso (modelo)</a:t>
            </a:r>
            <a:endParaRPr lang="pt-BR" sz="900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EBCBF85-BC7D-4560-B3E2-81BF064E4AC0}"/>
              </a:ext>
            </a:extLst>
          </p:cNvPr>
          <p:cNvSpPr txBox="1"/>
          <p:nvPr/>
        </p:nvSpPr>
        <p:spPr>
          <a:xfrm>
            <a:off x="925605" y="3390521"/>
            <a:ext cx="7463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6"/>
              </a:rPr>
              <a:t>Cartilha Lei do Estágio</a:t>
            </a:r>
            <a:endParaRPr lang="pt-BR" sz="900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C4D3F6A3-2D7C-4429-A59D-F56AC25DBFA7}"/>
              </a:ext>
            </a:extLst>
          </p:cNvPr>
          <p:cNvSpPr txBox="1"/>
          <p:nvPr/>
        </p:nvSpPr>
        <p:spPr>
          <a:xfrm>
            <a:off x="932329" y="3651700"/>
            <a:ext cx="7463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7"/>
              </a:rPr>
              <a:t>Deliberação CEE 87/2009</a:t>
            </a:r>
            <a:endParaRPr lang="pt-BR" sz="900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22C336A-87AD-4623-813A-288D2C9B05C9}"/>
              </a:ext>
            </a:extLst>
          </p:cNvPr>
          <p:cNvSpPr txBox="1"/>
          <p:nvPr/>
        </p:nvSpPr>
        <p:spPr>
          <a:xfrm>
            <a:off x="840440" y="2920449"/>
            <a:ext cx="7463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8"/>
              </a:rPr>
              <a:t>Carta de Apresentação do Candidato – Prática de Ensino(modelo)</a:t>
            </a:r>
            <a:endParaRPr lang="pt-BR" sz="900" dirty="0"/>
          </a:p>
        </p:txBody>
      </p:sp>
      <p:pic>
        <p:nvPicPr>
          <p:cNvPr id="28" name="Imagem 27" descr="Uma imagem contendo Logotipo&#10;&#10;Descrição gerada automaticamente">
            <a:extLst>
              <a:ext uri="{FF2B5EF4-FFF2-40B4-BE49-F238E27FC236}">
                <a16:creationId xmlns:a16="http://schemas.microsoft.com/office/drawing/2014/main" id="{944A39FB-80A5-459F-B9CB-014939A112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89504" y="3782004"/>
            <a:ext cx="1398437" cy="1398437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0FD19725-CC9D-476F-8C22-54C2C81064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921" y="-33618"/>
            <a:ext cx="1767496" cy="9058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Juliet template">
  <a:themeElements>
    <a:clrScheme name="Custom 347">
      <a:dk1>
        <a:srgbClr val="666666"/>
      </a:dk1>
      <a:lt1>
        <a:srgbClr val="FFFFFF"/>
      </a:lt1>
      <a:dk2>
        <a:srgbClr val="B7B7B7"/>
      </a:dk2>
      <a:lt2>
        <a:srgbClr val="E4E4E4"/>
      </a:lt2>
      <a:accent1>
        <a:srgbClr val="5C91E6"/>
      </a:accent1>
      <a:accent2>
        <a:srgbClr val="4CD5D5"/>
      </a:accent2>
      <a:accent3>
        <a:srgbClr val="7A6DDD"/>
      </a:accent3>
      <a:accent4>
        <a:srgbClr val="EC59B6"/>
      </a:accent4>
      <a:accent5>
        <a:srgbClr val="F79E3A"/>
      </a:accent5>
      <a:accent6>
        <a:srgbClr val="EEDC14"/>
      </a:accent6>
      <a:hlink>
        <a:srgbClr val="66666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630</Words>
  <Application>Microsoft Office PowerPoint</Application>
  <PresentationFormat>Apresentação na tela (16:9)</PresentationFormat>
  <Paragraphs>40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7" baseType="lpstr">
      <vt:lpstr>Clarendon Condensed</vt:lpstr>
      <vt:lpstr>Montserrat Light</vt:lpstr>
      <vt:lpstr>Montserrat ExtraBold</vt:lpstr>
      <vt:lpstr>Montserrat</vt:lpstr>
      <vt:lpstr>Candara</vt:lpstr>
      <vt:lpstr>Arial</vt:lpstr>
      <vt:lpstr>Arial Black</vt:lpstr>
      <vt:lpstr>Juliet template</vt:lpstr>
      <vt:lpstr>ESTÁGIO SUPERVISIONADO</vt:lpstr>
      <vt:lpstr>APRESENTAÇÃO</vt:lpstr>
      <vt:lpstr>PROCEDIMENTOS PARA O ESTÁGIO SUPERVISIONADO NA CIRCUNSCRIÇÃO DA DIRETORIA DE ENSINO REGIÃO – CAIEIRAS</vt:lpstr>
      <vt:lpstr>A padronização para os procedimentos a serem seguidos na realização das disciplinas de estágio supervisionado se faz necessária diante da constante procura por maiores informações a respeito dos processos e documentos que envolvem as atribuições da Instituição requerente – Universidade, do aluno, da Diretoria de Ensino e da Escola Estadual concedente, necessárias a todos os cursos de licenciatura plena.  Segue anexo a Cartilha Esclarecedora sobre a Lei do Estágio – Lei nº 11.788/2008 (2008, Ministério do Trabalho e Emprego), para dirimir quaisquer dúvidas.</vt:lpstr>
      <vt:lpstr>Apresentação do PowerPoint</vt:lpstr>
      <vt:lpstr>UNIVERSIDADE</vt:lpstr>
      <vt:lpstr>UNIVERSIDADE</vt:lpstr>
      <vt:lpstr>UNIVERSIDADE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ESTÁGIO SUPERVISIONADO</dc:title>
  <dc:creator>ANGELO JUNIOR</dc:creator>
  <cp:lastModifiedBy>ANGELO JUNIOR</cp:lastModifiedBy>
  <cp:revision>11</cp:revision>
  <dcterms:modified xsi:type="dcterms:W3CDTF">2022-04-12T10:55:23Z</dcterms:modified>
</cp:coreProperties>
</file>