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28" r:id="rId5"/>
    <p:sldId id="468" r:id="rId6"/>
    <p:sldId id="482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71" r:id="rId18"/>
    <p:sldId id="453" r:id="rId19"/>
  </p:sldIdLst>
  <p:sldSz cx="18288000" cy="10287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6D"/>
    <a:srgbClr val="00B050"/>
    <a:srgbClr val="F7FFF7"/>
    <a:srgbClr val="663300"/>
    <a:srgbClr val="EFC206"/>
    <a:srgbClr val="4D75B2"/>
    <a:srgbClr val="FFCE00"/>
    <a:srgbClr val="48C859"/>
    <a:srgbClr val="333333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285"/>
        <p:guide pos="5760"/>
        <p:guide orient="horz" pos="408"/>
        <p:guide pos="10988"/>
        <p:guide orient="horz" pos="888"/>
        <p:guide pos="521"/>
        <p:guide orient="horz" pos="5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796133" y="5920539"/>
            <a:ext cx="879712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 – </a:t>
            </a:r>
          </a:p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GESTOR ESCOLAR</a:t>
            </a:r>
            <a:endParaRPr lang="pt-BR" sz="6600" dirty="0">
              <a:solidFill>
                <a:schemeClr val="bg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7CE0598-9D0E-420F-A17E-EB6408ADDCF4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Passo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3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Após entrar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na escola,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localize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 clique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na aba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Gestor</a:t>
            </a:r>
            <a:r>
              <a:rPr sz="3200" spc="-5" dirty="0">
                <a:latin typeface="Arial MT"/>
                <a:cs typeface="Arial MT"/>
              </a:rPr>
              <a:t> Escolar</a:t>
            </a:r>
            <a:endParaRPr sz="3200" dirty="0">
              <a:latin typeface="Arial MT"/>
              <a:cs typeface="Arial M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100098F-95DC-4371-8FD7-32CC324419F1}"/>
              </a:ext>
            </a:extLst>
          </p:cNvPr>
          <p:cNvGrpSpPr/>
          <p:nvPr/>
        </p:nvGrpSpPr>
        <p:grpSpPr>
          <a:xfrm>
            <a:off x="827088" y="2978150"/>
            <a:ext cx="16616362" cy="3613150"/>
            <a:chOff x="827088" y="2978150"/>
            <a:chExt cx="16616362" cy="361315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6C680EF-45AB-43DA-8197-AA53EBD22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50"/>
            <a:stretch/>
          </p:blipFill>
          <p:spPr>
            <a:xfrm>
              <a:off x="827088" y="2978150"/>
              <a:ext cx="16616362" cy="2933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Seta: para Cima 5">
              <a:extLst>
                <a:ext uri="{FF2B5EF4-FFF2-40B4-BE49-F238E27FC236}">
                  <a16:creationId xmlns:a16="http://schemas.microsoft.com/office/drawing/2014/main" id="{94B4FACD-2921-4EF5-B3FA-D519E07EC2BD}"/>
                </a:ext>
              </a:extLst>
            </p:cNvPr>
            <p:cNvSpPr/>
            <p:nvPr/>
          </p:nvSpPr>
          <p:spPr>
            <a:xfrm>
              <a:off x="2590800" y="5911850"/>
              <a:ext cx="622300" cy="679450"/>
            </a:xfrm>
            <a:prstGeom prst="up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object 3">
            <a:extLst>
              <a:ext uri="{FF2B5EF4-FFF2-40B4-BE49-F238E27FC236}">
                <a16:creationId xmlns:a16="http://schemas.microsoft.com/office/drawing/2014/main" id="{D06B945D-592F-4336-8423-399EF669E1D4}"/>
              </a:ext>
            </a:extLst>
          </p:cNvPr>
          <p:cNvSpPr txBox="1">
            <a:spLocks/>
          </p:cNvSpPr>
          <p:nvPr/>
        </p:nvSpPr>
        <p:spPr>
          <a:xfrm>
            <a:off x="960065" y="162192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Cadastrar 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225692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843EA3C-B5B9-48B2-A164-2ED2E8DF24CD}"/>
              </a:ext>
            </a:extLst>
          </p:cNvPr>
          <p:cNvSpPr txBox="1"/>
          <p:nvPr/>
        </p:nvSpPr>
        <p:spPr>
          <a:xfrm>
            <a:off x="827088" y="1424690"/>
            <a:ext cx="16616362" cy="703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4999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Passo 4 </a:t>
            </a:r>
            <a:r>
              <a:rPr sz="3200" dirty="0">
                <a:latin typeface="Arial MT"/>
                <a:cs typeface="Arial MT"/>
              </a:rPr>
              <a:t>– </a:t>
            </a:r>
            <a:r>
              <a:rPr sz="3200" spc="-5" dirty="0">
                <a:latin typeface="Arial MT"/>
                <a:cs typeface="Arial MT"/>
              </a:rPr>
              <a:t>Na aba gestor escolar </a:t>
            </a:r>
            <a:r>
              <a:rPr sz="3200" dirty="0">
                <a:latin typeface="Arial MT"/>
                <a:cs typeface="Arial MT"/>
              </a:rPr>
              <a:t>– </a:t>
            </a:r>
            <a:r>
              <a:rPr sz="3200" spc="-5" dirty="0">
                <a:latin typeface="Arial MT"/>
                <a:cs typeface="Arial MT"/>
              </a:rPr>
              <a:t>campo número </a:t>
            </a:r>
            <a:r>
              <a:rPr sz="3200" dirty="0">
                <a:latin typeface="Arial MT"/>
                <a:cs typeface="Arial MT"/>
              </a:rPr>
              <a:t>do CPF: </a:t>
            </a:r>
            <a:r>
              <a:rPr sz="3200" spc="-5" dirty="0">
                <a:latin typeface="Arial MT"/>
                <a:cs typeface="Arial MT"/>
              </a:rPr>
              <a:t>preencha </a:t>
            </a:r>
            <a:r>
              <a:rPr sz="3200" dirty="0">
                <a:latin typeface="Arial MT"/>
                <a:cs typeface="Arial MT"/>
              </a:rPr>
              <a:t>com </a:t>
            </a:r>
            <a:r>
              <a:rPr sz="3200" spc="-5" dirty="0">
                <a:latin typeface="Arial MT"/>
                <a:cs typeface="Arial MT"/>
              </a:rPr>
              <a:t>número do </a:t>
            </a:r>
            <a:r>
              <a:rPr sz="3200" dirty="0">
                <a:latin typeface="Arial MT"/>
                <a:cs typeface="Arial MT"/>
              </a:rPr>
              <a:t>CPF </a:t>
            </a:r>
            <a:r>
              <a:rPr sz="3200" spc="-5" dirty="0">
                <a:latin typeface="Arial MT"/>
                <a:cs typeface="Arial MT"/>
              </a:rPr>
              <a:t>do </a:t>
            </a:r>
            <a:r>
              <a:rPr sz="3200" dirty="0">
                <a:latin typeface="Arial MT"/>
                <a:cs typeface="Arial MT"/>
              </a:rPr>
              <a:t>Gestor da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Escola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 em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seguida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clique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no botão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“Validar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CPF”.</a:t>
            </a:r>
            <a:endParaRPr sz="3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</a:pPr>
            <a:r>
              <a:rPr sz="3200" dirty="0">
                <a:latin typeface="Arial MT"/>
                <a:cs typeface="Arial MT"/>
              </a:rPr>
              <a:t>Os </a:t>
            </a:r>
            <a:r>
              <a:rPr sz="3200" spc="-5" dirty="0">
                <a:latin typeface="Arial MT"/>
                <a:cs typeface="Arial MT"/>
              </a:rPr>
              <a:t>dados do gestor escolar serão apresentados na tela </a:t>
            </a:r>
            <a:r>
              <a:rPr sz="3200" dirty="0">
                <a:latin typeface="Arial MT"/>
                <a:cs typeface="Arial MT"/>
              </a:rPr>
              <a:t>para </a:t>
            </a:r>
            <a:r>
              <a:rPr sz="3200" spc="-5" dirty="0">
                <a:latin typeface="Arial MT"/>
                <a:cs typeface="Arial MT"/>
              </a:rPr>
              <a:t>verificação. Observe que não é possível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realizar atualizações dos </a:t>
            </a:r>
            <a:r>
              <a:rPr sz="3200" dirty="0">
                <a:latin typeface="Arial MT"/>
                <a:cs typeface="Arial MT"/>
              </a:rPr>
              <a:t>dados </a:t>
            </a:r>
            <a:r>
              <a:rPr sz="3200" spc="-5" dirty="0">
                <a:latin typeface="Arial MT"/>
                <a:cs typeface="Arial MT"/>
              </a:rPr>
              <a:t>diretamente na tela do gestor </a:t>
            </a:r>
            <a:r>
              <a:rPr sz="3200" spc="-15" dirty="0">
                <a:latin typeface="Arial MT"/>
                <a:cs typeface="Arial MT"/>
              </a:rPr>
              <a:t>escolar. </a:t>
            </a:r>
            <a:r>
              <a:rPr sz="3200" spc="-5" dirty="0">
                <a:latin typeface="Arial MT"/>
                <a:cs typeface="Arial MT"/>
              </a:rPr>
              <a:t>Caso exista a necessidade de </a:t>
            </a:r>
            <a:r>
              <a:rPr sz="3200" spc="5" dirty="0">
                <a:latin typeface="Arial MT"/>
                <a:cs typeface="Arial MT"/>
              </a:rPr>
              <a:t>se 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incluir/atualizar qualquer informação do </a:t>
            </a:r>
            <a:r>
              <a:rPr sz="3200" dirty="0">
                <a:latin typeface="Arial MT"/>
                <a:cs typeface="Arial MT"/>
              </a:rPr>
              <a:t>gestor </a:t>
            </a:r>
            <a:r>
              <a:rPr sz="3200" spc="-5" dirty="0">
                <a:latin typeface="Arial MT"/>
                <a:cs typeface="Arial MT"/>
              </a:rPr>
              <a:t>será necessário acessar o respectivo sistemas </a:t>
            </a:r>
            <a:r>
              <a:rPr sz="3200" spc="-10" dirty="0">
                <a:latin typeface="Arial MT"/>
                <a:cs typeface="Arial MT"/>
              </a:rPr>
              <a:t>dados </a:t>
            </a:r>
            <a:r>
              <a:rPr sz="3200" spc="-5" dirty="0">
                <a:latin typeface="Arial MT"/>
                <a:cs typeface="Arial MT"/>
              </a:rPr>
              <a:t> pessoais,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formação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curricular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-5" dirty="0">
                <a:latin typeface="Arial MT"/>
                <a:cs typeface="Arial MT"/>
              </a:rPr>
              <a:t> funcional.</a:t>
            </a:r>
            <a:endParaRPr sz="3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</a:pPr>
            <a:r>
              <a:rPr sz="3200" spc="-5" dirty="0">
                <a:latin typeface="Arial MT"/>
                <a:cs typeface="Arial MT"/>
              </a:rPr>
              <a:t>Após conferir/validar os dados do </a:t>
            </a:r>
            <a:r>
              <a:rPr sz="3200" spc="-20" dirty="0">
                <a:latin typeface="Arial MT"/>
                <a:cs typeface="Arial MT"/>
              </a:rPr>
              <a:t>gestor, </a:t>
            </a:r>
            <a:r>
              <a:rPr sz="3200" spc="-5" dirty="0">
                <a:latin typeface="Arial MT"/>
                <a:cs typeface="Arial MT"/>
              </a:rPr>
              <a:t>clique em salvar para gravar os dados do gestor </a:t>
            </a:r>
            <a:r>
              <a:rPr sz="3200" spc="-20" dirty="0">
                <a:latin typeface="Arial MT"/>
                <a:cs typeface="Arial MT"/>
              </a:rPr>
              <a:t>escolar. </a:t>
            </a:r>
            <a:r>
              <a:rPr sz="3200" spc="-5" dirty="0">
                <a:latin typeface="Arial MT"/>
                <a:cs typeface="Arial MT"/>
              </a:rPr>
              <a:t>Caso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os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dados</a:t>
            </a:r>
            <a:r>
              <a:rPr sz="3200" spc="-5" dirty="0">
                <a:latin typeface="Arial MT"/>
                <a:cs typeface="Arial MT"/>
              </a:rPr>
              <a:t> estejam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incompletos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ou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inconsistentes,</a:t>
            </a:r>
            <a:r>
              <a:rPr sz="3200" dirty="0">
                <a:latin typeface="Arial MT"/>
                <a:cs typeface="Arial MT"/>
              </a:rPr>
              <a:t> o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sistema</a:t>
            </a:r>
            <a:r>
              <a:rPr sz="3200" dirty="0">
                <a:latin typeface="Arial MT"/>
                <a:cs typeface="Arial MT"/>
              </a:rPr>
              <a:t> apresentará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mensagem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informando</a:t>
            </a:r>
            <a:r>
              <a:rPr sz="3200" dirty="0">
                <a:latin typeface="Arial MT"/>
                <a:cs typeface="Arial MT"/>
              </a:rPr>
              <a:t> a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inconsistência.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221A288-73F7-4284-A56C-7702532B0572}"/>
              </a:ext>
            </a:extLst>
          </p:cNvPr>
          <p:cNvSpPr txBox="1">
            <a:spLocks/>
          </p:cNvSpPr>
          <p:nvPr/>
        </p:nvSpPr>
        <p:spPr>
          <a:xfrm>
            <a:off x="960065" y="162192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Cadastrar 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52267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38A6D1D-4490-4248-8C58-F9F264F2D179}"/>
              </a:ext>
            </a:extLst>
          </p:cNvPr>
          <p:cNvGrpSpPr/>
          <p:nvPr/>
        </p:nvGrpSpPr>
        <p:grpSpPr>
          <a:xfrm>
            <a:off x="960066" y="3174549"/>
            <a:ext cx="16369992" cy="4057650"/>
            <a:chOff x="461963" y="2898775"/>
            <a:chExt cx="17364074" cy="405765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E02D00C-6235-4EB7-875B-7B7C27A14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7762" y="2898775"/>
              <a:ext cx="16678275" cy="4057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id="{5BC4245A-3379-464A-B4B7-307AB0A86B22}"/>
                </a:ext>
              </a:extLst>
            </p:cNvPr>
            <p:cNvSpPr/>
            <p:nvPr/>
          </p:nvSpPr>
          <p:spPr>
            <a:xfrm>
              <a:off x="461963" y="3606800"/>
              <a:ext cx="627062" cy="355600"/>
            </a:xfrm>
            <a:prstGeom prst="rightArrow">
              <a:avLst/>
            </a:prstGeom>
            <a:solidFill>
              <a:srgbClr val="FFB76D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84A0FA72-5ECA-461E-915C-F214B6C8FB62}"/>
              </a:ext>
            </a:extLst>
          </p:cNvPr>
          <p:cNvSpPr txBox="1">
            <a:spLocks/>
          </p:cNvSpPr>
          <p:nvPr/>
        </p:nvSpPr>
        <p:spPr>
          <a:xfrm>
            <a:off x="960065" y="162192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Cadastrar 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172042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444752C9-6467-4B53-81FB-0A868220D186}"/>
              </a:ext>
            </a:extLst>
          </p:cNvPr>
          <p:cNvSpPr/>
          <p:nvPr/>
        </p:nvSpPr>
        <p:spPr>
          <a:xfrm>
            <a:off x="5759450" y="5143500"/>
            <a:ext cx="45085" cy="2857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C8FA030A-E246-4EE2-8FC7-7BA785B0324C}"/>
              </a:ext>
            </a:extLst>
          </p:cNvPr>
          <p:cNvSpPr/>
          <p:nvPr/>
        </p:nvSpPr>
        <p:spPr>
          <a:xfrm>
            <a:off x="5714365" y="1782564"/>
            <a:ext cx="45085" cy="22764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7C683D6-43E0-45A1-B7F6-E54502A6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4AC3151-D889-4CC3-B7FC-AD6130A4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39" y="1424535"/>
            <a:ext cx="11437875" cy="7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Identificação única (Código do INEP)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Completo do Diretor;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Dara de Nascimento;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Filiação 1 (Nome Completo);                                                             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Filiação 2 (Nome Completo);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Sexo;                                                                                          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Bloco de Informações extraídas do Sistema Dados Pessoais 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Cor/Raça;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Nacionalidade;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 de Nascimento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Munícipio de Nascimento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t-BR" altLang="pt-B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Nível de Escolaridade concluída;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ensino médio cursado;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 de Conclusão;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Curso;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 de Conclusão;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Nível do curso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Instituição de educação superior;                                    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Bloco de Informações extraídas do Sistema Formação Curricular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 de conclusão;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Nível do Curso;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Instituição de educação superior;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Especialização;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Cursos específicos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(formação continuada com no mínimo 80 horas);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4EBFAA-B3BA-4665-A2F7-0EF0A660EEC3}"/>
              </a:ext>
            </a:extLst>
          </p:cNvPr>
          <p:cNvSpPr txBox="1"/>
          <p:nvPr/>
        </p:nvSpPr>
        <p:spPr>
          <a:xfrm>
            <a:off x="8517091" y="4394339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Cargo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Critério de Acesso ao Cargo/função;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Situação Funcional/Regime de Contratação/Tipo de Vínculo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E7E313B2-1D3F-446C-A5A8-ED5736117986}"/>
              </a:ext>
            </a:extLst>
          </p:cNvPr>
          <p:cNvSpPr/>
          <p:nvPr/>
        </p:nvSpPr>
        <p:spPr>
          <a:xfrm>
            <a:off x="14741682" y="4313674"/>
            <a:ext cx="45719" cy="105082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8AD8EDF-9CD9-486F-88BF-C06A3BE19A50}"/>
              </a:ext>
            </a:extLst>
          </p:cNvPr>
          <p:cNvSpPr txBox="1"/>
          <p:nvPr/>
        </p:nvSpPr>
        <p:spPr>
          <a:xfrm>
            <a:off x="15107083" y="4377422"/>
            <a:ext cx="232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Bloco de Informações Extraídas do Sistema Cadastro Funcional 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E4C7119-856D-42B2-98F2-2784EDD7BD41}"/>
              </a:ext>
            </a:extLst>
          </p:cNvPr>
          <p:cNvSpPr txBox="1">
            <a:spLocks/>
          </p:cNvSpPr>
          <p:nvPr/>
        </p:nvSpPr>
        <p:spPr>
          <a:xfrm>
            <a:off x="918717" y="208534"/>
            <a:ext cx="6911975" cy="766877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889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7790">
              <a:spcBef>
                <a:spcPts val="700"/>
              </a:spcBef>
            </a:pPr>
            <a:r>
              <a:rPr lang="pt-BR" b="1" spc="-10" dirty="0">
                <a:solidFill>
                  <a:schemeClr val="bg1"/>
                </a:solidFill>
              </a:rPr>
              <a:t>Cadastrar</a:t>
            </a:r>
            <a:r>
              <a:rPr lang="pt-BR" b="1" spc="-20" dirty="0">
                <a:solidFill>
                  <a:schemeClr val="bg1"/>
                </a:solidFill>
              </a:rPr>
              <a:t> </a:t>
            </a:r>
            <a:r>
              <a:rPr lang="pt-BR" b="1" spc="-10" dirty="0">
                <a:solidFill>
                  <a:schemeClr val="bg1"/>
                </a:solidFill>
              </a:rPr>
              <a:t>Gestor</a:t>
            </a:r>
            <a:r>
              <a:rPr lang="pt-BR" b="1" spc="-2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355256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14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17FF41-6696-43B3-85EC-63F323E698FA}"/>
              </a:ext>
            </a:extLst>
          </p:cNvPr>
          <p:cNvSpPr txBox="1"/>
          <p:nvPr/>
        </p:nvSpPr>
        <p:spPr>
          <a:xfrm>
            <a:off x="971549" y="345540"/>
            <a:ext cx="5197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PORTAL DE ATENDIMENTO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65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5B39999-693D-4CBF-9F77-4FC0F1A50662}"/>
              </a:ext>
            </a:extLst>
          </p:cNvPr>
          <p:cNvSpPr txBox="1">
            <a:spLocks/>
          </p:cNvSpPr>
          <p:nvPr/>
        </p:nvSpPr>
        <p:spPr>
          <a:xfrm>
            <a:off x="1116819" y="136065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979700C7-96C1-4596-B1F7-899906588D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485" y="6300329"/>
            <a:ext cx="1546058" cy="1445615"/>
          </a:xfrm>
          <a:prstGeom prst="rect">
            <a:avLst/>
          </a:prstGeom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id="{B0CD5C46-C44D-42B3-8C4D-EC24084C15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3440" y="6631146"/>
            <a:ext cx="880007" cy="1071957"/>
          </a:xfrm>
          <a:prstGeom prst="rect">
            <a:avLst/>
          </a:prstGeom>
        </p:spPr>
      </p:pic>
      <p:pic>
        <p:nvPicPr>
          <p:cNvPr id="11" name="object 8">
            <a:extLst>
              <a:ext uri="{FF2B5EF4-FFF2-40B4-BE49-F238E27FC236}">
                <a16:creationId xmlns:a16="http://schemas.microsoft.com/office/drawing/2014/main" id="{DF6F17C3-45B8-4E79-9673-4A68AC1E1D0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37446" y="6105347"/>
            <a:ext cx="1462178" cy="2124864"/>
          </a:xfrm>
          <a:prstGeom prst="rect">
            <a:avLst/>
          </a:prstGeom>
        </p:spPr>
      </p:pic>
      <p:pic>
        <p:nvPicPr>
          <p:cNvPr id="12" name="object 9">
            <a:extLst>
              <a:ext uri="{FF2B5EF4-FFF2-40B4-BE49-F238E27FC236}">
                <a16:creationId xmlns:a16="http://schemas.microsoft.com/office/drawing/2014/main" id="{335DAD16-83D9-4776-90CC-B1FBD09FA34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53933" y="3007084"/>
            <a:ext cx="2766060" cy="1786698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AA881F50-4877-48AE-A4C4-1FA9D00924FB}"/>
              </a:ext>
            </a:extLst>
          </p:cNvPr>
          <p:cNvSpPr txBox="1"/>
          <p:nvPr/>
        </p:nvSpPr>
        <p:spPr>
          <a:xfrm>
            <a:off x="1393288" y="7700997"/>
            <a:ext cx="2159318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spc="-8" dirty="0">
                <a:latin typeface="Calibri"/>
                <a:cs typeface="Calibri"/>
              </a:rPr>
              <a:t>Dados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8" dirty="0">
                <a:latin typeface="Calibri"/>
                <a:cs typeface="Calibri"/>
              </a:rPr>
              <a:t>Pessoais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491171DF-F188-4024-B597-12856A75F0F1}"/>
              </a:ext>
            </a:extLst>
          </p:cNvPr>
          <p:cNvSpPr txBox="1"/>
          <p:nvPr/>
        </p:nvSpPr>
        <p:spPr>
          <a:xfrm>
            <a:off x="6814727" y="7707398"/>
            <a:ext cx="2859405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spc="-15" dirty="0">
                <a:latin typeface="Calibri"/>
                <a:cs typeface="Calibri"/>
              </a:rPr>
              <a:t>Formação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8" dirty="0">
                <a:latin typeface="Calibri"/>
                <a:cs typeface="Calibri"/>
              </a:rPr>
              <a:t>Curricular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ABF8B7F-7C40-41A6-AD04-AE4916DCB43D}"/>
              </a:ext>
            </a:extLst>
          </p:cNvPr>
          <p:cNvSpPr txBox="1"/>
          <p:nvPr/>
        </p:nvSpPr>
        <p:spPr>
          <a:xfrm>
            <a:off x="4683796" y="7716542"/>
            <a:ext cx="1382078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spc="-8" dirty="0">
                <a:latin typeface="Calibri"/>
                <a:cs typeface="Calibri"/>
              </a:rPr>
              <a:t>Fu</a:t>
            </a:r>
            <a:r>
              <a:rPr sz="2700" dirty="0">
                <a:latin typeface="Calibri"/>
                <a:cs typeface="Calibri"/>
              </a:rPr>
              <a:t>n</a:t>
            </a:r>
            <a:r>
              <a:rPr sz="2700" spc="-15" dirty="0">
                <a:latin typeface="Calibri"/>
                <a:cs typeface="Calibri"/>
              </a:rPr>
              <a:t>c</a:t>
            </a:r>
            <a:r>
              <a:rPr sz="2700" spc="-8" dirty="0">
                <a:latin typeface="Calibri"/>
                <a:cs typeface="Calibri"/>
              </a:rPr>
              <a:t>ional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16DDBCE-E495-44EC-BCAA-FD7756325B69}"/>
              </a:ext>
            </a:extLst>
          </p:cNvPr>
          <p:cNvSpPr txBox="1"/>
          <p:nvPr/>
        </p:nvSpPr>
        <p:spPr>
          <a:xfrm>
            <a:off x="13008626" y="8334682"/>
            <a:ext cx="4891313" cy="38856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94410" marR="7620" indent="-976313" algn="ctr">
              <a:spcBef>
                <a:spcPts val="150"/>
              </a:spcBef>
            </a:pPr>
            <a:r>
              <a:rPr sz="2400" spc="-8" dirty="0">
                <a:latin typeface="Calibri"/>
                <a:cs typeface="Calibri"/>
              </a:rPr>
              <a:t>Associação</a:t>
            </a:r>
            <a:r>
              <a:rPr sz="2400" spc="-6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Docente </a:t>
            </a:r>
            <a:r>
              <a:rPr sz="2400" spc="-593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classe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828449" y="7157920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777389" y="7157920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866AE0CD-2F37-43BD-BB28-B268E8FD3168}"/>
              </a:ext>
            </a:extLst>
          </p:cNvPr>
          <p:cNvSpPr txBox="1"/>
          <p:nvPr/>
        </p:nvSpPr>
        <p:spPr>
          <a:xfrm>
            <a:off x="12653933" y="4959558"/>
            <a:ext cx="280035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pt-BR" sz="2700" spc="-15" dirty="0">
                <a:latin typeface="Calibri"/>
                <a:cs typeface="Calibri"/>
              </a:rPr>
              <a:t>Gestor</a:t>
            </a:r>
            <a:r>
              <a:rPr lang="pt-BR" sz="2700" spc="-38" dirty="0">
                <a:latin typeface="Calibri"/>
                <a:cs typeface="Calibri"/>
              </a:rPr>
              <a:t> </a:t>
            </a:r>
            <a:r>
              <a:rPr lang="pt-BR" sz="2700" spc="-15" dirty="0">
                <a:latin typeface="Calibri"/>
                <a:cs typeface="Calibri"/>
              </a:rPr>
              <a:t>Escolar </a:t>
            </a:r>
            <a:r>
              <a:rPr lang="pt-BR" sz="2700" dirty="0">
                <a:latin typeface="Calibri"/>
                <a:cs typeface="Calibri"/>
              </a:rPr>
              <a:t>-</a:t>
            </a:r>
            <a:r>
              <a:rPr lang="pt-BR" sz="2700" spc="-23" dirty="0">
                <a:latin typeface="Calibri"/>
                <a:cs typeface="Calibri"/>
              </a:rPr>
              <a:t> </a:t>
            </a:r>
            <a:r>
              <a:rPr lang="pt-BR" sz="2700" spc="-8" dirty="0">
                <a:latin typeface="Calibri"/>
                <a:cs typeface="Calibri"/>
              </a:rPr>
              <a:t>SCE</a:t>
            </a:r>
            <a:endParaRPr lang="pt-BR" sz="2700" dirty="0">
              <a:latin typeface="Calibri"/>
              <a:cs typeface="Calibri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27399" y="4766764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36897" y="1419372"/>
            <a:ext cx="9241822" cy="45025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algn="just">
              <a:spcBef>
                <a:spcPts val="1590"/>
              </a:spcBef>
            </a:pPr>
            <a:r>
              <a:rPr lang="pt-BR" sz="2800" b="1" dirty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lang="pt-BR" sz="2800" b="1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800" b="1" dirty="0">
                <a:solidFill>
                  <a:srgbClr val="3A3838"/>
                </a:solidFill>
                <a:latin typeface="Calibri"/>
                <a:cs typeface="Calibri"/>
              </a:rPr>
              <a:t>que</a:t>
            </a:r>
            <a:r>
              <a:rPr lang="pt-BR" sz="2800" b="1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800" b="1" dirty="0">
                <a:solidFill>
                  <a:srgbClr val="3A3838"/>
                </a:solidFill>
                <a:latin typeface="Calibri"/>
                <a:cs typeface="Calibri"/>
              </a:rPr>
              <a:t>é</a:t>
            </a:r>
            <a:r>
              <a:rPr lang="pt-BR" sz="2800" b="1" spc="-15" dirty="0">
                <a:solidFill>
                  <a:srgbClr val="3A3838"/>
                </a:solidFill>
                <a:latin typeface="Calibri"/>
                <a:cs typeface="Calibri"/>
              </a:rPr>
              <a:t> Gestor</a:t>
            </a:r>
            <a:r>
              <a:rPr lang="pt-BR" sz="2800" b="1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800" b="1" spc="-8" dirty="0">
                <a:solidFill>
                  <a:srgbClr val="3A3838"/>
                </a:solidFill>
                <a:latin typeface="Calibri"/>
                <a:cs typeface="Calibri"/>
              </a:rPr>
              <a:t>Escolar?</a:t>
            </a:r>
            <a:endParaRPr lang="pt-BR" sz="2800" dirty="0">
              <a:latin typeface="Calibri"/>
              <a:cs typeface="Calibri"/>
            </a:endParaRPr>
          </a:p>
          <a:p>
            <a:pPr marL="19050" marR="7620" algn="just">
              <a:spcBef>
                <a:spcPts val="1440"/>
              </a:spcBef>
            </a:pP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Gestor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escolar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é o </a:t>
            </a:r>
            <a:r>
              <a:rPr lang="pt-BR" sz="2400" spc="-53" dirty="0">
                <a:solidFill>
                  <a:srgbClr val="3A3838"/>
                </a:solidFill>
                <a:latin typeface="Calibri"/>
                <a:cs typeface="Calibri"/>
              </a:rPr>
              <a:t>diretor,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vice </a:t>
            </a:r>
            <a:r>
              <a:rPr lang="pt-BR" sz="2400" spc="-23" dirty="0">
                <a:solidFill>
                  <a:srgbClr val="3A3838"/>
                </a:solidFill>
                <a:latin typeface="Calibri"/>
                <a:cs typeface="Calibri"/>
              </a:rPr>
              <a:t>diretor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ou </a:t>
            </a:r>
            <a:r>
              <a:rPr lang="pt-BR" sz="2400" spc="-23" dirty="0">
                <a:solidFill>
                  <a:srgbClr val="3A3838"/>
                </a:solidFill>
                <a:latin typeface="Calibri"/>
                <a:cs typeface="Calibri"/>
              </a:rPr>
              <a:t>até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mesmo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o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responsável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que a </a:t>
            </a:r>
            <a:r>
              <a:rPr lang="pt-BR" sz="2400" spc="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escola possui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na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gestão atualmente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um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professor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ou </a:t>
            </a:r>
            <a:r>
              <a:rPr lang="pt-BR" sz="2400" spc="-38" dirty="0">
                <a:solidFill>
                  <a:srgbClr val="3A3838"/>
                </a:solidFill>
                <a:latin typeface="Calibri"/>
                <a:cs typeface="Calibri"/>
              </a:rPr>
              <a:t>coordenador. Para </a:t>
            </a:r>
            <a:r>
              <a:rPr lang="pt-BR" sz="240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acessar</a:t>
            </a:r>
            <a:r>
              <a:rPr lang="pt-BR" sz="2400" spc="3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</a:t>
            </a:r>
            <a:r>
              <a:rPr lang="pt-BR" sz="2400" spc="3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aba</a:t>
            </a:r>
            <a:r>
              <a:rPr lang="pt-BR" sz="2400" spc="323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gestor</a:t>
            </a:r>
            <a:r>
              <a:rPr lang="pt-BR" sz="2400" spc="3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escolar</a:t>
            </a:r>
            <a:r>
              <a:rPr lang="pt-BR" sz="2400" spc="3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é</a:t>
            </a:r>
            <a:r>
              <a:rPr lang="pt-BR" sz="2400" spc="3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necessário</a:t>
            </a:r>
            <a:r>
              <a:rPr lang="pt-BR" sz="2400" spc="323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pesquisar</a:t>
            </a:r>
            <a:r>
              <a:rPr lang="pt-BR" sz="2400" spc="323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</a:t>
            </a:r>
            <a:r>
              <a:rPr lang="pt-BR" sz="2400" spc="3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escola</a:t>
            </a:r>
            <a:r>
              <a:rPr lang="pt-BR" sz="2400" spc="306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no</a:t>
            </a:r>
            <a:r>
              <a:rPr lang="pt-BR" sz="2400" spc="3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sistema </a:t>
            </a:r>
            <a:r>
              <a:rPr lang="pt-BR" sz="2400" spc="-66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de </a:t>
            </a:r>
            <a:r>
              <a:rPr lang="pt-BR" sz="2400" spc="-23" dirty="0">
                <a:solidFill>
                  <a:srgbClr val="3A3838"/>
                </a:solidFill>
                <a:latin typeface="Calibri"/>
                <a:cs typeface="Calibri"/>
              </a:rPr>
              <a:t>cadastro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de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escolas.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Neste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aba </a:t>
            </a:r>
            <a:r>
              <a:rPr lang="pt-BR" sz="2400" spc="-23" dirty="0">
                <a:solidFill>
                  <a:srgbClr val="3A3838"/>
                </a:solidFill>
                <a:latin typeface="Calibri"/>
                <a:cs typeface="Calibri"/>
              </a:rPr>
              <a:t>informa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apenas o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CPF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os dados são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carregados automaticamente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dos módulos de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dados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pessoais,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funcional e </a:t>
            </a:r>
            <a:r>
              <a:rPr lang="pt-BR" sz="2400" spc="-66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formação </a:t>
            </a:r>
            <a:r>
              <a:rPr lang="pt-BR" sz="2400" spc="-30" dirty="0">
                <a:solidFill>
                  <a:srgbClr val="3A3838"/>
                </a:solidFill>
                <a:latin typeface="Calibri"/>
                <a:cs typeface="Calibri"/>
              </a:rPr>
              <a:t>curricular,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portanto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qualquer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alteração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necessária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é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importante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atualizar</a:t>
            </a:r>
            <a:r>
              <a:rPr lang="pt-BR" sz="2400" spc="3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nesses</a:t>
            </a:r>
            <a:r>
              <a:rPr lang="pt-BR" sz="24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módulos</a:t>
            </a:r>
            <a:r>
              <a:rPr lang="pt-BR" sz="2400" spc="-23" dirty="0">
                <a:solidFill>
                  <a:srgbClr val="3A3838"/>
                </a:solidFill>
                <a:latin typeface="Calibri"/>
                <a:cs typeface="Calibri"/>
              </a:rPr>
              <a:t> para</a:t>
            </a:r>
            <a:r>
              <a:rPr lang="pt-BR" sz="24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posteriormente</a:t>
            </a:r>
            <a:r>
              <a:rPr lang="pt-BR" sz="2400" spc="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informar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 gestor </a:t>
            </a:r>
            <a:r>
              <a:rPr lang="pt-BR" sz="2400" spc="-45" dirty="0">
                <a:solidFill>
                  <a:srgbClr val="3A3838"/>
                </a:solidFill>
                <a:latin typeface="Calibri"/>
                <a:cs typeface="Calibri"/>
              </a:rPr>
              <a:t>escolar.</a:t>
            </a:r>
            <a:endParaRPr lang="pt-BR" sz="2400" dirty="0">
              <a:latin typeface="Calibri"/>
              <a:cs typeface="Calibri"/>
            </a:endParaRPr>
          </a:p>
          <a:p>
            <a:pPr marL="19050" marR="1423035" algn="just">
              <a:spcBef>
                <a:spcPts val="1448"/>
              </a:spcBef>
            </a:pP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Importante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que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os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dados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estejam </a:t>
            </a:r>
            <a:r>
              <a:rPr lang="pt-BR" sz="2400" spc="-23" dirty="0">
                <a:solidFill>
                  <a:srgbClr val="3A3838"/>
                </a:solidFill>
                <a:latin typeface="Calibri"/>
                <a:cs typeface="Calibri"/>
              </a:rPr>
              <a:t>corretos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principalmente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o </a:t>
            </a:r>
            <a:r>
              <a:rPr lang="pt-BR" sz="2400" spc="-83" dirty="0">
                <a:solidFill>
                  <a:srgbClr val="3A3838"/>
                </a:solidFill>
                <a:latin typeface="Calibri"/>
                <a:cs typeface="Calibri"/>
              </a:rPr>
              <a:t>CPF, </a:t>
            </a:r>
            <a:r>
              <a:rPr lang="pt-BR" sz="2400" spc="-66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23" dirty="0">
                <a:solidFill>
                  <a:srgbClr val="3A3838"/>
                </a:solidFill>
                <a:latin typeface="Calibri"/>
                <a:cs typeface="Calibri"/>
              </a:rPr>
              <a:t>visto</a:t>
            </a:r>
            <a:r>
              <a:rPr lang="pt-BR" sz="2400" spc="23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que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base</a:t>
            </a:r>
            <a:r>
              <a:rPr lang="pt-BR" sz="2400" spc="23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lang="pt-BR" sz="2400" spc="-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dados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do</a:t>
            </a:r>
            <a:r>
              <a:rPr lang="pt-BR" sz="2400" spc="-3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INEP</a:t>
            </a:r>
            <a:r>
              <a:rPr lang="pt-BR" sz="2400" spc="-3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é</a:t>
            </a:r>
            <a:r>
              <a:rPr lang="pt-BR" sz="2400" spc="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ligada</a:t>
            </a:r>
            <a:r>
              <a:rPr lang="pt-BR" sz="2400" spc="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Receita</a:t>
            </a:r>
            <a:r>
              <a:rPr lang="pt-BR" sz="2400" spc="8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lang="pt-BR" sz="2400" spc="-15" dirty="0">
                <a:solidFill>
                  <a:srgbClr val="3A3838"/>
                </a:solidFill>
                <a:latin typeface="Calibri"/>
                <a:cs typeface="Calibri"/>
              </a:rPr>
              <a:t>Federal.</a:t>
            </a:r>
            <a:endParaRPr lang="pt-BR" sz="2400" dirty="0">
              <a:latin typeface="Calibri"/>
              <a:cs typeface="Calibri"/>
            </a:endParaRP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958FDD61-9450-495B-93AD-BE51251FB2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6" y="6102263"/>
            <a:ext cx="1598734" cy="15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99047"/>
          <a:ext cx="16611600" cy="483299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PERFIL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QUEM UTILIZA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DE ENSINO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SECRETÁRIO - OUTRAS REDES 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ESCOLA 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- REDES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 - OUTRAS REDES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GOE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err="1">
                          <a:effectLst/>
                          <a:latin typeface="+mn-lt"/>
                        </a:rPr>
                        <a:t>AOE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ESTADUAL 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err="1">
                          <a:effectLst/>
                          <a:latin typeface="+mn-lt"/>
                        </a:rPr>
                        <a:t>P.M</a:t>
                      </a:r>
                      <a:r>
                        <a:rPr lang="pt-BR" sz="1600" dirty="0">
                          <a:effectLst/>
                          <a:latin typeface="+mn-lt"/>
                        </a:rPr>
                        <a:t>  - INFORMAÇÕES EDUCACIONAIS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SME – PREFEITURA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P.M</a:t>
                      </a: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SUPERVISÃO – OUTRAS REDES – INFORMAÇÕES EDUCACIONAIS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REDES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B5B39999-693D-4CBF-9F77-4FC0F1A50662}"/>
              </a:ext>
            </a:extLst>
          </p:cNvPr>
          <p:cNvSpPr txBox="1">
            <a:spLocks/>
          </p:cNvSpPr>
          <p:nvPr/>
        </p:nvSpPr>
        <p:spPr>
          <a:xfrm>
            <a:off x="1116819" y="136065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326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81321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PERFIL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QUEM UTILIZA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DE ENSINO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CIE – DIRETOR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CIE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CIE – NIT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CIE – NRM – DIRETOR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ESTADUAL 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err="1">
                          <a:effectLst/>
                          <a:latin typeface="+mn-lt"/>
                        </a:rPr>
                        <a:t>CRH</a:t>
                      </a:r>
                      <a:r>
                        <a:rPr lang="pt-BR" sz="1600" dirty="0">
                          <a:effectLst/>
                          <a:latin typeface="+mn-lt"/>
                        </a:rPr>
                        <a:t> - </a:t>
                      </a:r>
                      <a:r>
                        <a:rPr lang="pt-BR" sz="1600" dirty="0" err="1">
                          <a:effectLst/>
                          <a:latin typeface="+mn-lt"/>
                        </a:rPr>
                        <a:t>NFP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err="1">
                          <a:effectLst/>
                          <a:latin typeface="+mn-lt"/>
                        </a:rPr>
                        <a:t>CRH</a:t>
                      </a:r>
                      <a:r>
                        <a:rPr lang="pt-BR" sz="1600" dirty="0">
                          <a:effectLst/>
                          <a:latin typeface="+mn-lt"/>
                        </a:rPr>
                        <a:t> - </a:t>
                      </a:r>
                      <a:r>
                        <a:rPr lang="pt-BR" sz="1600" dirty="0" err="1">
                          <a:effectLst/>
                          <a:latin typeface="+mn-lt"/>
                        </a:rPr>
                        <a:t>NAP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E4D7BF32-DDD2-4974-916D-6AD949CF05D4}"/>
              </a:ext>
            </a:extLst>
          </p:cNvPr>
          <p:cNvSpPr txBox="1">
            <a:spLocks/>
          </p:cNvSpPr>
          <p:nvPr/>
        </p:nvSpPr>
        <p:spPr>
          <a:xfrm>
            <a:off x="1378076" y="123003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>
                <a:solidFill>
                  <a:schemeClr val="bg1"/>
                </a:solidFill>
              </a:rPr>
              <a:t>Gestor</a:t>
            </a:r>
            <a:r>
              <a:rPr lang="pt-BR" b="1" spc="-60">
                <a:solidFill>
                  <a:schemeClr val="bg1"/>
                </a:solidFill>
              </a:rPr>
              <a:t> </a:t>
            </a:r>
            <a:r>
              <a:rPr lang="pt-BR" b="1">
                <a:solidFill>
                  <a:schemeClr val="bg1"/>
                </a:solidFill>
              </a:rPr>
              <a:t>Escolar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43CD53B-74AE-4BCA-A9F9-D71861E3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3AEB44D-4B6A-4332-BE83-0FB92F6D2BC3}"/>
              </a:ext>
            </a:extLst>
          </p:cNvPr>
          <p:cNvSpPr txBox="1"/>
          <p:nvPr/>
        </p:nvSpPr>
        <p:spPr>
          <a:xfrm>
            <a:off x="7126979" y="1460510"/>
            <a:ext cx="43971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C000"/>
                </a:solidFill>
                <a:latin typeface="Verdana"/>
                <a:cs typeface="Verdana"/>
              </a:rPr>
              <a:t>IMPORTANTE!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E1A7DF0-8842-471F-9AF2-EAFA8119B034}"/>
              </a:ext>
            </a:extLst>
          </p:cNvPr>
          <p:cNvSpPr txBox="1"/>
          <p:nvPr/>
        </p:nvSpPr>
        <p:spPr>
          <a:xfrm>
            <a:off x="827088" y="2456630"/>
            <a:ext cx="16616362" cy="26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333333"/>
                </a:solidFill>
                <a:latin typeface="Verdana"/>
                <a:cs typeface="Verdana"/>
              </a:rPr>
              <a:t>Para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que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 o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Gestor</a:t>
            </a:r>
            <a:r>
              <a:rPr sz="24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possa</a:t>
            </a:r>
            <a:r>
              <a:rPr sz="24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ser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 adicionado</a:t>
            </a:r>
            <a:r>
              <a:rPr sz="24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no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cadastro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 escolas,</a:t>
            </a:r>
            <a:r>
              <a:rPr sz="24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os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dados</a:t>
            </a:r>
            <a:r>
              <a:rPr sz="24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do</a:t>
            </a:r>
            <a:r>
              <a:rPr sz="24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mesmo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deverão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estar</a:t>
            </a:r>
            <a:r>
              <a:rPr sz="24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devidamente</a:t>
            </a:r>
            <a:r>
              <a:rPr sz="2400" spc="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Verdana"/>
                <a:cs typeface="Verdana"/>
              </a:rPr>
              <a:t>cadastrados</a:t>
            </a:r>
            <a:r>
              <a:rPr sz="24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4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Verdana"/>
                <a:cs typeface="Verdana"/>
              </a:rPr>
              <a:t>atualizados 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nos </a:t>
            </a:r>
            <a:r>
              <a:rPr sz="2400" dirty="0" err="1">
                <a:solidFill>
                  <a:srgbClr val="333333"/>
                </a:solidFill>
                <a:latin typeface="Verdana"/>
                <a:cs typeface="Verdana"/>
              </a:rPr>
              <a:t>Sistemas</a:t>
            </a:r>
            <a:r>
              <a:rPr sz="2400" dirty="0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endParaRPr lang="pt-BR" sz="24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lang="pt-BR" sz="24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lang="pt-BR" sz="24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33333"/>
                </a:solidFill>
                <a:latin typeface="Verdana"/>
                <a:cs typeface="Verdana"/>
              </a:rPr>
              <a:t>Dados </a:t>
            </a:r>
            <a:r>
              <a:rPr lang="pt-BR" sz="2400" spc="-10" dirty="0">
                <a:solidFill>
                  <a:srgbClr val="333333"/>
                </a:solidFill>
                <a:latin typeface="Verdana"/>
                <a:cs typeface="Verdana"/>
              </a:rPr>
              <a:t>Pessoais; </a:t>
            </a:r>
            <a:r>
              <a:rPr lang="pt-BR" sz="2400" spc="-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400" spc="-5" dirty="0">
                <a:solidFill>
                  <a:srgbClr val="333333"/>
                </a:solidFill>
                <a:latin typeface="Verdana"/>
                <a:cs typeface="Verdana"/>
              </a:rPr>
              <a:t>Cadastro </a:t>
            </a:r>
            <a:r>
              <a:rPr lang="pt-BR" sz="2400" dirty="0">
                <a:solidFill>
                  <a:srgbClr val="333333"/>
                </a:solidFill>
                <a:latin typeface="Verdana"/>
                <a:cs typeface="Verdana"/>
              </a:rPr>
              <a:t>Funcional;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400" spc="-10" dirty="0">
                <a:solidFill>
                  <a:srgbClr val="333333"/>
                </a:solidFill>
                <a:latin typeface="Verdana"/>
                <a:cs typeface="Verdana"/>
              </a:rPr>
              <a:t>Formação</a:t>
            </a:r>
            <a:r>
              <a:rPr lang="pt-BR" sz="2400" spc="-6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pt-BR" sz="2400" spc="-25" dirty="0">
                <a:solidFill>
                  <a:srgbClr val="333333"/>
                </a:solidFill>
                <a:latin typeface="Verdana"/>
                <a:cs typeface="Verdana"/>
              </a:rPr>
              <a:t>Curricular.</a:t>
            </a:r>
            <a:endParaRPr lang="pt-BR" sz="2400" dirty="0">
              <a:latin typeface="Verdana"/>
              <a:cs typeface="Verdana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9545735-A810-4BED-9809-3AA84EBCC981}"/>
              </a:ext>
            </a:extLst>
          </p:cNvPr>
          <p:cNvSpPr txBox="1">
            <a:spLocks/>
          </p:cNvSpPr>
          <p:nvPr/>
        </p:nvSpPr>
        <p:spPr>
          <a:xfrm>
            <a:off x="1156166" y="157896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49781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9EBD13B-831E-4CC0-A5CA-3B7B88A1A846}"/>
              </a:ext>
            </a:extLst>
          </p:cNvPr>
          <p:cNvSpPr txBox="1">
            <a:spLocks/>
          </p:cNvSpPr>
          <p:nvPr/>
        </p:nvSpPr>
        <p:spPr>
          <a:xfrm>
            <a:off x="960065" y="162192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Cadastrar Gestor Escolar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0A27F8A0-96DC-4C94-A46E-E532892D3106}"/>
              </a:ext>
            </a:extLst>
          </p:cNvPr>
          <p:cNvGrpSpPr/>
          <p:nvPr/>
        </p:nvGrpSpPr>
        <p:grpSpPr>
          <a:xfrm>
            <a:off x="3865514" y="2857489"/>
            <a:ext cx="10564912" cy="5826254"/>
            <a:chOff x="3151377" y="1916938"/>
            <a:chExt cx="8079740" cy="395859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CFB7C93-5C57-4194-A2D5-B495A168D2D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7727" y="1923288"/>
              <a:ext cx="8066532" cy="3945636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1276ECC-FC1B-4BD3-869F-7372AAE4B76F}"/>
                </a:ext>
              </a:extLst>
            </p:cNvPr>
            <p:cNvSpPr/>
            <p:nvPr/>
          </p:nvSpPr>
          <p:spPr>
            <a:xfrm>
              <a:off x="3151377" y="1916938"/>
              <a:ext cx="8079740" cy="3958590"/>
            </a:xfrm>
            <a:custGeom>
              <a:avLst/>
              <a:gdLst/>
              <a:ahLst/>
              <a:cxnLst/>
              <a:rect l="l" t="t" r="r" b="b"/>
              <a:pathLst>
                <a:path w="8079740" h="3958590">
                  <a:moveTo>
                    <a:pt x="0" y="3958336"/>
                  </a:moveTo>
                  <a:lnTo>
                    <a:pt x="8079232" y="3958336"/>
                  </a:lnTo>
                  <a:lnTo>
                    <a:pt x="8079232" y="0"/>
                  </a:lnTo>
                  <a:lnTo>
                    <a:pt x="0" y="0"/>
                  </a:lnTo>
                  <a:lnTo>
                    <a:pt x="0" y="3958336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1097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Passo</a:t>
            </a:r>
            <a:r>
              <a:rPr sz="3200" b="1" spc="1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1</a:t>
            </a:r>
            <a:r>
              <a:rPr sz="3200" b="1" spc="175" dirty="0">
                <a:latin typeface="Arial"/>
                <a:cs typeface="Arial"/>
              </a:rPr>
              <a:t> </a:t>
            </a:r>
            <a:r>
              <a:rPr sz="3200" dirty="0">
                <a:latin typeface="Arial MT"/>
                <a:cs typeface="Arial MT"/>
              </a:rPr>
              <a:t>-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Acesse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</a:t>
            </a:r>
            <a:r>
              <a:rPr sz="3200" spc="1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plataforma</a:t>
            </a:r>
            <a:r>
              <a:rPr sz="3200" spc="1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SED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por</a:t>
            </a:r>
            <a:r>
              <a:rPr sz="3200" spc="204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meio</a:t>
            </a:r>
            <a:r>
              <a:rPr sz="3200" spc="1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</a:t>
            </a:r>
            <a:r>
              <a:rPr sz="3200" spc="1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link:</a:t>
            </a:r>
            <a:r>
              <a:rPr sz="3200" spc="185" dirty="0">
                <a:latin typeface="Arial MT"/>
                <a:cs typeface="Arial MT"/>
              </a:rPr>
              <a:t> </a:t>
            </a: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https://sed.educacao.sp.gov.br</a:t>
            </a:r>
            <a:r>
              <a:rPr sz="3200" spc="200" dirty="0">
                <a:solidFill>
                  <a:srgbClr val="0462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3200" dirty="0">
                <a:latin typeface="Arial MT"/>
                <a:cs typeface="Arial MT"/>
              </a:rPr>
              <a:t>com</a:t>
            </a:r>
            <a:r>
              <a:rPr sz="3200" spc="17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seu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login</a:t>
            </a:r>
            <a:r>
              <a:rPr sz="3200" spc="18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composto </a:t>
            </a:r>
            <a:r>
              <a:rPr sz="3200" spc="-484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pelo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número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do RG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(rg000000000sp)</a:t>
            </a:r>
            <a:r>
              <a:rPr sz="3200" spc="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 senha.</a:t>
            </a:r>
            <a:endParaRPr sz="32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3372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99CD5FE-F7BF-4EA4-B6D5-3C850E172DD1}"/>
              </a:ext>
            </a:extLst>
          </p:cNvPr>
          <p:cNvSpPr txBox="1"/>
          <p:nvPr/>
        </p:nvSpPr>
        <p:spPr>
          <a:xfrm>
            <a:off x="827089" y="1417123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Passo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2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 </a:t>
            </a:r>
            <a:r>
              <a:rPr sz="3200" spc="-5" dirty="0">
                <a:latin typeface="Arial MT"/>
                <a:cs typeface="Arial MT"/>
              </a:rPr>
              <a:t>Clique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na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no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menu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Cadastro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Escolas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&gt;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Escola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pesquise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uma escola.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EF7B07-69A9-48BD-ABE8-8B2FC493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86" y="2733242"/>
            <a:ext cx="5226627" cy="5319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FF7A5A-0CCA-4ACB-8295-BD9C99DED462}"/>
              </a:ext>
            </a:extLst>
          </p:cNvPr>
          <p:cNvSpPr/>
          <p:nvPr/>
        </p:nvSpPr>
        <p:spPr>
          <a:xfrm>
            <a:off x="6530686" y="6087291"/>
            <a:ext cx="4951565" cy="940526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2644C37-4546-4189-AF1C-131CB5FED976}"/>
              </a:ext>
            </a:extLst>
          </p:cNvPr>
          <p:cNvSpPr/>
          <p:nvPr/>
        </p:nvSpPr>
        <p:spPr>
          <a:xfrm rot="10800000">
            <a:off x="9006468" y="7164977"/>
            <a:ext cx="1058091" cy="751065"/>
          </a:xfrm>
          <a:prstGeom prst="rightArrow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E4F7298-5195-4362-B513-2D46BB54F976}"/>
              </a:ext>
            </a:extLst>
          </p:cNvPr>
          <p:cNvSpPr txBox="1">
            <a:spLocks/>
          </p:cNvSpPr>
          <p:nvPr/>
        </p:nvSpPr>
        <p:spPr>
          <a:xfrm>
            <a:off x="960065" y="162192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Cadastrar 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135177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3B2A241-1BAC-4933-B0C6-A9F32B1FB33C}"/>
              </a:ext>
            </a:extLst>
          </p:cNvPr>
          <p:cNvSpPr txBox="1"/>
          <p:nvPr/>
        </p:nvSpPr>
        <p:spPr>
          <a:xfrm>
            <a:off x="841603" y="1422313"/>
            <a:ext cx="27670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D7737"/>
                </a:solidFill>
                <a:latin typeface="Calibri"/>
                <a:cs typeface="Calibri"/>
              </a:rPr>
              <a:t>Perfis</a:t>
            </a:r>
            <a:r>
              <a:rPr sz="3200" b="1" spc="-35" dirty="0">
                <a:solidFill>
                  <a:srgbClr val="0D7737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D7737"/>
                </a:solidFill>
                <a:latin typeface="Calibri"/>
                <a:cs typeface="Calibri"/>
              </a:rPr>
              <a:t>da</a:t>
            </a:r>
            <a:r>
              <a:rPr sz="3200" b="1" spc="-25" dirty="0">
                <a:solidFill>
                  <a:srgbClr val="0D7737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D7737"/>
                </a:solidFill>
                <a:latin typeface="Calibri"/>
                <a:cs typeface="Calibri"/>
              </a:rPr>
              <a:t>Escola: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30098DF-6501-4217-902B-E2526FE370DE}"/>
              </a:ext>
            </a:extLst>
          </p:cNvPr>
          <p:cNvSpPr txBox="1"/>
          <p:nvPr/>
        </p:nvSpPr>
        <p:spPr>
          <a:xfrm>
            <a:off x="3781784" y="1419493"/>
            <a:ext cx="1366166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Alguns </a:t>
            </a:r>
            <a:r>
              <a:rPr sz="2800" spc="-5" dirty="0">
                <a:latin typeface="Calibri"/>
                <a:cs typeface="Calibri"/>
              </a:rPr>
              <a:t>campos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estão</a:t>
            </a:r>
            <a:r>
              <a:rPr sz="2800" spc="-5" dirty="0">
                <a:latin typeface="Calibri"/>
                <a:cs typeface="Calibri"/>
              </a:rPr>
              <a:t> preenchidos,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sendo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necessário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apenas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clicar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botão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pesquisar </a:t>
            </a:r>
            <a:r>
              <a:rPr sz="2800" dirty="0">
                <a:latin typeface="Calibri"/>
                <a:cs typeface="Calibri"/>
              </a:rPr>
              <a:t>e, </a:t>
            </a:r>
            <a:r>
              <a:rPr sz="2800" spc="-3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posteriormente,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clicar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ícone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editar.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DFE44A-EA1D-4373-B5B2-EBABE939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62" y="2478439"/>
            <a:ext cx="14544675" cy="3314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838B80A-99F7-4B74-B64E-08680B505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5922236"/>
            <a:ext cx="14554200" cy="2962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309DC8C8-30C4-4B56-98C2-0B16AB66A78E}"/>
              </a:ext>
            </a:extLst>
          </p:cNvPr>
          <p:cNvSpPr txBox="1">
            <a:spLocks/>
          </p:cNvSpPr>
          <p:nvPr/>
        </p:nvSpPr>
        <p:spPr>
          <a:xfrm>
            <a:off x="960065" y="162192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Cadastrar 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165572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425CD2-3AD3-4B5E-A96C-ACE2EC0DA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"/>
          <a:stretch/>
        </p:blipFill>
        <p:spPr>
          <a:xfrm>
            <a:off x="786221" y="1998325"/>
            <a:ext cx="8604522" cy="5145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CDC79B-BFAD-48F5-BD18-7EC54046F7C2}"/>
              </a:ext>
            </a:extLst>
          </p:cNvPr>
          <p:cNvSpPr txBox="1"/>
          <p:nvPr/>
        </p:nvSpPr>
        <p:spPr>
          <a:xfrm>
            <a:off x="834768" y="1410789"/>
            <a:ext cx="1660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3200" b="1" spc="-10" dirty="0">
                <a:solidFill>
                  <a:srgbClr val="0D7737"/>
                </a:solidFill>
                <a:latin typeface="Calibri"/>
                <a:cs typeface="Calibri"/>
              </a:rPr>
              <a:t>Demais Perfis :  </a:t>
            </a:r>
            <a:r>
              <a:rPr lang="pt-BR" sz="3200" spc="-10" dirty="0">
                <a:latin typeface="Calibri"/>
                <a:cs typeface="Calibri"/>
              </a:rPr>
              <a:t>Preencha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um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ou</a:t>
            </a:r>
            <a:r>
              <a:rPr lang="pt-BR" sz="3200" dirty="0">
                <a:latin typeface="Calibri"/>
                <a:cs typeface="Calibri"/>
              </a:rPr>
              <a:t> mais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campos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dos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filtros</a:t>
            </a:r>
            <a:r>
              <a:rPr lang="pt-BR" sz="3200" dirty="0">
                <a:latin typeface="Calibri"/>
                <a:cs typeface="Calibri"/>
              </a:rPr>
              <a:t> de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pesquisa,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clique</a:t>
            </a:r>
            <a:r>
              <a:rPr lang="pt-BR" sz="3200" spc="3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pesquisar</a:t>
            </a:r>
            <a:r>
              <a:rPr lang="pt-BR" sz="3200" dirty="0">
                <a:latin typeface="Calibri"/>
                <a:cs typeface="Calibri"/>
              </a:rPr>
              <a:t> e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spc="-35" dirty="0">
                <a:latin typeface="Calibri"/>
                <a:cs typeface="Calibri"/>
              </a:rPr>
              <a:t>editar.</a:t>
            </a:r>
            <a:endParaRPr lang="pt-BR" sz="3200" dirty="0">
              <a:latin typeface="Calibri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76976F-F172-4D4E-A729-C1DEB32DF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t="2407" b="1"/>
          <a:stretch/>
        </p:blipFill>
        <p:spPr>
          <a:xfrm>
            <a:off x="8606971" y="7227275"/>
            <a:ext cx="8836752" cy="1645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F914FAB-2521-4656-830F-491CE387680C}"/>
              </a:ext>
            </a:extLst>
          </p:cNvPr>
          <p:cNvSpPr/>
          <p:nvPr/>
        </p:nvSpPr>
        <p:spPr>
          <a:xfrm>
            <a:off x="4781550" y="2673350"/>
            <a:ext cx="422275" cy="16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8D662C6-7869-42D6-92D0-D3AE48335856}"/>
              </a:ext>
            </a:extLst>
          </p:cNvPr>
          <p:cNvSpPr txBox="1"/>
          <p:nvPr/>
        </p:nvSpPr>
        <p:spPr>
          <a:xfrm>
            <a:off x="11829142" y="5850181"/>
            <a:ext cx="561430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clicar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pesquisar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escola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5" dirty="0">
                <a:latin typeface="Calibri"/>
                <a:cs typeface="Calibri"/>
              </a:rPr>
              <a:t> visualizada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edição.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412FBD3-ABA6-4BE3-AEFA-B87F0F69417D}"/>
              </a:ext>
            </a:extLst>
          </p:cNvPr>
          <p:cNvSpPr txBox="1">
            <a:spLocks/>
          </p:cNvSpPr>
          <p:nvPr/>
        </p:nvSpPr>
        <p:spPr>
          <a:xfrm>
            <a:off x="960065" y="162192"/>
            <a:ext cx="10367963" cy="811761"/>
          </a:xfrm>
          <a:prstGeom prst="rect">
            <a:avLst/>
          </a:prstGeom>
          <a:solidFill>
            <a:srgbClr val="0D7737"/>
          </a:solidFill>
        </p:spPr>
        <p:txBody>
          <a:bodyPr vert="horz" wrap="square" lIns="0" tIns="1333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685" algn="l">
              <a:spcBef>
                <a:spcPts val="1050"/>
              </a:spcBef>
            </a:pPr>
            <a:r>
              <a:rPr lang="pt-BR" b="1" spc="-15" dirty="0">
                <a:solidFill>
                  <a:schemeClr val="bg1"/>
                </a:solidFill>
              </a:rPr>
              <a:t>Cadastrar Gestor</a:t>
            </a:r>
            <a:r>
              <a:rPr lang="pt-BR" b="1" spc="-60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214190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842</Words>
  <Application>Microsoft Office PowerPoint</Application>
  <PresentationFormat>Personalizar</PresentationFormat>
  <Paragraphs>166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MT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Zelia Maria De Almeida Fernandes Moreira Fraga</cp:lastModifiedBy>
  <cp:revision>113</cp:revision>
  <dcterms:created xsi:type="dcterms:W3CDTF">2006-08-16T00:00:00Z</dcterms:created>
  <dcterms:modified xsi:type="dcterms:W3CDTF">2022-04-12T15:07:01Z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