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69" r:id="rId4"/>
    <p:sldId id="274" r:id="rId5"/>
    <p:sldId id="266" r:id="rId6"/>
    <p:sldId id="270" r:id="rId7"/>
    <p:sldId id="263" r:id="rId8"/>
    <p:sldId id="276" r:id="rId9"/>
    <p:sldId id="25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com Bimar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62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sem Bima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92"/>
          <a:stretch/>
        </p:blipFill>
        <p:spPr>
          <a:xfrm>
            <a:off x="0" y="0"/>
            <a:ext cx="12192000" cy="14565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2"/>
          <a:stretch/>
        </p:blipFill>
        <p:spPr>
          <a:xfrm>
            <a:off x="0" y="6716388"/>
            <a:ext cx="12192000" cy="1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872"/>
            <a:ext cx="12192000" cy="1024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80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E92D01A-A836-4A91-9034-6A73AEAE9D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83" y="270860"/>
            <a:ext cx="2114909" cy="6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80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A747AD3-CC0E-4AF3-BA97-E699C6D8583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83" y="270860"/>
            <a:ext cx="2114909" cy="6168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C7C27CB-8572-4D72-84CA-30F2BC873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2"/>
          <a:stretch/>
        </p:blipFill>
        <p:spPr>
          <a:xfrm>
            <a:off x="0" y="6716388"/>
            <a:ext cx="12192000" cy="1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2194964"/>
            <a:ext cx="12192000" cy="2443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8" r="79645" b="6033"/>
          <a:stretch/>
        </p:blipFill>
        <p:spPr>
          <a:xfrm>
            <a:off x="9864191" y="2378398"/>
            <a:ext cx="1774561" cy="20236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6375" y="2574965"/>
            <a:ext cx="91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accent5">
                    <a:lumMod val="75000"/>
                  </a:schemeClr>
                </a:solidFill>
              </a:rPr>
              <a:t>Curso pesquisa de vazamentos</a:t>
            </a:r>
            <a:endParaRPr lang="pt-BR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6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892057" y="4721088"/>
            <a:ext cx="6485860" cy="188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3126" y="145473"/>
            <a:ext cx="9632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Testes – Pesquisa de Vazamentos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28261" y="4377825"/>
            <a:ext cx="6613451" cy="222522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pt-BR" altLang="pt-BR" b="1" dirty="0"/>
              <a:t>Movimentação de ponteiro do hidrômetro com as </a:t>
            </a:r>
            <a:r>
              <a:rPr lang="pt-BR" altLang="pt-BR" b="1" dirty="0" err="1" smtClean="0"/>
              <a:t>cx.s</a:t>
            </a:r>
            <a:r>
              <a:rPr lang="pt-BR" altLang="pt-BR" b="1" dirty="0" smtClean="0"/>
              <a:t> </a:t>
            </a:r>
            <a:r>
              <a:rPr lang="pt-BR" altLang="pt-BR" b="1" dirty="0"/>
              <a:t>d’agua cheias (ou com as boias amarradas).	</a:t>
            </a:r>
          </a:p>
          <a:p>
            <a:pPr algn="just">
              <a:lnSpc>
                <a:spcPct val="8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pt-BR" altLang="pt-BR" b="1" dirty="0"/>
              <a:t>Teste de </a:t>
            </a:r>
            <a:r>
              <a:rPr lang="pt-BR" altLang="pt-BR" b="1" dirty="0" smtClean="0"/>
              <a:t>nível </a:t>
            </a:r>
            <a:r>
              <a:rPr lang="pt-BR" altLang="pt-BR" b="1" dirty="0"/>
              <a:t>do reservatório inferior.(</a:t>
            </a:r>
            <a:r>
              <a:rPr lang="pt-BR" altLang="pt-BR" b="1" dirty="0" smtClean="0"/>
              <a:t>edifício</a:t>
            </a:r>
            <a:r>
              <a:rPr lang="pt-BR" altLang="pt-BR" b="1" dirty="0"/>
              <a:t>)		</a:t>
            </a:r>
          </a:p>
          <a:p>
            <a:pPr algn="just">
              <a:lnSpc>
                <a:spcPct val="8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pt-BR" altLang="pt-BR" b="1" dirty="0"/>
              <a:t>Teste de </a:t>
            </a:r>
            <a:r>
              <a:rPr lang="pt-BR" altLang="pt-BR" b="1" dirty="0" smtClean="0"/>
              <a:t>nível </a:t>
            </a:r>
            <a:r>
              <a:rPr lang="pt-BR" altLang="pt-BR" b="1" dirty="0"/>
              <a:t>do reservatório superior.			</a:t>
            </a:r>
          </a:p>
          <a:p>
            <a:pPr algn="just">
              <a:lnSpc>
                <a:spcPct val="8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pt-BR" altLang="pt-BR" b="1" dirty="0"/>
              <a:t>Teste dos vasos sanitários</a:t>
            </a:r>
            <a:r>
              <a:rPr lang="pt-BR" altLang="pt-BR" b="1" dirty="0" smtClean="0"/>
              <a:t>.</a:t>
            </a:r>
            <a:endParaRPr lang="pt-BR" altLang="pt-BR" b="1" dirty="0"/>
          </a:p>
          <a:p>
            <a:pPr algn="just">
              <a:lnSpc>
                <a:spcPct val="8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pt-BR" altLang="pt-BR" b="1" dirty="0" smtClean="0"/>
              <a:t>Teste </a:t>
            </a:r>
            <a:r>
              <a:rPr lang="pt-BR" altLang="pt-BR" b="1" dirty="0"/>
              <a:t>de sucção</a:t>
            </a:r>
            <a:r>
              <a:rPr lang="pt-BR" altLang="pt-BR" b="1" dirty="0" smtClean="0"/>
              <a:t>.</a:t>
            </a:r>
          </a:p>
          <a:p>
            <a:pPr algn="just">
              <a:lnSpc>
                <a:spcPct val="85000"/>
              </a:lnSpc>
              <a:spcBef>
                <a:spcPct val="35000"/>
              </a:spcBef>
              <a:buFontTx/>
              <a:buChar char="•"/>
              <a:defRPr/>
            </a:pPr>
            <a:r>
              <a:rPr lang="pt-BR" b="1" dirty="0" smtClean="0"/>
              <a:t>Teste de hidrante para </a:t>
            </a:r>
            <a:r>
              <a:rPr lang="pt-BR" b="1" dirty="0" err="1" smtClean="0"/>
              <a:t>edifícil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6" y="1156701"/>
            <a:ext cx="4751689" cy="32211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08" y="1156703"/>
            <a:ext cx="4356751" cy="297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1773" y="224804"/>
            <a:ext cx="99282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Pesquisa de Vazamento</a:t>
            </a:r>
          </a:p>
          <a:p>
            <a:endParaRPr lang="pt-BR" sz="2400" b="1" dirty="0">
              <a:solidFill>
                <a:srgbClr val="00B0F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47579" y="1238886"/>
            <a:ext cx="9061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</a:rPr>
              <a:t>TESTE DE MOVIMENTAÇÃO DE PONTEIRO DO HIDROMETRO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6705598" y="1976090"/>
            <a:ext cx="5486402" cy="433965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Registro do cavalete aberto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Não utilizar pontos de consumo, torneira, vaso </a:t>
            </a:r>
            <a:r>
              <a:rPr lang="pt-BR" altLang="pt-BR" sz="2400" b="1" dirty="0" smtClean="0"/>
              <a:t>sanitário</a:t>
            </a:r>
            <a:r>
              <a:rPr lang="pt-BR" altLang="pt-BR" sz="2400" b="1" dirty="0"/>
              <a:t>,  etc... 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Aguardar o enchimento </a:t>
            </a:r>
            <a:r>
              <a:rPr lang="pt-BR" altLang="pt-BR" sz="2400" b="1" dirty="0" smtClean="0"/>
              <a:t>da </a:t>
            </a:r>
            <a:r>
              <a:rPr lang="pt-BR" altLang="pt-BR" sz="2400" b="1" dirty="0"/>
              <a:t>caixa </a:t>
            </a:r>
            <a:r>
              <a:rPr lang="pt-BR" altLang="pt-BR" sz="2400" b="1" dirty="0" smtClean="0"/>
              <a:t>d´água ou amarrar as </a:t>
            </a:r>
            <a:r>
              <a:rPr lang="pt-BR" altLang="pt-BR" sz="2400" b="1" dirty="0" err="1" smtClean="0"/>
              <a:t>bóias</a:t>
            </a:r>
            <a:r>
              <a:rPr lang="pt-BR" altLang="pt-BR" sz="2400" b="1" dirty="0" smtClean="0"/>
              <a:t>.</a:t>
            </a:r>
            <a:endParaRPr lang="pt-BR" altLang="pt-BR" sz="2400" b="1" dirty="0"/>
          </a:p>
          <a:p>
            <a:pPr algn="just"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Marcar a posição do ponteiro  e anotar todos os </a:t>
            </a:r>
            <a:r>
              <a:rPr lang="pt-BR" altLang="pt-BR" sz="2400" b="1" dirty="0" smtClean="0"/>
              <a:t>números ou tirar foto.</a:t>
            </a:r>
            <a:endParaRPr lang="pt-BR" altLang="pt-BR" sz="2400" b="1" dirty="0"/>
          </a:p>
          <a:p>
            <a:pPr algn="just"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Aguardar 15 </a:t>
            </a:r>
            <a:r>
              <a:rPr lang="pt-BR" altLang="pt-BR" sz="2400" b="1" dirty="0" smtClean="0"/>
              <a:t>minutos</a:t>
            </a:r>
          </a:p>
          <a:p>
            <a:pPr algn="just"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 smtClean="0"/>
              <a:t>Verificar se teve alteração no hidrômetro.</a:t>
            </a:r>
            <a:endParaRPr lang="pt-BR" alt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536"/>
            <a:ext cx="6358589" cy="42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683529" y="2475112"/>
            <a:ext cx="5027026" cy="2168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466392" y="1051852"/>
            <a:ext cx="6718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3200" b="1" dirty="0">
                <a:solidFill>
                  <a:schemeClr val="accent5">
                    <a:lumMod val="50000"/>
                  </a:schemeClr>
                </a:solidFill>
              </a:rPr>
              <a:t>Teste de nível do reservatório superior</a:t>
            </a: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20303" b="9615"/>
          <a:stretch>
            <a:fillRect/>
          </a:stretch>
        </p:blipFill>
        <p:spPr bwMode="auto">
          <a:xfrm>
            <a:off x="332509" y="1693717"/>
            <a:ext cx="5951990" cy="442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683529" y="2475112"/>
            <a:ext cx="5224935" cy="371178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Fechar o registro do cavalete.(ou amarrar a </a:t>
            </a:r>
            <a:r>
              <a:rPr lang="pt-BR" altLang="pt-BR" sz="2400" b="1" dirty="0" err="1" smtClean="0"/>
              <a:t>bóia</a:t>
            </a:r>
            <a:r>
              <a:rPr lang="pt-BR" altLang="pt-BR" sz="2400" b="1" dirty="0" smtClean="0"/>
              <a:t>).</a:t>
            </a:r>
            <a:endParaRPr lang="pt-BR" altLang="pt-BR" sz="2400" b="1" dirty="0"/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Não utilizar pontos de consumo</a:t>
            </a:r>
            <a:r>
              <a:rPr lang="pt-BR" altLang="pt-BR" sz="2400" b="1" dirty="0" smtClean="0"/>
              <a:t>.</a:t>
            </a:r>
            <a:endParaRPr lang="pt-BR" altLang="pt-BR" sz="2400" b="1" dirty="0"/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Marcar o nível de água.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Aguardar duas horas.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Verificar o nível</a:t>
            </a:r>
            <a:r>
              <a:rPr lang="pt-BR" altLang="pt-BR" sz="2400" b="1" dirty="0" smtClean="0"/>
              <a:t>.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 smtClean="0"/>
              <a:t>Se baixou, tem perdas no encanamento ou vaso sanitário.</a:t>
            </a:r>
            <a:endParaRPr lang="pt-BR" alt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332509" y="179017"/>
            <a:ext cx="5684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Pesquisa de Vazamento</a:t>
            </a:r>
          </a:p>
        </p:txBody>
      </p:sp>
    </p:spTree>
    <p:extLst>
      <p:ext uri="{BB962C8B-B14F-4D97-AF65-F5344CB8AC3E}">
        <p14:creationId xmlns:p14="http://schemas.microsoft.com/office/powerpoint/2010/main" val="19424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009111" y="2753833"/>
            <a:ext cx="4364181" cy="287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474510" y="1041461"/>
            <a:ext cx="6557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3200" b="1" dirty="0">
                <a:solidFill>
                  <a:schemeClr val="accent5">
                    <a:lumMod val="50000"/>
                  </a:schemeClr>
                </a:solidFill>
              </a:rPr>
              <a:t>Teste de nível do reservatório inferior</a:t>
            </a: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39" y="1564681"/>
            <a:ext cx="4819760" cy="50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009111" y="2537944"/>
            <a:ext cx="4364181" cy="308667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 </a:t>
            </a:r>
            <a:r>
              <a:rPr lang="pt-BR" altLang="pt-BR" sz="2400" b="1" dirty="0" smtClean="0"/>
              <a:t>Amarrar a </a:t>
            </a:r>
            <a:r>
              <a:rPr lang="pt-BR" altLang="pt-BR" sz="2400" b="1" dirty="0" err="1" smtClean="0"/>
              <a:t>bóia</a:t>
            </a:r>
            <a:r>
              <a:rPr lang="pt-BR" altLang="pt-BR" sz="2400" b="1" dirty="0" smtClean="0"/>
              <a:t>.</a:t>
            </a:r>
            <a:endParaRPr lang="pt-BR" altLang="pt-BR" sz="2400" b="1" dirty="0"/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Desligar a bomba de recalque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Reservatório </a:t>
            </a:r>
            <a:r>
              <a:rPr lang="pt-BR" altLang="pt-BR" sz="2400" b="1" dirty="0" smtClean="0"/>
              <a:t>cheio</a:t>
            </a:r>
            <a:endParaRPr lang="pt-BR" altLang="pt-BR" sz="2400" b="1" dirty="0"/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Marcar o nível da água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Aguardar duas horas ou mais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400" b="1" dirty="0"/>
              <a:t>Verificar o </a:t>
            </a:r>
            <a:r>
              <a:rPr lang="pt-BR" altLang="pt-BR" sz="2400" b="1" dirty="0" smtClean="0"/>
              <a:t>nível</a:t>
            </a:r>
            <a:r>
              <a:rPr lang="pt-BR" altLang="pt-BR" sz="2400" b="1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3022" y="158234"/>
            <a:ext cx="5684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Pesquisa de Vazamento</a:t>
            </a:r>
          </a:p>
        </p:txBody>
      </p:sp>
    </p:spTree>
    <p:extLst>
      <p:ext uri="{BB962C8B-B14F-4D97-AF65-F5344CB8AC3E}">
        <p14:creationId xmlns:p14="http://schemas.microsoft.com/office/powerpoint/2010/main" val="22458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70018" y="4028280"/>
            <a:ext cx="6096000" cy="2587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0260027" y="3235156"/>
            <a:ext cx="1580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Legenda ou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Informações sobre a foto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15134" y="1083025"/>
            <a:ext cx="4213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</a:rPr>
              <a:t>TESTE DO VASO SANITÁRIO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28" y="1844675"/>
            <a:ext cx="65532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70018" y="4028280"/>
            <a:ext cx="6096000" cy="2587631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000" b="1" dirty="0"/>
              <a:t>Marcar o nível da água dentro do vaso sanitário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000" b="1" dirty="0"/>
              <a:t>Retirar aproximadamente três copos de água do vaso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000" b="1" dirty="0"/>
              <a:t>Não dar </a:t>
            </a:r>
            <a:r>
              <a:rPr lang="pt-BR" altLang="pt-BR" sz="2000" b="1" dirty="0" smtClean="0"/>
              <a:t> </a:t>
            </a:r>
            <a:r>
              <a:rPr lang="pt-BR" altLang="pt-BR" sz="2000" b="1" dirty="0"/>
              <a:t>descarga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000" b="1" dirty="0"/>
              <a:t>Aguardar uns quinze minutos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000" b="1" dirty="0"/>
              <a:t>Verificar a marcação do nível</a:t>
            </a:r>
          </a:p>
          <a:p>
            <a:pPr>
              <a:lnSpc>
                <a:spcPct val="85000"/>
              </a:lnSpc>
              <a:spcBef>
                <a:spcPct val="60000"/>
              </a:spcBef>
              <a:defRPr/>
            </a:pPr>
            <a:r>
              <a:rPr lang="pt-BR" altLang="pt-BR" sz="2000" b="1" smtClean="0"/>
              <a:t>6.Se </a:t>
            </a:r>
            <a:r>
              <a:rPr lang="pt-BR" altLang="pt-BR" sz="2000" b="1" dirty="0"/>
              <a:t>a agua subir, é vazamento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6308" y="179017"/>
            <a:ext cx="5684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Pesquisa de Vazamento</a:t>
            </a:r>
          </a:p>
        </p:txBody>
      </p:sp>
    </p:spTree>
    <p:extLst>
      <p:ext uri="{BB962C8B-B14F-4D97-AF65-F5344CB8AC3E}">
        <p14:creationId xmlns:p14="http://schemas.microsoft.com/office/powerpoint/2010/main" val="21396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819900" y="1950074"/>
            <a:ext cx="5181599" cy="3985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490502" y="1103806"/>
            <a:ext cx="2857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800" b="1" dirty="0">
                <a:solidFill>
                  <a:schemeClr val="accent5">
                    <a:lumMod val="50000"/>
                  </a:schemeClr>
                </a:solidFill>
              </a:rPr>
              <a:t>TESTE DE SUCÇÃO</a:t>
            </a: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1" y="1766455"/>
            <a:ext cx="5818911" cy="463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819900" y="1950074"/>
            <a:ext cx="5181599" cy="427347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200" b="1" dirty="0"/>
              <a:t>Torneira teste – a mais alta da casa em relação ao cavalete, com água da rua.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200" b="1" dirty="0"/>
              <a:t>Colocar o copo na boca da torneira,(não pode abaixar o copo).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200" b="1" dirty="0"/>
              <a:t>Abrir a torneira do teste.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200" b="1" dirty="0"/>
              <a:t>Não abrir outros pontos de consumo.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200" b="1" dirty="0" smtClean="0"/>
              <a:t>Pedir para outra pessoa fechar </a:t>
            </a:r>
            <a:r>
              <a:rPr lang="pt-BR" altLang="pt-BR" sz="2200" b="1" dirty="0"/>
              <a:t>o registro do cavalete.</a:t>
            </a:r>
          </a:p>
          <a:p>
            <a:pPr>
              <a:lnSpc>
                <a:spcPct val="85000"/>
              </a:lnSpc>
              <a:spcBef>
                <a:spcPct val="60000"/>
              </a:spcBef>
              <a:buFontTx/>
              <a:buAutoNum type="arabicPeriod"/>
              <a:defRPr/>
            </a:pPr>
            <a:r>
              <a:rPr lang="pt-BR" altLang="pt-BR" sz="2200" b="1" dirty="0"/>
              <a:t>Esperar alguns minutos e verificar o nível do copo, se a torneira puxar a </a:t>
            </a:r>
            <a:r>
              <a:rPr lang="pt-BR" altLang="pt-BR" sz="2200" b="1" dirty="0" smtClean="0"/>
              <a:t>agua, </a:t>
            </a:r>
            <a:r>
              <a:rPr lang="pt-BR" altLang="pt-BR" sz="2200" b="1" dirty="0"/>
              <a:t>é sinal de vazamento no subsolo.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15916" y="158235"/>
            <a:ext cx="5684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Pesquisa de Vazamento</a:t>
            </a:r>
          </a:p>
        </p:txBody>
      </p:sp>
    </p:spTree>
    <p:extLst>
      <p:ext uri="{BB962C8B-B14F-4D97-AF65-F5344CB8AC3E}">
        <p14:creationId xmlns:p14="http://schemas.microsoft.com/office/powerpoint/2010/main" val="15492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06" y="1415208"/>
            <a:ext cx="2734057" cy="20957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8" y="1774485"/>
            <a:ext cx="3896269" cy="470600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9940" y="161921"/>
            <a:ext cx="7566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Pesquisa de Vazamento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45393" y="3768211"/>
            <a:ext cx="5250426" cy="271228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Fechar o registro do hidrante.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Aguardar 3 a 4 horas.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Encostar a orelha no encanamento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Abrir o registro.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Escutar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faz </a:t>
            </a:r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barulho!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fizer barulho de agua </a:t>
            </a:r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enchendo,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tem perdas no encanamento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hidrante!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06458" y="1109170"/>
            <a:ext cx="432898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 de hidrante para </a:t>
            </a:r>
            <a:r>
              <a:rPr lang="pt-BR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edifícil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3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3D36B12-457E-45B9-AA85-B2927E75D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5" y="2521816"/>
            <a:ext cx="6220690" cy="18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90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Sabesp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358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Template Sabesp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Marcello Mussa do Amaral</dc:creator>
  <cp:lastModifiedBy>FABIO AUGUSTO BARBOSA</cp:lastModifiedBy>
  <cp:revision>68</cp:revision>
  <dcterms:created xsi:type="dcterms:W3CDTF">2019-01-22T17:33:27Z</dcterms:created>
  <dcterms:modified xsi:type="dcterms:W3CDTF">2021-01-28T17:53:00Z</dcterms:modified>
</cp:coreProperties>
</file>