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90" r:id="rId2"/>
    <p:sldId id="292" r:id="rId3"/>
    <p:sldId id="293" r:id="rId4"/>
    <p:sldId id="351" r:id="rId5"/>
    <p:sldId id="352" r:id="rId6"/>
    <p:sldId id="295" r:id="rId7"/>
    <p:sldId id="296" r:id="rId8"/>
    <p:sldId id="297" r:id="rId9"/>
    <p:sldId id="298" r:id="rId10"/>
    <p:sldId id="299" r:id="rId11"/>
    <p:sldId id="302" r:id="rId12"/>
    <p:sldId id="301" r:id="rId13"/>
    <p:sldId id="306" r:id="rId14"/>
    <p:sldId id="310" r:id="rId15"/>
    <p:sldId id="331" r:id="rId16"/>
    <p:sldId id="315" r:id="rId17"/>
    <p:sldId id="348" r:id="rId18"/>
    <p:sldId id="312" r:id="rId19"/>
    <p:sldId id="314" r:id="rId20"/>
    <p:sldId id="332" r:id="rId21"/>
    <p:sldId id="333" r:id="rId22"/>
    <p:sldId id="334" r:id="rId23"/>
    <p:sldId id="335" r:id="rId24"/>
    <p:sldId id="336" r:id="rId25"/>
    <p:sldId id="342" r:id="rId26"/>
    <p:sldId id="343" r:id="rId27"/>
    <p:sldId id="344" r:id="rId28"/>
    <p:sldId id="345" r:id="rId29"/>
    <p:sldId id="346" r:id="rId30"/>
    <p:sldId id="347" r:id="rId31"/>
    <p:sldId id="330" r:id="rId32"/>
    <p:sldId id="353" r:id="rId33"/>
    <p:sldId id="354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78C"/>
    <a:srgbClr val="C45B58"/>
    <a:srgbClr val="CD7371"/>
    <a:srgbClr val="990000"/>
    <a:srgbClr val="800000"/>
    <a:srgbClr val="B04008"/>
    <a:srgbClr val="F6CC18"/>
    <a:srgbClr val="F6B534"/>
    <a:srgbClr val="024588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0290" autoAdjust="0"/>
  </p:normalViewPr>
  <p:slideViewPr>
    <p:cSldViewPr snapToGrid="0">
      <p:cViewPr varScale="1">
        <p:scale>
          <a:sx n="77" d="100"/>
          <a:sy n="77" d="100"/>
        </p:scale>
        <p:origin x="190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ADEA-136E-4DAA-91A1-368D14C53908}" type="datetimeFigureOut">
              <a:rPr lang="pt-BR" smtClean="0"/>
              <a:pPr/>
              <a:t>25/11/2021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FDB5C-7460-44E2-A3AC-2DA555CA8EA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34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1859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600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77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04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6170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27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477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693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764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504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48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67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80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B5C-7460-44E2-A3AC-2DA555CA8EA8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739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1DD3-3E0A-3541-99E5-4ED5FCD8D7B1}" type="datetimeFigureOut">
              <a:rPr lang="pt-BR" smtClean="0"/>
              <a:pPr/>
              <a:t>25/11/2021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42CAD-CB13-E849-B665-0D998AF9731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746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acasdasd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78873" y="734292"/>
            <a:ext cx="762692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pt-BR" altLang="pt-BR" sz="38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Uso do Sistema Integrado SARESP – SIS pelos Diretores de Escola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pt-BR" altLang="pt-BR" sz="38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Recomendações importantes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18707" y="5341588"/>
            <a:ext cx="7506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100" kern="0" baseline="0" dirty="0">
                <a:latin typeface="+mj-lt"/>
                <a:ea typeface="Verdana" pitchFamily="34" charset="0"/>
                <a:cs typeface="Verdana" pitchFamily="34" charset="0"/>
              </a:rPr>
              <a:t>Questionário de Acompanhamento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53" y="866086"/>
            <a:ext cx="7332208" cy="44755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9340" y="5320655"/>
            <a:ext cx="7453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Atestar e Efetivar Participação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925760"/>
            <a:ext cx="7201477" cy="4313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76373" y="5351615"/>
            <a:ext cx="6475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Alocação de Aplicadores – Busca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1" y="622300"/>
            <a:ext cx="6622551" cy="47290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7323" y="755374"/>
            <a:ext cx="8150622" cy="705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pt-BR" sz="4800" b="1" kern="0" dirty="0" err="1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Atenção</a:t>
            </a:r>
            <a:endParaRPr lang="en-US" altLang="pt-BR" sz="4800" b="1" kern="0" baseline="0" dirty="0">
              <a:solidFill>
                <a:schemeClr val="tx2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270000" indent="-270000" algn="just">
              <a:spcBef>
                <a:spcPts val="600"/>
              </a:spcBef>
            </a:pPr>
            <a:r>
              <a:rPr lang="en-US" sz="3800" dirty="0">
                <a:latin typeface="+mn-lt"/>
                <a:ea typeface="Tahoma" pitchFamily="34" charset="0"/>
                <a:cs typeface="Verdana"/>
              </a:rPr>
              <a:t>- O diretor da unidade escolar é responsável por garantir na sala de aplicação a presença exclusiva do</a:t>
            </a:r>
            <a:r>
              <a:rPr lang="pt-BR" sz="3800" dirty="0">
                <a:latin typeface="+mn-lt"/>
                <a:ea typeface="Tahoma" pitchFamily="34" charset="0"/>
                <a:cs typeface="Verdana"/>
              </a:rPr>
              <a:t> </a:t>
            </a:r>
            <a:r>
              <a:rPr lang="en-US" sz="3800" dirty="0" err="1">
                <a:latin typeface="+mn-lt"/>
                <a:ea typeface="Tahoma" pitchFamily="34" charset="0"/>
                <a:cs typeface="Verdana"/>
              </a:rPr>
              <a:t>aplicador</a:t>
            </a:r>
            <a:r>
              <a:rPr lang="en-US" sz="3800" dirty="0">
                <a:latin typeface="+mn-lt"/>
                <a:ea typeface="Tahoma" pitchFamily="34" charset="0"/>
                <a:cs typeface="Verdana"/>
              </a:rPr>
              <a:t>.</a:t>
            </a:r>
          </a:p>
          <a:p>
            <a:pPr marL="270000" indent="-270000" algn="just">
              <a:spcBef>
                <a:spcPts val="600"/>
              </a:spcBef>
            </a:pPr>
            <a:endParaRPr lang="en-US" sz="3800" dirty="0">
              <a:latin typeface="+mn-lt"/>
              <a:ea typeface="Tahoma" pitchFamily="34" charset="0"/>
            </a:endParaRPr>
          </a:p>
          <a:p>
            <a:pPr marL="270000" indent="-270000" algn="just">
              <a:spcBef>
                <a:spcPts val="600"/>
              </a:spcBef>
            </a:pPr>
            <a:r>
              <a:rPr lang="en-US" sz="3800" dirty="0">
                <a:latin typeface="+mn-lt"/>
                <a:ea typeface="Tahoma" pitchFamily="34" charset="0"/>
              </a:rPr>
              <a:t>-</a:t>
            </a:r>
            <a:r>
              <a:rPr lang="en-US" sz="3800" dirty="0" err="1">
                <a:latin typeface="+mn-lt"/>
                <a:ea typeface="Tahoma" pitchFamily="34" charset="0"/>
              </a:rPr>
              <a:t>Garantir</a:t>
            </a:r>
            <a:r>
              <a:rPr lang="en-US" sz="3800" dirty="0">
                <a:latin typeface="+mn-lt"/>
                <a:ea typeface="Tahoma" pitchFamily="34" charset="0"/>
              </a:rPr>
              <a:t> o </a:t>
            </a:r>
            <a:r>
              <a:rPr lang="en-US" sz="3800" dirty="0" err="1">
                <a:latin typeface="+mn-lt"/>
                <a:ea typeface="Tahoma" pitchFamily="34" charset="0"/>
              </a:rPr>
              <a:t>suporte</a:t>
            </a:r>
            <a:r>
              <a:rPr lang="en-US" sz="3800" dirty="0">
                <a:latin typeface="+mn-lt"/>
                <a:ea typeface="Tahoma" pitchFamily="34" charset="0"/>
              </a:rPr>
              <a:t> </a:t>
            </a:r>
            <a:r>
              <a:rPr lang="en-US" sz="3800" dirty="0" err="1">
                <a:latin typeface="+mn-lt"/>
                <a:ea typeface="Tahoma" pitchFamily="34" charset="0"/>
              </a:rPr>
              <a:t>pedagógico</a:t>
            </a:r>
            <a:r>
              <a:rPr lang="en-US" sz="3800" dirty="0">
                <a:latin typeface="+mn-lt"/>
                <a:ea typeface="Tahoma" pitchFamily="34" charset="0"/>
              </a:rPr>
              <a:t> </a:t>
            </a:r>
            <a:r>
              <a:rPr lang="en-US" sz="3800" dirty="0" err="1">
                <a:latin typeface="+mn-lt"/>
                <a:ea typeface="Tahoma" pitchFamily="34" charset="0"/>
              </a:rPr>
              <a:t>aos</a:t>
            </a:r>
            <a:r>
              <a:rPr lang="en-US" sz="3800" dirty="0">
                <a:latin typeface="+mn-lt"/>
                <a:ea typeface="Tahoma" pitchFamily="34" charset="0"/>
              </a:rPr>
              <a:t> </a:t>
            </a:r>
            <a:r>
              <a:rPr lang="en-US" sz="3800" dirty="0" err="1">
                <a:latin typeface="+mn-lt"/>
                <a:ea typeface="Tahoma" pitchFamily="34" charset="0"/>
              </a:rPr>
              <a:t>alunos</a:t>
            </a:r>
            <a:r>
              <a:rPr lang="en-US" sz="3800" dirty="0">
                <a:latin typeface="+mn-lt"/>
                <a:ea typeface="Tahoma" pitchFamily="34" charset="0"/>
              </a:rPr>
              <a:t> da </a:t>
            </a:r>
            <a:r>
              <a:rPr lang="en-US" sz="3800" dirty="0" err="1">
                <a:latin typeface="+mn-lt"/>
                <a:ea typeface="Tahoma" pitchFamily="34" charset="0"/>
              </a:rPr>
              <a:t>Educação</a:t>
            </a:r>
            <a:r>
              <a:rPr lang="en-US" sz="3800" dirty="0">
                <a:latin typeface="+mn-lt"/>
                <a:ea typeface="Tahoma" pitchFamily="34" charset="0"/>
              </a:rPr>
              <a:t> Especial que </a:t>
            </a:r>
            <a:r>
              <a:rPr lang="en-US" sz="3800" dirty="0" err="1">
                <a:latin typeface="+mn-lt"/>
                <a:ea typeface="Tahoma" pitchFamily="34" charset="0"/>
              </a:rPr>
              <a:t>participarão</a:t>
            </a:r>
            <a:r>
              <a:rPr lang="en-US" sz="3800" dirty="0">
                <a:latin typeface="+mn-lt"/>
                <a:ea typeface="Tahoma" pitchFamily="34" charset="0"/>
              </a:rPr>
              <a:t> da </a:t>
            </a:r>
            <a:r>
              <a:rPr lang="en-US" sz="3800" dirty="0" err="1">
                <a:latin typeface="+mn-lt"/>
                <a:ea typeface="Tahoma" pitchFamily="34" charset="0"/>
              </a:rPr>
              <a:t>prova</a:t>
            </a:r>
            <a:r>
              <a:rPr lang="en-US" sz="3800" dirty="0">
                <a:latin typeface="+mn-lt"/>
                <a:ea typeface="Tahoma" pitchFamily="34" charset="0"/>
              </a:rPr>
              <a:t>.</a:t>
            </a:r>
            <a:r>
              <a:rPr lang="pt-BR" sz="4000" dirty="0">
                <a:latin typeface="+mn-lt"/>
              </a:rPr>
              <a:t> </a:t>
            </a:r>
          </a:p>
          <a:p>
            <a:pPr marL="270000" indent="-270000" algn="just">
              <a:spcBef>
                <a:spcPts val="600"/>
              </a:spcBef>
            </a:pPr>
            <a:endParaRPr lang="pt-BR" sz="3800" dirty="0">
              <a:latin typeface="+mn-lt"/>
              <a:ea typeface="Tahoma" pitchFamily="34" charset="0"/>
              <a:cs typeface="Verdana"/>
            </a:endParaRPr>
          </a:p>
          <a:p>
            <a:pPr marL="270000" indent="-270000" algn="just">
              <a:spcBef>
                <a:spcPts val="600"/>
              </a:spcBef>
            </a:pPr>
            <a:r>
              <a:rPr lang="en-US" sz="3800" dirty="0">
                <a:latin typeface="+mn-lt"/>
                <a:ea typeface="Tahoma" pitchFamily="34" charset="0"/>
                <a:cs typeface="Verdana"/>
              </a:rPr>
              <a:t>Em hipótese alguma poderão ser utilizados Cadernos de Prova identificados de alunos que faltarem no dia da aplicação.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3800" dirty="0">
                <a:latin typeface="+mn-lt"/>
                <a:ea typeface="Tahoma" pitchFamily="34" charset="0"/>
                <a:cs typeface="Verdana"/>
              </a:rPr>
              <a:t>                                                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pt-BR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pt-BR" sz="3600" b="1" kern="0" baseline="0" dirty="0">
              <a:solidFill>
                <a:schemeClr val="tx2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12A4F2C-20A8-4899-BE9E-8BC34FE919A8}"/>
              </a:ext>
            </a:extLst>
          </p:cNvPr>
          <p:cNvSpPr/>
          <p:nvPr/>
        </p:nvSpPr>
        <p:spPr>
          <a:xfrm>
            <a:off x="482600" y="812800"/>
            <a:ext cx="8178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Caixas</a:t>
            </a:r>
            <a:r>
              <a:rPr lang="en-US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 com Material de</a:t>
            </a:r>
            <a:r>
              <a:rPr lang="pt-BR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 </a:t>
            </a:r>
            <a:br>
              <a:rPr lang="pt-BR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</a:br>
            <a:r>
              <a:rPr lang="en-US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Aplicação das </a:t>
            </a:r>
            <a:r>
              <a:rPr lang="en-US" sz="4800" b="1" dirty="0" err="1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Provas</a:t>
            </a:r>
            <a:endParaRPr lang="en-US" sz="4800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sz="4800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</p:txBody>
      </p:sp>
      <p:pic>
        <p:nvPicPr>
          <p:cNvPr id="4" name="Picture 5" descr="caixa1.jpg">
            <a:extLst>
              <a:ext uri="{FF2B5EF4-FFF2-40B4-BE49-F238E27FC236}">
                <a16:creationId xmlns:a16="http://schemas.microsoft.com/office/drawing/2014/main" id="{63204024-F411-47DC-8C6E-F5A36620D8B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8552" y="2229272"/>
            <a:ext cx="3073151" cy="433895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0E982C6-17B5-4607-8068-32D1589A288B}"/>
              </a:ext>
            </a:extLst>
          </p:cNvPr>
          <p:cNvSpPr/>
          <p:nvPr/>
        </p:nvSpPr>
        <p:spPr>
          <a:xfrm>
            <a:off x="5062298" y="2782669"/>
            <a:ext cx="40139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1200"/>
              </a:spcAft>
            </a:pPr>
            <a:endParaRPr lang="en-US" sz="3400" b="1" baseline="0" dirty="0">
              <a:solidFill>
                <a:srgbClr val="0070C0"/>
              </a:solidFill>
              <a:latin typeface="Calibri"/>
              <a:ea typeface="Tahoma" pitchFamily="34" charset="0"/>
              <a:cs typeface="Lucida Sans Unicode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1200"/>
              </a:spcAft>
            </a:pPr>
            <a:endParaRPr lang="en-US" sz="3400" b="1" baseline="0" dirty="0">
              <a:solidFill>
                <a:srgbClr val="0070C0"/>
              </a:solidFill>
              <a:latin typeface="Calibri"/>
              <a:ea typeface="Tahoma" pitchFamily="34" charset="0"/>
              <a:cs typeface="Lucida Sans Unicode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400" b="1" baseline="0" dirty="0">
                <a:solidFill>
                  <a:srgbClr val="0070C0"/>
                </a:solidFill>
                <a:latin typeface="Calibri"/>
                <a:ea typeface="Tahoma" pitchFamily="34" charset="0"/>
                <a:cs typeface="Lucida Sans Unicode" pitchFamily="34" charset="0"/>
              </a:rPr>
              <a:t>1º dia – </a:t>
            </a:r>
            <a:r>
              <a:rPr lang="en-US" sz="3400" b="1" baseline="0" dirty="0" err="1">
                <a:solidFill>
                  <a:srgbClr val="0070C0"/>
                </a:solidFill>
                <a:latin typeface="Calibri"/>
                <a:ea typeface="Tahoma" pitchFamily="34" charset="0"/>
                <a:cs typeface="Lucida Sans Unicode" pitchFamily="34" charset="0"/>
              </a:rPr>
              <a:t>azul</a:t>
            </a:r>
            <a:endParaRPr lang="pt-BR" sz="3400" baseline="0" dirty="0">
              <a:solidFill>
                <a:srgbClr val="0070C0"/>
              </a:solidFill>
              <a:latin typeface="Calibri"/>
              <a:ea typeface="Tahoma" pitchFamily="34" charset="0"/>
              <a:cs typeface="Lucida Sans Unicode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400" b="1" baseline="0" dirty="0">
                <a:solidFill>
                  <a:srgbClr val="800000"/>
                </a:solidFill>
                <a:latin typeface="Calibri"/>
                <a:ea typeface="Tahoma" pitchFamily="34" charset="0"/>
                <a:cs typeface="Lucida Sans Unicode" pitchFamily="34" charset="0"/>
              </a:rPr>
              <a:t>2º dia – vermelho</a:t>
            </a:r>
            <a:endParaRPr lang="pt-BR" sz="3400" baseline="0" dirty="0">
              <a:solidFill>
                <a:srgbClr val="800000"/>
              </a:solidFill>
              <a:latin typeface="Calibri"/>
              <a:ea typeface="Tahoma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0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626533" y="889001"/>
            <a:ext cx="79502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Identificação das </a:t>
            </a:r>
            <a:r>
              <a:rPr lang="pt-BR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C</a:t>
            </a:r>
            <a:r>
              <a:rPr lang="x-none" sz="4800" b="1" dirty="0">
                <a:solidFill>
                  <a:srgbClr val="1F497D"/>
                </a:solidFill>
                <a:latin typeface="Lucida Sans" pitchFamily="34" charset="0"/>
                <a:ea typeface="Tahoma" pitchFamily="34" charset="0"/>
                <a:cs typeface="Lucida Sans Unicode" pitchFamily="34" charset="0"/>
              </a:rPr>
              <a:t>aixas</a:t>
            </a:r>
            <a:endParaRPr lang="en-US" sz="4800" b="1" dirty="0">
              <a:solidFill>
                <a:srgbClr val="1F497D"/>
              </a:solidFill>
              <a:latin typeface="Lucida Sans" pitchFamily="34" charset="0"/>
              <a:ea typeface="Tahoma" pitchFamily="34" charset="0"/>
              <a:cs typeface="Lucida Sans Unicode" pitchFamily="34" charset="0"/>
            </a:endParaRPr>
          </a:p>
          <a:p>
            <a:pPr algn="just"/>
            <a:endParaRPr lang="pt-BR" sz="3400" dirty="0"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6F6BDE-FA5F-4C05-BAAB-DBF76858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8" y="1015541"/>
            <a:ext cx="8322589" cy="52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2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4133" y="711200"/>
            <a:ext cx="8229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51EDFD-C933-40A5-B40A-1253F80E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8" y="1185549"/>
            <a:ext cx="8402223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8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B4966-CD22-4598-B4B2-71EE9BC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6092911"/>
          </a:xfrm>
        </p:spPr>
        <p:txBody>
          <a:bodyPr/>
          <a:lstStyle/>
          <a:p>
            <a:r>
              <a:rPr lang="pt-BR" b="1" dirty="0"/>
              <a:t>Atenção </a:t>
            </a:r>
            <a:br>
              <a:rPr lang="pt-BR" b="1" dirty="0"/>
            </a:br>
            <a:r>
              <a:rPr lang="pt-BR" b="1" dirty="0"/>
              <a:t>A </a:t>
            </a:r>
            <a:r>
              <a:rPr lang="pt-BR" b="1" dirty="0">
                <a:solidFill>
                  <a:srgbClr val="FF0000"/>
                </a:solidFill>
              </a:rPr>
              <a:t>Folha de Rosto deverá estar em cima dos respectivos cadernos</a:t>
            </a:r>
            <a:r>
              <a:rPr lang="pt-BR" b="1" dirty="0"/>
              <a:t>( Prova/ Prova e redação/Questionário socioemocional) , quando devolvidos nos pacotes plásticos, de modo que o código de barras possa ser visto para leitura óptica de devolução de material. 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582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400" dirty="0">
              <a:latin typeface="+mj-lt"/>
            </a:endParaRPr>
          </a:p>
          <a:p>
            <a:pPr algn="just"/>
            <a:endParaRPr lang="pt-BR" sz="4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B3B804-3339-4A2A-B2DF-287809AF0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69"/>
            <a:ext cx="9144000" cy="61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4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8E1AFE-5F22-4A2C-A0AF-7406D6657291}"/>
              </a:ext>
            </a:extLst>
          </p:cNvPr>
          <p:cNvSpPr/>
          <p:nvPr/>
        </p:nvSpPr>
        <p:spPr>
          <a:xfrm>
            <a:off x="477079" y="1536174"/>
            <a:ext cx="819978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  <a:p>
            <a:pPr algn="just"/>
            <a:endParaRPr lang="pt-BR" sz="3400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B061CE-7E48-43DC-91B6-D83DBF008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3" y="692277"/>
            <a:ext cx="7843157" cy="55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3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39572" y="2155247"/>
            <a:ext cx="75819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O Portal do Colaborador é acessado pelo endereço: </a:t>
            </a:r>
            <a:b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pt-BR" altLang="pt-BR" sz="3400" b="1" kern="0" baseline="0" dirty="0">
                <a:solidFill>
                  <a:srgbClr val="2C778C"/>
                </a:solidFill>
                <a:latin typeface="+mj-lt"/>
                <a:ea typeface="Verdana" pitchFamily="34" charset="0"/>
                <a:cs typeface="Verdana" pitchFamily="34" charset="0"/>
              </a:rPr>
              <a:t>http://colaborador.vunesp.com.br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O SIS é acessado pelo endereço: </a:t>
            </a:r>
            <a:r>
              <a:rPr lang="pt-BR" altLang="pt-BR" sz="3400" b="1" kern="0" baseline="0" dirty="0">
                <a:solidFill>
                  <a:srgbClr val="2C778C"/>
                </a:solidFill>
                <a:latin typeface="+mj-lt"/>
                <a:ea typeface="Verdana" pitchFamily="34" charset="0"/>
                <a:cs typeface="Verdana" pitchFamily="34" charset="0"/>
              </a:rPr>
              <a:t>http://sis.vunesp.com.br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22E09-DD2F-4DAA-8DDD-0BD222F5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EA5E2DC-F55F-4BEE-B273-4626D4CF7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487" y="274638"/>
            <a:ext cx="9252488" cy="6308725"/>
          </a:xfrm>
        </p:spPr>
      </p:pic>
    </p:spTree>
    <p:extLst>
      <p:ext uri="{BB962C8B-B14F-4D97-AF65-F5344CB8AC3E}">
        <p14:creationId xmlns:p14="http://schemas.microsoft.com/office/powerpoint/2010/main" val="2920869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22E09-DD2F-4DAA-8DDD-0BD222F5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55FCE71-0BBB-4881-A19C-935F2BA3F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143999" cy="6070359"/>
          </a:xfrm>
        </p:spPr>
      </p:pic>
    </p:spTree>
    <p:extLst>
      <p:ext uri="{BB962C8B-B14F-4D97-AF65-F5344CB8AC3E}">
        <p14:creationId xmlns:p14="http://schemas.microsoft.com/office/powerpoint/2010/main" val="222491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22E09-DD2F-4DAA-8DDD-0BD222F5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EA3D7A0-23BA-410B-99EB-034AE2522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035512" cy="6308724"/>
          </a:xfrm>
        </p:spPr>
      </p:pic>
    </p:spTree>
    <p:extLst>
      <p:ext uri="{BB962C8B-B14F-4D97-AF65-F5344CB8AC3E}">
        <p14:creationId xmlns:p14="http://schemas.microsoft.com/office/powerpoint/2010/main" val="2474502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08805-0F38-41CC-89AD-1DBBCC9F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07E2B63-7313-4023-93BE-F52333599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308724"/>
          </a:xfrm>
        </p:spPr>
      </p:pic>
    </p:spTree>
    <p:extLst>
      <p:ext uri="{BB962C8B-B14F-4D97-AF65-F5344CB8AC3E}">
        <p14:creationId xmlns:p14="http://schemas.microsoft.com/office/powerpoint/2010/main" val="3127145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08805-0F38-41CC-89AD-1DBBCC9F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3EF6657-3921-458D-B166-024C288E0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986"/>
            <a:ext cx="9144000" cy="6292312"/>
          </a:xfrm>
        </p:spPr>
      </p:pic>
    </p:spTree>
    <p:extLst>
      <p:ext uri="{BB962C8B-B14F-4D97-AF65-F5344CB8AC3E}">
        <p14:creationId xmlns:p14="http://schemas.microsoft.com/office/powerpoint/2010/main" val="61296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C1923-958E-4C61-8A1A-8DF72A98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6159413"/>
          </a:xfrm>
        </p:spPr>
        <p:txBody>
          <a:bodyPr/>
          <a:lstStyle/>
          <a:p>
            <a:pPr algn="l"/>
            <a:r>
              <a:rPr lang="pt-BR" b="1" u="sng" dirty="0"/>
              <a:t>Devolução dos materiais de aplicação</a:t>
            </a:r>
            <a:br>
              <a:rPr lang="pt-BR" dirty="0"/>
            </a:br>
            <a:r>
              <a:rPr lang="pt-BR" b="1" dirty="0"/>
              <a:t>2º e 3º anos EFAI  - prova </a:t>
            </a:r>
            <a:r>
              <a:rPr lang="pt-BR" b="1" u="sng" dirty="0"/>
              <a:t>09/12</a:t>
            </a:r>
            <a:br>
              <a:rPr lang="pt-BR" dirty="0"/>
            </a:br>
            <a:r>
              <a:rPr lang="pt-BR" b="1" dirty="0">
                <a:solidFill>
                  <a:srgbClr val="FF0000"/>
                </a:solidFill>
              </a:rPr>
              <a:t>Pacote único- </a:t>
            </a:r>
            <a:br>
              <a:rPr lang="pt-BR" b="1" dirty="0"/>
            </a:br>
            <a:r>
              <a:rPr lang="pt-BR" dirty="0"/>
              <a:t>a) Folha de rosto/Cadernos de LP e </a:t>
            </a:r>
            <a:r>
              <a:rPr lang="pt-BR" dirty="0" err="1"/>
              <a:t>Mat</a:t>
            </a:r>
            <a:r>
              <a:rPr lang="pt-BR" dirty="0"/>
              <a:t>/Exemplar do Professor, Formulário de Controle de Aplicação e Lista de Presença. </a:t>
            </a:r>
            <a:br>
              <a:rPr lang="pt-BR" dirty="0"/>
            </a:br>
            <a:r>
              <a:rPr lang="pt-BR" dirty="0"/>
              <a:t>(1 </a:t>
            </a:r>
            <a:r>
              <a:rPr lang="pt-BR" dirty="0" err="1"/>
              <a:t>pct</a:t>
            </a:r>
            <a:r>
              <a:rPr lang="pt-BR" dirty="0"/>
              <a:t> plástico para devolução –Instrumentos de avaliação.  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965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C1923-958E-4C61-8A1A-8DF72A98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6159413"/>
          </a:xfrm>
        </p:spPr>
        <p:txBody>
          <a:bodyPr/>
          <a:lstStyle/>
          <a:p>
            <a:pPr algn="l"/>
            <a:r>
              <a:rPr lang="pt-BR" b="1" u="sng" dirty="0"/>
              <a:t>Devolução dos materiais de aplicação</a:t>
            </a:r>
            <a:br>
              <a:rPr lang="pt-BR" dirty="0"/>
            </a:br>
            <a:r>
              <a:rPr lang="pt-BR" b="1" dirty="0"/>
              <a:t>5º , 9º  EF   e  3ª série EM- prova </a:t>
            </a:r>
            <a:r>
              <a:rPr lang="pt-BR" b="1" u="sng" dirty="0"/>
              <a:t>09/12</a:t>
            </a:r>
            <a:br>
              <a:rPr lang="pt-BR" dirty="0"/>
            </a:br>
            <a:r>
              <a:rPr lang="pt-BR" b="1" u="sng" dirty="0">
                <a:solidFill>
                  <a:srgbClr val="FF0000"/>
                </a:solidFill>
              </a:rPr>
              <a:t>2</a:t>
            </a:r>
            <a:r>
              <a:rPr lang="pt-BR" u="sng" dirty="0">
                <a:solidFill>
                  <a:srgbClr val="FF0000"/>
                </a:solidFill>
              </a:rPr>
              <a:t> </a:t>
            </a:r>
            <a:r>
              <a:rPr lang="pt-BR" b="1" u="sng" dirty="0">
                <a:solidFill>
                  <a:srgbClr val="FF0000"/>
                </a:solidFill>
              </a:rPr>
              <a:t>Pacotes- </a:t>
            </a:r>
            <a:br>
              <a:rPr lang="pt-BR" b="1" dirty="0"/>
            </a:br>
            <a:r>
              <a:rPr lang="pt-BR" b="1" dirty="0">
                <a:solidFill>
                  <a:srgbClr val="FF0000"/>
                </a:solidFill>
              </a:rPr>
              <a:t>a)</a:t>
            </a:r>
            <a:r>
              <a:rPr lang="pt-BR" dirty="0"/>
              <a:t>Instrumentos de Avaliação : folhas de respostas-LP e </a:t>
            </a:r>
            <a:r>
              <a:rPr lang="pt-BR" dirty="0" err="1"/>
              <a:t>Mat</a:t>
            </a:r>
            <a:r>
              <a:rPr lang="pt-BR" dirty="0"/>
              <a:t>/Formulário de Controle de Aplicação/ Lista de Presença;</a:t>
            </a:r>
            <a:br>
              <a:rPr lang="pt-BR" dirty="0"/>
            </a:br>
            <a:r>
              <a:rPr lang="pt-BR" b="1" dirty="0">
                <a:solidFill>
                  <a:srgbClr val="FF0000"/>
                </a:solidFill>
              </a:rPr>
              <a:t>b)</a:t>
            </a:r>
            <a:r>
              <a:rPr lang="pt-BR" dirty="0"/>
              <a:t> Folha de rosto/Cadernos de provas- LP e </a:t>
            </a:r>
            <a:r>
              <a:rPr lang="pt-BR" dirty="0" err="1"/>
              <a:t>Mat</a:t>
            </a:r>
            <a:r>
              <a:rPr lang="pt-BR" dirty="0"/>
              <a:t> 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91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4F41A-63D2-4F49-9560-512AFAD1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Devolução dos materiais de aplicação</a:t>
            </a:r>
            <a:br>
              <a:rPr lang="pt-BR" b="1" u="sng" dirty="0"/>
            </a:br>
            <a:r>
              <a:rPr lang="pt-BR" b="1" dirty="0"/>
              <a:t>5º , 9º  EF   e  3ª série EM-  (10/12)</a:t>
            </a:r>
            <a:br>
              <a:rPr lang="pt-BR" dirty="0"/>
            </a:br>
            <a:r>
              <a:rPr lang="pt-BR" b="1" dirty="0">
                <a:solidFill>
                  <a:srgbClr val="FF0000"/>
                </a:solidFill>
              </a:rPr>
              <a:t>5 Pacotes-</a:t>
            </a:r>
            <a:br>
              <a:rPr lang="pt-BR" b="1" dirty="0"/>
            </a:br>
            <a:r>
              <a:rPr lang="pt-BR" sz="3600" b="1" dirty="0">
                <a:solidFill>
                  <a:srgbClr val="FF0000"/>
                </a:solidFill>
              </a:rPr>
              <a:t>1</a:t>
            </a:r>
            <a:r>
              <a:rPr lang="pt-BR" sz="3600" dirty="0">
                <a:solidFill>
                  <a:srgbClr val="FF0000"/>
                </a:solidFill>
              </a:rPr>
              <a:t>)</a:t>
            </a:r>
            <a:r>
              <a:rPr lang="pt-BR" sz="3600" b="1" dirty="0"/>
              <a:t>Instrumentos de Avaliação </a:t>
            </a:r>
            <a:r>
              <a:rPr lang="pt-BR" sz="3600" dirty="0"/>
              <a:t>: folhas de respostas-CN /Formulário de Controle de Aplicação/ Lista de Presença;</a:t>
            </a:r>
            <a:br>
              <a:rPr lang="pt-BR" sz="3600" dirty="0"/>
            </a:br>
            <a:br>
              <a:rPr lang="pt-BR" sz="3600" dirty="0"/>
            </a:br>
            <a:r>
              <a:rPr lang="pt-BR" sz="3600" b="1" dirty="0">
                <a:solidFill>
                  <a:srgbClr val="FF0000"/>
                </a:solidFill>
              </a:rPr>
              <a:t>2)</a:t>
            </a:r>
            <a:r>
              <a:rPr lang="pt-BR" sz="3600" dirty="0"/>
              <a:t>Folha de rosto/Cadernos de Prova CN e redação; </a:t>
            </a:r>
            <a:br>
              <a:rPr lang="pt-BR" dirty="0"/>
            </a:b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395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4F41A-63D2-4F49-9560-512AFAD1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b="1" dirty="0"/>
            </a:br>
            <a:r>
              <a:rPr lang="pt-BR" b="1" dirty="0">
                <a:solidFill>
                  <a:srgbClr val="FF0000"/>
                </a:solidFill>
              </a:rPr>
              <a:t>3</a:t>
            </a:r>
            <a:r>
              <a:rPr lang="pt-BR" b="1" dirty="0"/>
              <a:t>) Instrumentos de Avaliação </a:t>
            </a:r>
            <a:r>
              <a:rPr lang="pt-BR" dirty="0"/>
              <a:t>: folhas de Respostas redação amostral- correção</a:t>
            </a:r>
            <a:br>
              <a:rPr lang="pt-BR" dirty="0"/>
            </a:br>
            <a:r>
              <a:rPr lang="pt-BR" b="1" dirty="0">
                <a:solidFill>
                  <a:srgbClr val="FF0000"/>
                </a:solidFill>
              </a:rPr>
              <a:t>ou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/>
              <a:t>folhas de Respostas redação- Escola</a:t>
            </a:r>
            <a:br>
              <a:rPr lang="pt-BR" dirty="0"/>
            </a:b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89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4F41A-63D2-4F49-9560-512AFAD1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6142787"/>
          </a:xfrm>
        </p:spPr>
        <p:txBody>
          <a:bodyPr/>
          <a:lstStyle/>
          <a:p>
            <a:br>
              <a:rPr lang="pt-BR" b="1" dirty="0"/>
            </a:br>
            <a:r>
              <a:rPr lang="pt-BR" b="1" dirty="0">
                <a:solidFill>
                  <a:srgbClr val="FF0000"/>
                </a:solidFill>
              </a:rPr>
              <a:t>4</a:t>
            </a:r>
            <a:r>
              <a:rPr lang="pt-BR" dirty="0">
                <a:solidFill>
                  <a:srgbClr val="FF0000"/>
                </a:solidFill>
              </a:rPr>
              <a:t>)</a:t>
            </a:r>
            <a:r>
              <a:rPr lang="pt-BR" dirty="0"/>
              <a:t> Folhas de Respostas do Questionário Socioemocional;</a:t>
            </a:r>
            <a:br>
              <a:rPr lang="pt-BR" dirty="0"/>
            </a:br>
            <a:br>
              <a:rPr lang="pt-BR" dirty="0"/>
            </a:br>
            <a:r>
              <a:rPr lang="pt-BR" b="1" dirty="0">
                <a:solidFill>
                  <a:srgbClr val="FF0000"/>
                </a:solidFill>
              </a:rPr>
              <a:t>5)</a:t>
            </a:r>
            <a:r>
              <a:rPr lang="pt-BR" dirty="0"/>
              <a:t> Folha de Rosto/Cadernos de Questionário Socioemocional</a:t>
            </a:r>
            <a:br>
              <a:rPr lang="pt-BR" dirty="0"/>
            </a:b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87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5499" y="1905855"/>
            <a:ext cx="74803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Atribuições do Diretor</a:t>
            </a:r>
            <a:b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na Utilização do SIS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9135" y="415637"/>
            <a:ext cx="844573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   Manter Cadastro Atualizado.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Indicar os seus Professores para aplicar as provas em número superior ao das turmas avaliadas e solicitar que se cadastrem no SIS.</a:t>
            </a: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60876-F68F-4E98-BC33-85232275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Material devolução</a:t>
            </a:r>
            <a:br>
              <a:rPr lang="pt-BR" b="1" dirty="0"/>
            </a:br>
            <a:r>
              <a:rPr lang="pt-BR" b="1" dirty="0"/>
              <a:t>Instrumento de Controle Escola</a:t>
            </a:r>
            <a:br>
              <a:rPr lang="pt-BR" dirty="0"/>
            </a:br>
            <a:br>
              <a:rPr lang="pt-BR" dirty="0"/>
            </a:br>
            <a:r>
              <a:rPr lang="pt-BR" dirty="0"/>
              <a:t>-Folha de rosto </a:t>
            </a:r>
            <a:br>
              <a:rPr lang="pt-BR" dirty="0"/>
            </a:br>
            <a:r>
              <a:rPr lang="pt-BR" dirty="0"/>
              <a:t>-Formulários de Observação dos Pais</a:t>
            </a:r>
            <a:br>
              <a:rPr lang="pt-BR" dirty="0"/>
            </a:br>
            <a:r>
              <a:rPr lang="pt-BR" dirty="0"/>
              <a:t>-Formulários dos Fiscais</a:t>
            </a:r>
            <a:br>
              <a:rPr lang="pt-BR" dirty="0"/>
            </a:br>
            <a:r>
              <a:rPr lang="pt-BR" dirty="0"/>
              <a:t>(preenchidos ou não). </a:t>
            </a:r>
          </a:p>
        </p:txBody>
      </p:sp>
    </p:spTree>
    <p:extLst>
      <p:ext uri="{BB962C8B-B14F-4D97-AF65-F5344CB8AC3E}">
        <p14:creationId xmlns:p14="http://schemas.microsoft.com/office/powerpoint/2010/main" val="296474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7323" y="755374"/>
            <a:ext cx="81506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sz="4000" b="1" u="sng" dirty="0">
                <a:latin typeface="Arial Black" panose="020B0A04020102020204" pitchFamily="34" charset="0"/>
              </a:rPr>
              <a:t>Provas especiais </a:t>
            </a:r>
            <a:endParaRPr lang="pt-BR" altLang="pt-BR" sz="4000" b="1" kern="0" baseline="0" dirty="0"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altLang="pt-BR" sz="3300" b="1" kern="0" baseline="0" dirty="0">
                <a:latin typeface="+mj-lt"/>
                <a:ea typeface="Verdana" pitchFamily="34" charset="0"/>
                <a:cs typeface="Verdana" pitchFamily="34" charset="0"/>
              </a:rPr>
              <a:t>Devolução Materiais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altLang="pt-BR" sz="3300" b="1" kern="0" baseline="0" dirty="0">
                <a:latin typeface="+mj-lt"/>
                <a:ea typeface="Verdana" pitchFamily="34" charset="0"/>
                <a:cs typeface="Verdana" pitchFamily="34" charset="0"/>
              </a:rPr>
              <a:t>Braile-</a:t>
            </a:r>
            <a:r>
              <a:rPr lang="pt-BR" altLang="pt-BR" sz="3300" kern="0" baseline="0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300" kern="0" baseline="0" dirty="0">
                <a:latin typeface="+mj-lt"/>
                <a:ea typeface="Verdana" pitchFamily="34" charset="0"/>
                <a:cs typeface="Verdana" pitchFamily="34" charset="0"/>
              </a:rPr>
              <a:t>caderno de prova- caixa de origem/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3300" kern="0" baseline="0" dirty="0">
                <a:latin typeface="+mj-lt"/>
                <a:ea typeface="Verdana" pitchFamily="34" charset="0"/>
                <a:cs typeface="Verdana" pitchFamily="34" charset="0"/>
              </a:rPr>
              <a:t>Folha de resposta – pacote da turma;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altLang="pt-BR" sz="3300" b="1" kern="0" baseline="0" dirty="0">
                <a:latin typeface="+mj-lt"/>
                <a:ea typeface="Verdana" pitchFamily="34" charset="0"/>
                <a:cs typeface="Verdana" pitchFamily="34" charset="0"/>
              </a:rPr>
              <a:t>Ampliada-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300" kern="0" baseline="0" dirty="0">
                <a:latin typeface="+mj-lt"/>
                <a:ea typeface="Verdana" pitchFamily="34" charset="0"/>
                <a:cs typeface="Verdana" pitchFamily="34" charset="0"/>
              </a:rPr>
              <a:t>caderno de prova- pacote de origem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3300" kern="0" baseline="0" dirty="0">
                <a:latin typeface="+mj-lt"/>
                <a:ea typeface="Verdana" pitchFamily="34" charset="0"/>
                <a:cs typeface="Verdana" pitchFamily="34" charset="0"/>
              </a:rPr>
              <a:t>Folha de resposta – pacote da turma;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37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7323" y="755374"/>
            <a:ext cx="8150622" cy="617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 algn="just">
              <a:tabLst>
                <a:tab pos="0" algn="l"/>
              </a:tabLst>
            </a:pPr>
            <a:endParaRPr lang="pt-BR" sz="3600" dirty="0"/>
          </a:p>
          <a:p>
            <a:pPr marL="82550" indent="-82550" algn="ctr">
              <a:tabLst>
                <a:tab pos="0" algn="l"/>
              </a:tabLst>
            </a:pPr>
            <a:r>
              <a:rPr lang="pt-BR" sz="4000" b="1" dirty="0">
                <a:latin typeface="+mj-lt"/>
              </a:rPr>
              <a:t>Pontos importantes </a:t>
            </a:r>
          </a:p>
          <a:p>
            <a:pPr marL="82550" indent="-82550" algn="ctr">
              <a:tabLst>
                <a:tab pos="0" algn="l"/>
              </a:tabLst>
            </a:pPr>
            <a:endParaRPr lang="pt-BR" sz="4000" dirty="0">
              <a:latin typeface="+mj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pt-BR" sz="4000" dirty="0">
                <a:latin typeface="+mj-lt"/>
              </a:rPr>
              <a:t>Orientar os professores de sua escola, que atuarão como aplicadores, sobre os procedimentos a serem adotados nos dias das provas, que se encontram explicitados nos manuais de orientação e aplicação e no vídeo instrucional do SARESP.</a:t>
            </a:r>
          </a:p>
          <a:p>
            <a:pPr marL="82550" indent="-82550" algn="just">
              <a:tabLst>
                <a:tab pos="0" algn="l"/>
              </a:tabLst>
            </a:pPr>
            <a:endParaRPr lang="pt-BR" sz="4000" dirty="0">
              <a:latin typeface="+mj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+mj-lt"/>
              </a:rPr>
              <a:t>Solicitar ao aplicador o estudo cuidadoso dos procedimentos para aplicação e estar de posse do manual no dia da prova.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altLang="pt-BR" sz="40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53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7323" y="755374"/>
            <a:ext cx="81506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 algn="just">
              <a:tabLst>
                <a:tab pos="0" algn="l"/>
              </a:tabLst>
            </a:pPr>
            <a:endParaRPr lang="pt-BR" sz="36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altLang="pt-BR" sz="40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3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F23F5C-E1EA-4E55-85F4-86FF43FCCDA9}"/>
              </a:ext>
            </a:extLst>
          </p:cNvPr>
          <p:cNvSpPr txBox="1"/>
          <p:nvPr/>
        </p:nvSpPr>
        <p:spPr>
          <a:xfrm>
            <a:off x="298174" y="1264305"/>
            <a:ext cx="8527774" cy="567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+mn-lt"/>
              </a:rPr>
              <a:t>Reiterar, juntamente com os fiscais externos, em horário antecedente ao de aplicação das provas e em cada turno de aplicação para os professores aplicadores, as orientações especificas fornecidas nos manuais e no vídeo instrucional do SARESP.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4000" dirty="0"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+mn-lt"/>
              </a:rPr>
              <a:t>Solicitar ao aplicador atentar-se quanto ao acondicionamento do material para devolução.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4000" dirty="0">
              <a:latin typeface="+mn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+mn-lt"/>
              </a:rPr>
              <a:t>Retirar e entregar na DE os materiais em embalagens devidamente lacradas, seguindo o cronograma de atividades estabelecidos para o SARESP. </a:t>
            </a:r>
          </a:p>
          <a:p>
            <a:pPr algn="just"/>
            <a:r>
              <a:rPr lang="pt-BR" sz="4000" dirty="0">
                <a:latin typeface="+mn-lt"/>
              </a:rPr>
              <a:t>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9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5499" y="1905855"/>
            <a:ext cx="74803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Atribuições do Diretor</a:t>
            </a:r>
            <a:b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na Utilização do SIS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9135" y="415637"/>
            <a:ext cx="844573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Consultar a lista de aplicadores já cadastrados;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Consultar a alocação dos meus professores;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Consultar a alocação de aplicadores e fiscais na minha escola.</a:t>
            </a:r>
          </a:p>
        </p:txBody>
      </p:sp>
    </p:spTree>
    <p:extLst>
      <p:ext uri="{BB962C8B-B14F-4D97-AF65-F5344CB8AC3E}">
        <p14:creationId xmlns:p14="http://schemas.microsoft.com/office/powerpoint/2010/main" val="204221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5499" y="1905855"/>
            <a:ext cx="74803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Atribuições do Diretor</a:t>
            </a:r>
            <a:b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t-BR" altLang="pt-BR" sz="3800" b="1" kern="0" baseline="0" dirty="0">
                <a:solidFill>
                  <a:schemeClr val="tx2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na Utilização do SIS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9135" y="415637"/>
            <a:ext cx="844573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600" kern="0" baseline="0" dirty="0">
                <a:latin typeface="+mj-lt"/>
                <a:ea typeface="Verdana" pitchFamily="34" charset="0"/>
                <a:cs typeface="Verdana" pitchFamily="34" charset="0"/>
              </a:rPr>
              <a:t>Responder ao questionário de acompanhamento da aplicação.</a:t>
            </a:r>
          </a:p>
          <a:p>
            <a:pPr marL="261938" indent="-261938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altLang="pt-BR" sz="3600" kern="0" baseline="0" dirty="0">
                <a:latin typeface="+mj-lt"/>
                <a:ea typeface="Verdana" pitchFamily="34" charset="0"/>
                <a:cs typeface="Verdana" pitchFamily="34" charset="0"/>
              </a:rPr>
              <a:t>Atestar a participação de aplicadores e fiscais. </a:t>
            </a: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altLang="pt-BR" sz="34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8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3422" y="5549392"/>
            <a:ext cx="6592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Indicar os seus Aplicadores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85035" y="1320800"/>
            <a:ext cx="490072" cy="197224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6" y="571418"/>
            <a:ext cx="6708043" cy="503342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327039" y="1320548"/>
            <a:ext cx="2579299" cy="70795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0000">
                <a:schemeClr val="bg1"/>
              </a:gs>
              <a:gs pos="85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Indicações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4571" y="5156819"/>
            <a:ext cx="750072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Visualizar os Professores Alocados</a:t>
            </a:r>
          </a:p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endParaRPr lang="pt-BR" altLang="pt-BR" sz="3200" kern="0" baseline="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" y="1067748"/>
            <a:ext cx="7378176" cy="40098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71870" y="5272255"/>
            <a:ext cx="7453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200" kern="0" baseline="0" dirty="0">
                <a:latin typeface="+mj-lt"/>
                <a:ea typeface="Verdana" pitchFamily="34" charset="0"/>
                <a:cs typeface="Verdana" pitchFamily="34" charset="0"/>
              </a:rPr>
              <a:t>Alocação na Minha Escola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6" y="848614"/>
            <a:ext cx="7466067" cy="4332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3094" y="4902362"/>
            <a:ext cx="74641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spcBef>
                <a:spcPts val="0"/>
              </a:spcBef>
              <a:spcAft>
                <a:spcPts val="600"/>
              </a:spcAft>
            </a:pPr>
            <a:r>
              <a:rPr lang="pt-BR" altLang="pt-BR" sz="3400" kern="0" baseline="0" dirty="0">
                <a:latin typeface="+mj-lt"/>
                <a:ea typeface="Verdana" pitchFamily="34" charset="0"/>
                <a:cs typeface="Verdana" pitchFamily="34" charset="0"/>
              </a:rPr>
              <a:t>Alunos previstos na minha escola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0" y="1384745"/>
            <a:ext cx="7404100" cy="35114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739</Words>
  <Application>Microsoft Office PowerPoint</Application>
  <PresentationFormat>Apresentação na tela (4:3)</PresentationFormat>
  <Paragraphs>131</Paragraphs>
  <Slides>33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Lucida Sans</vt:lpstr>
      <vt:lpstr>Times New Roman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  A Folha de Rosto deverá estar em cima dos respectivos cadernos( Prova/ Prova e redação/Questionário socioemocional) , quando devolvidos nos pacotes plásticos, de modo que o código de barras possa ser visto para leitura óptica de devolução de material.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Devolução dos materiais de aplicação 2º e 3º anos EFAI  - prova 09/12 Pacote único-  a) Folha de rosto/Cadernos de LP e Mat/Exemplar do Professor, Formulário de Controle de Aplicação e Lista de Presença.  (1 pct plástico para devolução –Instrumentos de avaliação.     </vt:lpstr>
      <vt:lpstr>Devolução dos materiais de aplicação 5º , 9º  EF   e  3ª série EM- prova 09/12 2 Pacotes-  a)Instrumentos de Avaliação : folhas de respostas-LP e Mat/Formulário de Controle de Aplicação/ Lista de Presença; b) Folha de rosto/Cadernos de provas- LP e Mat    </vt:lpstr>
      <vt:lpstr>Devolução dos materiais de aplicação 5º , 9º  EF   e  3ª série EM-  (10/12) 5 Pacotes- 1)Instrumentos de Avaliação : folhas de respostas-CN /Formulário de Controle de Aplicação/ Lista de Presença;  2)Folha de rosto/Cadernos de Prova CN e redação;   </vt:lpstr>
      <vt:lpstr> 3) Instrumentos de Avaliação : folhas de Respostas redação amostral- correção ou folhas de Respostas redação- Escola  </vt:lpstr>
      <vt:lpstr> 4) Folhas de Respostas do Questionário Socioemocional;  5) Folha de Rosto/Cadernos de Questionário Socioemocional  </vt:lpstr>
      <vt:lpstr>Material devolução Instrumento de Controle Escola  -Folha de rosto  -Formulários de Observação dos Pais -Formulários dos Fiscais (preenchidos ou não).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administrator</dc:creator>
  <cp:lastModifiedBy>Elaine Stivalletti</cp:lastModifiedBy>
  <cp:revision>167</cp:revision>
  <dcterms:created xsi:type="dcterms:W3CDTF">2009-04-06T18:03:12Z</dcterms:created>
  <dcterms:modified xsi:type="dcterms:W3CDTF">2021-11-25T15:48:11Z</dcterms:modified>
</cp:coreProperties>
</file>