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5" r:id="rId3"/>
    <p:sldId id="277" r:id="rId4"/>
    <p:sldId id="278" r:id="rId5"/>
    <p:sldId id="279" r:id="rId6"/>
    <p:sldId id="280" r:id="rId7"/>
    <p:sldId id="281" r:id="rId8"/>
    <p:sldId id="286" r:id="rId9"/>
    <p:sldId id="283" r:id="rId10"/>
    <p:sldId id="284" r:id="rId11"/>
    <p:sldId id="287" r:id="rId12"/>
    <p:sldId id="257" r:id="rId13"/>
    <p:sldId id="276" r:id="rId14"/>
    <p:sldId id="258" r:id="rId15"/>
    <p:sldId id="270" r:id="rId16"/>
    <p:sldId id="259" r:id="rId17"/>
    <p:sldId id="260" r:id="rId18"/>
    <p:sldId id="261" r:id="rId19"/>
    <p:sldId id="271" r:id="rId20"/>
    <p:sldId id="272" r:id="rId21"/>
    <p:sldId id="273" r:id="rId22"/>
    <p:sldId id="274" r:id="rId23"/>
    <p:sldId id="275" r:id="rId24"/>
    <p:sldId id="262" r:id="rId25"/>
    <p:sldId id="263" r:id="rId26"/>
    <p:sldId id="264" r:id="rId27"/>
    <p:sldId id="265" r:id="rId28"/>
    <p:sldId id="266" r:id="rId29"/>
    <p:sldId id="267" r:id="rId30"/>
    <p:sldId id="26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4660"/>
  </p:normalViewPr>
  <p:slideViewPr>
    <p:cSldViewPr snapToGrid="0">
      <p:cViewPr varScale="1">
        <p:scale>
          <a:sx n="61" d="100"/>
          <a:sy n="61" d="100"/>
        </p:scale>
        <p:origin x="-84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557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92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820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23787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56342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4799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8832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0668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76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072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328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310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7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792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8696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0114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0A626-3EF7-42A7-826F-E6C959D54B65}" type="datetimeFigureOut">
              <a:rPr lang="pt-BR" smtClean="0"/>
              <a:pPr/>
              <a:t>25/11/2021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B183E6-CF55-4F41-9EFE-4BB7749F42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8394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B6746C-3160-4A04-8C46-E58BDAF9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0" y="172278"/>
            <a:ext cx="8598141" cy="137822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Orientação Técnica</a:t>
            </a:r>
            <a:br>
              <a:rPr lang="pt-BR" dirty="0"/>
            </a:br>
            <a:r>
              <a:rPr lang="pt-BR" dirty="0"/>
              <a:t>25/11/2021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F6AAA3-C21A-449C-8ACE-C2F1297EE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6" y="1550505"/>
            <a:ext cx="8439115" cy="4490858"/>
          </a:xfrm>
        </p:spPr>
        <p:txBody>
          <a:bodyPr/>
          <a:lstStyle/>
          <a:p>
            <a:r>
              <a:rPr lang="pt-BR" sz="4000" dirty="0"/>
              <a:t>Processo de Atribuição de Aulas 2022- Etapa I</a:t>
            </a:r>
          </a:p>
          <a:p>
            <a:endParaRPr lang="pt-BR" sz="4000" dirty="0"/>
          </a:p>
          <a:p>
            <a:r>
              <a:rPr lang="pt-BR" sz="4000" dirty="0"/>
              <a:t>Manifestação de Interesse na SED</a:t>
            </a:r>
          </a:p>
          <a:p>
            <a:endParaRPr lang="pt-BR" sz="4000" dirty="0"/>
          </a:p>
          <a:p>
            <a:r>
              <a:rPr lang="pt-BR" sz="4000" dirty="0"/>
              <a:t>Atribuição do Novo Ensino Médio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26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3EEDDD-C861-46EC-96FB-B99E5A14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Etapa I- Fase 6- Diretoria de Ensino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B2D5512-0E4C-4BEE-9854-2A9964295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600" dirty="0"/>
              <a:t>Dias </a:t>
            </a:r>
            <a:r>
              <a:rPr lang="pt-BR" sz="3600" b="1" dirty="0"/>
              <a:t>21, 22 e 23/12/2021- </a:t>
            </a:r>
            <a:r>
              <a:rPr lang="pt-BR" sz="3600" dirty="0"/>
              <a:t>Das 8:00 às 18:00- Atribuição e associação de Classes e Aulas referente à manifestação de interesse realizada pelos docentes  contratados e candidatos à contratação habilitados, de acordo com a carga horária de opção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7053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7356CC-90FE-4613-8CA9-CB36EF70F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Atribuição em nível de U.E e D.E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37382D3-FDEA-4C43-B11E-4E9BB9A61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243"/>
            <a:ext cx="8596668" cy="51418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Cada docente, de acordo com a sua situação funcional, deverá realizar manifestação de interesse para a atribuição de aulas, para fins de participação no processo, mesmo que os dias coincidam com sábado, domingo ou feriado e deverão especificar:</a:t>
            </a:r>
          </a:p>
          <a:p>
            <a:pPr algn="just"/>
            <a:r>
              <a:rPr lang="pt-BR" sz="2800" dirty="0"/>
              <a:t>as unidades escolares que deseja aulas;</a:t>
            </a:r>
          </a:p>
          <a:p>
            <a:pPr algn="just"/>
            <a:r>
              <a:rPr lang="pt-BR" sz="2800" dirty="0"/>
              <a:t>turno de funcionamento;</a:t>
            </a:r>
          </a:p>
          <a:p>
            <a:pPr algn="just"/>
            <a:r>
              <a:rPr lang="pt-BR" sz="2800" dirty="0"/>
              <a:t>tipo de ensino;</a:t>
            </a:r>
          </a:p>
          <a:p>
            <a:pPr algn="just"/>
            <a:r>
              <a:rPr lang="pt-BR" sz="2800" dirty="0"/>
              <a:t>quantidade de aulas desejadas.</a:t>
            </a:r>
          </a:p>
        </p:txBody>
      </p:sp>
    </p:spTree>
    <p:extLst>
      <p:ext uri="{BB962C8B-B14F-4D97-AF65-F5344CB8AC3E}">
        <p14:creationId xmlns:p14="http://schemas.microsoft.com/office/powerpoint/2010/main" xmlns="" val="410413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251FFE-9F19-4884-87A6-CA8AA0DE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Final dos Docentes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B2B0E7C-E477-4E2D-AE0D-C5D7D5FE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000" dirty="0"/>
              <a:t>A classificação final para Atribuição de Classes e Aulas 2022 estará disponível na Secretaria Escolar Digital – SED.</a:t>
            </a:r>
          </a:p>
          <a:p>
            <a:r>
              <a:rPr lang="pt-BR" sz="3000" dirty="0"/>
              <a:t>• Classificação dos docentes efetivos e estáveis já está disponível para consulta; </a:t>
            </a:r>
          </a:p>
          <a:p>
            <a:r>
              <a:rPr lang="pt-BR" sz="3000" dirty="0"/>
              <a:t>• Classificação docentes contratados e candidatos à contratação ficará disponível na SED em 26/11/2021, após a publicação do resultado final do Processo Seletivo Simplificado – Banco de Talentos 2022. (Listão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6586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E9ACEC-CC20-4365-8CB2-01A8FD582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Indicações de opções na inscrição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F527097-7CC9-4A70-A354-41069996A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8" y="1219201"/>
            <a:ext cx="8492123" cy="5406886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Indicações de opções realizadas durante o período de inscrição que poderão</a:t>
            </a:r>
          </a:p>
          <a:p>
            <a:r>
              <a:rPr lang="pt-BR" sz="2400" dirty="0"/>
              <a:t>ser  alteradas até </a:t>
            </a:r>
            <a:r>
              <a:rPr lang="pt-BR" sz="2400" b="1" dirty="0"/>
              <a:t>26/11/2021:</a:t>
            </a:r>
          </a:p>
          <a:p>
            <a:r>
              <a:rPr lang="pt-BR" sz="2400" b="1" dirty="0"/>
              <a:t>Efetivo:</a:t>
            </a:r>
          </a:p>
          <a:p>
            <a:r>
              <a:rPr lang="pt-BR" sz="2400" b="1" dirty="0"/>
              <a:t>- </a:t>
            </a:r>
            <a:r>
              <a:rPr lang="pt-BR" sz="2400" dirty="0"/>
              <a:t>solicitar a redução, manutenção ou ampliação da jornada;</a:t>
            </a:r>
          </a:p>
          <a:p>
            <a:r>
              <a:rPr lang="pt-BR" sz="2400" dirty="0"/>
              <a:t>- optar por se inscrever no Artigo 22 da L.C.  444/85.</a:t>
            </a:r>
          </a:p>
          <a:p>
            <a:endParaRPr lang="pt-BR" sz="2400" dirty="0"/>
          </a:p>
          <a:p>
            <a:r>
              <a:rPr lang="pt-BR" sz="2400" b="1" dirty="0"/>
              <a:t>Estável – F</a:t>
            </a:r>
          </a:p>
          <a:p>
            <a:r>
              <a:rPr lang="pt-BR" sz="2400" b="1" dirty="0"/>
              <a:t>- optar pela carga horária pretendida, exceto pela reduzida;</a:t>
            </a:r>
          </a:p>
          <a:p>
            <a:r>
              <a:rPr lang="pt-BR" sz="2400" b="1" dirty="0"/>
              <a:t>- optar por sua transferência para outra </a:t>
            </a:r>
            <a:r>
              <a:rPr lang="pt-BR" b="1" dirty="0"/>
              <a:t>D.E.</a:t>
            </a:r>
          </a:p>
        </p:txBody>
      </p:sp>
    </p:spTree>
    <p:extLst>
      <p:ext uri="{BB962C8B-B14F-4D97-AF65-F5344CB8AC3E}">
        <p14:creationId xmlns:p14="http://schemas.microsoft.com/office/powerpoint/2010/main" xmlns="" val="37396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4F7D93-4B58-4370-92D2-71FED6701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383"/>
          </a:xfrm>
        </p:spPr>
        <p:txBody>
          <a:bodyPr/>
          <a:lstStyle/>
          <a:p>
            <a:pPr algn="ctr"/>
            <a:r>
              <a:rPr lang="pt-BR" dirty="0"/>
              <a:t>  PONTO DE ATENÇÃO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65827B8-7804-4E4A-A44F-BE257637B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116" y="1458224"/>
            <a:ext cx="8596668" cy="4690785"/>
          </a:xfrm>
        </p:spPr>
        <p:txBody>
          <a:bodyPr/>
          <a:lstStyle/>
          <a:p>
            <a:pPr algn="just"/>
            <a:r>
              <a:rPr lang="pt-BR" dirty="0"/>
              <a:t> </a:t>
            </a:r>
            <a:r>
              <a:rPr lang="pt-BR" sz="2800" dirty="0"/>
              <a:t>Os contratos docentes celebrados em 2018 foram prorrogados até 31/12/2022. Sendo assim, poderão participar do processo de atribuição inicial de classes e aulas 2022;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Todos os candidatos à contratação do PSS – BT 2021 terão sua inscrição revalidada através do PSS – BT 2022.</a:t>
            </a:r>
          </a:p>
        </p:txBody>
      </p:sp>
    </p:spTree>
    <p:extLst>
      <p:ext uri="{BB962C8B-B14F-4D97-AF65-F5344CB8AC3E}">
        <p14:creationId xmlns:p14="http://schemas.microsoft.com/office/powerpoint/2010/main" xmlns="" val="1561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A599C2-FCB5-451C-BFEB-B65EF109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Ponto de Atenção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679C850-FC72-45CD-82CA-5C7CADE24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9861"/>
            <a:ext cx="9222041" cy="4200939"/>
          </a:xfrm>
        </p:spPr>
        <p:txBody>
          <a:bodyPr>
            <a:noAutofit/>
          </a:bodyPr>
          <a:lstStyle/>
          <a:p>
            <a:pPr algn="just"/>
            <a:r>
              <a:rPr lang="pt-BR" sz="3200" dirty="0"/>
              <a:t>Todos os contratos celebrados entre os dias 30/09/21 e 25/11/21 serão lançados automaticamente na classificação para o processo de atribuição inicial de aulas em 26/11, ficando encerrado o processo de atribuição durante o ano e consequente abertura de novos contratos para o ano letivo de 2021 a partir de 26/11/2021.</a:t>
            </a:r>
          </a:p>
        </p:txBody>
      </p:sp>
    </p:spTree>
    <p:extLst>
      <p:ext uri="{BB962C8B-B14F-4D97-AF65-F5344CB8AC3E}">
        <p14:creationId xmlns:p14="http://schemas.microsoft.com/office/powerpoint/2010/main" xmlns="" val="27701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D119A2-86E3-458F-AF0A-A5CFC3759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Procedimentos que antecedem a Atribuição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6ED6044-DADF-4C95-8E63-39EF7791D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Escolha de unidade escolar para os docentes que não permanecerão nas unidades escolares que integram ou aderiram ao Programa Ensino Integral – PEI (22/11)</a:t>
            </a:r>
          </a:p>
          <a:p>
            <a:endParaRPr lang="pt-BR" sz="2800" dirty="0"/>
          </a:p>
          <a:p>
            <a:r>
              <a:rPr lang="pt-BR" sz="2800" dirty="0"/>
              <a:t>Recondução dos Projetos da Pasta, PC  desde que tenham avaliação favorável 23 e 24/11)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7665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0482D8-0C33-4BA2-8F12-3C3161F9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26840" cy="1311965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Procedimentos antes da Atribuição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B1A338C-773C-4336-A3E6-F5850C52D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54562" cy="4452246"/>
          </a:xfrm>
        </p:spPr>
        <p:txBody>
          <a:bodyPr>
            <a:noAutofit/>
          </a:bodyPr>
          <a:lstStyle/>
          <a:p>
            <a:r>
              <a:rPr lang="pt-BR" sz="2800" dirty="0"/>
              <a:t>Atribuição dos Programas e Projetos abaixo: </a:t>
            </a:r>
          </a:p>
          <a:p>
            <a:r>
              <a:rPr lang="pt-BR" sz="2800" dirty="0"/>
              <a:t>a. Projeto de Apoio à Tecnologia e Inovação - PROATEC;</a:t>
            </a:r>
          </a:p>
          <a:p>
            <a:r>
              <a:rPr lang="pt-BR" sz="2800" dirty="0"/>
              <a:t> b. Professor Coordenador de Agrupamento de Escolas - PCAE; </a:t>
            </a:r>
          </a:p>
          <a:p>
            <a:r>
              <a:rPr lang="pt-BR" sz="2800" dirty="0"/>
              <a:t>Professor de Orientação de Convivência - POC;</a:t>
            </a:r>
          </a:p>
          <a:p>
            <a:r>
              <a:rPr lang="pt-BR" sz="2800" dirty="0"/>
              <a:t>d. Programa Sala/Ambiente de Leitura; </a:t>
            </a:r>
          </a:p>
          <a:p>
            <a:r>
              <a:rPr lang="pt-BR" sz="2800" dirty="0"/>
              <a:t>e. Atendimento de Ordem Judicial – Professor Auxiliar – PA</a:t>
            </a:r>
          </a:p>
        </p:txBody>
      </p:sp>
    </p:spTree>
    <p:extLst>
      <p:ext uri="{BB962C8B-B14F-4D97-AF65-F5344CB8AC3E}">
        <p14:creationId xmlns:p14="http://schemas.microsoft.com/office/powerpoint/2010/main" xmlns="" val="11278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9E941B-FD06-4E61-802F-6ED9B508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 Ponto de Atenção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9428B07-25DC-446D-86B3-DEEEE1BDF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261"/>
            <a:ext cx="9235292" cy="46581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/>
              <a:t>Os docentes que atuaram, em 2021, nos Programas e Projetos da Pasta e </a:t>
            </a:r>
            <a:r>
              <a:rPr lang="pt-BR" sz="2800" b="1" dirty="0"/>
              <a:t>que não tenham sido reconduzidos </a:t>
            </a:r>
            <a:r>
              <a:rPr lang="pt-BR" sz="2800" dirty="0"/>
              <a:t>para 2022 deverão, obrigatoriamente, participar do processo inicial de atribuição de classes e aulas.</a:t>
            </a:r>
          </a:p>
          <a:p>
            <a:pPr algn="just"/>
            <a:r>
              <a:rPr lang="pt-BR" sz="2800" dirty="0"/>
              <a:t> O docente </a:t>
            </a:r>
            <a:r>
              <a:rPr lang="pt-BR" sz="2800" b="1" dirty="0"/>
              <a:t>contratado</a:t>
            </a:r>
            <a:r>
              <a:rPr lang="pt-BR" sz="2800" dirty="0"/>
              <a:t> que seja reconduzido ou tenha atribuída a carga horária de projetos e programas. deverá manifestar interesse no saldo de aulas, para fins de participação na sessão de atribuição de aulas regulares e consequente manutenção do projeto em sua carga horária.(</a:t>
            </a:r>
            <a:r>
              <a:rPr lang="pt-BR" sz="2800" dirty="0" err="1"/>
              <a:t>Proatec</a:t>
            </a:r>
            <a:r>
              <a:rPr lang="pt-BR" sz="2800" dirty="0"/>
              <a:t> caso não tenha aulas regulares </a:t>
            </a:r>
            <a:r>
              <a:rPr lang="pt-BR" sz="2800" dirty="0" err="1"/>
              <a:t>atribuiidas</a:t>
            </a:r>
            <a:r>
              <a:rPr lang="pt-BR" sz="2800" dirty="0"/>
              <a:t> até o dia 25/01, perderá a atribuição do projeto)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8996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96FD09-4A80-452E-A166-914ECAB6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238538"/>
            <a:ext cx="8598140" cy="98066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Legislações que tratam dos projetos/programas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5FEC2B6-816F-428B-834F-48938527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2" y="1829285"/>
            <a:ext cx="8465619" cy="4624524"/>
          </a:xfrm>
        </p:spPr>
        <p:txBody>
          <a:bodyPr>
            <a:normAutofit fontScale="92500"/>
          </a:bodyPr>
          <a:lstStyle/>
          <a:p>
            <a:r>
              <a:rPr lang="pt-BR" sz="2800" dirty="0"/>
              <a:t>Resolução Seduc nº 07/2021- Projeto de Apoio à Tecnologia e Inovação-PROATEC</a:t>
            </a:r>
          </a:p>
          <a:p>
            <a:r>
              <a:rPr lang="pt-BR" sz="2800" dirty="0"/>
              <a:t>Resolução Seduc  nº 03/2021- Professor Coordenador de Agrupamento de Escolas-PCAE</a:t>
            </a:r>
          </a:p>
          <a:p>
            <a:r>
              <a:rPr lang="pt-BR" sz="2800" dirty="0"/>
              <a:t>Resolução Seduc nº 09/2021- Professor de Orientação de  Convivência- POC</a:t>
            </a:r>
          </a:p>
          <a:p>
            <a:r>
              <a:rPr lang="pt-BR" sz="2800" dirty="0"/>
              <a:t>Resolução Seduc nº 04/2021- Professor de Apoio ao Currículo-PAC</a:t>
            </a:r>
          </a:p>
          <a:p>
            <a:r>
              <a:rPr lang="pt-BR" sz="2800" dirty="0"/>
              <a:t>Resolução Seduc  nº 114/2021 ( que alterou a Res. 76/2017)- Programa Sala/Ambiente de Leitura</a:t>
            </a:r>
          </a:p>
        </p:txBody>
      </p:sp>
    </p:spTree>
    <p:extLst>
      <p:ext uri="{BB962C8B-B14F-4D97-AF65-F5344CB8AC3E}">
        <p14:creationId xmlns:p14="http://schemas.microsoft.com/office/powerpoint/2010/main" xmlns="" val="41223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DD9AA2-4E7A-467F-82F0-C02CE385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Atribuição de Aulas 2022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D80186B-D925-4DA7-9F2A-23A13CA79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3024"/>
            <a:ext cx="9049762" cy="4087811"/>
          </a:xfrm>
        </p:spPr>
        <p:txBody>
          <a:bodyPr>
            <a:normAutofit/>
          </a:bodyPr>
          <a:lstStyle/>
          <a:p>
            <a:r>
              <a:rPr lang="pt-BR" sz="3600" dirty="0"/>
              <a:t>A Atribuição Inicial de Classes e Aulas 2022 está regulamentada pela Resolução SE 72/2020.</a:t>
            </a:r>
          </a:p>
          <a:p>
            <a:r>
              <a:rPr lang="pt-BR" sz="3600" dirty="0"/>
              <a:t>O cronograma com as Etapas e Fases da Atribuição Inicial de Classes e Aulas 2022 seguirá o previsto na Portaria CGRH 18/2021 e 19/2021.</a:t>
            </a:r>
          </a:p>
          <a:p>
            <a:endParaRPr lang="pt-BR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67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1ED292-9306-482F-9B2E-CEC349D2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SEDUC nº 114/2021- Sala de Leitura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EBBBB3D-DAF9-4F1B-A377-1041434B3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Os novos candidatos selecionados para atuação na sala ou ambiente de leitura, exceto o readaptado, somente poderão ter atribuição  comprovada a inexistência de aulas de sua habilitação/qualificação que lhe possam ser atribuídas, em nível de unidade escolar e de Diretoria de Ensino.</a:t>
            </a:r>
          </a:p>
        </p:txBody>
      </p:sp>
    </p:spTree>
    <p:extLst>
      <p:ext uri="{BB962C8B-B14F-4D97-AF65-F5344CB8AC3E}">
        <p14:creationId xmlns:p14="http://schemas.microsoft.com/office/powerpoint/2010/main" xmlns="" val="51037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70D7-F522-4A27-90AD-052AA240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SEDUC 04/2021- PAC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1F606C-F4FB-4A44-99B9-0355FFC0F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/>
              <a:t>A atribuição do Projeto de Assistência ao Currículo (PAC) </a:t>
            </a:r>
            <a:r>
              <a:rPr lang="pt-BR" sz="2800" b="1" dirty="0"/>
              <a:t>deverá</a:t>
            </a:r>
            <a:r>
              <a:rPr lang="pt-BR" sz="2800" dirty="0"/>
              <a:t> ser realizada durante o processo inicial de atribuição de aulas, para fins de atribuição de </a:t>
            </a:r>
            <a:r>
              <a:rPr lang="pt-BR" sz="2800" b="1" dirty="0"/>
              <a:t>carga suplementar </a:t>
            </a:r>
            <a:r>
              <a:rPr lang="pt-BR" sz="2800" dirty="0"/>
              <a:t>do T.C ou complementação da Carga Horária dos docentes não efetivos e contratados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209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FFF4C50-8893-4EF0-A262-812B2296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Resolução SEDUC 115/2021- ACDA- Atividades Curriculares Desportivas e </a:t>
            </a:r>
            <a:r>
              <a:rPr lang="pt-BR" dirty="0" err="1"/>
              <a:t>Artisticas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E8C5CBF-6299-4148-819D-7DE04085E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A atribuição das turmas de ACDA também deverá ser realizada durante o processo inicial de atribuição de aulas, a partir de constituição de jornada, valendo observar que as turmas livres ou em substituição de ACDA poderão ser atribuídas aos docentes contratados nos termos da L.C 1093//2009, desde que estejam constituídas e homologadas.</a:t>
            </a:r>
          </a:p>
          <a:p>
            <a:pPr algn="just"/>
            <a:r>
              <a:rPr lang="pt-BR" sz="2400" dirty="0"/>
              <a:t>ACD que já estão homologadas podem ser atribuídas inicialmente.</a:t>
            </a:r>
          </a:p>
        </p:txBody>
      </p:sp>
    </p:spTree>
    <p:extLst>
      <p:ext uri="{BB962C8B-B14F-4D97-AF65-F5344CB8AC3E}">
        <p14:creationId xmlns:p14="http://schemas.microsoft.com/office/powerpoint/2010/main" xmlns="" val="30446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83604F-7D9B-4527-BC41-6CD988EFB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de Apoio à Tecnologia- PROATEC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93F3FA6-E721-49DE-A9AB-4F2AA97D1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O Titular de Cargo poderá compor a jornada de trabalho com a carga horária de PROATEC, sendo lhe assegurada a manutenção da jornada atual, sem a caracterização da condição de adido.</a:t>
            </a:r>
          </a:p>
        </p:txBody>
      </p:sp>
    </p:spTree>
    <p:extLst>
      <p:ext uri="{BB962C8B-B14F-4D97-AF65-F5344CB8AC3E}">
        <p14:creationId xmlns:p14="http://schemas.microsoft.com/office/powerpoint/2010/main" xmlns="" val="36953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5AAB13-62C5-45DB-8B77-9FD3547B7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Atribuição Inicial 2022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57A342D-B857-49E7-B0D5-F1DEA295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49287"/>
            <a:ext cx="9473831" cy="4292076"/>
          </a:xfrm>
        </p:spPr>
        <p:txBody>
          <a:bodyPr>
            <a:noAutofit/>
          </a:bodyPr>
          <a:lstStyle/>
          <a:p>
            <a:pPr algn="just"/>
            <a:r>
              <a:rPr lang="pt-BR" sz="3200" dirty="0"/>
              <a:t>O Diretor e/ou Comissão Regional deverá garantir, sempre que possível, a constituição de jornada e a composição da carga horária aos docentes efetivos e estáveis, respectivamente, nos dois semestres, para os docentes que optarem pelas Unidades Curriculares do Novo Ensino Médio. </a:t>
            </a:r>
          </a:p>
        </p:txBody>
      </p:sp>
    </p:spTree>
    <p:extLst>
      <p:ext uri="{BB962C8B-B14F-4D97-AF65-F5344CB8AC3E}">
        <p14:creationId xmlns:p14="http://schemas.microsoft.com/office/powerpoint/2010/main" xmlns="" val="37030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A34DA2-E468-43B0-8C82-75F8A856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Realizando a Atribuição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930012E-2EDF-4E07-BC62-E9462C340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319130"/>
            <a:ext cx="9314805" cy="37222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600" dirty="0"/>
              <a:t>Durante a Atribuição Inicial deverá ser reservado 5% das vagas aos candidatos à contratação deficientes, em cumprimento ao disposto no artigo 2º do Decreto nº 59.591/2013 e na Lei Complementar nº 683/92.</a:t>
            </a:r>
          </a:p>
          <a:p>
            <a:pPr algn="just"/>
            <a:r>
              <a:rPr lang="pt-BR" sz="2600" dirty="0"/>
              <a:t> O atendimento dos candidatos à contratação nesses termos fica condicionado à manifestação de interesse do candidato, dentro do período estipulado na Portaria CGRH 18/2021 a ser divulgada oportunamente;</a:t>
            </a:r>
          </a:p>
          <a:p>
            <a:pPr algn="just"/>
            <a:r>
              <a:rPr lang="pt-BR" sz="2600" dirty="0"/>
              <a:t> Os candidatos, que não manifestarem interesse dentro do prazo estipulado na Portaria CGRH 18/2021, perderão o direito do atendimento previsto, concorrendo em lista geral de classificação.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824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F34B90-559C-48D4-B2B3-AF4AD4A5F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984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Realizando a atribuição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1F4657E-7B63-4220-B28E-3A5E9EDAA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11" y="1193180"/>
            <a:ext cx="8596668" cy="5300385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Como será realizada a reserva de 5% para os candidatos à contratação? </a:t>
            </a:r>
          </a:p>
          <a:p>
            <a:pPr marL="0" indent="0" algn="just">
              <a:buNone/>
            </a:pPr>
            <a:r>
              <a:rPr lang="pt-BR" sz="2000" dirty="0"/>
              <a:t>  Durante a ETAPA 1/Fase 6 a Comissão Regional realizará a atribuição seguindo a classificação do listão (docentes contratados e candidatos à contratação).</a:t>
            </a:r>
          </a:p>
          <a:p>
            <a:pPr marL="0" indent="0" algn="just">
              <a:buNone/>
            </a:pPr>
            <a:r>
              <a:rPr lang="pt-BR" sz="2000" dirty="0"/>
              <a:t> Deverão ser reservados aos candidatos PCD a celebração do:</a:t>
            </a:r>
          </a:p>
          <a:p>
            <a:pPr marL="0" indent="0" algn="just">
              <a:buNone/>
            </a:pPr>
            <a:r>
              <a:rPr lang="pt-BR" sz="2000" dirty="0"/>
              <a:t> • 5º docente;</a:t>
            </a:r>
          </a:p>
          <a:p>
            <a:pPr marL="0" indent="0" algn="just">
              <a:buNone/>
            </a:pPr>
            <a:r>
              <a:rPr lang="pt-BR" sz="2000" dirty="0"/>
              <a:t> • 30º docente;</a:t>
            </a:r>
          </a:p>
          <a:p>
            <a:pPr marL="0" indent="0" algn="just">
              <a:buNone/>
            </a:pPr>
            <a:r>
              <a:rPr lang="pt-BR" sz="2000" dirty="0"/>
              <a:t> • 50º docente;</a:t>
            </a:r>
          </a:p>
          <a:p>
            <a:pPr marL="0" indent="0" algn="just">
              <a:buNone/>
            </a:pPr>
            <a:r>
              <a:rPr lang="pt-BR" sz="2000" dirty="0"/>
              <a:t> • 70ª docente.</a:t>
            </a:r>
          </a:p>
          <a:p>
            <a:pPr marL="0" indent="0" algn="just">
              <a:buNone/>
            </a:pPr>
            <a:r>
              <a:rPr lang="pt-BR" sz="2000" dirty="0"/>
              <a:t> • e assim sucessivamente, a cada intervalo de 20 (vinte), candidatos à contratação em observância ao disposto na Lei Complementar nº 683/1992, alterada pela Lei Complementar nº 932/2002.</a:t>
            </a:r>
          </a:p>
        </p:txBody>
      </p:sp>
    </p:spTree>
    <p:extLst>
      <p:ext uri="{BB962C8B-B14F-4D97-AF65-F5344CB8AC3E}">
        <p14:creationId xmlns:p14="http://schemas.microsoft.com/office/powerpoint/2010/main" xmlns="" val="4876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A28107-3E7B-46DF-8537-23197654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Atribuição Inicial de Aulas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AD54AC7-45B7-4139-8486-F1B721A6F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Para terem suas aulas atribuídas os docentes deverão realizar a manifestação de interesse para a atribuição inicial de classes e aulas, mesmo que os dias coincidam com sábado, domingo ou feriado, indicando: </a:t>
            </a:r>
          </a:p>
          <a:p>
            <a:pPr algn="just"/>
            <a:r>
              <a:rPr lang="pt-BR" sz="2400" dirty="0"/>
              <a:t>• Em nível de unidade escolar: Turno, Tipo de Ensino, Classes e Aulas desejadas.</a:t>
            </a:r>
          </a:p>
          <a:p>
            <a:pPr algn="just"/>
            <a:r>
              <a:rPr lang="pt-BR" sz="2400" dirty="0"/>
              <a:t> • Em nível de Diretoria de Ensino: Turno, Tipo de Ensino, Classes e Aulas desejadas, lista de escolas por ordem de prioridade. </a:t>
            </a:r>
          </a:p>
        </p:txBody>
      </p:sp>
    </p:spTree>
    <p:extLst>
      <p:ext uri="{BB962C8B-B14F-4D97-AF65-F5344CB8AC3E}">
        <p14:creationId xmlns:p14="http://schemas.microsoft.com/office/powerpoint/2010/main" xmlns="" val="27680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F9BC62-E50C-42B4-8009-33F77437F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Ponto de Atenção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E19D903-1140-429C-8308-26B9D4F57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Docentes titulares de cargo e não efetivos, que não manifestarem interesse dentro do período previsto na Portaria CGRH 18/2021, deverão ter aulas atribuídas compulsoriamente pelas unidades escolares e/ou Diretorias de Ensino, a depender da Etapa/Fase do processo, para atendimento da jornada do titular de cargo e da carga horária dos não efetivos.</a:t>
            </a:r>
          </a:p>
        </p:txBody>
      </p:sp>
    </p:spTree>
    <p:extLst>
      <p:ext uri="{BB962C8B-B14F-4D97-AF65-F5344CB8AC3E}">
        <p14:creationId xmlns:p14="http://schemas.microsoft.com/office/powerpoint/2010/main" xmlns="" val="1535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37A4A3-07E0-4E2F-9056-95316788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Atribuição online – Fase Inicial</a:t>
            </a:r>
            <a:br>
              <a:rPr lang="pt-BR" dirty="0"/>
            </a:br>
            <a:r>
              <a:rPr lang="pt-BR" dirty="0"/>
              <a:t>Pagamento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788B4B6-51C2-497B-86A0-E32F4F970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39617"/>
            <a:ext cx="9049762" cy="3801745"/>
          </a:xfrm>
        </p:spPr>
        <p:txBody>
          <a:bodyPr/>
          <a:lstStyle/>
          <a:p>
            <a:pPr marL="0" indent="0" algn="ctr">
              <a:buNone/>
            </a:pPr>
            <a:endParaRPr lang="pt-BR" sz="2000" dirty="0"/>
          </a:p>
          <a:p>
            <a:pPr algn="just"/>
            <a:r>
              <a:rPr lang="pt-BR" sz="3200" dirty="0"/>
              <a:t>A carga horária referente ao ano letivo de 2022 tem vigência a partir de </a:t>
            </a:r>
            <a:r>
              <a:rPr lang="pt-BR" sz="3200" b="1" dirty="0"/>
              <a:t>26/01/2022</a:t>
            </a:r>
            <a:r>
              <a:rPr lang="pt-BR" sz="3200" dirty="0"/>
              <a:t> (virada) e será aplicada para as situações: jornada, carga horária, carga suplementar, designação, artigo 22, afastamento, etc. </a:t>
            </a:r>
          </a:p>
        </p:txBody>
      </p:sp>
    </p:spTree>
    <p:extLst>
      <p:ext uri="{BB962C8B-B14F-4D97-AF65-F5344CB8AC3E}">
        <p14:creationId xmlns:p14="http://schemas.microsoft.com/office/powerpoint/2010/main" xmlns="" val="19840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C907CE-2974-4736-95FC-6B7C2CCC4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29" y="291548"/>
            <a:ext cx="8478872" cy="129871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Etapa I- Fase 1</a:t>
            </a:r>
            <a:br>
              <a:rPr lang="pt-BR" dirty="0"/>
            </a:br>
            <a:r>
              <a:rPr lang="pt-BR" dirty="0"/>
              <a:t>Unidade Escolar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FF5DB2A-ABD1-467E-9875-9C950E319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29" y="1417983"/>
            <a:ext cx="10146673" cy="50603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   </a:t>
            </a:r>
            <a:endParaRPr lang="pt-BR" sz="2800" b="1" dirty="0"/>
          </a:p>
          <a:p>
            <a:pPr marL="0" indent="0" algn="just">
              <a:buNone/>
            </a:pPr>
            <a:r>
              <a:rPr lang="pt-BR" sz="2800" dirty="0" smtClean="0"/>
              <a:t>Dia </a:t>
            </a:r>
            <a:r>
              <a:rPr lang="pt-BR" sz="2800" b="1" dirty="0"/>
              <a:t>30/11/2021</a:t>
            </a:r>
            <a:r>
              <a:rPr lang="pt-BR" sz="2800" dirty="0"/>
              <a:t>, das 8:00 às 23:59</a:t>
            </a:r>
          </a:p>
          <a:p>
            <a:pPr marL="0" indent="0" algn="just">
              <a:buNone/>
            </a:pPr>
            <a:r>
              <a:rPr lang="pt-BR" sz="2800" dirty="0"/>
              <a:t>Manifestação de interesse do Titular de Cargo na SED – em Nível de Unidade Escolar;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Dia </a:t>
            </a:r>
            <a:r>
              <a:rPr lang="pt-BR" sz="2800" b="1" dirty="0"/>
              <a:t>01/12/2021 a 02/12/2021</a:t>
            </a:r>
            <a:r>
              <a:rPr lang="pt-BR" sz="2800" dirty="0"/>
              <a:t>, das </a:t>
            </a:r>
            <a:r>
              <a:rPr lang="pt-BR" sz="2800" dirty="0" smtClean="0"/>
              <a:t>8:00 </a:t>
            </a:r>
            <a:r>
              <a:rPr lang="pt-BR" sz="2800" dirty="0"/>
              <a:t>às 18:00</a:t>
            </a:r>
          </a:p>
          <a:p>
            <a:pPr marL="0" indent="0" algn="just">
              <a:buNone/>
            </a:pPr>
            <a:r>
              <a:rPr lang="pt-BR" sz="2800" dirty="0"/>
              <a:t>Atribuição e Associação de Aulas referentes à manifestação de interesse dos docentes, realizadas em 30/11/2021 para: constituição, composição, ampliação de jornada e carga suplementar;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 </a:t>
            </a:r>
          </a:p>
          <a:p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8496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3EACF9-D34B-432F-B93F-DF92B847F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Ponto de Atenção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159C8C6-12E3-4E69-A127-6A4DCA340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/>
              <a:t>Ao associar as aulas, registrar corretamente – Jornadas/Fases informadas: Não associar as aulas nas fases – 1.2 – 1.3 – B.1 e B.3 antes de completar a </a:t>
            </a:r>
            <a:r>
              <a:rPr lang="pt-BR" sz="3600" b="1" dirty="0"/>
              <a:t>constituição de jornada</a:t>
            </a:r>
          </a:p>
        </p:txBody>
      </p:sp>
    </p:spTree>
    <p:extLst>
      <p:ext uri="{BB962C8B-B14F-4D97-AF65-F5344CB8AC3E}">
        <p14:creationId xmlns:p14="http://schemas.microsoft.com/office/powerpoint/2010/main" xmlns="" val="21540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CBD8F7-0363-4531-95A3-146B6B95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 Etapa I- Fase 2</a:t>
            </a:r>
            <a:br>
              <a:rPr lang="pt-BR" dirty="0"/>
            </a:br>
            <a:r>
              <a:rPr lang="pt-BR" dirty="0"/>
              <a:t>Diretoria de Ensino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634FD10-BC34-4CBB-BF9F-F0C9BC315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pPr algn="just"/>
            <a:r>
              <a:rPr lang="pt-BR" sz="3000" dirty="0"/>
              <a:t>Dia  </a:t>
            </a:r>
            <a:r>
              <a:rPr lang="pt-BR" sz="3000" b="1" dirty="0"/>
              <a:t>03/12/2021-</a:t>
            </a:r>
            <a:r>
              <a:rPr lang="pt-BR" sz="3000" dirty="0"/>
              <a:t> das 8:00 às 23:59- Manifestação de  interesse do titular, em nível de Diretoria de Ensino;</a:t>
            </a:r>
          </a:p>
          <a:p>
            <a:pPr algn="just"/>
            <a:endParaRPr lang="pt-BR" sz="3000" dirty="0"/>
          </a:p>
          <a:p>
            <a:pPr algn="just"/>
            <a:r>
              <a:rPr lang="pt-BR" sz="3000" dirty="0"/>
              <a:t>Dia </a:t>
            </a:r>
            <a:r>
              <a:rPr lang="pt-BR" sz="3000" b="1" dirty="0"/>
              <a:t>06 e 07/12/2021</a:t>
            </a:r>
            <a:r>
              <a:rPr lang="pt-BR" sz="3000" dirty="0"/>
              <a:t>, das 8:00 às 18:00- Atribuição referente à manifestação de interesse dos Titulares (constituição, composição  a docentes adidos ou parcialmente adidos e carga suplementar)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925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16643E-F6FF-4D83-A6ED-BA8117BD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Etapa I- Fase 3</a:t>
            </a:r>
            <a:br>
              <a:rPr lang="pt-BR" dirty="0"/>
            </a:br>
            <a:r>
              <a:rPr lang="pt-BR" dirty="0"/>
              <a:t>Diretoria de Ensino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C038071-7AEC-452B-8283-A665C8F8A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24475" cy="4253463"/>
          </a:xfrm>
        </p:spPr>
        <p:txBody>
          <a:bodyPr>
            <a:noAutofit/>
          </a:bodyPr>
          <a:lstStyle/>
          <a:p>
            <a:r>
              <a:rPr lang="pt-BR" sz="3600" dirty="0"/>
              <a:t>Dia </a:t>
            </a:r>
            <a:r>
              <a:rPr lang="pt-BR" sz="3600" b="1" dirty="0"/>
              <a:t>08 e 09/12/2021</a:t>
            </a:r>
            <a:r>
              <a:rPr lang="pt-BR" sz="3600" dirty="0"/>
              <a:t>, das 8:00 às 18:00</a:t>
            </a:r>
          </a:p>
          <a:p>
            <a:r>
              <a:rPr lang="pt-BR" sz="3600" dirty="0"/>
              <a:t>Diretoria de Ensino ( será Manual)</a:t>
            </a:r>
          </a:p>
          <a:p>
            <a:r>
              <a:rPr lang="pt-BR" sz="3600" dirty="0"/>
              <a:t>Atribuição e associação do efetivo que tenha optado pela designação, nos termos do </a:t>
            </a:r>
            <a:r>
              <a:rPr lang="pt-BR" sz="3600" b="1" dirty="0"/>
              <a:t>Artigo 22 </a:t>
            </a:r>
            <a:r>
              <a:rPr lang="pt-BR" sz="3600" dirty="0"/>
              <a:t>da Lei Complementar 444/85</a:t>
            </a:r>
          </a:p>
        </p:txBody>
      </p:sp>
    </p:spTree>
    <p:extLst>
      <p:ext uri="{BB962C8B-B14F-4D97-AF65-F5344CB8AC3E}">
        <p14:creationId xmlns:p14="http://schemas.microsoft.com/office/powerpoint/2010/main" xmlns="" val="24473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A8EC5E-5736-4DB1-9398-E804A326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 I – Fase 4- Unidade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A780B86-36E3-4DD1-90A4-9F28A8A77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710"/>
            <a:ext cx="8637898" cy="5022090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Dia </a:t>
            </a:r>
            <a:r>
              <a:rPr lang="pt-BR" sz="3200" b="1" dirty="0"/>
              <a:t>10/12/2021-</a:t>
            </a:r>
            <a:r>
              <a:rPr lang="pt-BR" sz="3200" dirty="0"/>
              <a:t> Das 8:00 às 23:59- Manifestação de Interesse dos docentes não efetivos (P, N e F) com sede de controle de frequência na </a:t>
            </a:r>
            <a:r>
              <a:rPr lang="pt-BR" sz="3200"/>
              <a:t>Unidade Escolar.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Dia </a:t>
            </a:r>
            <a:r>
              <a:rPr lang="pt-BR" sz="3200" b="1" dirty="0"/>
              <a:t>13 e 14/12/2021- </a:t>
            </a:r>
            <a:r>
              <a:rPr lang="pt-BR" sz="3200" dirty="0"/>
              <a:t>Das 8:00 às 18:00- Atribuição de Aulas aos docentes P, </a:t>
            </a:r>
            <a:r>
              <a:rPr lang="pt-BR" sz="3200" dirty="0" err="1"/>
              <a:t>N,e</a:t>
            </a:r>
            <a:r>
              <a:rPr lang="pt-BR" sz="3200" dirty="0"/>
              <a:t> F que manifestaram interesse no dia 10/12/21 nas aulas da sua sede.</a:t>
            </a:r>
          </a:p>
        </p:txBody>
      </p:sp>
    </p:spTree>
    <p:extLst>
      <p:ext uri="{BB962C8B-B14F-4D97-AF65-F5344CB8AC3E}">
        <p14:creationId xmlns:p14="http://schemas.microsoft.com/office/powerpoint/2010/main" xmlns="" val="24180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1D93E6-991A-40AF-BA03-E0C5C3292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ETAPA I- Fase 5 –Diretoria de Ensino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273A759-0160-4775-8E3E-7F88640DA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0" y="1325217"/>
            <a:ext cx="8412611" cy="4716145"/>
          </a:xfrm>
        </p:spPr>
        <p:txBody>
          <a:bodyPr>
            <a:normAutofit lnSpcReduction="10000"/>
          </a:bodyPr>
          <a:lstStyle/>
          <a:p>
            <a:endParaRPr lang="pt-BR" sz="3600" dirty="0"/>
          </a:p>
          <a:p>
            <a:pPr marL="0" indent="0">
              <a:buNone/>
            </a:pPr>
            <a:r>
              <a:rPr lang="pt-BR" sz="3900" dirty="0"/>
              <a:t>Dia </a:t>
            </a:r>
            <a:r>
              <a:rPr lang="pt-BR" sz="3900" b="1" dirty="0"/>
              <a:t>15/12/2021</a:t>
            </a:r>
            <a:r>
              <a:rPr lang="pt-BR" sz="3900" dirty="0"/>
              <a:t>- Das 8:00 às 23:59</a:t>
            </a:r>
          </a:p>
          <a:p>
            <a:pPr marL="0" indent="0" algn="just">
              <a:buNone/>
            </a:pPr>
            <a:r>
              <a:rPr lang="pt-BR" sz="3600" dirty="0"/>
              <a:t>Manifestação de interesse dos docentes na SED, em nível de Diretoria de Ensino, aos não efetivos (P,N, F), não atendidos na Unidade Escolar e os que optaram por transferência de Diretoria de Ensino</a:t>
            </a:r>
          </a:p>
        </p:txBody>
      </p:sp>
    </p:spTree>
    <p:extLst>
      <p:ext uri="{BB962C8B-B14F-4D97-AF65-F5344CB8AC3E}">
        <p14:creationId xmlns:p14="http://schemas.microsoft.com/office/powerpoint/2010/main" xmlns="" val="20533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7C6457-7E2F-4CE3-8F00-12B05981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Etapa I- Fase 5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8106BA7-3AD7-4C6D-A9A5-5609D16F9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3267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t-BR" sz="4000" dirty="0"/>
              <a:t>Dia </a:t>
            </a:r>
            <a:r>
              <a:rPr lang="pt-BR" sz="4000" b="1" dirty="0"/>
              <a:t>16 e 17/12/2021- </a:t>
            </a:r>
            <a:r>
              <a:rPr lang="pt-BR" sz="4000" dirty="0"/>
              <a:t>das 8:00 às 18:00- Atribuição e Associação de Aulas referentes à manifestação de interesse realizada na SED pelos docentes estáveis (P,N,F) para composição da carga horária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250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3A0E34-BCE4-40E9-812F-BC43300A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ETAPA I- Fase 6 – Diretoria de Ensino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22EEB06-7E06-4617-BEAE-E82A8F838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 </a:t>
            </a:r>
            <a:r>
              <a:rPr lang="pt-BR" sz="4000" dirty="0"/>
              <a:t>Dias </a:t>
            </a:r>
            <a:r>
              <a:rPr lang="pt-BR" sz="4000" b="1" dirty="0"/>
              <a:t>18, 19 e 20/12/2021- </a:t>
            </a:r>
            <a:r>
              <a:rPr lang="pt-BR" sz="4000" dirty="0"/>
              <a:t>das 8:00 às 23:59- Manifestação de interesse dos docentes  contratados e candidatos á contratação habilitados </a:t>
            </a:r>
          </a:p>
        </p:txBody>
      </p:sp>
    </p:spTree>
    <p:extLst>
      <p:ext uri="{BB962C8B-B14F-4D97-AF65-F5344CB8AC3E}">
        <p14:creationId xmlns:p14="http://schemas.microsoft.com/office/powerpoint/2010/main" xmlns="" val="40545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349</TotalTime>
  <Words>1756</Words>
  <Application>Microsoft Office PowerPoint</Application>
  <PresentationFormat>Personalizar</PresentationFormat>
  <Paragraphs>122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Facetado</vt:lpstr>
      <vt:lpstr>Orientação Técnica 25/11/2021</vt:lpstr>
      <vt:lpstr>Atribuição de Aulas 2022</vt:lpstr>
      <vt:lpstr>Etapa I- Fase 1 Unidade Escolar  </vt:lpstr>
      <vt:lpstr> Etapa I- Fase 2 Diretoria de Ensino</vt:lpstr>
      <vt:lpstr>Etapa I- Fase 3 Diretoria de Ensino</vt:lpstr>
      <vt:lpstr>Etapa I – Fase 4- Unidade Escolar</vt:lpstr>
      <vt:lpstr>ETAPA I- Fase 5 –Diretoria de Ensino</vt:lpstr>
      <vt:lpstr>Etapa I- Fase 5</vt:lpstr>
      <vt:lpstr>ETAPA I- Fase 6 – Diretoria de Ensino</vt:lpstr>
      <vt:lpstr>Etapa I- Fase 6- Diretoria de Ensino</vt:lpstr>
      <vt:lpstr>Atribuição em nível de U.E e D.E</vt:lpstr>
      <vt:lpstr>Classificação Final dos Docentes</vt:lpstr>
      <vt:lpstr>Indicações de opções na inscrição</vt:lpstr>
      <vt:lpstr>  PONTO DE ATENÇÃO</vt:lpstr>
      <vt:lpstr>Ponto de Atenção</vt:lpstr>
      <vt:lpstr>Procedimentos que antecedem a Atribuição </vt:lpstr>
      <vt:lpstr>Procedimentos antes da Atribuição </vt:lpstr>
      <vt:lpstr> Ponto de Atenção</vt:lpstr>
      <vt:lpstr>Legislações que tratam dos projetos/programas</vt:lpstr>
      <vt:lpstr>Resolução SEDUC nº 114/2021- Sala de Leitura</vt:lpstr>
      <vt:lpstr>Resolução SEDUC 04/2021- PAC</vt:lpstr>
      <vt:lpstr>Resolução SEDUC 115/2021- ACDA- Atividades Curriculares Desportivas e Artisticas</vt:lpstr>
      <vt:lpstr>Projeto de Apoio à Tecnologia- PROATEC</vt:lpstr>
      <vt:lpstr>Atribuição Inicial 2022</vt:lpstr>
      <vt:lpstr>Realizando a Atribuição</vt:lpstr>
      <vt:lpstr>Realizando a atribuição</vt:lpstr>
      <vt:lpstr>Atribuição Inicial de Aulas </vt:lpstr>
      <vt:lpstr>Ponto de Atenção</vt:lpstr>
      <vt:lpstr>Atribuição online – Fase Inicial Pagamento</vt:lpstr>
      <vt:lpstr>Ponto de Atenção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Atribuição de Aulas 2022</dc:title>
  <dc:creator>Maria De Fatima Francisco</dc:creator>
  <cp:lastModifiedBy>Usuario</cp:lastModifiedBy>
  <cp:revision>18</cp:revision>
  <dcterms:created xsi:type="dcterms:W3CDTF">2021-11-24T22:59:12Z</dcterms:created>
  <dcterms:modified xsi:type="dcterms:W3CDTF">2021-11-25T12:23:49Z</dcterms:modified>
</cp:coreProperties>
</file>