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PT Sans Narrow" panose="020B0506020203020204" pitchFamily="34" charset="0"/>
      <p:regular r:id="rId20"/>
      <p:bold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3a55802b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3a55802b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133e759f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133e759f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a323c265f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a323c265f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a323c265f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a323c265f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a323c265f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a323c265f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a323c265f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a323c265f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44d17d8a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044d17d8a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a323c265f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a323c265f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133e759f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0133e759f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sed.educacao.sp.gov.br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2571750"/>
            <a:ext cx="9144000" cy="2571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20000"/>
          </a:blip>
          <a:srcRect t="36853" b="20950"/>
          <a:stretch/>
        </p:blipFill>
        <p:spPr>
          <a:xfrm>
            <a:off x="0" y="2571750"/>
            <a:ext cx="9144003" cy="25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l="50612" b="-5988"/>
          <a:stretch/>
        </p:blipFill>
        <p:spPr>
          <a:xfrm>
            <a:off x="1647839" y="581025"/>
            <a:ext cx="321942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300350" y="2845050"/>
            <a:ext cx="65433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Atribuição Inicial - 2022</a:t>
            </a:r>
            <a:endParaRPr sz="4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Realizar Atribuição</a:t>
            </a:r>
            <a:endParaRPr sz="2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3025398" y="4494116"/>
            <a:ext cx="2833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rgbClr val="DDEAF6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https://sed.educacao.sp.gov.br/</a:t>
            </a:r>
            <a:endParaRPr>
              <a:solidFill>
                <a:srgbClr val="DDEAF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14206">
            <a:off x="5273904" y="4617550"/>
            <a:ext cx="303058" cy="303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0" y="-54625"/>
            <a:ext cx="9144000" cy="51981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 amt="20000"/>
          </a:blip>
          <a:srcRect t="36853" b="20950"/>
          <a:stretch/>
        </p:blipFill>
        <p:spPr>
          <a:xfrm>
            <a:off x="0" y="-81925"/>
            <a:ext cx="9144003" cy="51981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770275" y="1946150"/>
            <a:ext cx="6321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Diretor de escola</a:t>
            </a:r>
            <a:endParaRPr sz="45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1789050" y="274725"/>
            <a:ext cx="6160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REALIZAR ATRIBUIÇÃO </a:t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175" y="1581625"/>
            <a:ext cx="3297300" cy="265615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>
            <a:off x="4662975" y="1581625"/>
            <a:ext cx="3359700" cy="311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4662975" y="2929750"/>
            <a:ext cx="3359700" cy="311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4662975" y="3926675"/>
            <a:ext cx="3359700" cy="311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484975" y="2386350"/>
            <a:ext cx="3419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Para realizar a atribuição o diretor ou vice deve utilizar o submenu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Realizar Atribuição - 2022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" name="Google Shape;80;p15"/>
          <p:cNvCxnSpPr>
            <a:stCxn id="79" idx="3"/>
            <a:endCxn id="78" idx="1"/>
          </p:cNvCxnSpPr>
          <p:nvPr/>
        </p:nvCxnSpPr>
        <p:spPr>
          <a:xfrm>
            <a:off x="3904375" y="2894250"/>
            <a:ext cx="758700" cy="11880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1789050" y="274725"/>
            <a:ext cx="6160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REALIZAR ATRIBUIÇÃO </a:t>
            </a:r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3944" y="1012725"/>
            <a:ext cx="6086535" cy="364155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2745950" y="3102825"/>
            <a:ext cx="743100" cy="136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5103400" y="1659800"/>
            <a:ext cx="7095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5103400" y="1488350"/>
            <a:ext cx="247500" cy="10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7670400" y="2840375"/>
            <a:ext cx="996900" cy="497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208700" y="2290775"/>
            <a:ext cx="2352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Total de professores;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Classificação;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pt-BR" sz="1600">
                <a:latin typeface="Calibri"/>
                <a:ea typeface="Calibri"/>
                <a:cs typeface="Calibri"/>
                <a:sym typeface="Calibri"/>
              </a:rPr>
              <a:t>Atribuir.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" name="Google Shape;95;p16"/>
          <p:cNvCxnSpPr>
            <a:stCxn id="96" idx="3"/>
            <a:endCxn id="93" idx="0"/>
          </p:cNvCxnSpPr>
          <p:nvPr/>
        </p:nvCxnSpPr>
        <p:spPr>
          <a:xfrm>
            <a:off x="2561425" y="2726600"/>
            <a:ext cx="5607300" cy="113700"/>
          </a:xfrm>
          <a:prstGeom prst="bentConnector2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16"/>
          <p:cNvSpPr/>
          <p:nvPr/>
        </p:nvSpPr>
        <p:spPr>
          <a:xfrm>
            <a:off x="273025" y="2115650"/>
            <a:ext cx="2288400" cy="1221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1789050" y="274725"/>
            <a:ext cx="6160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REALIZAR ATRIBUIÇÃO 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Classificação</a:t>
            </a:r>
            <a:endParaRPr sz="25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118" y="1413813"/>
            <a:ext cx="7438419" cy="346166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/>
          <p:nvPr/>
        </p:nvSpPr>
        <p:spPr>
          <a:xfrm>
            <a:off x="1602950" y="1921725"/>
            <a:ext cx="1396500" cy="1788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2364950" y="3582525"/>
            <a:ext cx="1710900" cy="346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7060775" y="3618450"/>
            <a:ext cx="1149000" cy="3111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1789050" y="274725"/>
            <a:ext cx="6160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REALIZAR ATRIBUIÇÃO 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Atribuir</a:t>
            </a:r>
            <a:endParaRPr sz="25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550" y="1348875"/>
            <a:ext cx="3843057" cy="325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/>
          <p:nvPr/>
        </p:nvSpPr>
        <p:spPr>
          <a:xfrm>
            <a:off x="1765625" y="3149075"/>
            <a:ext cx="1040100" cy="1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1742225" y="3380425"/>
            <a:ext cx="602400" cy="1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1765625" y="4094900"/>
            <a:ext cx="1040100" cy="1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1718825" y="4320000"/>
            <a:ext cx="1086900" cy="1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824650" y="3804625"/>
            <a:ext cx="2377200" cy="260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5185775" y="1411500"/>
            <a:ext cx="352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Acesso a classificação;</a:t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2344625" y="3334825"/>
            <a:ext cx="189900" cy="260400"/>
          </a:xfrm>
          <a:prstGeom prst="roundRect">
            <a:avLst>
              <a:gd name="adj" fmla="val 38678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1997825" y="2639975"/>
            <a:ext cx="575700" cy="260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6" name="Google Shape;126;p18"/>
          <p:cNvCxnSpPr>
            <a:stCxn id="125" idx="3"/>
            <a:endCxn id="123" idx="1"/>
          </p:cNvCxnSpPr>
          <p:nvPr/>
        </p:nvCxnSpPr>
        <p:spPr>
          <a:xfrm rot="10800000" flipH="1">
            <a:off x="2573525" y="1611575"/>
            <a:ext cx="2612400" cy="1158600"/>
          </a:xfrm>
          <a:prstGeom prst="bentConnector3">
            <a:avLst>
              <a:gd name="adj1" fmla="val 58038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18"/>
          <p:cNvCxnSpPr>
            <a:stCxn id="124" idx="3"/>
          </p:cNvCxnSpPr>
          <p:nvPr/>
        </p:nvCxnSpPr>
        <p:spPr>
          <a:xfrm rot="10800000" flipH="1">
            <a:off x="2534525" y="3035725"/>
            <a:ext cx="2648400" cy="429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Google Shape;128;p18"/>
          <p:cNvSpPr txBox="1"/>
          <p:nvPr/>
        </p:nvSpPr>
        <p:spPr>
          <a:xfrm>
            <a:off x="5185775" y="2832200"/>
            <a:ext cx="352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Acesso a funcional do docente;</a:t>
            </a:r>
            <a:endParaRPr/>
          </a:p>
        </p:txBody>
      </p:sp>
      <p:cxnSp>
        <p:nvCxnSpPr>
          <p:cNvPr id="129" name="Google Shape;129;p18"/>
          <p:cNvCxnSpPr>
            <a:stCxn id="122" idx="3"/>
          </p:cNvCxnSpPr>
          <p:nvPr/>
        </p:nvCxnSpPr>
        <p:spPr>
          <a:xfrm>
            <a:off x="3201850" y="3934825"/>
            <a:ext cx="2351400" cy="379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0;p18"/>
          <p:cNvSpPr txBox="1"/>
          <p:nvPr/>
        </p:nvSpPr>
        <p:spPr>
          <a:xfrm>
            <a:off x="5583775" y="4094900"/>
            <a:ext cx="352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Jornada atual e opção.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1789050" y="274725"/>
            <a:ext cx="6160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REALIZAR ATRIBUIÇÃO - </a:t>
            </a:r>
            <a:r>
              <a:rPr lang="pt-BR" sz="25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Atribuir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3000" y="1152975"/>
            <a:ext cx="4105318" cy="32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/>
          <p:nvPr/>
        </p:nvSpPr>
        <p:spPr>
          <a:xfrm>
            <a:off x="4503000" y="1425425"/>
            <a:ext cx="3964800" cy="1492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9"/>
          <p:cNvSpPr txBox="1"/>
          <p:nvPr/>
        </p:nvSpPr>
        <p:spPr>
          <a:xfrm>
            <a:off x="658800" y="1451575"/>
            <a:ext cx="3069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Esta tela apresenta os dados escolhidos pelo professor no ato da manifestação de interesse e devem ser consideradas pelo diretor no ato da atribuição</a:t>
            </a:r>
            <a:endParaRPr/>
          </a:p>
        </p:txBody>
      </p:sp>
      <p:cxnSp>
        <p:nvCxnSpPr>
          <p:cNvPr id="142" name="Google Shape;142;p19"/>
          <p:cNvCxnSpPr>
            <a:stCxn id="141" idx="3"/>
            <a:endCxn id="140" idx="1"/>
          </p:cNvCxnSpPr>
          <p:nvPr/>
        </p:nvCxnSpPr>
        <p:spPr>
          <a:xfrm>
            <a:off x="3728400" y="1974925"/>
            <a:ext cx="774600" cy="196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0"/>
          <p:cNvPicPr preferRelativeResize="0"/>
          <p:nvPr/>
        </p:nvPicPr>
        <p:blipFill rotWithShape="1">
          <a:blip r:embed="rId3">
            <a:alphaModFix/>
          </a:blip>
          <a:srcRect r="68965" b="17389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 rotWithShape="1">
          <a:blip r:embed="rId3">
            <a:alphaModFix/>
          </a:blip>
          <a:srcRect t="81571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>
            <a:off x="1789050" y="274725"/>
            <a:ext cx="6160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REALIZAR ATRIBUIÇÃO </a:t>
            </a:r>
            <a:endParaRPr sz="31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rgbClr val="00799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Atribuir</a:t>
            </a:r>
            <a:endParaRPr sz="2500" b="1">
              <a:solidFill>
                <a:srgbClr val="00799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0" y="4882875"/>
            <a:ext cx="9144000" cy="2604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575" y="1321425"/>
            <a:ext cx="3477024" cy="32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9075" y="3339200"/>
            <a:ext cx="4742599" cy="12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/>
          <p:nvPr/>
        </p:nvSpPr>
        <p:spPr>
          <a:xfrm>
            <a:off x="1836675" y="1769325"/>
            <a:ext cx="1040100" cy="14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1513500" y="2816550"/>
            <a:ext cx="903000" cy="209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0"/>
          <p:cNvSpPr/>
          <p:nvPr/>
        </p:nvSpPr>
        <p:spPr>
          <a:xfrm>
            <a:off x="1156850" y="3673800"/>
            <a:ext cx="1323900" cy="658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0"/>
          <p:cNvSpPr/>
          <p:nvPr/>
        </p:nvSpPr>
        <p:spPr>
          <a:xfrm>
            <a:off x="3371425" y="4356125"/>
            <a:ext cx="442800" cy="1692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0"/>
          <p:cNvSpPr/>
          <p:nvPr/>
        </p:nvSpPr>
        <p:spPr>
          <a:xfrm>
            <a:off x="4785875" y="4369475"/>
            <a:ext cx="1476300" cy="1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0"/>
          <p:cNvSpPr/>
          <p:nvPr/>
        </p:nvSpPr>
        <p:spPr>
          <a:xfrm>
            <a:off x="7618350" y="4382825"/>
            <a:ext cx="1040100" cy="14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0"/>
          <p:cNvSpPr txBox="1"/>
          <p:nvPr/>
        </p:nvSpPr>
        <p:spPr>
          <a:xfrm>
            <a:off x="4418750" y="1769325"/>
            <a:ext cx="4162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Preencha todos os campos destacados e clique em </a:t>
            </a:r>
            <a:r>
              <a:rPr lang="pt-BR" sz="1800" b="1">
                <a:latin typeface="Calibri"/>
                <a:ea typeface="Calibri"/>
                <a:cs typeface="Calibri"/>
                <a:sym typeface="Calibri"/>
              </a:rPr>
              <a:t>Confirmar</a:t>
            </a: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0" name="Google Shape;160;p20"/>
          <p:cNvCxnSpPr>
            <a:stCxn id="159" idx="1"/>
            <a:endCxn id="156" idx="0"/>
          </p:cNvCxnSpPr>
          <p:nvPr/>
        </p:nvCxnSpPr>
        <p:spPr>
          <a:xfrm flipH="1">
            <a:off x="3592850" y="2138775"/>
            <a:ext cx="825900" cy="2217300"/>
          </a:xfrm>
          <a:prstGeom prst="bentConnector2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" name="Google Shape;161;p20"/>
          <p:cNvSpPr/>
          <p:nvPr/>
        </p:nvSpPr>
        <p:spPr>
          <a:xfrm>
            <a:off x="6644200" y="4382825"/>
            <a:ext cx="204600" cy="142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/>
          <p:nvPr/>
        </p:nvSpPr>
        <p:spPr>
          <a:xfrm>
            <a:off x="0" y="-54625"/>
            <a:ext cx="9144000" cy="51981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7" name="Google Shape;167;p21"/>
          <p:cNvPicPr preferRelativeResize="0"/>
          <p:nvPr/>
        </p:nvPicPr>
        <p:blipFill rotWithShape="1">
          <a:blip r:embed="rId3">
            <a:alphaModFix amt="20000"/>
          </a:blip>
          <a:srcRect t="36853" b="20950"/>
          <a:stretch/>
        </p:blipFill>
        <p:spPr>
          <a:xfrm>
            <a:off x="0" y="-81925"/>
            <a:ext cx="9144003" cy="519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 rotWithShape="1">
          <a:blip r:embed="rId4">
            <a:alphaModFix/>
          </a:blip>
          <a:srcRect l="50612" b="-5988"/>
          <a:stretch/>
        </p:blipFill>
        <p:spPr>
          <a:xfrm>
            <a:off x="7774925" y="4307925"/>
            <a:ext cx="1149250" cy="6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574975" y="737575"/>
            <a:ext cx="8058300" cy="10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pt-BR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 casos de dúvidas ou problemas, sugerimos que registre uma ocorrência no nosso Portal de Atendimento, através do link https://atendimento.educacao.sp.gov.br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7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0" name="Google Shape;17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07287" y="1762350"/>
            <a:ext cx="4329425" cy="26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Apresentação na tela (16:9)</PresentationFormat>
  <Paragraphs>24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Montserrat</vt:lpstr>
      <vt:lpstr>PT Sans Narrow</vt:lpstr>
      <vt:lpstr>Verdana</vt:lpstr>
      <vt:lpstr>Arial</vt:lpstr>
      <vt:lpstr>Calibri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De Fatima Francisco</dc:creator>
  <cp:lastModifiedBy>Maria De Fatima Francisco</cp:lastModifiedBy>
  <cp:revision>1</cp:revision>
  <dcterms:modified xsi:type="dcterms:W3CDTF">2021-11-26T18:11:39Z</dcterms:modified>
</cp:coreProperties>
</file>