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3" r:id="rId2"/>
    <p:sldMasterId id="2147483679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6" r:id="rId10"/>
  </p:sldIdLst>
  <p:sldSz cx="9144000" cy="5143500" type="screen16x9"/>
  <p:notesSz cx="9926638" cy="6797675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Gill Sans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5NAAbNHsCSRS64ldWCCDksyi+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7ABC58-1C7C-439D-A196-F235BB502C70}">
  <a:tblStyle styleId="{5C7ABC58-1C7C-439D-A196-F235BB502C7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9F1"/>
          </a:solidFill>
        </a:fill>
      </a:tcStyle>
    </a:wholeTbl>
    <a:band1H>
      <a:tcTxStyle b="off" i="off"/>
      <a:tcStyle>
        <a:tcBdr/>
        <a:fill>
          <a:solidFill>
            <a:srgbClr val="CAD0E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0E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5" tIns="47200" rIns="94425" bIns="47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5" tIns="47200" rIns="94425" bIns="47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9788" y="509588"/>
            <a:ext cx="4527000" cy="254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3775" y="3228975"/>
            <a:ext cx="7940675" cy="305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5" tIns="47200" rIns="94425" bIns="472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5" tIns="47200" rIns="94425" bIns="47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5" tIns="47200" rIns="94425" bIns="47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fd8cace1b7_0_526:notes"/>
          <p:cNvSpPr txBox="1">
            <a:spLocks noGrp="1"/>
          </p:cNvSpPr>
          <p:nvPr>
            <p:ph type="body" idx="1"/>
          </p:nvPr>
        </p:nvSpPr>
        <p:spPr>
          <a:xfrm>
            <a:off x="992199" y="3228710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75" tIns="92575" rIns="92575" bIns="92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0" name="Google Shape;650;gfd8cace1b7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fbab08872d_0_1:notes"/>
          <p:cNvSpPr txBox="1">
            <a:spLocks noGrp="1"/>
          </p:cNvSpPr>
          <p:nvPr>
            <p:ph type="body" idx="1"/>
          </p:nvPr>
        </p:nvSpPr>
        <p:spPr>
          <a:xfrm>
            <a:off x="992199" y="3228709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8" name="Google Shape;668;gfbab0887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fbab08872d_0_108:notes"/>
          <p:cNvSpPr txBox="1">
            <a:spLocks noGrp="1"/>
          </p:cNvSpPr>
          <p:nvPr>
            <p:ph type="body" idx="1"/>
          </p:nvPr>
        </p:nvSpPr>
        <p:spPr>
          <a:xfrm>
            <a:off x="992199" y="3228709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6" name="Google Shape;696;gfbab08872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fbab08872d_0_136:notes"/>
          <p:cNvSpPr txBox="1">
            <a:spLocks noGrp="1"/>
          </p:cNvSpPr>
          <p:nvPr>
            <p:ph type="body" idx="1"/>
          </p:nvPr>
        </p:nvSpPr>
        <p:spPr>
          <a:xfrm>
            <a:off x="992199" y="3228709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6" name="Google Shape;706;gfbab08872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fbab08872d_0_146:notes"/>
          <p:cNvSpPr txBox="1">
            <a:spLocks noGrp="1"/>
          </p:cNvSpPr>
          <p:nvPr>
            <p:ph type="body" idx="1"/>
          </p:nvPr>
        </p:nvSpPr>
        <p:spPr>
          <a:xfrm>
            <a:off x="992199" y="3228709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6" name="Google Shape;716;gfbab08872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fbab08872d_0_156:notes"/>
          <p:cNvSpPr txBox="1">
            <a:spLocks noGrp="1"/>
          </p:cNvSpPr>
          <p:nvPr>
            <p:ph type="body" idx="1"/>
          </p:nvPr>
        </p:nvSpPr>
        <p:spPr>
          <a:xfrm>
            <a:off x="992199" y="3228709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6" name="Google Shape;726;gfbab08872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fbab08872d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gfbab08872d_0_203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apa">
  <p:cSld name="2_Cap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/>
          <p:nvPr/>
        </p:nvSpPr>
        <p:spPr>
          <a:xfrm>
            <a:off x="4445977" y="685800"/>
            <a:ext cx="45573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Arial"/>
              <a:buNone/>
            </a:pPr>
            <a:r>
              <a:rPr lang="pt-BR" sz="35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Método de Melhoria de Resultados</a:t>
            </a:r>
            <a:endParaRPr sz="1200"/>
          </a:p>
        </p:txBody>
      </p:sp>
      <p:pic>
        <p:nvPicPr>
          <p:cNvPr id="12" name="Google Shape;1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808" y="839391"/>
            <a:ext cx="3433762" cy="34337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0"/>
          <p:cNvSpPr txBox="1"/>
          <p:nvPr/>
        </p:nvSpPr>
        <p:spPr>
          <a:xfrm>
            <a:off x="4576397" y="2231231"/>
            <a:ext cx="43200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Seminário Virtual de Práticas MMR 2020</a:t>
            </a:r>
            <a:endParaRPr sz="2400" b="1" i="0" u="sng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0"/>
          <p:cNvSpPr txBox="1">
            <a:spLocks noGrp="1"/>
          </p:cNvSpPr>
          <p:nvPr>
            <p:ph type="body" idx="1"/>
          </p:nvPr>
        </p:nvSpPr>
        <p:spPr>
          <a:xfrm>
            <a:off x="4742527" y="4342865"/>
            <a:ext cx="398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2"/>
          </p:nvPr>
        </p:nvSpPr>
        <p:spPr>
          <a:xfrm>
            <a:off x="4698025" y="3740463"/>
            <a:ext cx="398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ainel de Metas">
  <p:cSld name="10_Painel de Meta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1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Painel de Metas</a:t>
            </a:r>
            <a:endParaRPr sz="2800" b="1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1"/>
          <p:cNvSpPr txBox="1"/>
          <p:nvPr/>
        </p:nvSpPr>
        <p:spPr>
          <a:xfrm>
            <a:off x="272562" y="4708922"/>
            <a:ext cx="8307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Fonte: Coordenadoria de Informação Monitoramento e Avaliação Educacional - CIMA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1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797" y="1221581"/>
            <a:ext cx="351234" cy="35123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1"/>
          <p:cNvSpPr txBox="1"/>
          <p:nvPr/>
        </p:nvSpPr>
        <p:spPr>
          <a:xfrm>
            <a:off x="344366" y="1140619"/>
            <a:ext cx="27609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787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ANOS INICIAIS</a:t>
            </a:r>
            <a:endParaRPr sz="1600" b="1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1"/>
          <p:cNvSpPr/>
          <p:nvPr/>
        </p:nvSpPr>
        <p:spPr>
          <a:xfrm>
            <a:off x="350227" y="4772025"/>
            <a:ext cx="165600" cy="135600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1"/>
          <p:cNvSpPr/>
          <p:nvPr/>
        </p:nvSpPr>
        <p:spPr>
          <a:xfrm>
            <a:off x="7807569" y="1497806"/>
            <a:ext cx="199200" cy="162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1"/>
          <p:cNvSpPr txBox="1"/>
          <p:nvPr/>
        </p:nvSpPr>
        <p:spPr>
          <a:xfrm>
            <a:off x="7622931" y="1659731"/>
            <a:ext cx="567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Melhor</a:t>
            </a:r>
            <a:endParaRPr sz="9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1"/>
          <p:cNvSpPr/>
          <p:nvPr/>
        </p:nvSpPr>
        <p:spPr>
          <a:xfrm>
            <a:off x="7539405" y="1420416"/>
            <a:ext cx="699000" cy="485700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1"/>
          <p:cNvSpPr txBox="1"/>
          <p:nvPr/>
        </p:nvSpPr>
        <p:spPr>
          <a:xfrm>
            <a:off x="1581151" y="1433513"/>
            <a:ext cx="5981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RESULTADO DO IDESP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1"/>
          <p:cNvSpPr txBox="1"/>
          <p:nvPr/>
        </p:nvSpPr>
        <p:spPr>
          <a:xfrm>
            <a:off x="515815" y="4772025"/>
            <a:ext cx="1163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Resultado histórico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1"/>
          <p:cNvSpPr/>
          <p:nvPr/>
        </p:nvSpPr>
        <p:spPr>
          <a:xfrm>
            <a:off x="1792166" y="4772025"/>
            <a:ext cx="165600" cy="13560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417635" y="658416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Analisando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historicamente os resultados da Secretaria,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temos o seguinte cenário para o Estado.</a:t>
            </a:r>
            <a:endParaRPr sz="17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1957754" y="4772025"/>
            <a:ext cx="11622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Meta Projetada (a ser publicada)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ainel de Metas">
  <p:cSld name="11_Painel de Meta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658" y="1237060"/>
            <a:ext cx="463062" cy="3381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2"/>
          <p:cNvSpPr txBox="1"/>
          <p:nvPr/>
        </p:nvSpPr>
        <p:spPr>
          <a:xfrm>
            <a:off x="350227" y="1138238"/>
            <a:ext cx="27609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787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ANOS FINAIS</a:t>
            </a:r>
            <a:endParaRPr sz="1600" b="1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2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2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Painel de Metas</a:t>
            </a:r>
            <a:endParaRPr sz="2800" b="1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2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2"/>
          <p:cNvSpPr/>
          <p:nvPr/>
        </p:nvSpPr>
        <p:spPr>
          <a:xfrm>
            <a:off x="7807569" y="1497806"/>
            <a:ext cx="199200" cy="162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2"/>
          <p:cNvSpPr txBox="1"/>
          <p:nvPr/>
        </p:nvSpPr>
        <p:spPr>
          <a:xfrm>
            <a:off x="7622931" y="1659731"/>
            <a:ext cx="567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Melhor</a:t>
            </a:r>
            <a:endParaRPr sz="9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7539405" y="1420416"/>
            <a:ext cx="699000" cy="485700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2"/>
          <p:cNvSpPr txBox="1"/>
          <p:nvPr/>
        </p:nvSpPr>
        <p:spPr>
          <a:xfrm>
            <a:off x="1581151" y="1433513"/>
            <a:ext cx="5981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RESULTADO DO IDESP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2"/>
          <p:cNvSpPr txBox="1"/>
          <p:nvPr/>
        </p:nvSpPr>
        <p:spPr>
          <a:xfrm>
            <a:off x="272562" y="4708922"/>
            <a:ext cx="8307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Fonte: Coordenadoria de Informação Monitoramento e Avaliação Educacional - CIMA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2"/>
          <p:cNvSpPr/>
          <p:nvPr/>
        </p:nvSpPr>
        <p:spPr>
          <a:xfrm>
            <a:off x="350227" y="4772025"/>
            <a:ext cx="165600" cy="135600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2"/>
          <p:cNvSpPr txBox="1"/>
          <p:nvPr/>
        </p:nvSpPr>
        <p:spPr>
          <a:xfrm>
            <a:off x="515815" y="4772025"/>
            <a:ext cx="1163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Resultado histórico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2"/>
          <p:cNvSpPr/>
          <p:nvPr/>
        </p:nvSpPr>
        <p:spPr>
          <a:xfrm>
            <a:off x="1792166" y="4772025"/>
            <a:ext cx="165600" cy="13560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417635" y="658416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Analisando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historicamente os resultados da Secretaria,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temos o seguinte cenário para o Estado.</a:t>
            </a:r>
            <a:endParaRPr sz="17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1957754" y="4772025"/>
            <a:ext cx="11622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Meta Projetada (a ser publicada)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ainel de Metas">
  <p:cSld name="12_Painel de Meta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658" y="1235869"/>
            <a:ext cx="463062" cy="33694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3"/>
          <p:cNvSpPr txBox="1"/>
          <p:nvPr/>
        </p:nvSpPr>
        <p:spPr>
          <a:xfrm>
            <a:off x="350227" y="1140619"/>
            <a:ext cx="27609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787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ENSINO MÉDIO</a:t>
            </a:r>
            <a:endParaRPr sz="1600" b="1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3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3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Painel de Metas</a:t>
            </a:r>
            <a:endParaRPr sz="2800" b="1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3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7807569" y="1497806"/>
            <a:ext cx="199200" cy="162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3"/>
          <p:cNvSpPr txBox="1"/>
          <p:nvPr/>
        </p:nvSpPr>
        <p:spPr>
          <a:xfrm>
            <a:off x="7622931" y="1659731"/>
            <a:ext cx="567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Melhor</a:t>
            </a:r>
            <a:endParaRPr sz="9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3"/>
          <p:cNvSpPr/>
          <p:nvPr/>
        </p:nvSpPr>
        <p:spPr>
          <a:xfrm>
            <a:off x="7539405" y="1420416"/>
            <a:ext cx="699000" cy="485700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1581151" y="1433513"/>
            <a:ext cx="5981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RESULTADO DO IDESP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3"/>
          <p:cNvSpPr txBox="1"/>
          <p:nvPr/>
        </p:nvSpPr>
        <p:spPr>
          <a:xfrm>
            <a:off x="272562" y="4708922"/>
            <a:ext cx="8307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Fonte: Coordenadoria de Informação Monitoramento e Avaliação Educacional - CIMA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3"/>
          <p:cNvSpPr/>
          <p:nvPr/>
        </p:nvSpPr>
        <p:spPr>
          <a:xfrm>
            <a:off x="350227" y="4772025"/>
            <a:ext cx="165600" cy="135600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3"/>
          <p:cNvSpPr/>
          <p:nvPr/>
        </p:nvSpPr>
        <p:spPr>
          <a:xfrm>
            <a:off x="1792166" y="4772025"/>
            <a:ext cx="165600" cy="13560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3"/>
          <p:cNvSpPr txBox="1"/>
          <p:nvPr/>
        </p:nvSpPr>
        <p:spPr>
          <a:xfrm>
            <a:off x="515815" y="4772025"/>
            <a:ext cx="1163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Resultado histórico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3"/>
          <p:cNvSpPr txBox="1"/>
          <p:nvPr/>
        </p:nvSpPr>
        <p:spPr>
          <a:xfrm>
            <a:off x="417635" y="658416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Analisando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historicamente os resultados da Secretaria,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temos o seguinte cenário para o Estado.</a:t>
            </a:r>
            <a:endParaRPr sz="17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3"/>
          <p:cNvSpPr txBox="1"/>
          <p:nvPr/>
        </p:nvSpPr>
        <p:spPr>
          <a:xfrm>
            <a:off x="1957754" y="4772025"/>
            <a:ext cx="11622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Meta Projetada (a ser publicada)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Agenda">
  <p:cSld name="13_Agenda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/>
          <p:nvPr/>
        </p:nvSpPr>
        <p:spPr>
          <a:xfrm rot="5400000" flipH="1">
            <a:off x="922598" y="825332"/>
            <a:ext cx="515540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4"/>
          <p:cNvSpPr/>
          <p:nvPr/>
        </p:nvSpPr>
        <p:spPr>
          <a:xfrm rot="5400000" flipH="1">
            <a:off x="922002" y="12730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4"/>
          <p:cNvSpPr/>
          <p:nvPr/>
        </p:nvSpPr>
        <p:spPr>
          <a:xfrm rot="5400000" flipH="1">
            <a:off x="922002" y="1637934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4"/>
          <p:cNvSpPr/>
          <p:nvPr/>
        </p:nvSpPr>
        <p:spPr>
          <a:xfrm rot="5400000" flipH="1">
            <a:off x="922598" y="2450535"/>
            <a:ext cx="51554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4"/>
          <p:cNvSpPr/>
          <p:nvPr/>
        </p:nvSpPr>
        <p:spPr>
          <a:xfrm rot="5400000" flipH="1">
            <a:off x="922002" y="3263137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4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4"/>
          <p:cNvSpPr/>
          <p:nvPr/>
        </p:nvSpPr>
        <p:spPr>
          <a:xfrm>
            <a:off x="2957146" y="2644378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BF9F00"/>
                </a:solidFill>
                <a:latin typeface="Calibri"/>
                <a:ea typeface="Calibri"/>
                <a:cs typeface="Calibri"/>
                <a:sym typeface="Calibri"/>
              </a:rPr>
              <a:t>3.	Acompanhando os Planos</a:t>
            </a:r>
            <a:endParaRPr sz="1200"/>
          </a:p>
        </p:txBody>
      </p:sp>
      <p:sp>
        <p:nvSpPr>
          <p:cNvPr id="195" name="Google Shape;195;p34"/>
          <p:cNvSpPr/>
          <p:nvPr/>
        </p:nvSpPr>
        <p:spPr>
          <a:xfrm>
            <a:off x="2957146" y="1019175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1.	</a:t>
            </a:r>
            <a:r>
              <a:rPr lang="pt-BR" sz="2100" b="1" i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 sz="2100" b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 da Implementação do MMR</a:t>
            </a:r>
            <a:endParaRPr sz="1200"/>
          </a:p>
        </p:txBody>
      </p:sp>
      <p:pic>
        <p:nvPicPr>
          <p:cNvPr id="196" name="Google Shape;196;p34" descr="C:\Users\Consultor\Downloads\note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0098" y="2690339"/>
            <a:ext cx="378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46" y="1828800"/>
            <a:ext cx="510779" cy="51196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4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800" b="1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4" descr="Quadro-neg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326" y="969317"/>
            <a:ext cx="538503" cy="53850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/>
          <p:nvPr/>
        </p:nvSpPr>
        <p:spPr>
          <a:xfrm>
            <a:off x="2957146" y="1831181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3937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08437F"/>
              </a:buClr>
              <a:buSzPts val="2100"/>
              <a:buFont typeface="Calibri"/>
              <a:buAutoNum type="arabicPeriod" startAt="2"/>
            </a:pPr>
            <a:r>
              <a:rPr lang="pt-BR" sz="2100" b="1">
                <a:solidFill>
                  <a:srgbClr val="08437F"/>
                </a:solidFill>
                <a:latin typeface="Calibri"/>
                <a:ea typeface="Calibri"/>
                <a:cs typeface="Calibri"/>
                <a:sym typeface="Calibri"/>
              </a:rPr>
              <a:t>Painel de Metas</a:t>
            </a:r>
            <a:endParaRPr sz="1200"/>
          </a:p>
        </p:txBody>
      </p:sp>
      <p:sp>
        <p:nvSpPr>
          <p:cNvPr id="201" name="Google Shape;201;p34"/>
          <p:cNvSpPr/>
          <p:nvPr/>
        </p:nvSpPr>
        <p:spPr>
          <a:xfrm>
            <a:off x="-303335" y="869156"/>
            <a:ext cx="9306600" cy="1599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4"/>
          <p:cNvSpPr/>
          <p:nvPr/>
        </p:nvSpPr>
        <p:spPr>
          <a:xfrm>
            <a:off x="2957146" y="4256485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B3436"/>
                </a:solidFill>
                <a:latin typeface="Calibri"/>
                <a:ea typeface="Calibri"/>
                <a:cs typeface="Calibri"/>
                <a:sym typeface="Calibri"/>
              </a:rPr>
              <a:t>5.	Encerramento</a:t>
            </a:r>
            <a:endParaRPr sz="1200"/>
          </a:p>
        </p:txBody>
      </p:sp>
      <p:pic>
        <p:nvPicPr>
          <p:cNvPr id="203" name="Google Shape;20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/>
          <p:nvPr/>
        </p:nvSpPr>
        <p:spPr>
          <a:xfrm>
            <a:off x="2957146" y="3456385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CA4E0B"/>
                </a:solidFill>
                <a:latin typeface="Calibri"/>
                <a:ea typeface="Calibri"/>
                <a:cs typeface="Calibri"/>
                <a:sym typeface="Calibri"/>
              </a:rPr>
              <a:t>4.	Acompanhando os Resultados</a:t>
            </a:r>
            <a:endParaRPr sz="1200"/>
          </a:p>
        </p:txBody>
      </p:sp>
      <p:pic>
        <p:nvPicPr>
          <p:cNvPr id="205" name="Google Shape;205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3482" y="4323434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0098" y="3537180"/>
            <a:ext cx="378000" cy="3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/>
          <p:nvPr/>
        </p:nvSpPr>
        <p:spPr>
          <a:xfrm>
            <a:off x="-303335" y="3332560"/>
            <a:ext cx="9306600" cy="16299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Acomp. plano">
  <p:cSld name="14_Acomp. plano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5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Acompanhando os Planos</a:t>
            </a:r>
            <a:endParaRPr sz="1200"/>
          </a:p>
        </p:txBody>
      </p:sp>
      <p:sp>
        <p:nvSpPr>
          <p:cNvPr id="211" name="Google Shape;211;p35"/>
          <p:cNvSpPr txBox="1"/>
          <p:nvPr/>
        </p:nvSpPr>
        <p:spPr>
          <a:xfrm>
            <a:off x="272562" y="4708922"/>
            <a:ext cx="8307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Fonte: Secretaria Escolar Digital - SED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5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5"/>
          <p:cNvSpPr/>
          <p:nvPr/>
        </p:nvSpPr>
        <p:spPr>
          <a:xfrm>
            <a:off x="565638" y="1453754"/>
            <a:ext cx="3988800" cy="33753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5"/>
          <p:cNvSpPr/>
          <p:nvPr/>
        </p:nvSpPr>
        <p:spPr>
          <a:xfrm>
            <a:off x="4788877" y="1453754"/>
            <a:ext cx="3987300" cy="33753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2710962" y="4954191"/>
            <a:ext cx="1163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Cancelado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5"/>
          <p:cNvSpPr txBox="1"/>
          <p:nvPr/>
        </p:nvSpPr>
        <p:spPr>
          <a:xfrm>
            <a:off x="3593123" y="4954191"/>
            <a:ext cx="1163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Atrasado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4397620" y="4954191"/>
            <a:ext cx="11619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Não iniciada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5405804" y="4954191"/>
            <a:ext cx="1163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Em andamento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5"/>
          <p:cNvSpPr txBox="1"/>
          <p:nvPr/>
        </p:nvSpPr>
        <p:spPr>
          <a:xfrm>
            <a:off x="6570785" y="4954191"/>
            <a:ext cx="11622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Concluída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7448551" y="4954191"/>
            <a:ext cx="1163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Concluída com atraso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1101969" y="1466850"/>
            <a:ext cx="29160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AÇÃO</a:t>
            </a:r>
            <a:endParaRPr sz="1200"/>
          </a:p>
        </p:txBody>
      </p:sp>
      <p:sp>
        <p:nvSpPr>
          <p:cNvPr id="222" name="Google Shape;222;p35"/>
          <p:cNvSpPr txBox="1"/>
          <p:nvPr/>
        </p:nvSpPr>
        <p:spPr>
          <a:xfrm>
            <a:off x="5420458" y="1466850"/>
            <a:ext cx="29160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ETAPA</a:t>
            </a:r>
            <a:endParaRPr sz="1200"/>
          </a:p>
        </p:txBody>
      </p:sp>
      <p:sp>
        <p:nvSpPr>
          <p:cNvPr id="223" name="Google Shape;223;p35"/>
          <p:cNvSpPr txBox="1"/>
          <p:nvPr/>
        </p:nvSpPr>
        <p:spPr>
          <a:xfrm>
            <a:off x="417635" y="658416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Consolidando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todos os planos de melhoria das Diretorias,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1700" i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de implementação é o seguinte:</a:t>
            </a:r>
            <a:endParaRPr sz="1200"/>
          </a:p>
        </p:txBody>
      </p:sp>
      <p:pic>
        <p:nvPicPr>
          <p:cNvPr id="224" name="Google Shape;224;p35" descr="C:\Users\Consultor\Downloads\buildings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199" y="1172222"/>
            <a:ext cx="24375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565638" y="1152525"/>
            <a:ext cx="80991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STATUS DOS PLANOS DE MELHORIA DAS DIRETORIAS</a:t>
            </a:r>
            <a:endParaRPr sz="1200"/>
          </a:p>
        </p:txBody>
      </p:sp>
      <p:pic>
        <p:nvPicPr>
          <p:cNvPr id="226" name="Google Shape;22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/>
          <p:nvPr/>
        </p:nvSpPr>
        <p:spPr>
          <a:xfrm>
            <a:off x="2602523" y="4954191"/>
            <a:ext cx="165600" cy="135600"/>
          </a:xfrm>
          <a:prstGeom prst="rect">
            <a:avLst/>
          </a:prstGeom>
          <a:solidFill>
            <a:srgbClr val="3B3436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5"/>
          <p:cNvSpPr/>
          <p:nvPr/>
        </p:nvSpPr>
        <p:spPr>
          <a:xfrm>
            <a:off x="3484685" y="4954191"/>
            <a:ext cx="165600" cy="13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4289181" y="4954191"/>
            <a:ext cx="165600" cy="135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5"/>
          <p:cNvSpPr/>
          <p:nvPr/>
        </p:nvSpPr>
        <p:spPr>
          <a:xfrm>
            <a:off x="5297366" y="4954191"/>
            <a:ext cx="165600" cy="13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6462346" y="4954191"/>
            <a:ext cx="165600" cy="135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7340112" y="4954191"/>
            <a:ext cx="165600" cy="135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Acomp. plano">
  <p:cSld name="15_Acomp. plano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Acompanhando os Planos</a:t>
            </a:r>
            <a:endParaRPr sz="1200"/>
          </a:p>
        </p:txBody>
      </p:sp>
      <p:sp>
        <p:nvSpPr>
          <p:cNvPr id="236" name="Google Shape;236;p36"/>
          <p:cNvSpPr txBox="1"/>
          <p:nvPr/>
        </p:nvSpPr>
        <p:spPr>
          <a:xfrm>
            <a:off x="272562" y="4708922"/>
            <a:ext cx="8307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Fonte: Secretaria Escolar Digital - SED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565638" y="1453754"/>
            <a:ext cx="3988800" cy="33753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6"/>
          <p:cNvSpPr/>
          <p:nvPr/>
        </p:nvSpPr>
        <p:spPr>
          <a:xfrm>
            <a:off x="4788877" y="1453754"/>
            <a:ext cx="3987300" cy="33753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1101969" y="1466850"/>
            <a:ext cx="29160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AÇÃO</a:t>
            </a:r>
            <a:endParaRPr sz="1200"/>
          </a:p>
        </p:txBody>
      </p:sp>
      <p:sp>
        <p:nvSpPr>
          <p:cNvPr id="241" name="Google Shape;241;p36"/>
          <p:cNvSpPr txBox="1"/>
          <p:nvPr/>
        </p:nvSpPr>
        <p:spPr>
          <a:xfrm>
            <a:off x="5420458" y="1466850"/>
            <a:ext cx="29160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ETAPA</a:t>
            </a:r>
            <a:endParaRPr sz="1200"/>
          </a:p>
        </p:txBody>
      </p:sp>
      <p:sp>
        <p:nvSpPr>
          <p:cNvPr id="242" name="Google Shape;242;p36"/>
          <p:cNvSpPr/>
          <p:nvPr/>
        </p:nvSpPr>
        <p:spPr>
          <a:xfrm>
            <a:off x="2602523" y="4954191"/>
            <a:ext cx="165600" cy="135600"/>
          </a:xfrm>
          <a:prstGeom prst="rect">
            <a:avLst/>
          </a:prstGeom>
          <a:solidFill>
            <a:srgbClr val="3B3436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2710962" y="4954191"/>
            <a:ext cx="1163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Cancelado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3484685" y="4954191"/>
            <a:ext cx="165600" cy="13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3593123" y="4954191"/>
            <a:ext cx="1163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Atrasado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6"/>
          <p:cNvSpPr/>
          <p:nvPr/>
        </p:nvSpPr>
        <p:spPr>
          <a:xfrm>
            <a:off x="4289181" y="4954191"/>
            <a:ext cx="165600" cy="135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4397620" y="4954191"/>
            <a:ext cx="11619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Não iniciada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5297366" y="4954191"/>
            <a:ext cx="165600" cy="13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5405804" y="4954191"/>
            <a:ext cx="1163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Em andamento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6"/>
          <p:cNvSpPr/>
          <p:nvPr/>
        </p:nvSpPr>
        <p:spPr>
          <a:xfrm>
            <a:off x="6462346" y="4954191"/>
            <a:ext cx="165600" cy="135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6570785" y="4954191"/>
            <a:ext cx="11622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Concluída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7340112" y="4954191"/>
            <a:ext cx="165600" cy="135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7448551" y="4954191"/>
            <a:ext cx="1163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Concluída com atraso</a:t>
            </a: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6"/>
          <p:cNvSpPr txBox="1"/>
          <p:nvPr/>
        </p:nvSpPr>
        <p:spPr>
          <a:xfrm>
            <a:off x="417635" y="658416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Consolidando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todos os planos de melhoria das escolas,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1700" i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de implementação é o seguinte:</a:t>
            </a:r>
            <a:endParaRPr sz="1200"/>
          </a:p>
        </p:txBody>
      </p:sp>
      <p:pic>
        <p:nvPicPr>
          <p:cNvPr id="255" name="Google Shape;255;p36" descr="C:\Users\Consultor\Downloads\school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7033" y="1087306"/>
            <a:ext cx="482400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 txBox="1"/>
          <p:nvPr/>
        </p:nvSpPr>
        <p:spPr>
          <a:xfrm>
            <a:off x="575897" y="1144191"/>
            <a:ext cx="82002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STATUS DOS PLANOS DE MELHORIA DAS ESCOLAS</a:t>
            </a:r>
            <a:endParaRPr sz="1200"/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Agenda">
  <p:cSld name="16_Agenda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/>
          <p:nvPr/>
        </p:nvSpPr>
        <p:spPr>
          <a:xfrm rot="5400000" flipH="1">
            <a:off x="922598" y="825332"/>
            <a:ext cx="515540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7"/>
          <p:cNvSpPr/>
          <p:nvPr/>
        </p:nvSpPr>
        <p:spPr>
          <a:xfrm rot="5400000" flipH="1">
            <a:off x="922002" y="12730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7"/>
          <p:cNvSpPr/>
          <p:nvPr/>
        </p:nvSpPr>
        <p:spPr>
          <a:xfrm rot="5400000" flipH="1">
            <a:off x="922002" y="1637934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7"/>
          <p:cNvSpPr/>
          <p:nvPr/>
        </p:nvSpPr>
        <p:spPr>
          <a:xfrm rot="5400000" flipH="1">
            <a:off x="922598" y="2450535"/>
            <a:ext cx="51554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7"/>
          <p:cNvSpPr/>
          <p:nvPr/>
        </p:nvSpPr>
        <p:spPr>
          <a:xfrm rot="5400000" flipH="1">
            <a:off x="922002" y="3263137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7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7"/>
          <p:cNvSpPr/>
          <p:nvPr/>
        </p:nvSpPr>
        <p:spPr>
          <a:xfrm>
            <a:off x="2957146" y="2644378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BF9F00"/>
                </a:solidFill>
                <a:latin typeface="Calibri"/>
                <a:ea typeface="Calibri"/>
                <a:cs typeface="Calibri"/>
                <a:sym typeface="Calibri"/>
              </a:rPr>
              <a:t>3.	Acompanhando os Planos</a:t>
            </a:r>
            <a:endParaRPr sz="1200"/>
          </a:p>
        </p:txBody>
      </p:sp>
      <p:sp>
        <p:nvSpPr>
          <p:cNvPr id="266" name="Google Shape;266;p37"/>
          <p:cNvSpPr/>
          <p:nvPr/>
        </p:nvSpPr>
        <p:spPr>
          <a:xfrm>
            <a:off x="2957146" y="1019175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1.	</a:t>
            </a:r>
            <a:r>
              <a:rPr lang="pt-BR" sz="2100" b="1" i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 sz="2100" b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 da Implementação do MMR</a:t>
            </a:r>
            <a:endParaRPr sz="1200"/>
          </a:p>
        </p:txBody>
      </p:sp>
      <p:pic>
        <p:nvPicPr>
          <p:cNvPr id="267" name="Google Shape;267;p37" descr="C:\Users\Consultor\Downloads\note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0098" y="2690339"/>
            <a:ext cx="378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7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46" y="1828800"/>
            <a:ext cx="510779" cy="51196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800" b="1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37" descr="Quadro-neg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326" y="969317"/>
            <a:ext cx="538503" cy="53850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/>
          <p:nvPr/>
        </p:nvSpPr>
        <p:spPr>
          <a:xfrm>
            <a:off x="2957146" y="1831181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3937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08437F"/>
              </a:buClr>
              <a:buSzPts val="2100"/>
              <a:buFont typeface="Calibri"/>
              <a:buAutoNum type="arabicPeriod" startAt="2"/>
            </a:pPr>
            <a:r>
              <a:rPr lang="pt-BR" sz="2100" b="1">
                <a:solidFill>
                  <a:srgbClr val="08437F"/>
                </a:solidFill>
                <a:latin typeface="Calibri"/>
                <a:ea typeface="Calibri"/>
                <a:cs typeface="Calibri"/>
                <a:sym typeface="Calibri"/>
              </a:rPr>
              <a:t>Painel de Metas</a:t>
            </a:r>
            <a:endParaRPr sz="1200"/>
          </a:p>
        </p:txBody>
      </p:sp>
      <p:sp>
        <p:nvSpPr>
          <p:cNvPr id="272" name="Google Shape;272;p37"/>
          <p:cNvSpPr/>
          <p:nvPr/>
        </p:nvSpPr>
        <p:spPr>
          <a:xfrm>
            <a:off x="-303335" y="912019"/>
            <a:ext cx="9306600" cy="23847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7"/>
          <p:cNvSpPr/>
          <p:nvPr/>
        </p:nvSpPr>
        <p:spPr>
          <a:xfrm>
            <a:off x="2957146" y="4256485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B3436"/>
                </a:solidFill>
                <a:latin typeface="Calibri"/>
                <a:ea typeface="Calibri"/>
                <a:cs typeface="Calibri"/>
                <a:sym typeface="Calibri"/>
              </a:rPr>
              <a:t>5.	Encerramento</a:t>
            </a:r>
            <a:endParaRPr sz="1200"/>
          </a:p>
        </p:txBody>
      </p:sp>
      <p:pic>
        <p:nvPicPr>
          <p:cNvPr id="274" name="Google Shape;27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7"/>
          <p:cNvSpPr/>
          <p:nvPr/>
        </p:nvSpPr>
        <p:spPr>
          <a:xfrm>
            <a:off x="2957146" y="3456385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CA4E0B"/>
                </a:solidFill>
                <a:latin typeface="Calibri"/>
                <a:ea typeface="Calibri"/>
                <a:cs typeface="Calibri"/>
                <a:sym typeface="Calibri"/>
              </a:rPr>
              <a:t>4.	Acompanhando os Resultados</a:t>
            </a:r>
            <a:endParaRPr sz="1200"/>
          </a:p>
        </p:txBody>
      </p:sp>
      <p:pic>
        <p:nvPicPr>
          <p:cNvPr id="276" name="Google Shape;276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3482" y="4323434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0098" y="3537180"/>
            <a:ext cx="378000" cy="3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7"/>
          <p:cNvSpPr/>
          <p:nvPr/>
        </p:nvSpPr>
        <p:spPr>
          <a:xfrm>
            <a:off x="-303335" y="4110038"/>
            <a:ext cx="9306600" cy="832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Ações implementadas">
  <p:cSld name="19_Ações implementada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Boas Práticas</a:t>
            </a:r>
            <a:endParaRPr sz="1200"/>
          </a:p>
        </p:txBody>
      </p:sp>
      <p:sp>
        <p:nvSpPr>
          <p:cNvPr id="282" name="Google Shape;282;p38"/>
          <p:cNvSpPr txBox="1"/>
          <p:nvPr/>
        </p:nvSpPr>
        <p:spPr>
          <a:xfrm>
            <a:off x="417635" y="658416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Principal ação da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Diretoria de Ensino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foi implementada e impactou o resultado.</a:t>
            </a:r>
            <a:endParaRPr sz="1200"/>
          </a:p>
        </p:txBody>
      </p:sp>
      <p:sp>
        <p:nvSpPr>
          <p:cNvPr id="283" name="Google Shape;283;p38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8"/>
          <p:cNvSpPr/>
          <p:nvPr/>
        </p:nvSpPr>
        <p:spPr>
          <a:xfrm>
            <a:off x="413238" y="1626394"/>
            <a:ext cx="8307300" cy="3382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8"/>
          <p:cNvSpPr/>
          <p:nvPr/>
        </p:nvSpPr>
        <p:spPr>
          <a:xfrm rot="10800000" flipH="1">
            <a:off x="408843" y="1626319"/>
            <a:ext cx="8307300" cy="809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8"/>
          <p:cNvSpPr txBox="1">
            <a:spLocks noGrp="1"/>
          </p:cNvSpPr>
          <p:nvPr>
            <p:ph type="body" idx="1"/>
          </p:nvPr>
        </p:nvSpPr>
        <p:spPr>
          <a:xfrm>
            <a:off x="413424" y="1625869"/>
            <a:ext cx="83076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31150" anchor="t" anchorCtr="0">
            <a:noAutofit/>
          </a:bodyPr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38"/>
          <p:cNvSpPr>
            <a:spLocks noGrp="1"/>
          </p:cNvSpPr>
          <p:nvPr>
            <p:ph type="pic" idx="2"/>
          </p:nvPr>
        </p:nvSpPr>
        <p:spPr>
          <a:xfrm>
            <a:off x="507023" y="2527990"/>
            <a:ext cx="3987600" cy="24033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38"/>
          <p:cNvSpPr>
            <a:spLocks noGrp="1"/>
          </p:cNvSpPr>
          <p:nvPr>
            <p:ph type="pic" idx="3"/>
          </p:nvPr>
        </p:nvSpPr>
        <p:spPr>
          <a:xfrm>
            <a:off x="4614069" y="2534780"/>
            <a:ext cx="3987600" cy="23964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38"/>
          <p:cNvSpPr txBox="1">
            <a:spLocks noGrp="1"/>
          </p:cNvSpPr>
          <p:nvPr>
            <p:ph type="body" idx="4"/>
          </p:nvPr>
        </p:nvSpPr>
        <p:spPr>
          <a:xfrm>
            <a:off x="418154" y="1042853"/>
            <a:ext cx="830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38"/>
          <p:cNvSpPr txBox="1">
            <a:spLocks noGrp="1"/>
          </p:cNvSpPr>
          <p:nvPr>
            <p:ph type="body" idx="5"/>
          </p:nvPr>
        </p:nvSpPr>
        <p:spPr>
          <a:xfrm>
            <a:off x="418154" y="1338657"/>
            <a:ext cx="830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Agenda">
  <p:cSld name="24_Agenda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/>
          <p:nvPr/>
        </p:nvSpPr>
        <p:spPr>
          <a:xfrm rot="5400000" flipH="1">
            <a:off x="922598" y="825332"/>
            <a:ext cx="515540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9"/>
          <p:cNvSpPr/>
          <p:nvPr/>
        </p:nvSpPr>
        <p:spPr>
          <a:xfrm rot="5400000" flipH="1">
            <a:off x="922002" y="12730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9"/>
          <p:cNvSpPr/>
          <p:nvPr/>
        </p:nvSpPr>
        <p:spPr>
          <a:xfrm rot="5400000" flipH="1">
            <a:off x="922002" y="1637934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9"/>
          <p:cNvSpPr/>
          <p:nvPr/>
        </p:nvSpPr>
        <p:spPr>
          <a:xfrm rot="5400000" flipH="1">
            <a:off x="922598" y="2450535"/>
            <a:ext cx="51554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9"/>
          <p:cNvSpPr/>
          <p:nvPr/>
        </p:nvSpPr>
        <p:spPr>
          <a:xfrm rot="5400000" flipH="1">
            <a:off x="922002" y="3263137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9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2957146" y="2644378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BF9F00"/>
                </a:solidFill>
                <a:latin typeface="Calibri"/>
                <a:ea typeface="Calibri"/>
                <a:cs typeface="Calibri"/>
                <a:sym typeface="Calibri"/>
              </a:rPr>
              <a:t>3.	Acompanhando os Planos</a:t>
            </a:r>
            <a:endParaRPr sz="1200"/>
          </a:p>
        </p:txBody>
      </p:sp>
      <p:sp>
        <p:nvSpPr>
          <p:cNvPr id="300" name="Google Shape;300;p39"/>
          <p:cNvSpPr/>
          <p:nvPr/>
        </p:nvSpPr>
        <p:spPr>
          <a:xfrm>
            <a:off x="2957146" y="1019175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1.	</a:t>
            </a:r>
            <a:r>
              <a:rPr lang="pt-BR" sz="2100" b="1" i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 sz="2100" b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 da Implementação do MMR</a:t>
            </a:r>
            <a:endParaRPr sz="1200"/>
          </a:p>
        </p:txBody>
      </p:sp>
      <p:pic>
        <p:nvPicPr>
          <p:cNvPr id="301" name="Google Shape;301;p39" descr="C:\Users\Consultor\Downloads\note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0098" y="2690339"/>
            <a:ext cx="378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9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46" y="1828800"/>
            <a:ext cx="510779" cy="51196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9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800" b="1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39" descr="Quadro-neg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326" y="969317"/>
            <a:ext cx="538503" cy="53850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9"/>
          <p:cNvSpPr/>
          <p:nvPr/>
        </p:nvSpPr>
        <p:spPr>
          <a:xfrm>
            <a:off x="2957146" y="1831181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3937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08437F"/>
              </a:buClr>
              <a:buSzPts val="2100"/>
              <a:buFont typeface="Calibri"/>
              <a:buAutoNum type="arabicPeriod" startAt="2"/>
            </a:pPr>
            <a:r>
              <a:rPr lang="pt-BR" sz="2100" b="1">
                <a:solidFill>
                  <a:srgbClr val="08437F"/>
                </a:solidFill>
                <a:latin typeface="Calibri"/>
                <a:ea typeface="Calibri"/>
                <a:cs typeface="Calibri"/>
                <a:sym typeface="Calibri"/>
              </a:rPr>
              <a:t>Painel de Metas</a:t>
            </a:r>
            <a:endParaRPr sz="1200"/>
          </a:p>
        </p:txBody>
      </p:sp>
      <p:sp>
        <p:nvSpPr>
          <p:cNvPr id="306" name="Google Shape;306;p39"/>
          <p:cNvSpPr/>
          <p:nvPr/>
        </p:nvSpPr>
        <p:spPr>
          <a:xfrm>
            <a:off x="2957146" y="4256485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B3436"/>
                </a:solidFill>
                <a:latin typeface="Calibri"/>
                <a:ea typeface="Calibri"/>
                <a:cs typeface="Calibri"/>
                <a:sym typeface="Calibri"/>
              </a:rPr>
              <a:t>5.	Encerramento</a:t>
            </a:r>
            <a:endParaRPr sz="1200"/>
          </a:p>
        </p:txBody>
      </p:sp>
      <p:pic>
        <p:nvPicPr>
          <p:cNvPr id="307" name="Google Shape;30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9"/>
          <p:cNvSpPr/>
          <p:nvPr/>
        </p:nvSpPr>
        <p:spPr>
          <a:xfrm>
            <a:off x="2957146" y="3456385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CA4E0B"/>
                </a:solidFill>
                <a:latin typeface="Calibri"/>
                <a:ea typeface="Calibri"/>
                <a:cs typeface="Calibri"/>
                <a:sym typeface="Calibri"/>
              </a:rPr>
              <a:t>4.	Acompanhando os Resultados</a:t>
            </a:r>
            <a:endParaRPr sz="1200"/>
          </a:p>
        </p:txBody>
      </p:sp>
      <p:pic>
        <p:nvPicPr>
          <p:cNvPr id="309" name="Google Shape;309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3482" y="4323434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0098" y="3537180"/>
            <a:ext cx="378000" cy="3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9"/>
          <p:cNvSpPr/>
          <p:nvPr/>
        </p:nvSpPr>
        <p:spPr>
          <a:xfrm>
            <a:off x="-303335" y="821531"/>
            <a:ext cx="9306600" cy="33789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Próximos passos">
  <p:cSld name="25_Próximos passo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Ações Executadas</a:t>
            </a:r>
            <a:endParaRPr sz="1200"/>
          </a:p>
        </p:txBody>
      </p:sp>
      <p:sp>
        <p:nvSpPr>
          <p:cNvPr id="315" name="Google Shape;315;p40"/>
          <p:cNvSpPr txBox="1"/>
          <p:nvPr/>
        </p:nvSpPr>
        <p:spPr>
          <a:xfrm>
            <a:off x="417635" y="658416"/>
            <a:ext cx="83088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Para a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implementação do MMR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foram realizadas as seguintes ações:</a:t>
            </a:r>
            <a:endParaRPr sz="1200"/>
          </a:p>
        </p:txBody>
      </p:sp>
      <p:sp>
        <p:nvSpPr>
          <p:cNvPr id="316" name="Google Shape;316;p40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0"/>
          <p:cNvSpPr txBox="1"/>
          <p:nvPr/>
        </p:nvSpPr>
        <p:spPr>
          <a:xfrm>
            <a:off x="315058" y="1070372"/>
            <a:ext cx="6793500" cy="37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AÇÃO</a:t>
            </a:r>
            <a:endParaRPr sz="1200"/>
          </a:p>
        </p:txBody>
      </p:sp>
      <p:sp>
        <p:nvSpPr>
          <p:cNvPr id="318" name="Google Shape;318;p40"/>
          <p:cNvSpPr txBox="1"/>
          <p:nvPr/>
        </p:nvSpPr>
        <p:spPr>
          <a:xfrm>
            <a:off x="7189177" y="1070372"/>
            <a:ext cx="1371600" cy="37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1200"/>
          </a:p>
        </p:txBody>
      </p:sp>
      <p:cxnSp>
        <p:nvCxnSpPr>
          <p:cNvPr id="319" name="Google Shape;319;p40"/>
          <p:cNvCxnSpPr/>
          <p:nvPr/>
        </p:nvCxnSpPr>
        <p:spPr>
          <a:xfrm>
            <a:off x="315058" y="2370535"/>
            <a:ext cx="83073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320" name="Google Shape;320;p40"/>
          <p:cNvCxnSpPr/>
          <p:nvPr/>
        </p:nvCxnSpPr>
        <p:spPr>
          <a:xfrm>
            <a:off x="315058" y="3292078"/>
            <a:ext cx="83073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321" name="Google Shape;321;p40"/>
          <p:cNvCxnSpPr/>
          <p:nvPr/>
        </p:nvCxnSpPr>
        <p:spPr>
          <a:xfrm>
            <a:off x="344366" y="4214813"/>
            <a:ext cx="83073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pic>
        <p:nvPicPr>
          <p:cNvPr id="322" name="Google Shape;32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0"/>
          <p:cNvSpPr txBox="1">
            <a:spLocks noGrp="1"/>
          </p:cNvSpPr>
          <p:nvPr>
            <p:ph type="body" idx="1"/>
          </p:nvPr>
        </p:nvSpPr>
        <p:spPr>
          <a:xfrm>
            <a:off x="315194" y="1567290"/>
            <a:ext cx="67932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40"/>
          <p:cNvSpPr txBox="1">
            <a:spLocks noGrp="1"/>
          </p:cNvSpPr>
          <p:nvPr>
            <p:ph type="body" idx="2"/>
          </p:nvPr>
        </p:nvSpPr>
        <p:spPr>
          <a:xfrm>
            <a:off x="7189201" y="1567290"/>
            <a:ext cx="1371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40"/>
          <p:cNvSpPr txBox="1">
            <a:spLocks noGrp="1"/>
          </p:cNvSpPr>
          <p:nvPr>
            <p:ph type="body" idx="3"/>
          </p:nvPr>
        </p:nvSpPr>
        <p:spPr>
          <a:xfrm>
            <a:off x="315194" y="2489261"/>
            <a:ext cx="67932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40"/>
          <p:cNvSpPr txBox="1">
            <a:spLocks noGrp="1"/>
          </p:cNvSpPr>
          <p:nvPr>
            <p:ph type="body" idx="4"/>
          </p:nvPr>
        </p:nvSpPr>
        <p:spPr>
          <a:xfrm>
            <a:off x="7189201" y="2489261"/>
            <a:ext cx="1371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40"/>
          <p:cNvSpPr txBox="1">
            <a:spLocks noGrp="1"/>
          </p:cNvSpPr>
          <p:nvPr>
            <p:ph type="body" idx="5"/>
          </p:nvPr>
        </p:nvSpPr>
        <p:spPr>
          <a:xfrm>
            <a:off x="315194" y="3411233"/>
            <a:ext cx="67932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40"/>
          <p:cNvSpPr txBox="1">
            <a:spLocks noGrp="1"/>
          </p:cNvSpPr>
          <p:nvPr>
            <p:ph type="body" idx="6"/>
          </p:nvPr>
        </p:nvSpPr>
        <p:spPr>
          <a:xfrm>
            <a:off x="7189201" y="3411233"/>
            <a:ext cx="1371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40"/>
          <p:cNvSpPr txBox="1">
            <a:spLocks noGrp="1"/>
          </p:cNvSpPr>
          <p:nvPr>
            <p:ph type="body" idx="7"/>
          </p:nvPr>
        </p:nvSpPr>
        <p:spPr>
          <a:xfrm>
            <a:off x="315194" y="4333204"/>
            <a:ext cx="67932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40"/>
          <p:cNvSpPr txBox="1">
            <a:spLocks noGrp="1"/>
          </p:cNvSpPr>
          <p:nvPr>
            <p:ph type="body" idx="8"/>
          </p:nvPr>
        </p:nvSpPr>
        <p:spPr>
          <a:xfrm>
            <a:off x="7189201" y="4333204"/>
            <a:ext cx="1371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udocomfaixa">
  <p:cSld name="3_Conteudocomfaix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184638" y="4948238"/>
            <a:ext cx="49857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91197" y="4961335"/>
            <a:ext cx="4221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9" name="Google Shape;1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408" y="85631"/>
            <a:ext cx="871538" cy="792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Próximos passos">
  <p:cSld name="26_Próximos passo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1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Próximos Passos</a:t>
            </a:r>
            <a:endParaRPr sz="1200"/>
          </a:p>
        </p:txBody>
      </p:sp>
      <p:sp>
        <p:nvSpPr>
          <p:cNvPr id="334" name="Google Shape;334;p41"/>
          <p:cNvSpPr txBox="1"/>
          <p:nvPr/>
        </p:nvSpPr>
        <p:spPr>
          <a:xfrm>
            <a:off x="417635" y="658416"/>
            <a:ext cx="83088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Os próximos passos da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implementação do MMR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são os seguintes.</a:t>
            </a:r>
            <a:endParaRPr sz="1200"/>
          </a:p>
        </p:txBody>
      </p:sp>
      <p:sp>
        <p:nvSpPr>
          <p:cNvPr id="335" name="Google Shape;335;p41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315058" y="1070372"/>
            <a:ext cx="6793500" cy="37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AÇÃO</a:t>
            </a:r>
            <a:endParaRPr sz="1200"/>
          </a:p>
        </p:txBody>
      </p:sp>
      <p:sp>
        <p:nvSpPr>
          <p:cNvPr id="337" name="Google Shape;337;p41"/>
          <p:cNvSpPr txBox="1"/>
          <p:nvPr/>
        </p:nvSpPr>
        <p:spPr>
          <a:xfrm>
            <a:off x="7189177" y="1070372"/>
            <a:ext cx="1371600" cy="37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PRAZO</a:t>
            </a:r>
            <a:endParaRPr sz="1200"/>
          </a:p>
        </p:txBody>
      </p:sp>
      <p:cxnSp>
        <p:nvCxnSpPr>
          <p:cNvPr id="338" name="Google Shape;338;p41"/>
          <p:cNvCxnSpPr/>
          <p:nvPr/>
        </p:nvCxnSpPr>
        <p:spPr>
          <a:xfrm>
            <a:off x="315058" y="2370535"/>
            <a:ext cx="83073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339" name="Google Shape;339;p41"/>
          <p:cNvCxnSpPr/>
          <p:nvPr/>
        </p:nvCxnSpPr>
        <p:spPr>
          <a:xfrm>
            <a:off x="315058" y="3292078"/>
            <a:ext cx="83073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340" name="Google Shape;340;p41"/>
          <p:cNvCxnSpPr/>
          <p:nvPr/>
        </p:nvCxnSpPr>
        <p:spPr>
          <a:xfrm>
            <a:off x="344366" y="4214813"/>
            <a:ext cx="83073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pic>
        <p:nvPicPr>
          <p:cNvPr id="341" name="Google Shape;34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1"/>
          <p:cNvSpPr txBox="1">
            <a:spLocks noGrp="1"/>
          </p:cNvSpPr>
          <p:nvPr>
            <p:ph type="body" idx="1"/>
          </p:nvPr>
        </p:nvSpPr>
        <p:spPr>
          <a:xfrm>
            <a:off x="315194" y="1567290"/>
            <a:ext cx="67932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1"/>
          <p:cNvSpPr txBox="1">
            <a:spLocks noGrp="1"/>
          </p:cNvSpPr>
          <p:nvPr>
            <p:ph type="body" idx="2"/>
          </p:nvPr>
        </p:nvSpPr>
        <p:spPr>
          <a:xfrm>
            <a:off x="7189201" y="1567290"/>
            <a:ext cx="1371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1"/>
          <p:cNvSpPr txBox="1">
            <a:spLocks noGrp="1"/>
          </p:cNvSpPr>
          <p:nvPr>
            <p:ph type="body" idx="3"/>
          </p:nvPr>
        </p:nvSpPr>
        <p:spPr>
          <a:xfrm>
            <a:off x="315194" y="2489261"/>
            <a:ext cx="67932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1"/>
          <p:cNvSpPr txBox="1">
            <a:spLocks noGrp="1"/>
          </p:cNvSpPr>
          <p:nvPr>
            <p:ph type="body" idx="4"/>
          </p:nvPr>
        </p:nvSpPr>
        <p:spPr>
          <a:xfrm>
            <a:off x="7189201" y="2489261"/>
            <a:ext cx="1371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1"/>
          <p:cNvSpPr txBox="1">
            <a:spLocks noGrp="1"/>
          </p:cNvSpPr>
          <p:nvPr>
            <p:ph type="body" idx="5"/>
          </p:nvPr>
        </p:nvSpPr>
        <p:spPr>
          <a:xfrm>
            <a:off x="315194" y="3411233"/>
            <a:ext cx="67932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1"/>
          <p:cNvSpPr txBox="1">
            <a:spLocks noGrp="1"/>
          </p:cNvSpPr>
          <p:nvPr>
            <p:ph type="body" idx="6"/>
          </p:nvPr>
        </p:nvSpPr>
        <p:spPr>
          <a:xfrm>
            <a:off x="7189201" y="3411233"/>
            <a:ext cx="1371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1"/>
          <p:cNvSpPr txBox="1">
            <a:spLocks noGrp="1"/>
          </p:cNvSpPr>
          <p:nvPr>
            <p:ph type="body" idx="7"/>
          </p:nvPr>
        </p:nvSpPr>
        <p:spPr>
          <a:xfrm>
            <a:off x="315194" y="4333204"/>
            <a:ext cx="67932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41"/>
          <p:cNvSpPr txBox="1">
            <a:spLocks noGrp="1"/>
          </p:cNvSpPr>
          <p:nvPr>
            <p:ph type="body" idx="8"/>
          </p:nvPr>
        </p:nvSpPr>
        <p:spPr>
          <a:xfrm>
            <a:off x="7189201" y="4333204"/>
            <a:ext cx="1371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625" tIns="31150" rIns="62300" bIns="3115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Dúvidas e dificuldades">
  <p:cSld name="26_Dúvidas e dificuldades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66040">
            <a:off x="3140124" y="1698020"/>
            <a:ext cx="2473614" cy="247361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2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2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Encaminhamentos</a:t>
            </a:r>
            <a:endParaRPr sz="1200"/>
          </a:p>
        </p:txBody>
      </p:sp>
      <p:sp>
        <p:nvSpPr>
          <p:cNvPr id="354" name="Google Shape;354;p42"/>
          <p:cNvSpPr txBox="1"/>
          <p:nvPr/>
        </p:nvSpPr>
        <p:spPr>
          <a:xfrm>
            <a:off x="417635" y="658416"/>
            <a:ext cx="83088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Listar os principais pontos discutidos durante a reunião que necessitam de encaminhamentos, para futuras tratativas.</a:t>
            </a:r>
            <a:endParaRPr sz="1200"/>
          </a:p>
        </p:txBody>
      </p:sp>
      <p:sp>
        <p:nvSpPr>
          <p:cNvPr id="355" name="Google Shape;355;p42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Próximos passos">
  <p:cSld name="21_Próximos passo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3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Conclusões da etapa de Acompanhamento</a:t>
            </a:r>
            <a:endParaRPr sz="1200"/>
          </a:p>
        </p:txBody>
      </p:sp>
      <p:sp>
        <p:nvSpPr>
          <p:cNvPr id="360" name="Google Shape;360;p43"/>
          <p:cNvSpPr txBox="1"/>
          <p:nvPr/>
        </p:nvSpPr>
        <p:spPr>
          <a:xfrm>
            <a:off x="417635" y="658416"/>
            <a:ext cx="8308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Após analisar as ações e resultados, chegamos às seguintes conclusões: </a:t>
            </a:r>
            <a:endParaRPr sz="1200"/>
          </a:p>
        </p:txBody>
      </p:sp>
      <p:sp>
        <p:nvSpPr>
          <p:cNvPr id="361" name="Google Shape;361;p43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3"/>
          <p:cNvSpPr/>
          <p:nvPr/>
        </p:nvSpPr>
        <p:spPr>
          <a:xfrm>
            <a:off x="175846" y="1034653"/>
            <a:ext cx="8872800" cy="18027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3"/>
          <p:cNvSpPr/>
          <p:nvPr/>
        </p:nvSpPr>
        <p:spPr>
          <a:xfrm>
            <a:off x="187569" y="2940844"/>
            <a:ext cx="8874300" cy="19347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3"/>
          <p:cNvSpPr/>
          <p:nvPr/>
        </p:nvSpPr>
        <p:spPr>
          <a:xfrm rot="10800000" flipH="1">
            <a:off x="158262" y="1034541"/>
            <a:ext cx="8906700" cy="471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37029">
              <a:alpha val="29803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3"/>
          <p:cNvSpPr txBox="1"/>
          <p:nvPr/>
        </p:nvSpPr>
        <p:spPr>
          <a:xfrm>
            <a:off x="158262" y="1034653"/>
            <a:ext cx="88875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CA4E0B"/>
                </a:solidFill>
                <a:latin typeface="Calibri"/>
                <a:ea typeface="Calibri"/>
                <a:cs typeface="Calibri"/>
                <a:sym typeface="Calibri"/>
              </a:rPr>
              <a:t>PONTOS RELEVANTES DA REUNIÃO</a:t>
            </a:r>
            <a:endParaRPr sz="1700" b="1">
              <a:solidFill>
                <a:srgbClr val="CA4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3"/>
          <p:cNvSpPr/>
          <p:nvPr/>
        </p:nvSpPr>
        <p:spPr>
          <a:xfrm rot="10800000" flipH="1">
            <a:off x="171450" y="2935969"/>
            <a:ext cx="8906700" cy="471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37029">
              <a:alpha val="29803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3"/>
          <p:cNvSpPr txBox="1"/>
          <p:nvPr/>
        </p:nvSpPr>
        <p:spPr>
          <a:xfrm>
            <a:off x="508489" y="2969419"/>
            <a:ext cx="8245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CA4E0B"/>
                </a:solidFill>
                <a:latin typeface="Calibri"/>
                <a:ea typeface="Calibri"/>
                <a:cs typeface="Calibri"/>
                <a:sym typeface="Calibri"/>
              </a:rPr>
              <a:t>NECESSIDADE DE APOIO E ENCAMINHAMENTOS</a:t>
            </a:r>
            <a:endParaRPr sz="1700" b="1">
              <a:solidFill>
                <a:srgbClr val="CA4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3"/>
          <p:cNvSpPr txBox="1">
            <a:spLocks noGrp="1"/>
          </p:cNvSpPr>
          <p:nvPr>
            <p:ph type="body" idx="1"/>
          </p:nvPr>
        </p:nvSpPr>
        <p:spPr>
          <a:xfrm>
            <a:off x="187729" y="1506637"/>
            <a:ext cx="88578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1150" rIns="79125" bIns="31150" anchor="t" anchorCtr="0">
            <a:noAutofit/>
          </a:bodyPr>
          <a:lstStyle>
            <a:lvl1pPr marL="457200" marR="0" lvl="0" indent="-31750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43"/>
          <p:cNvSpPr txBox="1">
            <a:spLocks noGrp="1"/>
          </p:cNvSpPr>
          <p:nvPr>
            <p:ph type="body" idx="2"/>
          </p:nvPr>
        </p:nvSpPr>
        <p:spPr>
          <a:xfrm>
            <a:off x="192703" y="3407369"/>
            <a:ext cx="88689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1150" rIns="79125" bIns="31150" anchor="t" anchorCtr="0">
            <a:noAutofit/>
          </a:bodyPr>
          <a:lstStyle>
            <a:lvl1pPr marL="457200" marR="0" lvl="0" indent="-31750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_Outros">
  <p:cSld name="0_Outros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4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4"/>
          <p:cNvSpPr txBox="1">
            <a:spLocks noGrp="1"/>
          </p:cNvSpPr>
          <p:nvPr>
            <p:ph type="body" idx="1"/>
          </p:nvPr>
        </p:nvSpPr>
        <p:spPr>
          <a:xfrm>
            <a:off x="344288" y="32147"/>
            <a:ext cx="71445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44"/>
          <p:cNvSpPr txBox="1">
            <a:spLocks noGrp="1"/>
          </p:cNvSpPr>
          <p:nvPr>
            <p:ph type="body" idx="2"/>
          </p:nvPr>
        </p:nvSpPr>
        <p:spPr>
          <a:xfrm>
            <a:off x="417635" y="666484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44"/>
          <p:cNvSpPr txBox="1">
            <a:spLocks noGrp="1"/>
          </p:cNvSpPr>
          <p:nvPr>
            <p:ph type="body" idx="3"/>
          </p:nvPr>
        </p:nvSpPr>
        <p:spPr>
          <a:xfrm>
            <a:off x="417635" y="1822846"/>
            <a:ext cx="83088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Ações complementares">
  <p:cSld name="21_Ações complementare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5"/>
          <p:cNvSpPr/>
          <p:nvPr/>
        </p:nvSpPr>
        <p:spPr>
          <a:xfrm>
            <a:off x="413238" y="1042988"/>
            <a:ext cx="8307300" cy="39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5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5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Gestão à Vista</a:t>
            </a:r>
            <a:endParaRPr sz="1200"/>
          </a:p>
        </p:txBody>
      </p:sp>
      <p:sp>
        <p:nvSpPr>
          <p:cNvPr id="382" name="Google Shape;382;p45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5"/>
          <p:cNvSpPr txBox="1"/>
          <p:nvPr/>
        </p:nvSpPr>
        <p:spPr>
          <a:xfrm>
            <a:off x="417635" y="658416"/>
            <a:ext cx="83088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O Gestão à Vista da Equipe Central foi atualizado conforme foto abaixo.</a:t>
            </a:r>
            <a:endParaRPr sz="1200"/>
          </a:p>
        </p:txBody>
      </p:sp>
      <p:sp>
        <p:nvSpPr>
          <p:cNvPr id="385" name="Google Shape;385;p45"/>
          <p:cNvSpPr>
            <a:spLocks noGrp="1"/>
          </p:cNvSpPr>
          <p:nvPr>
            <p:ph type="pic" idx="2"/>
          </p:nvPr>
        </p:nvSpPr>
        <p:spPr>
          <a:xfrm>
            <a:off x="513756" y="1146131"/>
            <a:ext cx="8106900" cy="3781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udocomfaixa">
  <p:cSld name="3_Conteudocomfaixa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>
            <a:spLocks noGrp="1"/>
          </p:cNvSpPr>
          <p:nvPr>
            <p:ph type="body" idx="1"/>
          </p:nvPr>
        </p:nvSpPr>
        <p:spPr>
          <a:xfrm>
            <a:off x="184638" y="4948238"/>
            <a:ext cx="49857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22"/>
          <p:cNvSpPr txBox="1">
            <a:spLocks noGrp="1"/>
          </p:cNvSpPr>
          <p:nvPr>
            <p:ph type="sldNum" idx="12"/>
          </p:nvPr>
        </p:nvSpPr>
        <p:spPr>
          <a:xfrm>
            <a:off x="8691197" y="4961335"/>
            <a:ext cx="4221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390" name="Google Shape;39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0677" y="114300"/>
            <a:ext cx="717338" cy="65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apa">
  <p:cSld name="1_Capa">
    <p:bg>
      <p:bgPr>
        <a:solidFill>
          <a:srgbClr val="08437F">
            <a:alpha val="98431"/>
          </a:srgbClr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3223" y="2050256"/>
            <a:ext cx="2852738" cy="270033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6"/>
          <p:cNvSpPr txBox="1"/>
          <p:nvPr/>
        </p:nvSpPr>
        <p:spPr>
          <a:xfrm>
            <a:off x="0" y="411956"/>
            <a:ext cx="91440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None/>
            </a:pPr>
            <a:r>
              <a:rPr lang="pt-BR" sz="3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MÉTODO DE MELHORIA DE RESULTADOS MMR</a:t>
            </a:r>
            <a:endParaRPr sz="1200"/>
          </a:p>
        </p:txBody>
      </p:sp>
      <p:cxnSp>
        <p:nvCxnSpPr>
          <p:cNvPr id="394" name="Google Shape;394;p46"/>
          <p:cNvCxnSpPr/>
          <p:nvPr/>
        </p:nvCxnSpPr>
        <p:spPr>
          <a:xfrm>
            <a:off x="583223" y="1600200"/>
            <a:ext cx="8109300" cy="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gradFill>
          <a:gsLst>
            <a:gs pos="0">
              <a:srgbClr val="0A5AAA"/>
            </a:gs>
            <a:gs pos="44000">
              <a:srgbClr val="08437F"/>
            </a:gs>
            <a:gs pos="100000">
              <a:srgbClr val="08437F"/>
            </a:gs>
          </a:gsLst>
          <a:lin ang="0" scaled="0"/>
        </a:gra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47"/>
          <p:cNvPicPr preferRelativeResize="0"/>
          <p:nvPr/>
        </p:nvPicPr>
        <p:blipFill rotWithShape="1">
          <a:blip r:embed="rId2">
            <a:alphaModFix/>
          </a:blip>
          <a:srcRect l="47998"/>
          <a:stretch/>
        </p:blipFill>
        <p:spPr>
          <a:xfrm>
            <a:off x="0" y="477441"/>
            <a:ext cx="2104292" cy="418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43" y="2047875"/>
            <a:ext cx="1126331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7"/>
          <p:cNvSpPr txBox="1">
            <a:spLocks noGrp="1"/>
          </p:cNvSpPr>
          <p:nvPr>
            <p:ph type="title"/>
          </p:nvPr>
        </p:nvSpPr>
        <p:spPr>
          <a:xfrm>
            <a:off x="2256039" y="32400"/>
            <a:ext cx="69024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1"/>
          </p:nvPr>
        </p:nvSpPr>
        <p:spPr>
          <a:xfrm>
            <a:off x="3007610" y="1005576"/>
            <a:ext cx="5380800" cy="3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Fim">
  <p:cSld name="6_Fim">
    <p:bg>
      <p:bgPr>
        <a:gradFill>
          <a:gsLst>
            <a:gs pos="0">
              <a:srgbClr val="8B8B8C"/>
            </a:gs>
            <a:gs pos="44000">
              <a:srgbClr val="2E2E2F"/>
            </a:gs>
            <a:gs pos="100000">
              <a:srgbClr val="2E2E2F"/>
            </a:gs>
          </a:gsLst>
          <a:lin ang="0" scaled="0"/>
        </a:gra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8"/>
          <p:cNvPicPr preferRelativeResize="0"/>
          <p:nvPr/>
        </p:nvPicPr>
        <p:blipFill rotWithShape="1">
          <a:blip r:embed="rId2">
            <a:alphaModFix/>
          </a:blip>
          <a:srcRect l="47998"/>
          <a:stretch/>
        </p:blipFill>
        <p:spPr>
          <a:xfrm>
            <a:off x="0" y="477441"/>
            <a:ext cx="2104292" cy="418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43" y="2047875"/>
            <a:ext cx="1126331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fbab08872d_0_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gfbab08872d_0_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gfbab08872d_0_85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/>
          <p:nvPr/>
        </p:nvSpPr>
        <p:spPr>
          <a:xfrm rot="5400000" flipH="1">
            <a:off x="922002" y="563990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4"/>
          <p:cNvSpPr/>
          <p:nvPr/>
        </p:nvSpPr>
        <p:spPr>
          <a:xfrm rot="5400000" flipH="1">
            <a:off x="922002" y="-108713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4"/>
          <p:cNvSpPr/>
          <p:nvPr/>
        </p:nvSpPr>
        <p:spPr>
          <a:xfrm rot="5400000" flipH="1">
            <a:off x="922002" y="1241455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4"/>
          <p:cNvSpPr/>
          <p:nvPr/>
        </p:nvSpPr>
        <p:spPr>
          <a:xfrm rot="5400000" flipH="1">
            <a:off x="878040" y="1935590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4"/>
          <p:cNvSpPr/>
          <p:nvPr/>
        </p:nvSpPr>
        <p:spPr>
          <a:xfrm rot="5400000" flipH="1">
            <a:off x="878040" y="2624962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4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4"/>
          <p:cNvSpPr/>
          <p:nvPr/>
        </p:nvSpPr>
        <p:spPr>
          <a:xfrm>
            <a:off x="2936631" y="2803922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CA4E0B"/>
                </a:solidFill>
                <a:latin typeface="Calibri"/>
                <a:ea typeface="Calibri"/>
                <a:cs typeface="Calibri"/>
                <a:sym typeface="Calibri"/>
              </a:rPr>
              <a:t>4.	Acompanhando os Resultados</a:t>
            </a:r>
            <a:endParaRPr sz="1200"/>
          </a:p>
        </p:txBody>
      </p:sp>
      <p:sp>
        <p:nvSpPr>
          <p:cNvPr id="28" name="Google Shape;28;p24"/>
          <p:cNvSpPr/>
          <p:nvPr/>
        </p:nvSpPr>
        <p:spPr>
          <a:xfrm>
            <a:off x="2936631" y="2094310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BF9F00"/>
                </a:solidFill>
                <a:latin typeface="Calibri"/>
                <a:ea typeface="Calibri"/>
                <a:cs typeface="Calibri"/>
                <a:sym typeface="Calibri"/>
              </a:rPr>
              <a:t>3.	Acompanhando os Planos</a:t>
            </a:r>
            <a:endParaRPr sz="1200"/>
          </a:p>
        </p:txBody>
      </p:sp>
      <p:sp>
        <p:nvSpPr>
          <p:cNvPr id="29" name="Google Shape;29;p24"/>
          <p:cNvSpPr/>
          <p:nvPr/>
        </p:nvSpPr>
        <p:spPr>
          <a:xfrm>
            <a:off x="2957146" y="885825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1.	</a:t>
            </a:r>
            <a:r>
              <a:rPr lang="pt-BR" sz="2100" b="1" i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Método de Melhoria de Resultados - </a:t>
            </a:r>
            <a:r>
              <a:rPr lang="pt-BR" sz="2100" b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MMR</a:t>
            </a:r>
            <a:endParaRPr sz="1200"/>
          </a:p>
        </p:txBody>
      </p:sp>
      <p:pic>
        <p:nvPicPr>
          <p:cNvPr id="30" name="Google Shape;30;p24" descr="C:\Users\Consultor\Downloads\note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4319" y="2332142"/>
            <a:ext cx="378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4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138" y="1549004"/>
            <a:ext cx="510779" cy="51196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4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800" b="1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4" descr="Quadro-neg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700" y="860596"/>
            <a:ext cx="538503" cy="53850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4"/>
          <p:cNvSpPr/>
          <p:nvPr/>
        </p:nvSpPr>
        <p:spPr>
          <a:xfrm>
            <a:off x="2957146" y="1484710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08437F"/>
                </a:solidFill>
                <a:latin typeface="Calibri"/>
                <a:ea typeface="Calibri"/>
                <a:cs typeface="Calibri"/>
                <a:sym typeface="Calibri"/>
              </a:rPr>
              <a:t>2.	Painel de Metas</a:t>
            </a:r>
            <a:endParaRPr sz="1200"/>
          </a:p>
        </p:txBody>
      </p:sp>
      <p:sp>
        <p:nvSpPr>
          <p:cNvPr id="35" name="Google Shape;35;p24"/>
          <p:cNvSpPr/>
          <p:nvPr/>
        </p:nvSpPr>
        <p:spPr>
          <a:xfrm>
            <a:off x="2936631" y="3574256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B3436"/>
                </a:solidFill>
                <a:latin typeface="Calibri"/>
                <a:ea typeface="Calibri"/>
                <a:cs typeface="Calibri"/>
                <a:sym typeface="Calibri"/>
              </a:rPr>
              <a:t>5.	Próximos Passos</a:t>
            </a:r>
            <a:endParaRPr sz="1200"/>
          </a:p>
        </p:txBody>
      </p:sp>
      <p:pic>
        <p:nvPicPr>
          <p:cNvPr id="36" name="Google Shape;3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7704" y="3684862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6713" y="2973250"/>
            <a:ext cx="378000" cy="3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4"/>
          <p:cNvSpPr/>
          <p:nvPr/>
        </p:nvSpPr>
        <p:spPr>
          <a:xfrm rot="5400000" flipH="1">
            <a:off x="853724" y="3399463"/>
            <a:ext cx="515540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4"/>
          <p:cNvSpPr/>
          <p:nvPr/>
        </p:nvSpPr>
        <p:spPr>
          <a:xfrm>
            <a:off x="2936631" y="4293394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7B0A0E"/>
                </a:solidFill>
                <a:latin typeface="Calibri"/>
                <a:ea typeface="Calibri"/>
                <a:cs typeface="Calibri"/>
                <a:sym typeface="Calibri"/>
              </a:rPr>
              <a:t>6.  Atividades – Balanço 2019</a:t>
            </a:r>
            <a:endParaRPr sz="1200"/>
          </a:p>
        </p:txBody>
      </p:sp>
      <p:pic>
        <p:nvPicPr>
          <p:cNvPr id="41" name="Google Shape;41;p24" descr="Quadro-negr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9554" y="4404122"/>
            <a:ext cx="538163" cy="53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fd8cace1b7_0_5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93175" rIns="93175" bIns="931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Google Shape;410;gfd8cace1b7_0_5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93175" rIns="93175" bIns="931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gfd8cace1b7_0_545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93175" rIns="93175" bIns="931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fd8cace1b7_0_5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93175" rIns="93175" bIns="93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Google Shape;414;gfd8cace1b7_0_5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93175" rIns="93175" bIns="9317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Google Shape;415;gfd8cace1b7_0_5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93175" rIns="93175" bIns="931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Agenda">
  <p:cSld name="19_Agenda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fd8cace1b7_0_553"/>
          <p:cNvSpPr/>
          <p:nvPr/>
        </p:nvSpPr>
        <p:spPr>
          <a:xfrm rot="5400000" flipH="1">
            <a:off x="1021201" y="3178872"/>
            <a:ext cx="516304" cy="2566114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7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fd8cace1b7_0_553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fd8cace1b7_0_553"/>
          <p:cNvSpPr txBox="1"/>
          <p:nvPr/>
        </p:nvSpPr>
        <p:spPr>
          <a:xfrm>
            <a:off x="200381" y="13743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None/>
            </a:pPr>
            <a:r>
              <a:rPr lang="pt-BR"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4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gfd8cace1b7_0_5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fd8cace1b7_0_553"/>
          <p:cNvSpPr/>
          <p:nvPr/>
        </p:nvSpPr>
        <p:spPr>
          <a:xfrm rot="5400000" flipH="1">
            <a:off x="1016804" y="44379"/>
            <a:ext cx="516304" cy="2557321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7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fd8cace1b7_0_553"/>
          <p:cNvSpPr/>
          <p:nvPr/>
        </p:nvSpPr>
        <p:spPr>
          <a:xfrm rot="5400000" flipH="1">
            <a:off x="978586" y="1139384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7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fd8cace1b7_0_553"/>
          <p:cNvSpPr/>
          <p:nvPr/>
        </p:nvSpPr>
        <p:spPr>
          <a:xfrm>
            <a:off x="2828444" y="1008302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37F"/>
              </a:buClr>
              <a:buSzPts val="2100"/>
              <a:buFont typeface="Calibri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Painel de Metas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gfd8cace1b7_0_553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041" y="1060967"/>
            <a:ext cx="415284" cy="41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fd8cace1b7_0_5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428" y="2152170"/>
            <a:ext cx="329062" cy="32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fd8cace1b7_0_5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932" y="4226915"/>
            <a:ext cx="658977" cy="50279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fd8cace1b7_0_553"/>
          <p:cNvSpPr/>
          <p:nvPr/>
        </p:nvSpPr>
        <p:spPr>
          <a:xfrm rot="5400000" flipH="1">
            <a:off x="1032696" y="2174821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7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fd8cace1b7_0_553"/>
          <p:cNvSpPr/>
          <p:nvPr/>
        </p:nvSpPr>
        <p:spPr>
          <a:xfrm>
            <a:off x="2830314" y="416965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90FC"/>
              </a:buClr>
              <a:buSzPts val="2100"/>
              <a:buFont typeface="Calibri"/>
              <a:buNone/>
            </a:pPr>
            <a:r>
              <a:rPr lang="pt-BR" sz="2100" b="1" i="0" u="none" strike="noStrike" cap="none">
                <a:solidFill>
                  <a:srgbClr val="3190FC"/>
                </a:solidFill>
                <a:latin typeface="Calibri"/>
                <a:ea typeface="Calibri"/>
                <a:cs typeface="Calibri"/>
                <a:sym typeface="Calibri"/>
              </a:rPr>
              <a:t>Encerramento</a:t>
            </a:r>
            <a:endParaRPr sz="1600" b="0" i="0" u="none" strike="noStrike" cap="none">
              <a:solidFill>
                <a:srgbClr val="3190F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fd8cace1b7_0_553"/>
          <p:cNvSpPr/>
          <p:nvPr/>
        </p:nvSpPr>
        <p:spPr>
          <a:xfrm>
            <a:off x="2844180" y="3179438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None/>
            </a:pPr>
            <a:r>
              <a:rPr lang="pt-BR" sz="2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Temáticas</a:t>
            </a:r>
            <a:endParaRPr sz="1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fd8cace1b7_0_553"/>
          <p:cNvSpPr/>
          <p:nvPr/>
        </p:nvSpPr>
        <p:spPr>
          <a:xfrm>
            <a:off x="7261249" y="713898"/>
            <a:ext cx="1063800" cy="922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gfd8cace1b7_0_5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805" y="3195709"/>
            <a:ext cx="388888" cy="42371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fd8cace1b7_0_553"/>
          <p:cNvSpPr/>
          <p:nvPr/>
        </p:nvSpPr>
        <p:spPr>
          <a:xfrm>
            <a:off x="2828444" y="2148407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256"/>
              </a:buClr>
              <a:buSzPts val="2100"/>
              <a:buFont typeface="Calibri"/>
              <a:buNone/>
            </a:pPr>
            <a:r>
              <a:rPr lang="pt-BR" sz="2100" b="1" i="0" u="none" strike="noStrike" cap="none">
                <a:solidFill>
                  <a:srgbClr val="5D5256"/>
                </a:solidFill>
                <a:latin typeface="Calibri"/>
                <a:ea typeface="Calibri"/>
                <a:cs typeface="Calibri"/>
                <a:sym typeface="Calibri"/>
              </a:rPr>
              <a:t>Acompanhando o Plano de Melhoria</a:t>
            </a:r>
            <a:endParaRPr sz="1600" b="0" i="0" u="none" strike="noStrike" cap="none">
              <a:solidFill>
                <a:srgbClr val="5D52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ainel de Metas">
  <p:cSld name="4_Painel de Metas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fd8cace1b7_0_5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394" y="2020469"/>
            <a:ext cx="285188" cy="285188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fd8cace1b7_0_570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6" name="Google Shape;436;gfd8cace1b7_0_570"/>
          <p:cNvGraphicFramePr/>
          <p:nvPr/>
        </p:nvGraphicFramePr>
        <p:xfrm>
          <a:off x="343341" y="127397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{5C7ABC58-1C7C-439D-A196-F235BB502C70}</a:tableStyleId>
              </a:tblPr>
              <a:tblGrid>
                <a:gridCol w="249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strike="noStrike" cap="none">
                          <a:solidFill>
                            <a:schemeClr val="accent6"/>
                          </a:solidFill>
                        </a:rPr>
                        <a:t>Segmento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84425" marR="84425" marT="34300" marB="34300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strike="noStrike" cap="none">
                          <a:solidFill>
                            <a:schemeClr val="accent6"/>
                          </a:solidFill>
                        </a:rPr>
                        <a:t>Resultado 2019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84425" marR="84425" marT="34300" marB="34300" anchor="ctr">
                    <a:solidFill>
                      <a:srgbClr val="0A5AA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strike="noStrike" cap="none">
                          <a:solidFill>
                            <a:schemeClr val="accent6"/>
                          </a:solidFill>
                        </a:rPr>
                        <a:t>Meta 2021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84425" marR="84425" marT="34300" marB="34300" anchor="ctr">
                    <a:solidFill>
                      <a:srgbClr val="CAD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7" name="Google Shape;437;gfd8cace1b7_0_570"/>
          <p:cNvSpPr txBox="1"/>
          <p:nvPr/>
        </p:nvSpPr>
        <p:spPr>
          <a:xfrm>
            <a:off x="256842" y="1881575"/>
            <a:ext cx="2760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787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ANOS INICIAIS</a:t>
            </a:r>
            <a:endParaRPr sz="1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gfd8cace1b7_0_5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958" y="3034602"/>
            <a:ext cx="462858" cy="3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fd8cace1b7_0_5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822" y="4249879"/>
            <a:ext cx="462858" cy="33680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fd8cace1b7_0_570"/>
          <p:cNvSpPr txBox="1"/>
          <p:nvPr/>
        </p:nvSpPr>
        <p:spPr>
          <a:xfrm>
            <a:off x="343669" y="2974250"/>
            <a:ext cx="2760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787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ANOS FINAIS</a:t>
            </a:r>
            <a:endParaRPr sz="1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fd8cace1b7_0_570"/>
          <p:cNvSpPr txBox="1"/>
          <p:nvPr/>
        </p:nvSpPr>
        <p:spPr>
          <a:xfrm>
            <a:off x="343671" y="4117054"/>
            <a:ext cx="2760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787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ENSINO MÉDIO</a:t>
            </a:r>
            <a:endParaRPr sz="1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fd8cace1b7_0_570"/>
          <p:cNvSpPr txBox="1">
            <a:spLocks noGrp="1"/>
          </p:cNvSpPr>
          <p:nvPr>
            <p:ph type="body" idx="1"/>
          </p:nvPr>
        </p:nvSpPr>
        <p:spPr>
          <a:xfrm>
            <a:off x="3690930" y="1970320"/>
            <a:ext cx="1329300" cy="540000"/>
          </a:xfrm>
          <a:prstGeom prst="rect">
            <a:avLst/>
          </a:prstGeom>
          <a:solidFill>
            <a:srgbClr val="0A5AAA">
              <a:alpha val="2902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Google Shape;443;gfd8cace1b7_0_570"/>
          <p:cNvSpPr txBox="1">
            <a:spLocks noGrp="1"/>
          </p:cNvSpPr>
          <p:nvPr>
            <p:ph type="body" idx="2"/>
          </p:nvPr>
        </p:nvSpPr>
        <p:spPr>
          <a:xfrm>
            <a:off x="3690930" y="3065836"/>
            <a:ext cx="1329300" cy="540000"/>
          </a:xfrm>
          <a:prstGeom prst="rect">
            <a:avLst/>
          </a:prstGeom>
          <a:solidFill>
            <a:srgbClr val="0A5AAA">
              <a:alpha val="2902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gfd8cace1b7_0_570"/>
          <p:cNvSpPr txBox="1">
            <a:spLocks noGrp="1"/>
          </p:cNvSpPr>
          <p:nvPr>
            <p:ph type="body" idx="3"/>
          </p:nvPr>
        </p:nvSpPr>
        <p:spPr>
          <a:xfrm>
            <a:off x="3702076" y="4130898"/>
            <a:ext cx="1329300" cy="540000"/>
          </a:xfrm>
          <a:prstGeom prst="rect">
            <a:avLst/>
          </a:prstGeom>
          <a:solidFill>
            <a:srgbClr val="0A5AAA">
              <a:alpha val="2902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gfd8cace1b7_0_570"/>
          <p:cNvSpPr txBox="1"/>
          <p:nvPr/>
        </p:nvSpPr>
        <p:spPr>
          <a:xfrm>
            <a:off x="272558" y="4708833"/>
            <a:ext cx="52842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ID.: Indicador de desempenho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Fonte: Instituto Nacional de Estudos e Pesquisa Educacionais Anísio Teixeira - INEP</a:t>
            </a:r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fd8cace1b7_0_570"/>
          <p:cNvSpPr txBox="1"/>
          <p:nvPr/>
        </p:nvSpPr>
        <p:spPr>
          <a:xfrm>
            <a:off x="308440" y="614480"/>
            <a:ext cx="83076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 diretoria possui os seguintes resultados no IDEB em 2019 e desafios para 2021.</a:t>
            </a:r>
            <a:endParaRPr sz="21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fd8cace1b7_0_570"/>
          <p:cNvSpPr txBox="1">
            <a:spLocks noGrp="1"/>
          </p:cNvSpPr>
          <p:nvPr>
            <p:ph type="body" idx="4"/>
          </p:nvPr>
        </p:nvSpPr>
        <p:spPr>
          <a:xfrm>
            <a:off x="6645468" y="1977842"/>
            <a:ext cx="12171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48" name="Google Shape;448;gfd8cace1b7_0_570"/>
          <p:cNvCxnSpPr/>
          <p:nvPr/>
        </p:nvCxnSpPr>
        <p:spPr>
          <a:xfrm rot="10800000" flipH="1">
            <a:off x="426366" y="2807143"/>
            <a:ext cx="8307600" cy="135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449" name="Google Shape;449;gfd8cace1b7_0_570"/>
          <p:cNvCxnSpPr/>
          <p:nvPr/>
        </p:nvCxnSpPr>
        <p:spPr>
          <a:xfrm rot="10800000" flipH="1">
            <a:off x="418154" y="3900271"/>
            <a:ext cx="8307600" cy="135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50" name="Google Shape;450;gfd8cace1b7_0_570"/>
          <p:cNvSpPr txBox="1">
            <a:spLocks noGrp="1"/>
          </p:cNvSpPr>
          <p:nvPr>
            <p:ph type="body" idx="5"/>
          </p:nvPr>
        </p:nvSpPr>
        <p:spPr>
          <a:xfrm>
            <a:off x="6633881" y="3065836"/>
            <a:ext cx="12171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gfd8cace1b7_0_570"/>
          <p:cNvSpPr txBox="1">
            <a:spLocks noGrp="1"/>
          </p:cNvSpPr>
          <p:nvPr>
            <p:ph type="body" idx="6"/>
          </p:nvPr>
        </p:nvSpPr>
        <p:spPr>
          <a:xfrm>
            <a:off x="6645468" y="4065048"/>
            <a:ext cx="12171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gfd8cace1b7_0_570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gfd8cace1b7_0_5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fd8cace1b7_0_5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622570">
            <a:off x="345945" y="1968803"/>
            <a:ext cx="423075" cy="44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gfd8cace1b7_0_5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01253">
            <a:off x="322366" y="3007881"/>
            <a:ext cx="504563" cy="35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gfd8cace1b7_0_5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8270" y="4154882"/>
            <a:ext cx="694762" cy="429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Acomp. plano">
  <p:cSld name="8_Acomp. plano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fd8cace1b7_0_594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fd8cace1b7_0_594"/>
          <p:cNvSpPr txBox="1"/>
          <p:nvPr/>
        </p:nvSpPr>
        <p:spPr>
          <a:xfrm>
            <a:off x="421366" y="676657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fd8cace1b7_0_594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gfd8cace1b7_0_5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Próximos passos">
  <p:cSld name="25_Próximos passos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fd8cace1b7_0_599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fd8cace1b7_0_599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fd8cace1b7_0_599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Calibri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Próximos passos">
  <p:cSld name="20_Próximos passos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fd8cace1b7_0_603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fd8cace1b7_0_603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Conclusões da Reunião</a:t>
            </a: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fd8cace1b7_0_603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Ações complementares">
  <p:cSld name="21_Ações complementares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fd8cace1b7_0_607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fd8cace1b7_0_607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Gestão à Vista</a:t>
            </a: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fd8cace1b7_0_607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Calibri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fd8cace1b7_0_607"/>
          <p:cNvSpPr>
            <a:spLocks noGrp="1"/>
          </p:cNvSpPr>
          <p:nvPr>
            <p:ph type="pic" idx="2"/>
          </p:nvPr>
        </p:nvSpPr>
        <p:spPr>
          <a:xfrm>
            <a:off x="202505" y="1574253"/>
            <a:ext cx="8745600" cy="3448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6">
                <a:alpha val="49410"/>
              </a:schemeClr>
            </a:outerShdw>
          </a:effectLst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Evidências">
  <p:cSld name="22_Evidências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fd8cace1b7_0_612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fd8cace1b7_0_612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Evidências da Reunião de Nível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fd8cace1b7_0_612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fd8cace1b7_0_612"/>
          <p:cNvSpPr>
            <a:spLocks noGrp="1"/>
          </p:cNvSpPr>
          <p:nvPr>
            <p:ph type="pic" idx="2"/>
          </p:nvPr>
        </p:nvSpPr>
        <p:spPr>
          <a:xfrm>
            <a:off x="344288" y="802209"/>
            <a:ext cx="8381700" cy="40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Encerramento">
  <p:cSld name="21_Encerramento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fd8cace1b7_0_617"/>
          <p:cNvSpPr txBox="1"/>
          <p:nvPr/>
        </p:nvSpPr>
        <p:spPr>
          <a:xfrm>
            <a:off x="1223742" y="275869"/>
            <a:ext cx="6348900" cy="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pt-BR" sz="53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Obrigada!</a:t>
            </a:r>
            <a:endParaRPr sz="53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gfd8cace1b7_0_617"/>
          <p:cNvSpPr/>
          <p:nvPr/>
        </p:nvSpPr>
        <p:spPr>
          <a:xfrm rot="-5400000">
            <a:off x="4554916" y="-3328744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gfd8cace1b7_0_617"/>
          <p:cNvSpPr>
            <a:spLocks noGrp="1"/>
          </p:cNvSpPr>
          <p:nvPr>
            <p:ph type="pic" idx="2"/>
          </p:nvPr>
        </p:nvSpPr>
        <p:spPr>
          <a:xfrm>
            <a:off x="388480" y="1461738"/>
            <a:ext cx="4984500" cy="35100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gfd8cace1b7_0_617"/>
          <p:cNvSpPr txBox="1">
            <a:spLocks noGrp="1"/>
          </p:cNvSpPr>
          <p:nvPr>
            <p:ph type="body" idx="1"/>
          </p:nvPr>
        </p:nvSpPr>
        <p:spPr>
          <a:xfrm>
            <a:off x="5502725" y="2891532"/>
            <a:ext cx="33231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tatus MMR">
  <p:cSld name="4_Status MM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/>
          <p:nvPr/>
        </p:nvSpPr>
        <p:spPr>
          <a:xfrm>
            <a:off x="413238" y="2158604"/>
            <a:ext cx="8307300" cy="283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5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5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Ações Formativas</a:t>
            </a:r>
            <a:endParaRPr sz="1200"/>
          </a:p>
        </p:txBody>
      </p:sp>
      <p:sp>
        <p:nvSpPr>
          <p:cNvPr id="46" name="Google Shape;46;p25"/>
          <p:cNvSpPr txBox="1"/>
          <p:nvPr/>
        </p:nvSpPr>
        <p:spPr>
          <a:xfrm>
            <a:off x="417635" y="658416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Foram realizadas ações formativas para os membros ingressantes e realocados na rede.</a:t>
            </a:r>
            <a:endParaRPr sz="1200"/>
          </a:p>
        </p:txBody>
      </p:sp>
      <p:sp>
        <p:nvSpPr>
          <p:cNvPr id="47" name="Google Shape;47;p25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p25"/>
          <p:cNvCxnSpPr/>
          <p:nvPr/>
        </p:nvCxnSpPr>
        <p:spPr>
          <a:xfrm>
            <a:off x="6052038" y="1479947"/>
            <a:ext cx="1992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25"/>
          <p:cNvSpPr txBox="1"/>
          <p:nvPr/>
        </p:nvSpPr>
        <p:spPr>
          <a:xfrm>
            <a:off x="4132385" y="1345406"/>
            <a:ext cx="19929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Público previsto</a:t>
            </a:r>
            <a:endParaRPr sz="1200"/>
          </a:p>
        </p:txBody>
      </p:sp>
      <p:sp>
        <p:nvSpPr>
          <p:cNvPr id="50" name="Google Shape;50;p25"/>
          <p:cNvSpPr txBox="1"/>
          <p:nvPr/>
        </p:nvSpPr>
        <p:spPr>
          <a:xfrm>
            <a:off x="4132385" y="1733550"/>
            <a:ext cx="19929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Público formado</a:t>
            </a:r>
            <a:endParaRPr sz="1200"/>
          </a:p>
        </p:txBody>
      </p:sp>
      <p:sp>
        <p:nvSpPr>
          <p:cNvPr id="51" name="Google Shape;51;p25"/>
          <p:cNvSpPr txBox="1"/>
          <p:nvPr/>
        </p:nvSpPr>
        <p:spPr>
          <a:xfrm>
            <a:off x="2073520" y="1247775"/>
            <a:ext cx="1661700" cy="81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787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AÇÕES FORMATIVAS</a:t>
            </a:r>
            <a:endParaRPr sz="1200"/>
          </a:p>
        </p:txBody>
      </p:sp>
      <p:cxnSp>
        <p:nvCxnSpPr>
          <p:cNvPr id="52" name="Google Shape;52;p25"/>
          <p:cNvCxnSpPr/>
          <p:nvPr/>
        </p:nvCxnSpPr>
        <p:spPr>
          <a:xfrm>
            <a:off x="6052038" y="1869281"/>
            <a:ext cx="1992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25"/>
          <p:cNvCxnSpPr/>
          <p:nvPr/>
        </p:nvCxnSpPr>
        <p:spPr>
          <a:xfrm rot="-5400000" flipH="1">
            <a:off x="3528416" y="1645125"/>
            <a:ext cx="810900" cy="162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4" name="Google Shape;54;p25"/>
          <p:cNvSpPr txBox="1"/>
          <p:nvPr/>
        </p:nvSpPr>
        <p:spPr>
          <a:xfrm>
            <a:off x="272562" y="4708922"/>
            <a:ext cx="8307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6435013" y="1344826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6435013" y="1733760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5"/>
          <p:cNvSpPr>
            <a:spLocks noGrp="1"/>
          </p:cNvSpPr>
          <p:nvPr>
            <p:ph type="pic" idx="3"/>
          </p:nvPr>
        </p:nvSpPr>
        <p:spPr>
          <a:xfrm>
            <a:off x="507023" y="2158253"/>
            <a:ext cx="3987600" cy="23172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5"/>
          <p:cNvSpPr>
            <a:spLocks noGrp="1"/>
          </p:cNvSpPr>
          <p:nvPr>
            <p:ph type="pic" idx="4"/>
          </p:nvPr>
        </p:nvSpPr>
        <p:spPr>
          <a:xfrm>
            <a:off x="4614069" y="2165044"/>
            <a:ext cx="3987600" cy="23172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5"/>
          <p:cNvSpPr txBox="1">
            <a:spLocks noGrp="1"/>
          </p:cNvSpPr>
          <p:nvPr>
            <p:ph type="body" idx="5"/>
          </p:nvPr>
        </p:nvSpPr>
        <p:spPr>
          <a:xfrm>
            <a:off x="507023" y="4574380"/>
            <a:ext cx="8094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apa">
  <p:cSld name="2_Capa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fd8cace1b7_0_622"/>
          <p:cNvSpPr txBox="1">
            <a:spLocks noGrp="1"/>
          </p:cNvSpPr>
          <p:nvPr>
            <p:ph type="body" idx="1"/>
          </p:nvPr>
        </p:nvSpPr>
        <p:spPr>
          <a:xfrm>
            <a:off x="4872101" y="3769622"/>
            <a:ext cx="398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7" name="Google Shape;487;gfd8cace1b7_0_622"/>
          <p:cNvSpPr txBox="1"/>
          <p:nvPr/>
        </p:nvSpPr>
        <p:spPr>
          <a:xfrm>
            <a:off x="4446130" y="685944"/>
            <a:ext cx="4557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Arial"/>
              <a:buNone/>
            </a:pPr>
            <a:r>
              <a:rPr lang="pt-BR" sz="35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Gestão Integrada MMR</a:t>
            </a:r>
            <a:endParaRPr sz="3500" b="1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fd8cace1b7_0_622"/>
          <p:cNvSpPr txBox="1"/>
          <p:nvPr/>
        </p:nvSpPr>
        <p:spPr>
          <a:xfrm>
            <a:off x="4872101" y="1964855"/>
            <a:ext cx="39876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None/>
            </a:pPr>
            <a:r>
              <a:rPr lang="pt-BR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Reunião de acompanhamento de planos e resultados - Nível 3</a:t>
            </a:r>
            <a:endParaRPr sz="21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fd8cace1b7_0_622"/>
          <p:cNvSpPr txBox="1">
            <a:spLocks noGrp="1"/>
          </p:cNvSpPr>
          <p:nvPr>
            <p:ph type="body" idx="2"/>
          </p:nvPr>
        </p:nvSpPr>
        <p:spPr>
          <a:xfrm>
            <a:off x="4872101" y="2773855"/>
            <a:ext cx="39876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gfd8cace1b7_0_622"/>
          <p:cNvSpPr txBox="1">
            <a:spLocks noGrp="1"/>
          </p:cNvSpPr>
          <p:nvPr>
            <p:ph type="body" idx="3"/>
          </p:nvPr>
        </p:nvSpPr>
        <p:spPr>
          <a:xfrm>
            <a:off x="4872102" y="4200521"/>
            <a:ext cx="39876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gfd8cace1b7_0_622"/>
          <p:cNvSpPr txBox="1">
            <a:spLocks noGrp="1"/>
          </p:cNvSpPr>
          <p:nvPr>
            <p:ph type="body" idx="4"/>
          </p:nvPr>
        </p:nvSpPr>
        <p:spPr>
          <a:xfrm>
            <a:off x="4872101" y="4681211"/>
            <a:ext cx="398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2" name="Google Shape;492;gfd8cace1b7_0_622"/>
          <p:cNvPicPr preferRelativeResize="0"/>
          <p:nvPr/>
        </p:nvPicPr>
        <p:blipFill rotWithShape="1">
          <a:blip r:embed="rId2">
            <a:alphaModFix/>
          </a:blip>
          <a:srcRect l="50607" b="-5988"/>
          <a:stretch/>
        </p:blipFill>
        <p:spPr>
          <a:xfrm>
            <a:off x="458585" y="685949"/>
            <a:ext cx="32194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fd8cace1b7_0_622"/>
          <p:cNvSpPr txBox="1"/>
          <p:nvPr/>
        </p:nvSpPr>
        <p:spPr>
          <a:xfrm>
            <a:off x="0" y="2588100"/>
            <a:ext cx="9144000" cy="29319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79875" tIns="79875" rIns="79875" bIns="798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Ações complementares">
  <p:cSld name="20_Ações complementares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fd8cace1b7_0_631"/>
          <p:cNvSpPr/>
          <p:nvPr/>
        </p:nvSpPr>
        <p:spPr>
          <a:xfrm>
            <a:off x="211015" y="658879"/>
            <a:ext cx="8640000" cy="44178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fd8cace1b7_0_631"/>
          <p:cNvSpPr/>
          <p:nvPr/>
        </p:nvSpPr>
        <p:spPr>
          <a:xfrm>
            <a:off x="413424" y="1550096"/>
            <a:ext cx="8307600" cy="3448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fd8cace1b7_0_631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fd8cace1b7_0_631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Gestão à Vista</a:t>
            </a: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gfd8cace1b7_0_631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gfd8cace1b7_0_6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gfd8cace1b7_0_631"/>
          <p:cNvSpPr txBox="1"/>
          <p:nvPr/>
        </p:nvSpPr>
        <p:spPr>
          <a:xfrm>
            <a:off x="252697" y="724141"/>
            <a:ext cx="83076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 painel de Gestão à Vista da escola foi atualizado conforme foto/link abaixo.</a:t>
            </a:r>
            <a:endParaRPr sz="21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gfd8cace1b7_0_631"/>
          <p:cNvSpPr>
            <a:spLocks noGrp="1"/>
          </p:cNvSpPr>
          <p:nvPr>
            <p:ph type="pic" idx="2"/>
          </p:nvPr>
        </p:nvSpPr>
        <p:spPr>
          <a:xfrm>
            <a:off x="344288" y="1428313"/>
            <a:ext cx="8307600" cy="3503700"/>
          </a:xfrm>
          <a:prstGeom prst="rect">
            <a:avLst/>
          </a:prstGeom>
          <a:solidFill>
            <a:srgbClr val="C8E6B1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Ações implementadas">
  <p:cSld name="18_Ações implementadas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fd8cace1b7_0_640"/>
          <p:cNvSpPr/>
          <p:nvPr/>
        </p:nvSpPr>
        <p:spPr>
          <a:xfrm>
            <a:off x="5258934" y="2305102"/>
            <a:ext cx="3436200" cy="27033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gfd8cace1b7_0_640"/>
          <p:cNvSpPr/>
          <p:nvPr/>
        </p:nvSpPr>
        <p:spPr>
          <a:xfrm>
            <a:off x="418153" y="2314575"/>
            <a:ext cx="4734300" cy="2750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gfd8cace1b7_0_640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fd8cace1b7_0_640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Engajamento Escolar</a:t>
            </a: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gfd8cace1b7_0_640"/>
          <p:cNvSpPr txBox="1"/>
          <p:nvPr/>
        </p:nvSpPr>
        <p:spPr>
          <a:xfrm>
            <a:off x="393822" y="555505"/>
            <a:ext cx="8307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Dentre as ações de Busca Ativa que a </a:t>
            </a:r>
            <a:r>
              <a:rPr lang="pt-BR" sz="1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escola </a:t>
            </a:r>
            <a:r>
              <a:rPr lang="pt-BR"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implementou no último bimestre a mais interessante.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fd8cace1b7_0_640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gfd8cace1b7_0_640"/>
          <p:cNvSpPr/>
          <p:nvPr/>
        </p:nvSpPr>
        <p:spPr>
          <a:xfrm rot="10800000" flipH="1">
            <a:off x="418153" y="1124632"/>
            <a:ext cx="8307600" cy="1106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2D050">
              <a:alpha val="49020"/>
            </a:srgbClr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fd8cace1b7_0_640"/>
          <p:cNvSpPr txBox="1">
            <a:spLocks noGrp="1"/>
          </p:cNvSpPr>
          <p:nvPr>
            <p:ph type="body" idx="1"/>
          </p:nvPr>
        </p:nvSpPr>
        <p:spPr>
          <a:xfrm>
            <a:off x="418153" y="2314575"/>
            <a:ext cx="4697400" cy="2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94350" rIns="94350" bIns="31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2" name="Google Shape;512;gfd8cace1b7_0_640"/>
          <p:cNvSpPr>
            <a:spLocks noGrp="1"/>
          </p:cNvSpPr>
          <p:nvPr>
            <p:ph type="pic" idx="2"/>
          </p:nvPr>
        </p:nvSpPr>
        <p:spPr>
          <a:xfrm>
            <a:off x="5314003" y="2314575"/>
            <a:ext cx="2203500" cy="21888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gfd8cace1b7_0_640"/>
          <p:cNvSpPr txBox="1">
            <a:spLocks noGrp="1"/>
          </p:cNvSpPr>
          <p:nvPr>
            <p:ph type="body" idx="3"/>
          </p:nvPr>
        </p:nvSpPr>
        <p:spPr>
          <a:xfrm>
            <a:off x="448890" y="1137871"/>
            <a:ext cx="82461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4" name="Google Shape;514;gfd8cace1b7_0_6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fd8cace1b7_0_652"/>
          <p:cNvSpPr/>
          <p:nvPr/>
        </p:nvSpPr>
        <p:spPr>
          <a:xfrm rot="5400000" flipH="1">
            <a:off x="946002" y="246009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96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gfd8cace1b7_0_652"/>
          <p:cNvSpPr/>
          <p:nvPr/>
        </p:nvSpPr>
        <p:spPr>
          <a:xfrm rot="5400000" flipH="1">
            <a:off x="946002" y="306952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96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gfd8cace1b7_0_652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gfd8cace1b7_0_652"/>
          <p:cNvSpPr/>
          <p:nvPr/>
        </p:nvSpPr>
        <p:spPr>
          <a:xfrm>
            <a:off x="2957398" y="126352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1.	Painel de Metas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" name="Google Shape;520;gfd8cace1b7_0_652"/>
          <p:cNvGrpSpPr/>
          <p:nvPr/>
        </p:nvGrpSpPr>
        <p:grpSpPr>
          <a:xfrm>
            <a:off x="-58617" y="2204710"/>
            <a:ext cx="8997777" cy="567358"/>
            <a:chOff x="-63500" y="2922398"/>
            <a:chExt cx="9747348" cy="756477"/>
          </a:xfrm>
        </p:grpSpPr>
        <p:sp>
          <p:nvSpPr>
            <p:cNvPr id="521" name="Google Shape;521;gfd8cace1b7_0_652"/>
            <p:cNvSpPr/>
            <p:nvPr/>
          </p:nvSpPr>
          <p:spPr>
            <a:xfrm rot="5400000" flipH="1">
              <a:off x="960297" y="189860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960"/>
                </a:srgbClr>
              </a:outerShdw>
            </a:effectLst>
          </p:spPr>
          <p:txBody>
            <a:bodyPr spcFirstLastPara="1" wrap="square" lIns="31450" tIns="40900" rIns="31450" bIns="39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gfd8cace1b7_0_652"/>
            <p:cNvSpPr/>
            <p:nvPr/>
          </p:nvSpPr>
          <p:spPr>
            <a:xfrm>
              <a:off x="3203848" y="2958875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875" tIns="39950" rIns="79875" bIns="39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Calibri"/>
                  <a:ea typeface="Calibri"/>
                  <a:cs typeface="Calibri"/>
                  <a:sym typeface="Calibri"/>
                </a:rPr>
                <a:t>2.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3" name="Google Shape;523;gfd8cace1b7_0_652" descr="C:\Users\Consultor\Downloads\note (1)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47283" y="301696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4" name="Google Shape;524;gfd8cace1b7_0_652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082" y="1255811"/>
            <a:ext cx="415284" cy="41528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gfd8cace1b7_0_652"/>
          <p:cNvSpPr/>
          <p:nvPr/>
        </p:nvSpPr>
        <p:spPr>
          <a:xfrm>
            <a:off x="2957398" y="40622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Calibri"/>
                <a:ea typeface="Calibri"/>
                <a:cs typeface="Calibri"/>
                <a:sym typeface="Calibri"/>
              </a:rPr>
              <a:t>4.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fd8cace1b7_0_652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gfd8cace1b7_0_6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418" y="4129795"/>
            <a:ext cx="329062" cy="32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gfd8cace1b7_0_6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9" name="Google Shape;529;gfd8cace1b7_0_652"/>
          <p:cNvGrpSpPr/>
          <p:nvPr/>
        </p:nvGrpSpPr>
        <p:grpSpPr>
          <a:xfrm>
            <a:off x="-58616" y="3091952"/>
            <a:ext cx="8997776" cy="540000"/>
            <a:chOff x="-63499" y="4122603"/>
            <a:chExt cx="9747347" cy="720000"/>
          </a:xfrm>
        </p:grpSpPr>
        <p:sp>
          <p:nvSpPr>
            <p:cNvPr id="530" name="Google Shape;530;gfd8cace1b7_0_652"/>
            <p:cNvSpPr/>
            <p:nvPr/>
          </p:nvSpPr>
          <p:spPr>
            <a:xfrm rot="5400000" flipH="1">
              <a:off x="960298" y="3098806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960"/>
                </a:srgbClr>
              </a:outerShdw>
            </a:effectLst>
          </p:spPr>
          <p:txBody>
            <a:bodyPr spcFirstLastPara="1" wrap="square" lIns="31450" tIns="40900" rIns="31450" bIns="39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gfd8cace1b7_0_652"/>
            <p:cNvSpPr/>
            <p:nvPr/>
          </p:nvSpPr>
          <p:spPr>
            <a:xfrm>
              <a:off x="3203848" y="4122603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875" tIns="39950" rIns="79875" bIns="39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3B611F"/>
                  </a:solidFill>
                  <a:latin typeface="Calibri"/>
                  <a:ea typeface="Calibri"/>
                  <a:cs typeface="Calibri"/>
                  <a:sym typeface="Calibri"/>
                </a:rPr>
                <a:t>3.	Apresentação das Escolas</a:t>
              </a:r>
              <a:endParaRPr sz="2100" b="1" i="0" u="none" strike="noStrike" cap="none">
                <a:solidFill>
                  <a:srgbClr val="3B611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2" name="Google Shape;532;gfd8cace1b7_0_652" descr="Quadro-negr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03937" y="4122603"/>
              <a:ext cx="718004" cy="7180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fd8cace1b7_0_670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gfd8cace1b7_0_670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gfd8cace1b7_0_6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gfd8cace1b7_0_670"/>
          <p:cNvSpPr/>
          <p:nvPr/>
        </p:nvSpPr>
        <p:spPr>
          <a:xfrm rot="5400000" flipH="1">
            <a:off x="946002" y="246009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96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fd8cace1b7_0_670"/>
          <p:cNvSpPr/>
          <p:nvPr/>
        </p:nvSpPr>
        <p:spPr>
          <a:xfrm rot="5400000" flipH="1">
            <a:off x="946002" y="306952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96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fd8cace1b7_0_670"/>
          <p:cNvSpPr/>
          <p:nvPr/>
        </p:nvSpPr>
        <p:spPr>
          <a:xfrm>
            <a:off x="2957398" y="126352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1.	Painel de Metas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gfd8cace1b7_0_670"/>
          <p:cNvGrpSpPr/>
          <p:nvPr/>
        </p:nvGrpSpPr>
        <p:grpSpPr>
          <a:xfrm>
            <a:off x="-58617" y="2679909"/>
            <a:ext cx="8997777" cy="567358"/>
            <a:chOff x="-63500" y="2922398"/>
            <a:chExt cx="9747348" cy="756477"/>
          </a:xfrm>
        </p:grpSpPr>
        <p:sp>
          <p:nvSpPr>
            <p:cNvPr id="541" name="Google Shape;541;gfd8cace1b7_0_670"/>
            <p:cNvSpPr/>
            <p:nvPr/>
          </p:nvSpPr>
          <p:spPr>
            <a:xfrm rot="5400000" flipH="1">
              <a:off x="960297" y="189860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960"/>
                </a:srgbClr>
              </a:outerShdw>
            </a:effectLst>
          </p:spPr>
          <p:txBody>
            <a:bodyPr spcFirstLastPara="1" wrap="square" lIns="31450" tIns="40900" rIns="31450" bIns="39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gfd8cace1b7_0_670"/>
            <p:cNvSpPr/>
            <p:nvPr/>
          </p:nvSpPr>
          <p:spPr>
            <a:xfrm>
              <a:off x="3203848" y="2958875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875" tIns="39950" rIns="79875" bIns="39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Calibri"/>
                  <a:ea typeface="Calibri"/>
                  <a:cs typeface="Calibri"/>
                  <a:sym typeface="Calibri"/>
                </a:rPr>
                <a:t>2.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3" name="Google Shape;543;gfd8cace1b7_0_670" descr="C:\Users\Consultor\Downloads\note (1)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47283" y="301696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4" name="Google Shape;544;gfd8cace1b7_0_670" descr="Lista de verificaçã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082" y="1255811"/>
            <a:ext cx="415284" cy="415284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gfd8cace1b7_0_670"/>
          <p:cNvSpPr/>
          <p:nvPr/>
        </p:nvSpPr>
        <p:spPr>
          <a:xfrm>
            <a:off x="2957398" y="40622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Calibri"/>
                <a:ea typeface="Calibri"/>
                <a:cs typeface="Calibri"/>
                <a:sym typeface="Calibri"/>
              </a:rPr>
              <a:t>3.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gfd8cace1b7_0_6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418" y="4129795"/>
            <a:ext cx="329062" cy="32906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fd8cace1b7_0_670"/>
          <p:cNvSpPr/>
          <p:nvPr/>
        </p:nvSpPr>
        <p:spPr>
          <a:xfrm>
            <a:off x="-58615" y="2233296"/>
            <a:ext cx="9306000" cy="29103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Agenda">
  <p:cSld name="5_Agenda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fd8cace1b7_0_685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fd8cace1b7_0_685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gfd8cace1b7_0_6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gfd8cace1b7_0_685"/>
          <p:cNvSpPr/>
          <p:nvPr/>
        </p:nvSpPr>
        <p:spPr>
          <a:xfrm rot="5400000" flipH="1">
            <a:off x="946002" y="246009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96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fd8cace1b7_0_685"/>
          <p:cNvSpPr/>
          <p:nvPr/>
        </p:nvSpPr>
        <p:spPr>
          <a:xfrm rot="5400000" flipH="1">
            <a:off x="946002" y="306952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96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gfd8cace1b7_0_685"/>
          <p:cNvSpPr/>
          <p:nvPr/>
        </p:nvSpPr>
        <p:spPr>
          <a:xfrm>
            <a:off x="2957398" y="126352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1.	Painel de Metas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5" name="Google Shape;555;gfd8cace1b7_0_685"/>
          <p:cNvGrpSpPr/>
          <p:nvPr/>
        </p:nvGrpSpPr>
        <p:grpSpPr>
          <a:xfrm>
            <a:off x="-10635" y="2624068"/>
            <a:ext cx="8997777" cy="567358"/>
            <a:chOff x="-63500" y="2922398"/>
            <a:chExt cx="9747348" cy="756477"/>
          </a:xfrm>
        </p:grpSpPr>
        <p:sp>
          <p:nvSpPr>
            <p:cNvPr id="556" name="Google Shape;556;gfd8cace1b7_0_685"/>
            <p:cNvSpPr/>
            <p:nvPr/>
          </p:nvSpPr>
          <p:spPr>
            <a:xfrm rot="5400000" flipH="1">
              <a:off x="960297" y="189860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960"/>
                </a:srgbClr>
              </a:outerShdw>
            </a:effectLst>
          </p:spPr>
          <p:txBody>
            <a:bodyPr spcFirstLastPara="1" wrap="square" lIns="31450" tIns="40900" rIns="31450" bIns="39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gfd8cace1b7_0_685"/>
            <p:cNvSpPr/>
            <p:nvPr/>
          </p:nvSpPr>
          <p:spPr>
            <a:xfrm>
              <a:off x="3203848" y="2958875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875" tIns="39950" rIns="79875" bIns="39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Calibri"/>
                  <a:ea typeface="Calibri"/>
                  <a:cs typeface="Calibri"/>
                  <a:sym typeface="Calibri"/>
                </a:rPr>
                <a:t>2.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8" name="Google Shape;558;gfd8cace1b7_0_685" descr="C:\Users\Consultor\Downloads\note (1)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47283" y="301696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9" name="Google Shape;559;gfd8cace1b7_0_685" descr="Lista de verificaçã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082" y="1255811"/>
            <a:ext cx="415284" cy="415284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fd8cace1b7_0_685"/>
          <p:cNvSpPr/>
          <p:nvPr/>
        </p:nvSpPr>
        <p:spPr>
          <a:xfrm>
            <a:off x="2957398" y="40622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Calibri"/>
                <a:ea typeface="Calibri"/>
                <a:cs typeface="Calibri"/>
                <a:sym typeface="Calibri"/>
              </a:rPr>
              <a:t>3.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1" name="Google Shape;561;gfd8cace1b7_0_6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418" y="4129795"/>
            <a:ext cx="329062" cy="329062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fd8cace1b7_0_685"/>
          <p:cNvSpPr/>
          <p:nvPr/>
        </p:nvSpPr>
        <p:spPr>
          <a:xfrm>
            <a:off x="-144869" y="1025398"/>
            <a:ext cx="9306000" cy="961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fd8cace1b7_0_685"/>
          <p:cNvSpPr/>
          <p:nvPr/>
        </p:nvSpPr>
        <p:spPr>
          <a:xfrm>
            <a:off x="1" y="3273091"/>
            <a:ext cx="8938800" cy="18909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Ações complementares">
  <p:cSld name="19_Ações complementares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fd8cace1b7_0_701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gfd8cace1b7_0_701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Analisando o </a:t>
            </a:r>
            <a:r>
              <a:rPr lang="pt-BR" sz="1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Plano de Melhoria </a:t>
            </a:r>
            <a:r>
              <a:rPr lang="pt-BR"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 nossa diretoria identificamos a necessidade de fortalecê-lo com </a:t>
            </a:r>
            <a:r>
              <a:rPr lang="pt-BR" sz="1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ações complementares</a:t>
            </a:r>
            <a:r>
              <a:rPr lang="pt-BR"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gfd8cace1b7_0_701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Agenda">
  <p:cSld name="18_Agenda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fd8cace1b7_0_705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gfd8cace1b7_0_705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1" name="Google Shape;571;gfd8cace1b7_0_7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gfd8cace1b7_0_705"/>
          <p:cNvSpPr/>
          <p:nvPr/>
        </p:nvSpPr>
        <p:spPr>
          <a:xfrm rot="5400000" flipH="1">
            <a:off x="946002" y="246009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96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gfd8cace1b7_0_705"/>
          <p:cNvSpPr/>
          <p:nvPr/>
        </p:nvSpPr>
        <p:spPr>
          <a:xfrm rot="5400000" flipH="1">
            <a:off x="946002" y="306952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96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gfd8cace1b7_0_705"/>
          <p:cNvSpPr/>
          <p:nvPr/>
        </p:nvSpPr>
        <p:spPr>
          <a:xfrm>
            <a:off x="2957398" y="126352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1.	Painel de Metas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5" name="Google Shape;575;gfd8cace1b7_0_705"/>
          <p:cNvGrpSpPr/>
          <p:nvPr/>
        </p:nvGrpSpPr>
        <p:grpSpPr>
          <a:xfrm>
            <a:off x="-58617" y="2204710"/>
            <a:ext cx="8997777" cy="567358"/>
            <a:chOff x="-63500" y="2922398"/>
            <a:chExt cx="9747348" cy="756477"/>
          </a:xfrm>
        </p:grpSpPr>
        <p:sp>
          <p:nvSpPr>
            <p:cNvPr id="576" name="Google Shape;576;gfd8cace1b7_0_705"/>
            <p:cNvSpPr/>
            <p:nvPr/>
          </p:nvSpPr>
          <p:spPr>
            <a:xfrm rot="5400000" flipH="1">
              <a:off x="960297" y="189860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960"/>
                </a:srgbClr>
              </a:outerShdw>
            </a:effectLst>
          </p:spPr>
          <p:txBody>
            <a:bodyPr spcFirstLastPara="1" wrap="square" lIns="31450" tIns="40900" rIns="31450" bIns="39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gfd8cace1b7_0_705"/>
            <p:cNvSpPr/>
            <p:nvPr/>
          </p:nvSpPr>
          <p:spPr>
            <a:xfrm>
              <a:off x="3203848" y="2958875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875" tIns="39950" rIns="79875" bIns="39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Calibri"/>
                  <a:ea typeface="Calibri"/>
                  <a:cs typeface="Calibri"/>
                  <a:sym typeface="Calibri"/>
                </a:rPr>
                <a:t>2.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8" name="Google Shape;578;gfd8cace1b7_0_705" descr="C:\Users\Consultor\Downloads\note (1)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47283" y="301696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9" name="Google Shape;579;gfd8cace1b7_0_705" descr="Lista de verificaçã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082" y="1255811"/>
            <a:ext cx="415284" cy="415284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gfd8cace1b7_0_705"/>
          <p:cNvSpPr/>
          <p:nvPr/>
        </p:nvSpPr>
        <p:spPr>
          <a:xfrm>
            <a:off x="2957398" y="40622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Calibri"/>
                <a:ea typeface="Calibri"/>
                <a:cs typeface="Calibri"/>
                <a:sym typeface="Calibri"/>
              </a:rPr>
              <a:t>4.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1" name="Google Shape;581;gfd8cace1b7_0_7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418" y="4129795"/>
            <a:ext cx="329062" cy="329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2" name="Google Shape;582;gfd8cace1b7_0_705"/>
          <p:cNvGrpSpPr/>
          <p:nvPr/>
        </p:nvGrpSpPr>
        <p:grpSpPr>
          <a:xfrm>
            <a:off x="-58616" y="3091952"/>
            <a:ext cx="8997776" cy="540000"/>
            <a:chOff x="-63499" y="4122603"/>
            <a:chExt cx="9747347" cy="720000"/>
          </a:xfrm>
        </p:grpSpPr>
        <p:sp>
          <p:nvSpPr>
            <p:cNvPr id="583" name="Google Shape;583;gfd8cace1b7_0_705"/>
            <p:cNvSpPr/>
            <p:nvPr/>
          </p:nvSpPr>
          <p:spPr>
            <a:xfrm rot="5400000" flipH="1">
              <a:off x="960298" y="3098806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960"/>
                </a:srgbClr>
              </a:outerShdw>
            </a:effectLst>
          </p:spPr>
          <p:txBody>
            <a:bodyPr spcFirstLastPara="1" wrap="square" lIns="31450" tIns="40900" rIns="31450" bIns="39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gfd8cace1b7_0_705"/>
            <p:cNvSpPr/>
            <p:nvPr/>
          </p:nvSpPr>
          <p:spPr>
            <a:xfrm>
              <a:off x="3203848" y="4122603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875" tIns="39950" rIns="79875" bIns="39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3B611F"/>
                  </a:solidFill>
                  <a:latin typeface="Calibri"/>
                  <a:ea typeface="Calibri"/>
                  <a:cs typeface="Calibri"/>
                  <a:sym typeface="Calibri"/>
                </a:rPr>
                <a:t>3.	Apresentação das Escolas</a:t>
              </a:r>
              <a:endParaRPr sz="2100" b="1" i="0" u="none" strike="noStrike" cap="none">
                <a:solidFill>
                  <a:srgbClr val="3B611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5" name="Google Shape;585;gfd8cace1b7_0_705" descr="Quadro-negr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03937" y="4122603"/>
              <a:ext cx="718004" cy="718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6" name="Google Shape;586;gfd8cace1b7_0_705"/>
          <p:cNvSpPr/>
          <p:nvPr/>
        </p:nvSpPr>
        <p:spPr>
          <a:xfrm>
            <a:off x="-144869" y="1025398"/>
            <a:ext cx="9306000" cy="1924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gfd8cace1b7_0_705"/>
          <p:cNvSpPr/>
          <p:nvPr/>
        </p:nvSpPr>
        <p:spPr>
          <a:xfrm>
            <a:off x="-144869" y="3926909"/>
            <a:ext cx="9306000" cy="7611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Acomp. plano">
  <p:cSld name="9_Acomp. plano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fd8cace1b7_0_725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gfd8cace1b7_0_725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Acompanhando o Plano de Melhoria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gfd8cace1b7_0_725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17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plano de melhoria </a:t>
            </a:r>
            <a:r>
              <a:rPr lang="pt-BR" sz="17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da nossa escola possui o seguinte </a:t>
            </a:r>
            <a:r>
              <a:rPr lang="pt-BR" sz="1700" b="0" i="1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 sz="17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de implementação.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gfd8cace1b7_0_7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gfd8cace1b7_0_725"/>
          <p:cNvSpPr txBox="1"/>
          <p:nvPr/>
        </p:nvSpPr>
        <p:spPr>
          <a:xfrm>
            <a:off x="272558" y="4708833"/>
            <a:ext cx="8307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Fonte: Secretaria Escolar Digital - SED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gfd8cace1b7_0_725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gfd8cace1b7_0_725"/>
          <p:cNvSpPr/>
          <p:nvPr/>
        </p:nvSpPr>
        <p:spPr>
          <a:xfrm>
            <a:off x="566269" y="1453806"/>
            <a:ext cx="3987600" cy="3375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gfd8cace1b7_0_725"/>
          <p:cNvSpPr txBox="1"/>
          <p:nvPr/>
        </p:nvSpPr>
        <p:spPr>
          <a:xfrm>
            <a:off x="566268" y="1152126"/>
            <a:ext cx="8098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STATUS DO PLANO DE MELHORIA DA ESCOLA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fd8cace1b7_0_725"/>
          <p:cNvSpPr/>
          <p:nvPr/>
        </p:nvSpPr>
        <p:spPr>
          <a:xfrm>
            <a:off x="4788357" y="1453806"/>
            <a:ext cx="3987600" cy="3375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gfd8cace1b7_0_725"/>
          <p:cNvSpPr/>
          <p:nvPr/>
        </p:nvSpPr>
        <p:spPr>
          <a:xfrm>
            <a:off x="2590844" y="4954570"/>
            <a:ext cx="166200" cy="135000"/>
          </a:xfrm>
          <a:prstGeom prst="rect">
            <a:avLst/>
          </a:prstGeom>
          <a:solidFill>
            <a:srgbClr val="3B3436"/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gfd8cace1b7_0_725"/>
          <p:cNvSpPr txBox="1"/>
          <p:nvPr/>
        </p:nvSpPr>
        <p:spPr>
          <a:xfrm>
            <a:off x="2710748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Cancelado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gfd8cace1b7_0_725"/>
          <p:cNvSpPr/>
          <p:nvPr/>
        </p:nvSpPr>
        <p:spPr>
          <a:xfrm>
            <a:off x="3473067" y="4954570"/>
            <a:ext cx="166200" cy="135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gfd8cace1b7_0_725"/>
          <p:cNvSpPr txBox="1"/>
          <p:nvPr/>
        </p:nvSpPr>
        <p:spPr>
          <a:xfrm>
            <a:off x="3592971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Atrasado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fd8cace1b7_0_725"/>
          <p:cNvSpPr/>
          <p:nvPr/>
        </p:nvSpPr>
        <p:spPr>
          <a:xfrm>
            <a:off x="4277088" y="4954570"/>
            <a:ext cx="166200" cy="135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gfd8cace1b7_0_725"/>
          <p:cNvSpPr txBox="1"/>
          <p:nvPr/>
        </p:nvSpPr>
        <p:spPr>
          <a:xfrm>
            <a:off x="4396992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Não iniciada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gfd8cace1b7_0_725"/>
          <p:cNvSpPr/>
          <p:nvPr/>
        </p:nvSpPr>
        <p:spPr>
          <a:xfrm>
            <a:off x="5285863" y="4954570"/>
            <a:ext cx="166200" cy="13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gfd8cace1b7_0_725"/>
          <p:cNvSpPr txBox="1"/>
          <p:nvPr/>
        </p:nvSpPr>
        <p:spPr>
          <a:xfrm>
            <a:off x="5405767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Em andamento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gfd8cace1b7_0_725"/>
          <p:cNvSpPr/>
          <p:nvPr/>
        </p:nvSpPr>
        <p:spPr>
          <a:xfrm>
            <a:off x="6450487" y="4954570"/>
            <a:ext cx="166200" cy="135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gfd8cace1b7_0_725"/>
          <p:cNvSpPr txBox="1"/>
          <p:nvPr/>
        </p:nvSpPr>
        <p:spPr>
          <a:xfrm>
            <a:off x="6570390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Concluída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gfd8cace1b7_0_725"/>
          <p:cNvSpPr/>
          <p:nvPr/>
        </p:nvSpPr>
        <p:spPr>
          <a:xfrm>
            <a:off x="7328618" y="4954570"/>
            <a:ext cx="166200" cy="135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gfd8cace1b7_0_725"/>
          <p:cNvSpPr txBox="1"/>
          <p:nvPr/>
        </p:nvSpPr>
        <p:spPr>
          <a:xfrm>
            <a:off x="7448522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Concluída com atraso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gfd8cace1b7_0_725"/>
          <p:cNvSpPr txBox="1"/>
          <p:nvPr/>
        </p:nvSpPr>
        <p:spPr>
          <a:xfrm>
            <a:off x="1101704" y="1466595"/>
            <a:ext cx="2916900" cy="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AÇÃO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fd8cace1b7_0_725"/>
          <p:cNvSpPr txBox="1"/>
          <p:nvPr/>
        </p:nvSpPr>
        <p:spPr>
          <a:xfrm>
            <a:off x="5419951" y="1466595"/>
            <a:ext cx="2916900" cy="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ETAPA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gfd8cace1b7_0_725" descr="C:\Users\Consultor\Downloads\school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33" y="1087306"/>
            <a:ext cx="482400" cy="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Agenda">
  <p:cSld name="17_Agenda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fd8cace1b7_0_750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gfd8cace1b7_0_750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6" name="Google Shape;616;gfd8cace1b7_0_7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gfd8cace1b7_0_750"/>
          <p:cNvSpPr/>
          <p:nvPr/>
        </p:nvSpPr>
        <p:spPr>
          <a:xfrm rot="5400000" flipH="1">
            <a:off x="946002" y="246009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96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fd8cace1b7_0_750"/>
          <p:cNvSpPr/>
          <p:nvPr/>
        </p:nvSpPr>
        <p:spPr>
          <a:xfrm rot="5400000" flipH="1">
            <a:off x="946002" y="306952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960"/>
              </a:srgbClr>
            </a:outerShdw>
          </a:effectLst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fd8cace1b7_0_750"/>
          <p:cNvSpPr/>
          <p:nvPr/>
        </p:nvSpPr>
        <p:spPr>
          <a:xfrm>
            <a:off x="2957398" y="126352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1.	Painel de Metas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0" name="Google Shape;620;gfd8cace1b7_0_750"/>
          <p:cNvGrpSpPr/>
          <p:nvPr/>
        </p:nvGrpSpPr>
        <p:grpSpPr>
          <a:xfrm>
            <a:off x="-1" y="2661241"/>
            <a:ext cx="8997777" cy="567358"/>
            <a:chOff x="-63500" y="2922398"/>
            <a:chExt cx="9747348" cy="756477"/>
          </a:xfrm>
        </p:grpSpPr>
        <p:sp>
          <p:nvSpPr>
            <p:cNvPr id="621" name="Google Shape;621;gfd8cace1b7_0_750"/>
            <p:cNvSpPr/>
            <p:nvPr/>
          </p:nvSpPr>
          <p:spPr>
            <a:xfrm rot="5400000" flipH="1">
              <a:off x="960297" y="189860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960"/>
                </a:srgbClr>
              </a:outerShdw>
            </a:effectLst>
          </p:spPr>
          <p:txBody>
            <a:bodyPr spcFirstLastPara="1" wrap="square" lIns="31450" tIns="40900" rIns="31450" bIns="39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fd8cace1b7_0_750"/>
            <p:cNvSpPr/>
            <p:nvPr/>
          </p:nvSpPr>
          <p:spPr>
            <a:xfrm>
              <a:off x="3203848" y="2958875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875" tIns="39950" rIns="79875" bIns="39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Calibri"/>
                  <a:ea typeface="Calibri"/>
                  <a:cs typeface="Calibri"/>
                  <a:sym typeface="Calibri"/>
                </a:rPr>
                <a:t>2.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3" name="Google Shape;623;gfd8cace1b7_0_750" descr="C:\Users\Consultor\Downloads\note (1)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47283" y="301696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4" name="Google Shape;624;gfd8cace1b7_0_750" descr="Lista de verificaçã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082" y="1255811"/>
            <a:ext cx="415284" cy="415284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gfd8cace1b7_0_750"/>
          <p:cNvSpPr/>
          <p:nvPr/>
        </p:nvSpPr>
        <p:spPr>
          <a:xfrm>
            <a:off x="2957398" y="40622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Calibri"/>
                <a:ea typeface="Calibri"/>
                <a:cs typeface="Calibri"/>
                <a:sym typeface="Calibri"/>
              </a:rPr>
              <a:t>3.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6" name="Google Shape;626;gfd8cace1b7_0_7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418" y="4129795"/>
            <a:ext cx="329062" cy="329062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gfd8cace1b7_0_750"/>
          <p:cNvSpPr/>
          <p:nvPr/>
        </p:nvSpPr>
        <p:spPr>
          <a:xfrm>
            <a:off x="-58615" y="623462"/>
            <a:ext cx="9306000" cy="2767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tatus MMR">
  <p:cSld name="5_Status MM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6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Ações Formativas</a:t>
            </a:r>
            <a:endParaRPr sz="1200"/>
          </a:p>
        </p:txBody>
      </p:sp>
      <p:sp>
        <p:nvSpPr>
          <p:cNvPr id="64" name="Google Shape;64;p26"/>
          <p:cNvSpPr txBox="1"/>
          <p:nvPr/>
        </p:nvSpPr>
        <p:spPr>
          <a:xfrm>
            <a:off x="417635" y="658416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Alguns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registros da implementação dessa etapa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do Método de Melhoria de Resultados (MMR).</a:t>
            </a:r>
            <a:endParaRPr sz="1200"/>
          </a:p>
        </p:txBody>
      </p:sp>
      <p:sp>
        <p:nvSpPr>
          <p:cNvPr id="65" name="Google Shape;65;p26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413238" y="1325166"/>
            <a:ext cx="8307300" cy="367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Acomp. plano (diretoria)">
  <p:cSld name="11_Acomp. plano (diretoria)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fd8cace1b7_0_765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gfd8cace1b7_0_765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Ensino Remoto</a:t>
            </a: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fd8cace1b7_0_765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gfd8cace1b7_0_765"/>
          <p:cNvSpPr/>
          <p:nvPr/>
        </p:nvSpPr>
        <p:spPr>
          <a:xfrm>
            <a:off x="344289" y="721739"/>
            <a:ext cx="8269500" cy="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62900" rIns="79875" bIns="1258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Acompanhando as ações da  </a:t>
            </a:r>
            <a:r>
              <a:rPr lang="pt-BR" sz="3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escola </a:t>
            </a:r>
            <a:r>
              <a:rPr lang="pt-BR"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foco no</a:t>
            </a:r>
            <a:r>
              <a:rPr lang="pt-BR" sz="3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ensino remoto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3" name="Google Shape;633;gfd8cace1b7_0_7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gfd8cace1b7_0_7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3116" y="1728025"/>
            <a:ext cx="5111262" cy="31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úvidas e dificuldades">
  <p:cSld name="25_Dúvidas e dificuldades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fd8cace1b7_0_772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gfd8cace1b7_0_772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fd8cace1b7_0_772"/>
          <p:cNvSpPr txBox="1"/>
          <p:nvPr/>
        </p:nvSpPr>
        <p:spPr>
          <a:xfrm>
            <a:off x="418154" y="830028"/>
            <a:ext cx="8307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Este momento está destinado ao </a:t>
            </a:r>
            <a:r>
              <a:rPr lang="pt-BR" sz="21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esclarecimento das dúvidas</a:t>
            </a:r>
            <a:r>
              <a:rPr lang="pt-BR"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possíveis </a:t>
            </a:r>
            <a:r>
              <a:rPr lang="pt-BR" sz="21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encaminhamentos e fala de encerramento.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fd8cace1b7_0_772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gfd8cace1b7_0_7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gfd8cace1b7_0_7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9265" y="1582508"/>
            <a:ext cx="3315907" cy="2783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ainel de Metas">
  <p:cSld name="9_Painel de Metas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fd8cace1b7_0_779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gfd8cace1b7_0_779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fd8cace1b7_0_779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Google Shape;646;gfd8cace1b7_0_7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381380" cy="38138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gfd8cace1b7_0_779"/>
          <p:cNvSpPr txBox="1"/>
          <p:nvPr/>
        </p:nvSpPr>
        <p:spPr>
          <a:xfrm>
            <a:off x="0" y="83108"/>
            <a:ext cx="76902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875" tIns="39950" rIns="79875" bIns="399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Acompanhamento Pedagógico Formativo - APF</a:t>
            </a:r>
            <a:endParaRPr sz="29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tatus MMR">
  <p:cSld name="6_Status MM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7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Acompanhamento do MMR</a:t>
            </a:r>
            <a:endParaRPr sz="1200"/>
          </a:p>
        </p:txBody>
      </p:sp>
      <p:sp>
        <p:nvSpPr>
          <p:cNvPr id="71" name="Google Shape;71;p27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27"/>
          <p:cNvCxnSpPr/>
          <p:nvPr/>
        </p:nvCxnSpPr>
        <p:spPr>
          <a:xfrm>
            <a:off x="4938346" y="1803797"/>
            <a:ext cx="1992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27"/>
          <p:cNvSpPr txBox="1"/>
          <p:nvPr/>
        </p:nvSpPr>
        <p:spPr>
          <a:xfrm>
            <a:off x="2842846" y="1627585"/>
            <a:ext cx="19944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Total de Diretorias</a:t>
            </a:r>
            <a:endParaRPr sz="14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7"/>
          <p:cNvSpPr txBox="1"/>
          <p:nvPr/>
        </p:nvSpPr>
        <p:spPr>
          <a:xfrm>
            <a:off x="2842846" y="2097881"/>
            <a:ext cx="19944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Diretorias que enviaram o material¹ da reunião de N2</a:t>
            </a:r>
            <a:endParaRPr sz="14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7"/>
          <p:cNvSpPr txBox="1"/>
          <p:nvPr/>
        </p:nvSpPr>
        <p:spPr>
          <a:xfrm>
            <a:off x="526074" y="1675210"/>
            <a:ext cx="1894800" cy="135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REALIZAÇÃO DAS REUNIÕES DE NÍVEL 2</a:t>
            </a:r>
            <a:endParaRPr sz="16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" name="Google Shape;76;p27"/>
          <p:cNvCxnSpPr/>
          <p:nvPr/>
        </p:nvCxnSpPr>
        <p:spPr>
          <a:xfrm>
            <a:off x="4938346" y="2259806"/>
            <a:ext cx="1992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27"/>
          <p:cNvSpPr txBox="1"/>
          <p:nvPr/>
        </p:nvSpPr>
        <p:spPr>
          <a:xfrm>
            <a:off x="6570785" y="1653779"/>
            <a:ext cx="1994400" cy="1311000"/>
          </a:xfrm>
          <a:prstGeom prst="rect">
            <a:avLst/>
          </a:prstGeom>
          <a:solidFill>
            <a:srgbClr val="FCCFD1"/>
          </a:solidFill>
          <a:ln>
            <a:noFill/>
          </a:ln>
        </p:spPr>
        <p:txBody>
          <a:bodyPr spcFirstLastPara="1" wrap="square" lIns="79125" tIns="39550" rIns="79125" bIns="934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Diretorias que não enviaram o material dentro do prazo</a:t>
            </a:r>
            <a:endParaRPr sz="14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 txBox="1"/>
          <p:nvPr/>
        </p:nvSpPr>
        <p:spPr>
          <a:xfrm>
            <a:off x="526074" y="3473053"/>
            <a:ext cx="1894800" cy="119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REALIZAÇÃO DAS REUNIÕES DE NÍVEL 3</a:t>
            </a:r>
            <a:endParaRPr sz="16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" name="Google Shape;79;p27"/>
          <p:cNvCxnSpPr/>
          <p:nvPr/>
        </p:nvCxnSpPr>
        <p:spPr>
          <a:xfrm>
            <a:off x="4938346" y="3873103"/>
            <a:ext cx="1992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27"/>
          <p:cNvSpPr txBox="1"/>
          <p:nvPr/>
        </p:nvSpPr>
        <p:spPr>
          <a:xfrm>
            <a:off x="2842846" y="3696891"/>
            <a:ext cx="19944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Total de escolas</a:t>
            </a:r>
            <a:endParaRPr sz="14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7"/>
          <p:cNvSpPr txBox="1"/>
          <p:nvPr/>
        </p:nvSpPr>
        <p:spPr>
          <a:xfrm>
            <a:off x="2842846" y="4167188"/>
            <a:ext cx="19944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Escolas que enviaram o material¹ da reunião de N3</a:t>
            </a:r>
            <a:endParaRPr sz="14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" name="Google Shape;82;p27"/>
          <p:cNvCxnSpPr/>
          <p:nvPr/>
        </p:nvCxnSpPr>
        <p:spPr>
          <a:xfrm>
            <a:off x="4938346" y="4329113"/>
            <a:ext cx="1992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27"/>
          <p:cNvSpPr txBox="1"/>
          <p:nvPr/>
        </p:nvSpPr>
        <p:spPr>
          <a:xfrm>
            <a:off x="6570785" y="3546872"/>
            <a:ext cx="1994400" cy="1092900"/>
          </a:xfrm>
          <a:prstGeom prst="rect">
            <a:avLst/>
          </a:prstGeom>
          <a:solidFill>
            <a:srgbClr val="FCCFD1"/>
          </a:solidFill>
          <a:ln>
            <a:noFill/>
          </a:ln>
        </p:spPr>
        <p:txBody>
          <a:bodyPr spcFirstLastPara="1" wrap="square" lIns="79125" tIns="39550" rIns="79125" bIns="934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Escolas que não enviaram o material</a:t>
            </a:r>
            <a:endParaRPr sz="14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27" descr="C:\Users\Consultor\Downloads\school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2497" y="3467721"/>
            <a:ext cx="4824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7" descr="C:\Users\Consultor\Downloads\buildings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4897" y="1766394"/>
            <a:ext cx="365625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7"/>
          <p:cNvSpPr txBox="1"/>
          <p:nvPr/>
        </p:nvSpPr>
        <p:spPr>
          <a:xfrm>
            <a:off x="272562" y="4708922"/>
            <a:ext cx="8307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¹Material da reunião é a apresentação modelo completa (atualização dos planos e resultados, </a:t>
            </a:r>
            <a:r>
              <a:rPr lang="pt-BR" sz="1000" i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do planos e proposição de ações corretivas/complementares).</a:t>
            </a:r>
            <a:endParaRPr sz="1200"/>
          </a:p>
        </p:txBody>
      </p:sp>
      <p:sp>
        <p:nvSpPr>
          <p:cNvPr id="87" name="Google Shape;87;p27"/>
          <p:cNvSpPr txBox="1"/>
          <p:nvPr/>
        </p:nvSpPr>
        <p:spPr>
          <a:xfrm>
            <a:off x="417635" y="658416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Em relação à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entrega dos materiais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das reuniões de nível, as Diretorias e Escolas possuem o seguinte </a:t>
            </a:r>
            <a:r>
              <a:rPr lang="pt-BR" sz="1700" i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/>
          </a:p>
        </p:txBody>
      </p:sp>
      <p:pic>
        <p:nvPicPr>
          <p:cNvPr id="88" name="Google Shape;8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7"/>
          <p:cNvSpPr txBox="1"/>
          <p:nvPr/>
        </p:nvSpPr>
        <p:spPr>
          <a:xfrm>
            <a:off x="2842846" y="2653903"/>
            <a:ext cx="19944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Diretorias que enviaram o material¹ dentro do prazo</a:t>
            </a:r>
            <a:endParaRPr sz="14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27"/>
          <p:cNvCxnSpPr/>
          <p:nvPr/>
        </p:nvCxnSpPr>
        <p:spPr>
          <a:xfrm>
            <a:off x="4938346" y="2815828"/>
            <a:ext cx="1992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27"/>
          <p:cNvSpPr txBox="1">
            <a:spLocks noGrp="1"/>
          </p:cNvSpPr>
          <p:nvPr>
            <p:ph type="body" idx="1"/>
          </p:nvPr>
        </p:nvSpPr>
        <p:spPr>
          <a:xfrm>
            <a:off x="5317172" y="1653464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2"/>
          </p:nvPr>
        </p:nvSpPr>
        <p:spPr>
          <a:xfrm>
            <a:off x="5317172" y="2129198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3"/>
          </p:nvPr>
        </p:nvSpPr>
        <p:spPr>
          <a:xfrm>
            <a:off x="7069662" y="1728820"/>
            <a:ext cx="996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4"/>
          </p:nvPr>
        </p:nvSpPr>
        <p:spPr>
          <a:xfrm>
            <a:off x="5317172" y="3737721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5"/>
          </p:nvPr>
        </p:nvSpPr>
        <p:spPr>
          <a:xfrm>
            <a:off x="5317172" y="4177736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6"/>
          </p:nvPr>
        </p:nvSpPr>
        <p:spPr>
          <a:xfrm>
            <a:off x="7069662" y="3563052"/>
            <a:ext cx="996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7"/>
          </p:nvPr>
        </p:nvSpPr>
        <p:spPr>
          <a:xfrm>
            <a:off x="5317172" y="2694501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tatus MMR">
  <p:cSld name="7_Status MM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8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Acompanhamento do MMR</a:t>
            </a:r>
            <a:endParaRPr sz="1200"/>
          </a:p>
        </p:txBody>
      </p:sp>
      <p:sp>
        <p:nvSpPr>
          <p:cNvPr id="101" name="Google Shape;101;p28"/>
          <p:cNvSpPr txBox="1"/>
          <p:nvPr/>
        </p:nvSpPr>
        <p:spPr>
          <a:xfrm>
            <a:off x="417635" y="658416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Registro das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reuniões de nível 2 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acontecendo na Diretoria e da </a:t>
            </a:r>
            <a:r>
              <a:rPr lang="pt-BR" sz="1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reunião nível 3</a:t>
            </a: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ocorrendo na Escola.</a:t>
            </a:r>
            <a:endParaRPr sz="1200"/>
          </a:p>
        </p:txBody>
      </p:sp>
      <p:sp>
        <p:nvSpPr>
          <p:cNvPr id="102" name="Google Shape;102;p28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8"/>
          <p:cNvSpPr/>
          <p:nvPr/>
        </p:nvSpPr>
        <p:spPr>
          <a:xfrm>
            <a:off x="413238" y="1325166"/>
            <a:ext cx="8307300" cy="367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8"/>
          <p:cNvSpPr>
            <a:spLocks noGrp="1"/>
          </p:cNvSpPr>
          <p:nvPr>
            <p:ph type="pic" idx="2"/>
          </p:nvPr>
        </p:nvSpPr>
        <p:spPr>
          <a:xfrm>
            <a:off x="507023" y="1775539"/>
            <a:ext cx="3987600" cy="27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8"/>
          <p:cNvSpPr>
            <a:spLocks noGrp="1"/>
          </p:cNvSpPr>
          <p:nvPr>
            <p:ph type="pic" idx="3"/>
          </p:nvPr>
        </p:nvSpPr>
        <p:spPr>
          <a:xfrm>
            <a:off x="4614069" y="1782330"/>
            <a:ext cx="3987600" cy="27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507023" y="4574380"/>
            <a:ext cx="8094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tatus MMR">
  <p:cSld name="8_Status MM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9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Encaminhamentos</a:t>
            </a:r>
            <a:endParaRPr sz="1200"/>
          </a:p>
        </p:txBody>
      </p:sp>
      <p:sp>
        <p:nvSpPr>
          <p:cNvPr id="111" name="Google Shape;111;p29"/>
          <p:cNvSpPr txBox="1"/>
          <p:nvPr/>
        </p:nvSpPr>
        <p:spPr>
          <a:xfrm>
            <a:off x="417635" y="658416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Com relação aos encaminhamentos discutidos na última reunião de nível e pendentes de devolutiva, a equipe central realizou o seguinte trabalho.</a:t>
            </a:r>
            <a:endParaRPr sz="1200"/>
          </a:p>
        </p:txBody>
      </p:sp>
      <p:sp>
        <p:nvSpPr>
          <p:cNvPr id="112" name="Google Shape;112;p29"/>
          <p:cNvSpPr txBox="1"/>
          <p:nvPr/>
        </p:nvSpPr>
        <p:spPr>
          <a:xfrm>
            <a:off x="8560777" y="4873228"/>
            <a:ext cx="576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9"/>
          <p:cNvSpPr/>
          <p:nvPr/>
        </p:nvSpPr>
        <p:spPr>
          <a:xfrm>
            <a:off x="413238" y="1325166"/>
            <a:ext cx="8307300" cy="367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Agenda">
  <p:cSld name="8_Agenda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/>
          <p:nvPr/>
        </p:nvSpPr>
        <p:spPr>
          <a:xfrm rot="5400000" flipH="1">
            <a:off x="922598" y="825332"/>
            <a:ext cx="515540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0"/>
          <p:cNvSpPr/>
          <p:nvPr/>
        </p:nvSpPr>
        <p:spPr>
          <a:xfrm rot="5400000" flipH="1">
            <a:off x="922002" y="12730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0"/>
          <p:cNvSpPr/>
          <p:nvPr/>
        </p:nvSpPr>
        <p:spPr>
          <a:xfrm rot="5400000" flipH="1">
            <a:off x="922002" y="1637934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0"/>
          <p:cNvSpPr/>
          <p:nvPr/>
        </p:nvSpPr>
        <p:spPr>
          <a:xfrm rot="5400000" flipH="1">
            <a:off x="922598" y="2450535"/>
            <a:ext cx="51554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0"/>
          <p:cNvSpPr/>
          <p:nvPr/>
        </p:nvSpPr>
        <p:spPr>
          <a:xfrm rot="5400000" flipH="1">
            <a:off x="922002" y="3263137"/>
            <a:ext cx="516731" cy="252485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2745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0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0"/>
          <p:cNvSpPr/>
          <p:nvPr/>
        </p:nvSpPr>
        <p:spPr>
          <a:xfrm>
            <a:off x="2957146" y="2644378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BF9F00"/>
                </a:solidFill>
                <a:latin typeface="Calibri"/>
                <a:ea typeface="Calibri"/>
                <a:cs typeface="Calibri"/>
                <a:sym typeface="Calibri"/>
              </a:rPr>
              <a:t>3.	Acompanhando os Planos</a:t>
            </a:r>
            <a:endParaRPr sz="1200"/>
          </a:p>
        </p:txBody>
      </p:sp>
      <p:sp>
        <p:nvSpPr>
          <p:cNvPr id="123" name="Google Shape;123;p30"/>
          <p:cNvSpPr/>
          <p:nvPr/>
        </p:nvSpPr>
        <p:spPr>
          <a:xfrm>
            <a:off x="2957146" y="1019175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1.	</a:t>
            </a:r>
            <a:r>
              <a:rPr lang="pt-BR" sz="2100" b="1" i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 sz="2100" b="1">
                <a:solidFill>
                  <a:srgbClr val="3C621F"/>
                </a:solidFill>
                <a:latin typeface="Calibri"/>
                <a:ea typeface="Calibri"/>
                <a:cs typeface="Calibri"/>
                <a:sym typeface="Calibri"/>
              </a:rPr>
              <a:t> da Implementação do MMR</a:t>
            </a:r>
            <a:endParaRPr sz="1200"/>
          </a:p>
        </p:txBody>
      </p:sp>
      <p:pic>
        <p:nvPicPr>
          <p:cNvPr id="124" name="Google Shape;124;p30" descr="C:\Users\Consultor\Downloads\note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0098" y="2690339"/>
            <a:ext cx="378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0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46" y="1828800"/>
            <a:ext cx="510779" cy="51196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/>
          <p:nvPr/>
        </p:nvSpPr>
        <p:spPr>
          <a:xfrm>
            <a:off x="344366" y="32147"/>
            <a:ext cx="7145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800" b="1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0" descr="Quadro-neg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326" y="969317"/>
            <a:ext cx="538503" cy="538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0"/>
          <p:cNvSpPr/>
          <p:nvPr/>
        </p:nvSpPr>
        <p:spPr>
          <a:xfrm>
            <a:off x="2957146" y="1831181"/>
            <a:ext cx="5981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3937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08437F"/>
              </a:buClr>
              <a:buSzPts val="2100"/>
              <a:buFont typeface="Calibri"/>
              <a:buAutoNum type="arabicPeriod" startAt="2"/>
            </a:pPr>
            <a:r>
              <a:rPr lang="pt-BR" sz="2100" b="1">
                <a:solidFill>
                  <a:srgbClr val="08437F"/>
                </a:solidFill>
                <a:latin typeface="Calibri"/>
                <a:ea typeface="Calibri"/>
                <a:cs typeface="Calibri"/>
                <a:sym typeface="Calibri"/>
              </a:rPr>
              <a:t>Painel de Metas</a:t>
            </a:r>
            <a:endParaRPr sz="1200"/>
          </a:p>
        </p:txBody>
      </p:sp>
      <p:sp>
        <p:nvSpPr>
          <p:cNvPr id="129" name="Google Shape;129;p30"/>
          <p:cNvSpPr/>
          <p:nvPr/>
        </p:nvSpPr>
        <p:spPr>
          <a:xfrm>
            <a:off x="-303335" y="869156"/>
            <a:ext cx="9306600" cy="8121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0"/>
          <p:cNvSpPr/>
          <p:nvPr/>
        </p:nvSpPr>
        <p:spPr>
          <a:xfrm>
            <a:off x="2957146" y="4256485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B3436"/>
                </a:solidFill>
                <a:latin typeface="Calibri"/>
                <a:ea typeface="Calibri"/>
                <a:cs typeface="Calibri"/>
                <a:sym typeface="Calibri"/>
              </a:rPr>
              <a:t>5.	Encerramento</a:t>
            </a:r>
            <a:endParaRPr sz="1200"/>
          </a:p>
        </p:txBody>
      </p:sp>
      <p:pic>
        <p:nvPicPr>
          <p:cNvPr id="131" name="Google Shape;13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6169" y="67866"/>
            <a:ext cx="469107" cy="469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0"/>
          <p:cNvSpPr/>
          <p:nvPr/>
        </p:nvSpPr>
        <p:spPr>
          <a:xfrm>
            <a:off x="2957146" y="3456385"/>
            <a:ext cx="598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CA4E0B"/>
                </a:solidFill>
                <a:latin typeface="Calibri"/>
                <a:ea typeface="Calibri"/>
                <a:cs typeface="Calibri"/>
                <a:sym typeface="Calibri"/>
              </a:rPr>
              <a:t>4.	Acompanhando os Resultados</a:t>
            </a:r>
            <a:endParaRPr sz="1200"/>
          </a:p>
        </p:txBody>
      </p:sp>
      <p:pic>
        <p:nvPicPr>
          <p:cNvPr id="133" name="Google Shape;133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3482" y="4323434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0098" y="3537180"/>
            <a:ext cx="378000" cy="3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0"/>
          <p:cNvSpPr/>
          <p:nvPr/>
        </p:nvSpPr>
        <p:spPr>
          <a:xfrm>
            <a:off x="-303335" y="2521744"/>
            <a:ext cx="9306600" cy="2545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fd8cace1b7_0_526"/>
          <p:cNvSpPr txBox="1"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3175" tIns="93175" rIns="93175" bIns="931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3" name="Google Shape;653;gfd8cace1b7_0_526"/>
          <p:cNvPicPr preferRelativeResize="0"/>
          <p:nvPr/>
        </p:nvPicPr>
        <p:blipFill rotWithShape="1">
          <a:blip r:embed="rId3">
            <a:alphaModFix/>
          </a:blip>
          <a:srcRect l="50607" b="-5988"/>
          <a:stretch/>
        </p:blipFill>
        <p:spPr>
          <a:xfrm>
            <a:off x="1487515" y="582618"/>
            <a:ext cx="32194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gfd8cace1b7_0_526"/>
          <p:cNvPicPr preferRelativeResize="0"/>
          <p:nvPr/>
        </p:nvPicPr>
        <p:blipFill rotWithShape="1">
          <a:blip r:embed="rId4">
            <a:alphaModFix amt="20000"/>
          </a:blip>
          <a:srcRect t="36845" b="20944"/>
          <a:stretch/>
        </p:blipFill>
        <p:spPr>
          <a:xfrm>
            <a:off x="11723" y="2571818"/>
            <a:ext cx="9144003" cy="25715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656" name="Google Shape;656;gfd8cace1b7_0_526"/>
          <p:cNvSpPr/>
          <p:nvPr/>
        </p:nvSpPr>
        <p:spPr>
          <a:xfrm>
            <a:off x="7046631" y="1505938"/>
            <a:ext cx="346086" cy="3460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6600" tIns="46600" rIns="46600" bIns="46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fd8cace1b7_0_526"/>
          <p:cNvSpPr/>
          <p:nvPr/>
        </p:nvSpPr>
        <p:spPr>
          <a:xfrm>
            <a:off x="7046631" y="997050"/>
            <a:ext cx="308016" cy="3001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6600" tIns="46600" rIns="46600" bIns="46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gfd8cace1b7_0_526"/>
          <p:cNvSpPr/>
          <p:nvPr/>
        </p:nvSpPr>
        <p:spPr>
          <a:xfrm>
            <a:off x="7027592" y="516017"/>
            <a:ext cx="346086" cy="3001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6600" tIns="46600" rIns="46600" bIns="46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gfd8cace1b7_0_526"/>
          <p:cNvSpPr txBox="1"/>
          <p:nvPr/>
        </p:nvSpPr>
        <p:spPr>
          <a:xfrm>
            <a:off x="7479415" y="978844"/>
            <a:ext cx="1664700" cy="346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79875" tIns="79875" rIns="79875" bIns="79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Pedagógico</a:t>
            </a:r>
            <a:endParaRPr sz="15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0" name="Google Shape;660;gfd8cace1b7_0_526"/>
          <p:cNvSpPr txBox="1"/>
          <p:nvPr/>
        </p:nvSpPr>
        <p:spPr>
          <a:xfrm>
            <a:off x="7479531" y="492956"/>
            <a:ext cx="1664700" cy="346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79875" tIns="79875" rIns="79875" bIns="79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Convivência</a:t>
            </a:r>
            <a:endParaRPr sz="15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1" name="Google Shape;661;gfd8cace1b7_0_526"/>
          <p:cNvSpPr txBox="1"/>
          <p:nvPr/>
        </p:nvSpPr>
        <p:spPr>
          <a:xfrm>
            <a:off x="7479415" y="1497913"/>
            <a:ext cx="1664700" cy="3003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79875" tIns="79875" rIns="79875" bIns="79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Tecnologia</a:t>
            </a:r>
            <a:endParaRPr sz="15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3" name="Google Shape;663;gfd8cace1b7_0_526"/>
          <p:cNvSpPr txBox="1"/>
          <p:nvPr/>
        </p:nvSpPr>
        <p:spPr>
          <a:xfrm>
            <a:off x="773725" y="2867300"/>
            <a:ext cx="7158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93175" rIns="93175" bIns="93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100"/>
              <a:buFont typeface="Arial"/>
              <a:buNone/>
            </a:pPr>
            <a:r>
              <a:rPr lang="pt-BR" sz="23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GESTÃO INTEGRADA</a:t>
            </a:r>
            <a:endParaRPr sz="23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100"/>
              <a:buFont typeface="Arial"/>
              <a:buNone/>
            </a:pPr>
            <a:r>
              <a:rPr lang="pt-BR" sz="1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Seminário Regional de Práticas 2021</a:t>
            </a:r>
            <a:endParaRPr sz="1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100"/>
              <a:buFont typeface="Arial"/>
              <a:buNone/>
            </a:pPr>
            <a:r>
              <a:rPr lang="pt-BR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fd8cace1b7_0_526"/>
          <p:cNvSpPr/>
          <p:nvPr/>
        </p:nvSpPr>
        <p:spPr>
          <a:xfrm>
            <a:off x="888966" y="3820305"/>
            <a:ext cx="3177900" cy="349500"/>
          </a:xfrm>
          <a:prstGeom prst="rect">
            <a:avLst/>
          </a:prstGeom>
          <a:noFill/>
          <a:ln w="9525" cap="flat" cmpd="sng">
            <a:solidFill>
              <a:srgbClr val="8B8B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1450" tIns="40900" rIns="31450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Nome da escola</a:t>
            </a:r>
            <a:endParaRPr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5" name="Google Shape;665;gfd8cace1b7_0_526"/>
          <p:cNvSpPr/>
          <p:nvPr/>
        </p:nvSpPr>
        <p:spPr>
          <a:xfrm>
            <a:off x="888966" y="4242433"/>
            <a:ext cx="3177900" cy="349500"/>
          </a:xfrm>
          <a:prstGeom prst="rect">
            <a:avLst/>
          </a:prstGeom>
          <a:noFill/>
          <a:ln w="9525" cap="flat" cmpd="sng">
            <a:solidFill>
              <a:srgbClr val="8B8B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1450" tIns="40900" rIns="31450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Data </a:t>
            </a:r>
            <a:r>
              <a:rPr lang="pt-BR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fbab08872d_0_1"/>
          <p:cNvSpPr txBox="1"/>
          <p:nvPr/>
        </p:nvSpPr>
        <p:spPr>
          <a:xfrm>
            <a:off x="0" y="5029200"/>
            <a:ext cx="9144000" cy="130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gfbab08872d_0_1"/>
          <p:cNvSpPr txBox="1">
            <a:spLocks noGrp="1"/>
          </p:cNvSpPr>
          <p:nvPr>
            <p:ph type="title"/>
          </p:nvPr>
        </p:nvSpPr>
        <p:spPr>
          <a:xfrm>
            <a:off x="1062200" y="212400"/>
            <a:ext cx="78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2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Método de Melhoria de Resultados</a:t>
            </a:r>
            <a:endParaRPr sz="2200" b="1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72" name="Google Shape;672;gfbab08872d_0_1"/>
          <p:cNvGrpSpPr/>
          <p:nvPr/>
        </p:nvGrpSpPr>
        <p:grpSpPr>
          <a:xfrm>
            <a:off x="107950" y="58737"/>
            <a:ext cx="996950" cy="901699"/>
            <a:chOff x="412750" y="287337"/>
            <a:chExt cx="996950" cy="901699"/>
          </a:xfrm>
        </p:grpSpPr>
        <p:pic>
          <p:nvPicPr>
            <p:cNvPr id="673" name="Google Shape;673;gfbab08872d_0_1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gfbab08872d_0_1"/>
            <p:cNvPicPr preferRelativeResize="0"/>
            <p:nvPr/>
          </p:nvPicPr>
          <p:blipFill rotWithShape="1">
            <a:blip r:embed="rId3">
              <a:alphaModFix/>
            </a:blip>
            <a:srcRect r="68965" b="17375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5" name="Google Shape;675;gfbab08872d_0_1"/>
          <p:cNvSpPr/>
          <p:nvPr/>
        </p:nvSpPr>
        <p:spPr>
          <a:xfrm>
            <a:off x="184650" y="1478250"/>
            <a:ext cx="3245100" cy="1154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007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125" tIns="79125" rIns="79125" bIns="79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6" name="Google Shape;676;gfbab08872d_0_1"/>
          <p:cNvGrpSpPr/>
          <p:nvPr/>
        </p:nvGrpSpPr>
        <p:grpSpPr>
          <a:xfrm>
            <a:off x="84772" y="960410"/>
            <a:ext cx="8916078" cy="3975961"/>
            <a:chOff x="91792" y="1192883"/>
            <a:chExt cx="9632755" cy="5185811"/>
          </a:xfrm>
        </p:grpSpPr>
        <p:pic>
          <p:nvPicPr>
            <p:cNvPr id="677" name="Google Shape;677;gfbab08872d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3922" y="2625541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8" name="Google Shape;678;gfbab08872d_0_1"/>
            <p:cNvSpPr/>
            <p:nvPr/>
          </p:nvSpPr>
          <p:spPr>
            <a:xfrm>
              <a:off x="91792" y="3343555"/>
              <a:ext cx="2736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CA4E0B"/>
                  </a:solidFill>
                  <a:latin typeface="Calibri"/>
                  <a:ea typeface="Calibri"/>
                  <a:cs typeface="Calibri"/>
                  <a:sym typeface="Calibri"/>
                </a:rPr>
                <a:t>7. Corrigindo os rumos</a:t>
              </a:r>
              <a:endParaRPr sz="1200"/>
            </a:p>
          </p:txBody>
        </p:sp>
        <p:sp>
          <p:nvSpPr>
            <p:cNvPr id="679" name="Google Shape;679;gfbab08872d_0_1"/>
            <p:cNvSpPr/>
            <p:nvPr/>
          </p:nvSpPr>
          <p:spPr>
            <a:xfrm>
              <a:off x="3447400" y="5547694"/>
              <a:ext cx="3024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5A932F"/>
                  </a:solidFill>
                  <a:latin typeface="Calibri"/>
                  <a:ea typeface="Calibri"/>
                  <a:cs typeface="Calibri"/>
                  <a:sym typeface="Calibri"/>
                </a:rPr>
                <a:t>5. Implementando os planos de melhoria</a:t>
              </a:r>
              <a:endParaRPr sz="1200"/>
            </a:p>
          </p:txBody>
        </p:sp>
        <p:sp>
          <p:nvSpPr>
            <p:cNvPr id="680" name="Google Shape;680;gfbab08872d_0_1"/>
            <p:cNvSpPr/>
            <p:nvPr/>
          </p:nvSpPr>
          <p:spPr>
            <a:xfrm>
              <a:off x="211226" y="4403559"/>
              <a:ext cx="30015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Calibri"/>
                  <a:ea typeface="Calibri"/>
                  <a:cs typeface="Calibri"/>
                  <a:sym typeface="Calibri"/>
                </a:rPr>
                <a:t>6. Acompanhando os planos e resultados</a:t>
              </a:r>
              <a:endParaRPr sz="1200"/>
            </a:p>
          </p:txBody>
        </p:sp>
        <p:sp>
          <p:nvSpPr>
            <p:cNvPr id="681" name="Google Shape;681;gfbab08872d_0_1"/>
            <p:cNvSpPr/>
            <p:nvPr/>
          </p:nvSpPr>
          <p:spPr>
            <a:xfrm>
              <a:off x="6988547" y="3343555"/>
              <a:ext cx="2736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08437F"/>
                  </a:solidFill>
                  <a:latin typeface="Calibri"/>
                  <a:ea typeface="Calibri"/>
                  <a:cs typeface="Calibri"/>
                  <a:sym typeface="Calibri"/>
                </a:rPr>
                <a:t>3. Identificando as causas do problema</a:t>
              </a:r>
              <a:endParaRPr sz="1200"/>
            </a:p>
          </p:txBody>
        </p:sp>
        <p:sp>
          <p:nvSpPr>
            <p:cNvPr id="682" name="Google Shape;682;gfbab08872d_0_1"/>
            <p:cNvSpPr/>
            <p:nvPr/>
          </p:nvSpPr>
          <p:spPr>
            <a:xfrm>
              <a:off x="6704510" y="2275370"/>
              <a:ext cx="2736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08437F"/>
                  </a:solidFill>
                  <a:latin typeface="Calibri"/>
                  <a:ea typeface="Calibri"/>
                  <a:cs typeface="Calibri"/>
                  <a:sym typeface="Calibri"/>
                </a:rPr>
                <a:t>2. Quebrando o problema</a:t>
              </a:r>
              <a:endParaRPr sz="1200"/>
            </a:p>
          </p:txBody>
        </p:sp>
        <p:sp>
          <p:nvSpPr>
            <p:cNvPr id="683" name="Google Shape;683;gfbab08872d_0_1"/>
            <p:cNvSpPr/>
            <p:nvPr/>
          </p:nvSpPr>
          <p:spPr>
            <a:xfrm>
              <a:off x="6558153" y="4403559"/>
              <a:ext cx="2736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08437F"/>
                  </a:solidFill>
                  <a:latin typeface="Calibri"/>
                  <a:ea typeface="Calibri"/>
                  <a:cs typeface="Calibri"/>
                  <a:sym typeface="Calibri"/>
                </a:rPr>
                <a:t>4. Elaborando planos de melhoria</a:t>
              </a:r>
              <a:endParaRPr sz="1200"/>
            </a:p>
          </p:txBody>
        </p:sp>
        <p:sp>
          <p:nvSpPr>
            <p:cNvPr id="684" name="Google Shape;684;gfbab08872d_0_1"/>
            <p:cNvSpPr/>
            <p:nvPr/>
          </p:nvSpPr>
          <p:spPr>
            <a:xfrm>
              <a:off x="3488343" y="1192883"/>
              <a:ext cx="2898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08437F"/>
                  </a:solidFill>
                  <a:latin typeface="Calibri"/>
                  <a:ea typeface="Calibri"/>
                  <a:cs typeface="Calibri"/>
                  <a:sym typeface="Calibri"/>
                </a:rPr>
                <a:t>1. Conhecendo o problema</a:t>
              </a:r>
              <a:endParaRPr sz="1200"/>
            </a:p>
          </p:txBody>
        </p:sp>
        <p:pic>
          <p:nvPicPr>
            <p:cNvPr id="685" name="Google Shape;685;gfbab08872d_0_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56200" y="2828275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gfbab08872d_0_1" descr="C:\Users\Consultor\Downloads\note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79921" y="4536279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gfbab08872d_0_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40200" y="2036017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gfbab08872d_0_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29276" y="239009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gfbab08872d_0_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689400" y="4934736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gfbab08872d_0_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957852" y="4554279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gfbab08872d_0_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073935" y="3458275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gfbab08872d_0_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396745" y="3494275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3" name="Google Shape;693;gfbab08872d_0_1"/>
            <p:cNvSpPr/>
            <p:nvPr/>
          </p:nvSpPr>
          <p:spPr>
            <a:xfrm>
              <a:off x="91802" y="1730074"/>
              <a:ext cx="3001500" cy="12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900" b="1" i="0" u="none" strike="noStrike" cap="none">
                  <a:solidFill>
                    <a:srgbClr val="C94E0B"/>
                  </a:solidFill>
                  <a:latin typeface="Calibri"/>
                  <a:ea typeface="Calibri"/>
                  <a:cs typeface="Calibri"/>
                  <a:sym typeface="Calibri"/>
                </a:rPr>
                <a:t>8. </a:t>
              </a:r>
              <a:r>
                <a:rPr lang="pt-BR" sz="2300" b="1" i="0" u="none" strike="noStrike" cap="none">
                  <a:solidFill>
                    <a:srgbClr val="C94E0B"/>
                  </a:solidFill>
                  <a:latin typeface="Calibri"/>
                  <a:ea typeface="Calibri"/>
                  <a:cs typeface="Calibri"/>
                  <a:sym typeface="Calibri"/>
                </a:rPr>
                <a:t>Registrando e disseminando boas</a:t>
              </a:r>
              <a:endParaRPr sz="1500"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 b="1" i="0" u="none" strike="noStrike" cap="none">
                  <a:solidFill>
                    <a:srgbClr val="C94E0B"/>
                  </a:solidFill>
                  <a:latin typeface="Calibri"/>
                  <a:ea typeface="Calibri"/>
                  <a:cs typeface="Calibri"/>
                  <a:sym typeface="Calibri"/>
                </a:rPr>
                <a:t> práticas</a:t>
              </a:r>
              <a:endParaRPr sz="15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fbab08872d_0_108"/>
          <p:cNvSpPr txBox="1"/>
          <p:nvPr/>
        </p:nvSpPr>
        <p:spPr>
          <a:xfrm>
            <a:off x="0" y="5029200"/>
            <a:ext cx="9144000" cy="130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fbab08872d_0_108"/>
          <p:cNvSpPr txBox="1">
            <a:spLocks noGrp="1"/>
          </p:cNvSpPr>
          <p:nvPr>
            <p:ph type="title"/>
          </p:nvPr>
        </p:nvSpPr>
        <p:spPr>
          <a:xfrm>
            <a:off x="1062200" y="212400"/>
            <a:ext cx="78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2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Prática - Escola</a:t>
            </a:r>
            <a:endParaRPr sz="2200" b="1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00" name="Google Shape;700;gfbab08872d_0_108"/>
          <p:cNvGrpSpPr/>
          <p:nvPr/>
        </p:nvGrpSpPr>
        <p:grpSpPr>
          <a:xfrm>
            <a:off x="107950" y="58737"/>
            <a:ext cx="996950" cy="901699"/>
            <a:chOff x="412750" y="287337"/>
            <a:chExt cx="996950" cy="901699"/>
          </a:xfrm>
        </p:grpSpPr>
        <p:pic>
          <p:nvPicPr>
            <p:cNvPr id="701" name="Google Shape;701;gfbab08872d_0_108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gfbab08872d_0_108"/>
            <p:cNvPicPr preferRelativeResize="0"/>
            <p:nvPr/>
          </p:nvPicPr>
          <p:blipFill rotWithShape="1">
            <a:blip r:embed="rId3">
              <a:alphaModFix/>
            </a:blip>
            <a:srcRect r="68965" b="17375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3" name="Google Shape;703;gfbab08872d_0_108"/>
          <p:cNvSpPr txBox="1"/>
          <p:nvPr/>
        </p:nvSpPr>
        <p:spPr>
          <a:xfrm>
            <a:off x="210738" y="1119225"/>
            <a:ext cx="8523900" cy="3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>
                <a:latin typeface="Verdana"/>
                <a:ea typeface="Verdana"/>
                <a:cs typeface="Verdana"/>
                <a:sym typeface="Verdana"/>
              </a:rPr>
              <a:t>Nome da escola:</a:t>
            </a:r>
            <a:r>
              <a:rPr lang="pt-BR" sz="20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393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>
                <a:latin typeface="Verdana"/>
                <a:ea typeface="Verdana"/>
                <a:cs typeface="Verdana"/>
                <a:sym typeface="Verdana"/>
              </a:rPr>
              <a:t>Título da Ação: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393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>
                <a:latin typeface="Verdana"/>
                <a:ea typeface="Verdana"/>
                <a:cs typeface="Verdana"/>
                <a:sym typeface="Verdana"/>
              </a:rPr>
              <a:t>Problema:</a:t>
            </a:r>
            <a:r>
              <a:rPr lang="pt-BR" sz="20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393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>
                <a:latin typeface="Verdana"/>
                <a:ea typeface="Verdana"/>
                <a:cs typeface="Verdana"/>
                <a:sym typeface="Verdana"/>
              </a:rPr>
              <a:t>Causa raiz: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393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>
                <a:latin typeface="Verdana"/>
                <a:ea typeface="Verdana"/>
                <a:cs typeface="Verdana"/>
                <a:sym typeface="Verdana"/>
              </a:rPr>
              <a:t>Dimensão</a:t>
            </a:r>
            <a:r>
              <a:rPr lang="pt-BR" sz="20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fbab08872d_0_136"/>
          <p:cNvSpPr txBox="1"/>
          <p:nvPr/>
        </p:nvSpPr>
        <p:spPr>
          <a:xfrm>
            <a:off x="0" y="5029200"/>
            <a:ext cx="9144000" cy="130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fbab08872d_0_136"/>
          <p:cNvSpPr txBox="1">
            <a:spLocks noGrp="1"/>
          </p:cNvSpPr>
          <p:nvPr>
            <p:ph type="title"/>
          </p:nvPr>
        </p:nvSpPr>
        <p:spPr>
          <a:xfrm>
            <a:off x="1062200" y="212400"/>
            <a:ext cx="78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2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Prática - Escola</a:t>
            </a:r>
            <a:endParaRPr sz="2200" b="1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10" name="Google Shape;710;gfbab08872d_0_136"/>
          <p:cNvGrpSpPr/>
          <p:nvPr/>
        </p:nvGrpSpPr>
        <p:grpSpPr>
          <a:xfrm>
            <a:off x="107950" y="58737"/>
            <a:ext cx="996950" cy="901699"/>
            <a:chOff x="412750" y="287337"/>
            <a:chExt cx="996950" cy="901699"/>
          </a:xfrm>
        </p:grpSpPr>
        <p:pic>
          <p:nvPicPr>
            <p:cNvPr id="711" name="Google Shape;711;gfbab08872d_0_13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2" name="Google Shape;712;gfbab08872d_0_136"/>
            <p:cNvPicPr preferRelativeResize="0"/>
            <p:nvPr/>
          </p:nvPicPr>
          <p:blipFill rotWithShape="1">
            <a:blip r:embed="rId3">
              <a:alphaModFix/>
            </a:blip>
            <a:srcRect r="68965" b="17375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3" name="Google Shape;713;gfbab08872d_0_136"/>
          <p:cNvSpPr txBox="1"/>
          <p:nvPr/>
        </p:nvSpPr>
        <p:spPr>
          <a:xfrm>
            <a:off x="126525" y="1030376"/>
            <a:ext cx="8772900" cy="3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Objetivo da </a:t>
            </a:r>
            <a:r>
              <a:rPr lang="pt-BR" sz="2000" b="1" i="1">
                <a:latin typeface="Verdana"/>
                <a:ea typeface="Verdana"/>
                <a:cs typeface="Verdana"/>
                <a:sym typeface="Verdana"/>
              </a:rPr>
              <a:t>ação</a:t>
            </a:r>
            <a:r>
              <a:rPr lang="pt-BR" sz="20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sz="2000" b="1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Descrição da intenção da ação.</a:t>
            </a:r>
            <a:endParaRPr sz="110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 b="1" i="1">
                <a:latin typeface="Verdana"/>
                <a:ea typeface="Verdana"/>
                <a:cs typeface="Verdana"/>
                <a:sym typeface="Verdana"/>
              </a:rPr>
              <a:t>Descrição</a:t>
            </a:r>
            <a:r>
              <a:rPr lang="pt-B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2000" b="1" i="1">
                <a:latin typeface="Verdana"/>
                <a:ea typeface="Verdana"/>
                <a:cs typeface="Verdana"/>
                <a:sym typeface="Verdana"/>
              </a:rPr>
              <a:t>da ação: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Descrição detalhada da ação: como foi organizada, o que gerou a necessidade da ação, como foi realizada, em que tempo ocorreu (é necessário que se faça compreender todo o percurso, público atingido e alcance).</a:t>
            </a:r>
            <a:r>
              <a:rPr lang="pt-B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fbab08872d_0_146"/>
          <p:cNvSpPr txBox="1"/>
          <p:nvPr/>
        </p:nvSpPr>
        <p:spPr>
          <a:xfrm>
            <a:off x="0" y="5029200"/>
            <a:ext cx="9144000" cy="130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fbab08872d_0_146"/>
          <p:cNvSpPr txBox="1">
            <a:spLocks noGrp="1"/>
          </p:cNvSpPr>
          <p:nvPr>
            <p:ph type="title"/>
          </p:nvPr>
        </p:nvSpPr>
        <p:spPr>
          <a:xfrm>
            <a:off x="1062200" y="212400"/>
            <a:ext cx="78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2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Prática - Escola</a:t>
            </a:r>
            <a:endParaRPr sz="2200" b="1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20" name="Google Shape;720;gfbab08872d_0_146"/>
          <p:cNvGrpSpPr/>
          <p:nvPr/>
        </p:nvGrpSpPr>
        <p:grpSpPr>
          <a:xfrm>
            <a:off x="107950" y="58737"/>
            <a:ext cx="996950" cy="901699"/>
            <a:chOff x="412750" y="287337"/>
            <a:chExt cx="996950" cy="901699"/>
          </a:xfrm>
        </p:grpSpPr>
        <p:pic>
          <p:nvPicPr>
            <p:cNvPr id="721" name="Google Shape;721;gfbab08872d_0_14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2" name="Google Shape;722;gfbab08872d_0_146"/>
            <p:cNvPicPr preferRelativeResize="0"/>
            <p:nvPr/>
          </p:nvPicPr>
          <p:blipFill rotWithShape="1">
            <a:blip r:embed="rId3">
              <a:alphaModFix/>
            </a:blip>
            <a:srcRect r="68965" b="17375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3" name="Google Shape;723;gfbab08872d_0_146"/>
          <p:cNvSpPr txBox="1"/>
          <p:nvPr/>
        </p:nvSpPr>
        <p:spPr>
          <a:xfrm>
            <a:off x="78115" y="1125844"/>
            <a:ext cx="85164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Demonstração do impacto gerado pela </a:t>
            </a:r>
            <a:r>
              <a:rPr lang="pt-BR" sz="2000" b="1" i="1">
                <a:latin typeface="Verdana"/>
                <a:ea typeface="Verdana"/>
                <a:cs typeface="Verdana"/>
                <a:sym typeface="Verdana"/>
              </a:rPr>
              <a:t>ação</a:t>
            </a:r>
            <a:r>
              <a:rPr lang="pt-BR" sz="20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na solução do problema: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Demonstração do  resultado alcançado, do objetivo atingido (parcialmente ou plenamente) e do quantitativo numérico de alunos engajados na ação.</a:t>
            </a:r>
            <a:endParaRPr sz="110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165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165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fbab08872d_0_156"/>
          <p:cNvSpPr txBox="1"/>
          <p:nvPr/>
        </p:nvSpPr>
        <p:spPr>
          <a:xfrm>
            <a:off x="0" y="5029200"/>
            <a:ext cx="9144000" cy="130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fbab08872d_0_156"/>
          <p:cNvSpPr txBox="1">
            <a:spLocks noGrp="1"/>
          </p:cNvSpPr>
          <p:nvPr>
            <p:ph type="title"/>
          </p:nvPr>
        </p:nvSpPr>
        <p:spPr>
          <a:xfrm>
            <a:off x="1062200" y="212400"/>
            <a:ext cx="78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2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Prática - Escola</a:t>
            </a:r>
            <a:endParaRPr sz="2200" b="1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30" name="Google Shape;730;gfbab08872d_0_156"/>
          <p:cNvGrpSpPr/>
          <p:nvPr/>
        </p:nvGrpSpPr>
        <p:grpSpPr>
          <a:xfrm>
            <a:off x="107950" y="58737"/>
            <a:ext cx="996950" cy="901699"/>
            <a:chOff x="412750" y="287337"/>
            <a:chExt cx="996950" cy="901699"/>
          </a:xfrm>
        </p:grpSpPr>
        <p:pic>
          <p:nvPicPr>
            <p:cNvPr id="731" name="Google Shape;731;gfbab08872d_0_15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gfbab08872d_0_156"/>
            <p:cNvPicPr preferRelativeResize="0"/>
            <p:nvPr/>
          </p:nvPicPr>
          <p:blipFill rotWithShape="1">
            <a:blip r:embed="rId3">
              <a:alphaModFix/>
            </a:blip>
            <a:srcRect r="68965" b="17375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3" name="Google Shape;733;gfbab08872d_0_156"/>
          <p:cNvSpPr txBox="1"/>
          <p:nvPr/>
        </p:nvSpPr>
        <p:spPr>
          <a:xfrm>
            <a:off x="107950" y="1101250"/>
            <a:ext cx="8827800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Evidências da </a:t>
            </a:r>
            <a:r>
              <a:rPr lang="pt-BR" sz="2000" b="1" i="1"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pt-BR" sz="20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xecução da </a:t>
            </a:r>
            <a:r>
              <a:rPr lang="pt-BR" sz="2000" b="1" i="1"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pt-BR" sz="20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ção: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Inserir fotos, comparação de dados, gráficos e outros que indiquem que a ação aconteceu e gerou bons resultados.</a:t>
            </a:r>
            <a:endParaRPr sz="110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fbab08872d_0_20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9" name="Google Shape;779;gfbab08872d_0_203"/>
          <p:cNvPicPr preferRelativeResize="0"/>
          <p:nvPr/>
        </p:nvPicPr>
        <p:blipFill rotWithShape="1">
          <a:blip r:embed="rId3">
            <a:alphaModFix amt="20000"/>
          </a:blip>
          <a:srcRect t="1560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gfbab08872d_0_203"/>
          <p:cNvCxnSpPr/>
          <p:nvPr/>
        </p:nvCxnSpPr>
        <p:spPr>
          <a:xfrm>
            <a:off x="2190750" y="2963775"/>
            <a:ext cx="0" cy="531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1" name="Google Shape;781;gfbab08872d_0_203"/>
          <p:cNvSpPr/>
          <p:nvPr/>
        </p:nvSpPr>
        <p:spPr>
          <a:xfrm>
            <a:off x="2446075" y="2118975"/>
            <a:ext cx="801954" cy="583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4"/>
                  <a:pt x="19493" y="6552"/>
                </a:cubicBezTo>
                <a:lnTo>
                  <a:pt x="21456" y="3853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3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0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5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0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1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2" name="Google Shape;782;gfbab08872d_0_203"/>
          <p:cNvSpPr txBox="1"/>
          <p:nvPr/>
        </p:nvSpPr>
        <p:spPr>
          <a:xfrm>
            <a:off x="2280400" y="2963775"/>
            <a:ext cx="50853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Obrigado!</a:t>
            </a: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83" name="Google Shape;783;gfbab08872d_0_203"/>
          <p:cNvGrpSpPr/>
          <p:nvPr/>
        </p:nvGrpSpPr>
        <p:grpSpPr>
          <a:xfrm>
            <a:off x="107950" y="58737"/>
            <a:ext cx="996950" cy="901699"/>
            <a:chOff x="412750" y="287337"/>
            <a:chExt cx="996950" cy="901699"/>
          </a:xfrm>
        </p:grpSpPr>
        <p:pic>
          <p:nvPicPr>
            <p:cNvPr id="784" name="Google Shape;784;gfbab08872d_0_203"/>
            <p:cNvPicPr preferRelativeResize="0"/>
            <p:nvPr/>
          </p:nvPicPr>
          <p:blipFill rotWithShape="1">
            <a:blip r:embed="rId4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gfbab08872d_0_203"/>
            <p:cNvPicPr preferRelativeResize="0"/>
            <p:nvPr/>
          </p:nvPicPr>
          <p:blipFill rotWithShape="1">
            <a:blip r:embed="rId4">
              <a:alphaModFix/>
            </a:blip>
            <a:srcRect r="68965" b="17375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Reunião de N3 - Corrigindo rumos">
  <a:themeElements>
    <a:clrScheme name="MMR">
      <a:dk1>
        <a:srgbClr val="034EA2"/>
      </a:dk1>
      <a:lt1>
        <a:srgbClr val="FFFFFF"/>
      </a:lt1>
      <a:dk2>
        <a:srgbClr val="3E3E3F"/>
      </a:dk2>
      <a:lt2>
        <a:srgbClr val="FFD400"/>
      </a:lt2>
      <a:accent1>
        <a:srgbClr val="0A5AAA"/>
      </a:accent1>
      <a:accent2>
        <a:srgbClr val="F37029"/>
      </a:accent2>
      <a:accent3>
        <a:srgbClr val="FFEA01"/>
      </a:accent3>
      <a:accent4>
        <a:srgbClr val="78C240"/>
      </a:accent4>
      <a:accent5>
        <a:srgbClr val="ED1C24"/>
      </a:accent5>
      <a:accent6>
        <a:srgbClr val="231F20"/>
      </a:accent6>
      <a:hlink>
        <a:srgbClr val="0A5AAA"/>
      </a:hlink>
      <a:folHlink>
        <a:srgbClr val="F370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EE-MMR">
  <a:themeElements>
    <a:clrScheme name="MMR">
      <a:dk1>
        <a:srgbClr val="231F20"/>
      </a:dk1>
      <a:lt1>
        <a:srgbClr val="FFFFFF"/>
      </a:lt1>
      <a:dk2>
        <a:srgbClr val="3E3E3F"/>
      </a:dk2>
      <a:lt2>
        <a:srgbClr val="FFD400"/>
      </a:lt2>
      <a:accent1>
        <a:srgbClr val="0A5AAA"/>
      </a:accent1>
      <a:accent2>
        <a:srgbClr val="F37029"/>
      </a:accent2>
      <a:accent3>
        <a:srgbClr val="FFEA01"/>
      </a:accent3>
      <a:accent4>
        <a:srgbClr val="78C240"/>
      </a:accent4>
      <a:accent5>
        <a:srgbClr val="ED1C24"/>
      </a:accent5>
      <a:accent6>
        <a:srgbClr val="231F20"/>
      </a:accent6>
      <a:hlink>
        <a:srgbClr val="0A5AAA"/>
      </a:hlink>
      <a:folHlink>
        <a:srgbClr val="F370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união N3 - Mês com Resultados">
  <a:themeElements>
    <a:clrScheme name="MMR">
      <a:dk1>
        <a:srgbClr val="034EA2"/>
      </a:dk1>
      <a:lt1>
        <a:srgbClr val="FFFFFF"/>
      </a:lt1>
      <a:dk2>
        <a:srgbClr val="3E3E3F"/>
      </a:dk2>
      <a:lt2>
        <a:srgbClr val="FFD400"/>
      </a:lt2>
      <a:accent1>
        <a:srgbClr val="0A5AAA"/>
      </a:accent1>
      <a:accent2>
        <a:srgbClr val="F37029"/>
      </a:accent2>
      <a:accent3>
        <a:srgbClr val="FFEA01"/>
      </a:accent3>
      <a:accent4>
        <a:srgbClr val="78C240"/>
      </a:accent4>
      <a:accent5>
        <a:srgbClr val="ED1C24"/>
      </a:accent5>
      <a:accent6>
        <a:srgbClr val="231F20"/>
      </a:accent6>
      <a:hlink>
        <a:srgbClr val="0A5AAA"/>
      </a:hlink>
      <a:folHlink>
        <a:srgbClr val="F370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Apresentação na tela (16:9)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Verdana</vt:lpstr>
      <vt:lpstr>Gill Sans</vt:lpstr>
      <vt:lpstr>Calibri</vt:lpstr>
      <vt:lpstr>Reunião de N3 - Corrigindo rumos</vt:lpstr>
      <vt:lpstr>1_SEE-MMR</vt:lpstr>
      <vt:lpstr>1_Reunião N3 - Mês com Resultados</vt:lpstr>
      <vt:lpstr>Apresentação do PowerPoint</vt:lpstr>
      <vt:lpstr>Método de Melhoria de Resultados</vt:lpstr>
      <vt:lpstr>Prática - Escola</vt:lpstr>
      <vt:lpstr>Prática - Escola</vt:lpstr>
      <vt:lpstr>Prática - Escola</vt:lpstr>
      <vt:lpstr>Prática - Escola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Christina De Paula Queiroz E Silva</dc:creator>
  <cp:lastModifiedBy>Carlos Robercio Pereira</cp:lastModifiedBy>
  <cp:revision>1</cp:revision>
  <dcterms:created xsi:type="dcterms:W3CDTF">2019-12-02T16:30:49Z</dcterms:created>
  <dcterms:modified xsi:type="dcterms:W3CDTF">2021-11-26T21:45:45Z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0x01010027802043148FD44E87E842B173C38602</vt:lpwstr>
  </property>
</Properties>
</file>