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4" r:id="rId6"/>
    <p:sldId id="260" r:id="rId7"/>
    <p:sldId id="262" r:id="rId8"/>
    <p:sldId id="263" r:id="rId9"/>
    <p:sldId id="265" r:id="rId10"/>
    <p:sldId id="266" r:id="rId11"/>
    <p:sldId id="267" r:id="rId12"/>
    <p:sldId id="261"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8C63F392-C05F-4622-8916-035DD22EEF44}" type="datetimeFigureOut">
              <a:rPr lang="pt-BR" smtClean="0"/>
              <a:pPr/>
              <a:t>26/10/2021</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B9E0E0C0-4F4F-4A20-9CD2-096BD10C6E1D}"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0E0C0-4F4F-4A20-9CD2-096BD10C6E1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0E0C0-4F4F-4A20-9CD2-096BD10C6E1D}"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0E0C0-4F4F-4A20-9CD2-096BD10C6E1D}"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8C63F392-C05F-4622-8916-035DD22EEF44}" type="datetimeFigureOut">
              <a:rPr lang="pt-BR" smtClean="0"/>
              <a:pPr/>
              <a:t>26/10/2021</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B9E0E0C0-4F4F-4A20-9CD2-096BD10C6E1D}"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E0E0C0-4F4F-4A20-9CD2-096BD10C6E1D}"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9E0E0C0-4F4F-4A20-9CD2-096BD10C6E1D}"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9E0E0C0-4F4F-4A20-9CD2-096BD10C6E1D}"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9E0E0C0-4F4F-4A20-9CD2-096BD10C6E1D}"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E0E0C0-4F4F-4A20-9CD2-096BD10C6E1D}"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8C63F392-C05F-4622-8916-035DD22EEF44}" type="datetimeFigureOut">
              <a:rPr lang="pt-BR" smtClean="0"/>
              <a:pPr/>
              <a:t>26/10/2021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E0E0C0-4F4F-4A20-9CD2-096BD10C6E1D}"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C63F392-C05F-4622-8916-035DD22EEF44}" type="datetimeFigureOut">
              <a:rPr lang="pt-BR" smtClean="0"/>
              <a:pPr/>
              <a:t>26/10/2021</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9E0E0C0-4F4F-4A20-9CD2-096BD10C6E1D}"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Orientação Técnica</a:t>
            </a:r>
            <a:br>
              <a:rPr lang="pt-BR" dirty="0" smtClean="0"/>
            </a:br>
            <a:r>
              <a:rPr lang="pt-BR" dirty="0" smtClean="0"/>
              <a:t>Lançamentos BFE</a:t>
            </a:r>
            <a:endParaRPr lang="pt-BR" dirty="0"/>
          </a:p>
        </p:txBody>
      </p:sp>
      <p:sp>
        <p:nvSpPr>
          <p:cNvPr id="3" name="Subtítulo 2"/>
          <p:cNvSpPr>
            <a:spLocks noGrp="1"/>
          </p:cNvSpPr>
          <p:nvPr>
            <p:ph type="subTitle" idx="1"/>
          </p:nvPr>
        </p:nvSpPr>
        <p:spPr/>
        <p:txBody>
          <a:bodyPr/>
          <a:lstStyle/>
          <a:p>
            <a:r>
              <a:rPr lang="pt-BR" dirty="0" smtClean="0"/>
              <a:t>26/10/2021</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2504" t="22515" r="24049" b="14944"/>
          <a:stretch>
            <a:fillRect/>
          </a:stretch>
        </p:blipFill>
        <p:spPr bwMode="auto">
          <a:xfrm>
            <a:off x="683568" y="1175908"/>
            <a:ext cx="7632848" cy="5021610"/>
          </a:xfrm>
          <a:prstGeom prst="rect">
            <a:avLst/>
          </a:prstGeom>
          <a:noFill/>
          <a:ln w="9525">
            <a:noFill/>
            <a:miter lim="800000"/>
            <a:headEnd/>
            <a:tailEnd/>
          </a:ln>
        </p:spPr>
      </p:pic>
      <p:sp>
        <p:nvSpPr>
          <p:cNvPr id="5" name="Título 4"/>
          <p:cNvSpPr>
            <a:spLocks noGrp="1"/>
          </p:cNvSpPr>
          <p:nvPr>
            <p:ph type="title"/>
          </p:nvPr>
        </p:nvSpPr>
        <p:spPr/>
        <p:txBody>
          <a:bodyPr>
            <a:normAutofit/>
          </a:bodyPr>
          <a:lstStyle/>
          <a:p>
            <a:r>
              <a:rPr lang="pt-BR" sz="2400" dirty="0" smtClean="0"/>
              <a:t>Quadro Demonstrativo da Legislação que Regulamenta Entradas e Saídas do Servidor:</a:t>
            </a:r>
            <a:endParaRPr lang="pt-B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22696" t="24105" r="23771" b="21658"/>
          <a:stretch>
            <a:fillRect/>
          </a:stretch>
        </p:blipFill>
        <p:spPr bwMode="auto">
          <a:xfrm>
            <a:off x="611560" y="1340768"/>
            <a:ext cx="7837671" cy="4464496"/>
          </a:xfrm>
          <a:prstGeom prst="rect">
            <a:avLst/>
          </a:prstGeom>
          <a:noFill/>
          <a:ln w="9525">
            <a:noFill/>
            <a:miter lim="800000"/>
            <a:headEnd/>
            <a:tailEnd/>
          </a:ln>
        </p:spPr>
      </p:pic>
      <p:sp>
        <p:nvSpPr>
          <p:cNvPr id="4" name="Retângulo 3"/>
          <p:cNvSpPr/>
          <p:nvPr/>
        </p:nvSpPr>
        <p:spPr>
          <a:xfrm>
            <a:off x="7596336" y="5445224"/>
            <a:ext cx="5040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Livro Ponto:</a:t>
            </a:r>
            <a:endParaRPr lang="pt-BR" dirty="0"/>
          </a:p>
        </p:txBody>
      </p:sp>
      <p:sp>
        <p:nvSpPr>
          <p:cNvPr id="3" name="Espaço Reservado para Conteúdo 2"/>
          <p:cNvSpPr>
            <a:spLocks noGrp="1"/>
          </p:cNvSpPr>
          <p:nvPr>
            <p:ph sz="quarter" idx="1"/>
          </p:nvPr>
        </p:nvSpPr>
        <p:spPr/>
        <p:txBody>
          <a:bodyPr>
            <a:normAutofit fontScale="92500"/>
          </a:bodyPr>
          <a:lstStyle/>
          <a:p>
            <a:r>
              <a:rPr lang="pt-BR" dirty="0" smtClean="0"/>
              <a:t>Livro Ponto Docente:</a:t>
            </a:r>
          </a:p>
          <a:p>
            <a:r>
              <a:rPr lang="pt-BR" dirty="0" smtClean="0"/>
              <a:t>É o instrumento de controle do horário de trabalho e registro do ponto diário com as devidas ocorrências do pessoal docente: </a:t>
            </a:r>
          </a:p>
          <a:p>
            <a:pPr lvl="1"/>
            <a:r>
              <a:rPr lang="pt-BR" dirty="0" smtClean="0"/>
              <a:t>Titular de Cargo, Função, Eventual, Contratado, bem como o que se encontra em readaptação temporária e definitiva. Docente que compõe jornada/carga horária em mais de uma unidade escolar: </a:t>
            </a:r>
          </a:p>
          <a:p>
            <a:pPr lvl="1"/>
            <a:r>
              <a:rPr lang="pt-BR" dirty="0" smtClean="0"/>
              <a:t>a) Sede de controle de frequência: receberá as vias do Boletim de Ocorrência (</a:t>
            </a:r>
            <a:r>
              <a:rPr lang="pt-BR" dirty="0" err="1" smtClean="0"/>
              <a:t>B.O.</a:t>
            </a:r>
            <a:r>
              <a:rPr lang="pt-BR" dirty="0" smtClean="0"/>
              <a:t>) e fará o confronto entre o registro da “carga horária da outra(s) UE(s)”, lançando os dados na folha de frequência do livro-ponto do mês; </a:t>
            </a:r>
          </a:p>
          <a:p>
            <a:pPr lvl="1"/>
            <a:r>
              <a:rPr lang="pt-BR" dirty="0" smtClean="0"/>
              <a:t>b) Unidade escolar de exercício: preencherá, ao término do mês, o Boletim de Ocorrências (</a:t>
            </a:r>
            <a:r>
              <a:rPr lang="pt-BR" dirty="0" err="1" smtClean="0"/>
              <a:t>B.O.</a:t>
            </a:r>
            <a:r>
              <a:rPr lang="pt-BR" dirty="0" smtClean="0"/>
              <a:t>), fielmente à frequência do docente.</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Livro ponto docente:</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Campo – Ausências:</a:t>
            </a:r>
          </a:p>
          <a:p>
            <a:r>
              <a:rPr lang="pt-BR" dirty="0" smtClean="0"/>
              <a:t>Este campo destina-se ao registro (sempre em vermelho) das ausências do mês, por aula e por ATPC, bem como ao lançamento, pela escola sede de controle de frequência, da totalidade das ausências na unidade escolar local e/ou nas outras unidades escolares, com o devido registro da natureza de cada falta. </a:t>
            </a:r>
          </a:p>
          <a:p>
            <a:r>
              <a:rPr lang="pt-BR" dirty="0" smtClean="0"/>
              <a:t>Quando se tratar do substituto eventual, este “Campo 6”, deverá ser utilizado para informar o exercício da substituição do dia, através do registro discriminando, na respectiva coluna a classe e/ou anos do Ensino Fundamental/séries do Ensino Médio em que atuou.</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Livro Ponto Docente</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O docente que não cumprir a totalidade de sua carga horária diária de trabalho, será consignado “falta-dia”, que dependerá da carga horária semanal de trabalho de cada professor (vide tabela abaixo). </a:t>
            </a:r>
          </a:p>
          <a:p>
            <a:r>
              <a:rPr lang="pt-BR" dirty="0" smtClean="0"/>
              <a:t>Quando for o descumprimento de parte da carga horária diária, será caracterizada como “falta-aula”, a qual se soma às outras ausências verificadas a este título para o perfazimento de uma ou mais “falta-dia”. </a:t>
            </a:r>
          </a:p>
          <a:p>
            <a:r>
              <a:rPr lang="pt-BR" dirty="0" smtClean="0"/>
              <a:t>O saldo das “faltas-aula”, quando for insuficiente para caracterizar uma “falta-dia”, poderá ser utilizada para este fim no último dia letivo de cada ano, sendo certo que a “falta-dia” comporta justificação nos termos da legislação vigente.</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Livro Ponto Docente</a:t>
            </a:r>
            <a:endParaRPr lang="pt-BR" dirty="0"/>
          </a:p>
        </p:txBody>
      </p:sp>
      <p:pic>
        <p:nvPicPr>
          <p:cNvPr id="3074" name="Picture 2"/>
          <p:cNvPicPr>
            <a:picLocks noGrp="1" noChangeAspect="1" noChangeArrowheads="1"/>
          </p:cNvPicPr>
          <p:nvPr>
            <p:ph sz="quarter" idx="1"/>
          </p:nvPr>
        </p:nvPicPr>
        <p:blipFill>
          <a:blip r:embed="rId2" cstate="print"/>
          <a:srcRect l="16751" t="35070" r="18500" b="22910"/>
          <a:stretch>
            <a:fillRect/>
          </a:stretch>
        </p:blipFill>
        <p:spPr bwMode="auto">
          <a:xfrm>
            <a:off x="827584" y="1988840"/>
            <a:ext cx="7696855"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Livro Ponto Docente</a:t>
            </a:r>
            <a:endParaRPr lang="pt-BR" dirty="0"/>
          </a:p>
        </p:txBody>
      </p:sp>
      <p:sp>
        <p:nvSpPr>
          <p:cNvPr id="3" name="Espaço Reservado para Conteúdo 2"/>
          <p:cNvSpPr>
            <a:spLocks noGrp="1"/>
          </p:cNvSpPr>
          <p:nvPr>
            <p:ph sz="quarter" idx="1"/>
          </p:nvPr>
        </p:nvSpPr>
        <p:spPr/>
        <p:txBody>
          <a:bodyPr/>
          <a:lstStyle/>
          <a:p>
            <a:r>
              <a:rPr lang="pt-BR" dirty="0" smtClean="0"/>
              <a:t>“Saldo Pendente” Informar neste campo a quantidade de aulas que o docente deixou de ministrar no dia, quando for menor que a sua jornada diária. </a:t>
            </a:r>
          </a:p>
          <a:p>
            <a:r>
              <a:rPr lang="pt-BR" dirty="0" smtClean="0"/>
              <a:t>“Falta Médica Parcial” Informar neste campo a quantidade de aulas que o docente deixou de ministrar de acordo com disposto na LC nº 1.041/2008. </a:t>
            </a:r>
          </a:p>
          <a:p>
            <a:r>
              <a:rPr lang="pt-BR" dirty="0" smtClean="0"/>
              <a:t>“Saldo Pendente do Mês Anterior” Informar neste campo a quantidade de aulas pendentes que o docente deixou de ministrar no mês anterior e que não foram utilizadas para perfazimento de falta-dia.</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Falta médica - Observações</a:t>
            </a:r>
            <a:endParaRPr lang="pt-BR" dirty="0"/>
          </a:p>
        </p:txBody>
      </p:sp>
      <p:sp>
        <p:nvSpPr>
          <p:cNvPr id="3" name="Espaço Reservado para Conteúdo 2"/>
          <p:cNvSpPr>
            <a:spLocks noGrp="1"/>
          </p:cNvSpPr>
          <p:nvPr>
            <p:ph sz="quarter" idx="1"/>
          </p:nvPr>
        </p:nvSpPr>
        <p:spPr/>
        <p:txBody>
          <a:bodyPr/>
          <a:lstStyle/>
          <a:p>
            <a:r>
              <a:rPr lang="pt-BR" dirty="0" smtClean="0"/>
              <a:t>LC 1.041/2008:</a:t>
            </a:r>
          </a:p>
          <a:p>
            <a:r>
              <a:rPr lang="pt-BR" dirty="0" err="1" smtClean="0"/>
              <a:t>art</a:t>
            </a:r>
            <a:r>
              <a:rPr lang="pt-BR" dirty="0" smtClean="0"/>
              <a:t> 1º, inciso II: entrar após o início do expediente, retirar-se antes de seu término ou dele ausentar-se temporariamente, até o limite de 3 (três) horas diárias, desde que sujeito à jornada de 40 (quarenta) horas semanais ou de no mínimo 35 (trinta e cinco) horas-aulas semanais, no caso de docentes integrantes do Quadro do Magistério.</a:t>
            </a: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Falta Médica – Observações:</a:t>
            </a:r>
            <a:endParaRPr lang="pt-BR" dirty="0"/>
          </a:p>
        </p:txBody>
      </p:sp>
      <p:sp>
        <p:nvSpPr>
          <p:cNvPr id="3" name="Espaço Reservado para Conteúdo 2"/>
          <p:cNvSpPr>
            <a:spLocks noGrp="1"/>
          </p:cNvSpPr>
          <p:nvPr>
            <p:ph sz="quarter" idx="1"/>
          </p:nvPr>
        </p:nvSpPr>
        <p:spPr/>
        <p:txBody>
          <a:bodyPr>
            <a:normAutofit fontScale="92500"/>
          </a:bodyPr>
          <a:lstStyle/>
          <a:p>
            <a:r>
              <a:rPr lang="pt-BR" b="1" dirty="0" smtClean="0"/>
              <a:t>§ 3º</a:t>
            </a:r>
            <a:r>
              <a:rPr lang="pt-BR" dirty="0" smtClean="0"/>
              <a:t> - Na hipótese do inciso II deste artigo, o servidor deverá comunicar previamente seu superior imediato, ficando desobrigado de compensar o período em que esteve ausente.</a:t>
            </a:r>
          </a:p>
          <a:p>
            <a:r>
              <a:rPr lang="pt-BR" b="1" dirty="0" smtClean="0"/>
              <a:t>§ 4º</a:t>
            </a:r>
            <a:r>
              <a:rPr lang="pt-BR" dirty="0" smtClean="0"/>
              <a:t> - O disposto no inciso II deste artigo:</a:t>
            </a:r>
          </a:p>
          <a:p>
            <a:r>
              <a:rPr lang="pt-BR" b="1" dirty="0" smtClean="0"/>
              <a:t>1</a:t>
            </a:r>
            <a:r>
              <a:rPr lang="pt-BR" dirty="0" smtClean="0"/>
              <a:t> - aplica-se ao servidor em situação de acumulação remunerada de cargos, desde que o somatório das jornadas às quais esteja sujeito perfaça no mínimo 40 (quarenta) horas semanais ou 35 (trinta e cinco) horas aula semanais, no caso de docentes integrantes do Quadro do Magistério;</a:t>
            </a:r>
          </a:p>
          <a:p>
            <a:r>
              <a:rPr lang="pt-BR" b="1" dirty="0" smtClean="0"/>
              <a:t>2</a:t>
            </a:r>
            <a:r>
              <a:rPr lang="pt-BR" dirty="0" smtClean="0"/>
              <a:t> - não se aplica ao servidor cuja jornada de trabalho seja diversa das especificadas no inciso II deste artigo ou não se enquadre na situação prevista no item 1 deste parágrafo.</a:t>
            </a:r>
          </a:p>
          <a:p>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Falta médica - </a:t>
            </a:r>
            <a:r>
              <a:rPr lang="pt-BR" dirty="0" smtClean="0"/>
              <a:t>Observações</a:t>
            </a:r>
            <a:endParaRPr lang="pt-BR" dirty="0"/>
          </a:p>
        </p:txBody>
      </p:sp>
      <p:sp>
        <p:nvSpPr>
          <p:cNvPr id="3" name="Espaço Reservado para Conteúdo 2"/>
          <p:cNvSpPr>
            <a:spLocks noGrp="1"/>
          </p:cNvSpPr>
          <p:nvPr>
            <p:ph sz="quarter" idx="1"/>
          </p:nvPr>
        </p:nvSpPr>
        <p:spPr/>
        <p:txBody>
          <a:bodyPr/>
          <a:lstStyle/>
          <a:p>
            <a:r>
              <a:rPr lang="pt-BR" b="1" dirty="0" smtClean="0"/>
              <a:t>Artigo 2º</a:t>
            </a:r>
            <a:r>
              <a:rPr lang="pt-BR" dirty="0" smtClean="0"/>
              <a:t> - O disposto no artigo 1º desta lei complementar aplica-se ao servidor que, nos mesmos termos e condições, acompanhar consulta, exame ou sessão de tratamento de saúde:</a:t>
            </a:r>
          </a:p>
          <a:p>
            <a:r>
              <a:rPr lang="pt-BR" b="1" dirty="0" smtClean="0"/>
              <a:t>I </a:t>
            </a:r>
            <a:r>
              <a:rPr lang="pt-BR" dirty="0" smtClean="0"/>
              <a:t>- de filhos menores, menores sob sua guarda legal ou com deficiência, devidamente comprovados;</a:t>
            </a:r>
          </a:p>
          <a:p>
            <a:r>
              <a:rPr lang="pt-BR" b="1" dirty="0" smtClean="0"/>
              <a:t>II</a:t>
            </a:r>
            <a:r>
              <a:rPr lang="pt-BR" dirty="0" smtClean="0"/>
              <a:t> - do cônjuge, companheiro ou companheira;</a:t>
            </a:r>
          </a:p>
          <a:p>
            <a:r>
              <a:rPr lang="pt-BR" b="1" dirty="0" smtClean="0"/>
              <a:t>III </a:t>
            </a:r>
            <a:r>
              <a:rPr lang="pt-BR" dirty="0" smtClean="0"/>
              <a:t>- dos pais, madrasta, padrasto ou curatelados.</a:t>
            </a:r>
          </a:p>
          <a:p>
            <a:r>
              <a:rPr lang="pt-BR" b="1" dirty="0" smtClean="0"/>
              <a:t>§ 1º</a:t>
            </a:r>
            <a:r>
              <a:rPr lang="pt-BR" dirty="0" smtClean="0"/>
              <a:t> - Do atestado ou documento idôneo equivalente deverá constar, obrigatoriamente, a necessidade do acompanhamento de que trata este artigo.</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BFE</a:t>
            </a:r>
            <a:endParaRPr lang="pt-BR" dirty="0"/>
          </a:p>
        </p:txBody>
      </p:sp>
      <p:sp>
        <p:nvSpPr>
          <p:cNvPr id="3" name="Espaço Reservado para Conteúdo 2"/>
          <p:cNvSpPr>
            <a:spLocks noGrp="1"/>
          </p:cNvSpPr>
          <p:nvPr>
            <p:ph sz="quarter" idx="1"/>
          </p:nvPr>
        </p:nvSpPr>
        <p:spPr/>
        <p:txBody>
          <a:bodyPr/>
          <a:lstStyle/>
          <a:p>
            <a:r>
              <a:rPr lang="pt-BR" dirty="0" smtClean="0"/>
              <a:t>O BFE é o espelho do livro ponto do servidor, então o lançamento deve refletir exatamente as ocorrências informadas em livro ponto;</a:t>
            </a:r>
          </a:p>
          <a:p>
            <a:endParaRPr lang="pt-BR" dirty="0" smtClean="0"/>
          </a:p>
          <a:p>
            <a:r>
              <a:rPr lang="pt-BR" dirty="0" smtClean="0"/>
              <a:t>O lançamento do BFE gera a folha de pagamento mensal, atualização do sistema Contagem de Tempo</a:t>
            </a:r>
          </a:p>
          <a:p>
            <a:endParaRPr lang="pt-BR" dirty="0" smtClean="0"/>
          </a:p>
          <a:p>
            <a:r>
              <a:rPr lang="pt-BR" dirty="0" smtClean="0"/>
              <a:t>A mesma informação do livro ponto e BFE serão registradas em fichas 100.</a:t>
            </a:r>
          </a:p>
          <a:p>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Inclusão no BFE</a:t>
            </a:r>
            <a:endParaRPr lang="pt-BR" dirty="0"/>
          </a:p>
        </p:txBody>
      </p:sp>
      <p:sp>
        <p:nvSpPr>
          <p:cNvPr id="3" name="Espaço Reservado para Conteúdo 2"/>
          <p:cNvSpPr>
            <a:spLocks noGrp="1"/>
          </p:cNvSpPr>
          <p:nvPr>
            <p:ph sz="quarter" idx="1"/>
          </p:nvPr>
        </p:nvSpPr>
        <p:spPr/>
        <p:txBody>
          <a:bodyPr/>
          <a:lstStyle/>
          <a:p>
            <a:r>
              <a:rPr lang="pt-BR" dirty="0" smtClean="0"/>
              <a:t>Novos servidores </a:t>
            </a:r>
            <a:r>
              <a:rPr lang="pt-BR" dirty="0" smtClean="0"/>
              <a:t>(novos vínculos </a:t>
            </a:r>
            <a:r>
              <a:rPr lang="pt-BR" dirty="0" smtClean="0"/>
              <a:t>ou alteração de sede de controle de </a:t>
            </a:r>
            <a:r>
              <a:rPr lang="pt-BR" dirty="0" smtClean="0"/>
              <a:t>frequência): </a:t>
            </a:r>
            <a:endParaRPr lang="pt-BR" dirty="0" smtClean="0"/>
          </a:p>
          <a:p>
            <a:endParaRPr lang="pt-BR" dirty="0" smtClean="0"/>
          </a:p>
          <a:p>
            <a:endParaRPr lang="pt-BR" dirty="0" smtClean="0"/>
          </a:p>
          <a:p>
            <a:endParaRPr lang="pt-BR" dirty="0" smtClean="0"/>
          </a:p>
          <a:p>
            <a:endParaRPr lang="pt-BR" dirty="0"/>
          </a:p>
        </p:txBody>
      </p:sp>
      <p:pic>
        <p:nvPicPr>
          <p:cNvPr id="4101" name="Picture 5"/>
          <p:cNvPicPr>
            <a:picLocks noChangeAspect="1" noChangeArrowheads="1"/>
          </p:cNvPicPr>
          <p:nvPr/>
        </p:nvPicPr>
        <p:blipFill>
          <a:blip r:embed="rId2" cstate="print"/>
          <a:srcRect/>
          <a:stretch>
            <a:fillRect/>
          </a:stretch>
        </p:blipFill>
        <p:spPr bwMode="auto">
          <a:xfrm>
            <a:off x="755576" y="2204864"/>
            <a:ext cx="7585695" cy="4264871"/>
          </a:xfrm>
          <a:prstGeom prst="rect">
            <a:avLst/>
          </a:prstGeom>
          <a:noFill/>
          <a:ln w="9525">
            <a:noFill/>
            <a:miter lim="800000"/>
            <a:headEnd/>
            <a:tailEnd/>
          </a:ln>
        </p:spPr>
      </p:pic>
      <p:sp>
        <p:nvSpPr>
          <p:cNvPr id="8" name="Seta para a direita 7"/>
          <p:cNvSpPr/>
          <p:nvPr/>
        </p:nvSpPr>
        <p:spPr>
          <a:xfrm>
            <a:off x="2411760" y="4077072"/>
            <a:ext cx="720080" cy="21602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Tabela – incidências e códigos</a:t>
            </a:r>
            <a:endParaRPr lang="pt-BR" dirty="0"/>
          </a:p>
        </p:txBody>
      </p:sp>
      <p:sp>
        <p:nvSpPr>
          <p:cNvPr id="3" name="Espaço Reservado para Conteúdo 2"/>
          <p:cNvSpPr>
            <a:spLocks noGrp="1"/>
          </p:cNvSpPr>
          <p:nvPr>
            <p:ph sz="quarter" idx="1"/>
          </p:nvPr>
        </p:nvSpPr>
        <p:spPr/>
        <p:txBody>
          <a:bodyPr/>
          <a:lstStyle/>
          <a:p>
            <a:r>
              <a:rPr lang="pt-BR" dirty="0" smtClean="0"/>
              <a:t>Lançamentos das ocorrências em livro ponto, conforme tabela de incidências e fundamentos do BFE (último envio rede </a:t>
            </a:r>
            <a:r>
              <a:rPr lang="pt-BR" b="1" dirty="0" smtClean="0"/>
              <a:t>674/2021</a:t>
            </a:r>
            <a:r>
              <a:rPr lang="pt-BR" dirty="0" smtClean="0"/>
              <a:t> – 24/06/2021)</a:t>
            </a:r>
          </a:p>
          <a:p>
            <a:r>
              <a:rPr lang="pt-BR" dirty="0" smtClean="0"/>
              <a:t>Manual Motivos frequência da SEFAZ para verificação da incidência do código no Pagamento</a:t>
            </a:r>
          </a:p>
          <a:p>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Digitação de Afastamentos</a:t>
            </a:r>
            <a:endParaRPr lang="pt-BR" dirty="0"/>
          </a:p>
        </p:txBody>
      </p:sp>
      <p:sp>
        <p:nvSpPr>
          <p:cNvPr id="3" name="Espaço Reservado para Conteúdo 2"/>
          <p:cNvSpPr>
            <a:spLocks noGrp="1"/>
          </p:cNvSpPr>
          <p:nvPr>
            <p:ph sz="quarter" idx="1"/>
          </p:nvPr>
        </p:nvSpPr>
        <p:spPr/>
        <p:txBody>
          <a:bodyPr/>
          <a:lstStyle/>
          <a:p>
            <a:r>
              <a:rPr lang="pt-BR" dirty="0" smtClean="0"/>
              <a:t>Designações para exercer funções dentro do mesmo quadro:</a:t>
            </a:r>
          </a:p>
          <a:p>
            <a:r>
              <a:rPr lang="pt-BR" dirty="0" smtClean="0"/>
              <a:t>PEB designado Diretor de Escola </a:t>
            </a:r>
            <a:r>
              <a:rPr lang="pt-BR" dirty="0" smtClean="0"/>
              <a:t>[página </a:t>
            </a:r>
            <a:r>
              <a:rPr lang="pt-BR" dirty="0" smtClean="0"/>
              <a:t>PEB – código do afastamento (118)/ página Diretor – </a:t>
            </a:r>
            <a:r>
              <a:rPr lang="pt-BR" dirty="0" smtClean="0"/>
              <a:t>frequência]</a:t>
            </a:r>
            <a:endParaRPr lang="pt-BR" dirty="0" smtClean="0"/>
          </a:p>
          <a:p>
            <a:r>
              <a:rPr lang="pt-BR" dirty="0" smtClean="0"/>
              <a:t>Vice-Diretor de Escola </a:t>
            </a:r>
            <a:r>
              <a:rPr lang="pt-BR" dirty="0" smtClean="0"/>
              <a:t>[digitação </a:t>
            </a:r>
            <a:r>
              <a:rPr lang="pt-BR" dirty="0" smtClean="0"/>
              <a:t>do afastamento (121) e digitação da </a:t>
            </a:r>
            <a:r>
              <a:rPr lang="pt-BR" dirty="0" smtClean="0"/>
              <a:t>frequência]</a:t>
            </a:r>
            <a:endParaRPr lang="pt-BR" dirty="0" smtClean="0"/>
          </a:p>
          <a:p>
            <a:r>
              <a:rPr lang="pt-BR" dirty="0" smtClean="0"/>
              <a:t>Professor Coordenador </a:t>
            </a:r>
            <a:r>
              <a:rPr lang="pt-BR" dirty="0" smtClean="0"/>
              <a:t>[digitação </a:t>
            </a:r>
            <a:r>
              <a:rPr lang="pt-BR" dirty="0" smtClean="0"/>
              <a:t>do afastamento (116) e digitação da </a:t>
            </a:r>
            <a:r>
              <a:rPr lang="pt-BR" dirty="0" smtClean="0"/>
              <a:t>frequência]</a:t>
            </a:r>
            <a:endParaRPr lang="pt-BR" dirty="0" smtClean="0"/>
          </a:p>
          <a:p>
            <a:r>
              <a:rPr lang="pt-BR" dirty="0" smtClean="0"/>
              <a:t>Professor Readaptado </a:t>
            </a:r>
            <a:r>
              <a:rPr lang="pt-BR" dirty="0" smtClean="0"/>
              <a:t>[digitar </a:t>
            </a:r>
            <a:r>
              <a:rPr lang="pt-BR" dirty="0" smtClean="0"/>
              <a:t>código de </a:t>
            </a:r>
            <a:r>
              <a:rPr lang="pt-BR" dirty="0" smtClean="0"/>
              <a:t>readaptação108]</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Digitação:</a:t>
            </a:r>
            <a:endParaRPr lang="pt-BR" dirty="0"/>
          </a:p>
        </p:txBody>
      </p:sp>
      <p:sp>
        <p:nvSpPr>
          <p:cNvPr id="3" name="Espaço Reservado para Conteúdo 2"/>
          <p:cNvSpPr>
            <a:spLocks noGrp="1"/>
          </p:cNvSpPr>
          <p:nvPr>
            <p:ph sz="quarter" idx="1"/>
          </p:nvPr>
        </p:nvSpPr>
        <p:spPr/>
        <p:txBody>
          <a:bodyPr/>
          <a:lstStyle/>
          <a:p>
            <a:r>
              <a:rPr lang="pt-BR" dirty="0" smtClean="0"/>
              <a:t>Situação de abandono: além da falta injustificada, informar o código para abandono de cargo.</a:t>
            </a:r>
          </a:p>
          <a:p>
            <a:r>
              <a:rPr lang="pt-BR" dirty="0" smtClean="0"/>
              <a:t>Sempre consultar o evento/afastamento cadastrado em sistema funcional para o servidor para fazer a inclusão no BFE da digitação (inclusive licenças).</a:t>
            </a:r>
          </a:p>
          <a:p>
            <a:r>
              <a:rPr lang="pt-BR" dirty="0" smtClean="0"/>
              <a:t>No </a:t>
            </a:r>
            <a:r>
              <a:rPr lang="pt-BR" dirty="0" err="1" smtClean="0"/>
              <a:t>PortalNet</a:t>
            </a:r>
            <a:r>
              <a:rPr lang="pt-BR" dirty="0" smtClean="0"/>
              <a:t> – sistema Boletim de Frequência, emitir BFE para transcrever o livro ponto e conferir antes da digitação em sistema.</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Exclusão do BFE</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Servidor que não mais constará do livro-ponto, a partir das seguintes ocorrências: </a:t>
            </a:r>
          </a:p>
          <a:p>
            <a:r>
              <a:rPr lang="pt-BR" dirty="0" smtClean="0"/>
              <a:t>a) transferência; </a:t>
            </a:r>
          </a:p>
          <a:p>
            <a:r>
              <a:rPr lang="pt-BR" dirty="0" smtClean="0"/>
              <a:t>b) remoção; </a:t>
            </a:r>
          </a:p>
          <a:p>
            <a:r>
              <a:rPr lang="pt-BR" dirty="0" smtClean="0"/>
              <a:t>c) falecimento do funcionário ou servidor; </a:t>
            </a:r>
          </a:p>
          <a:p>
            <a:r>
              <a:rPr lang="pt-BR" dirty="0" smtClean="0"/>
              <a:t>d) dispensa a pedido; </a:t>
            </a:r>
          </a:p>
          <a:p>
            <a:r>
              <a:rPr lang="pt-BR" dirty="0" smtClean="0"/>
              <a:t>e) exoneração a pedido do funcionário; </a:t>
            </a:r>
          </a:p>
          <a:p>
            <a:r>
              <a:rPr lang="pt-BR" dirty="0" smtClean="0"/>
              <a:t>f) exoneração a critério da Administração (cargo em comissão); </a:t>
            </a:r>
          </a:p>
          <a:p>
            <a:r>
              <a:rPr lang="pt-BR" dirty="0" smtClean="0"/>
              <a:t>g) aposentadoria; </a:t>
            </a:r>
          </a:p>
          <a:p>
            <a:r>
              <a:rPr lang="pt-BR" dirty="0" smtClean="0"/>
              <a:t>h) demissão em casos de penalidades.</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Alteração de BFE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Encaminhar sempre que houver digitação errônea seja quanto a ocorrência e/ou afastamentos</a:t>
            </a:r>
          </a:p>
          <a:p>
            <a:r>
              <a:rPr lang="pt-BR" dirty="0" smtClean="0"/>
              <a:t>Expediente sempre deve conter ofício com a justificativa da alteração solicitada</a:t>
            </a:r>
          </a:p>
          <a:p>
            <a:r>
              <a:rPr lang="pt-BR" dirty="0" smtClean="0"/>
              <a:t>Na solicitação sempre informar todos os dados já digitados no campo de alteração, não informar somente o que deseja alterar</a:t>
            </a:r>
          </a:p>
          <a:p>
            <a:r>
              <a:rPr lang="pt-BR" dirty="0" smtClean="0"/>
              <a:t>Correções referentes a licença saúde:</a:t>
            </a:r>
          </a:p>
          <a:p>
            <a:pPr lvl="1"/>
            <a:r>
              <a:rPr lang="pt-BR" dirty="0" smtClean="0"/>
              <a:t>Encaminhar publicações</a:t>
            </a:r>
          </a:p>
          <a:p>
            <a:pPr lvl="1"/>
            <a:r>
              <a:rPr lang="pt-BR" dirty="0" smtClean="0"/>
              <a:t>Retirar evento 350 para que possamos concretizar a alteração</a:t>
            </a:r>
          </a:p>
          <a:p>
            <a:pPr>
              <a:buNone/>
            </a:pP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Lembretes:</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Gratificação de Função</a:t>
            </a:r>
          </a:p>
          <a:p>
            <a:r>
              <a:rPr lang="pt-BR" dirty="0" smtClean="0"/>
              <a:t>Atualizar </a:t>
            </a:r>
            <a:r>
              <a:rPr lang="pt-BR" dirty="0" smtClean="0"/>
              <a:t>emails institucionais dos servidores e docentes</a:t>
            </a:r>
          </a:p>
          <a:p>
            <a:r>
              <a:rPr lang="pt-BR" dirty="0" smtClean="0"/>
              <a:t>Preenchimento de formulários:</a:t>
            </a:r>
          </a:p>
          <a:p>
            <a:pPr lvl="1"/>
            <a:r>
              <a:rPr lang="pt-BR" dirty="0" smtClean="0"/>
              <a:t>Alteração </a:t>
            </a:r>
            <a:r>
              <a:rPr lang="pt-BR" dirty="0" smtClean="0"/>
              <a:t>de GTN / GTCN </a:t>
            </a:r>
            <a:r>
              <a:rPr lang="pt-BR" dirty="0" smtClean="0"/>
              <a:t>– para zerar </a:t>
            </a:r>
            <a:r>
              <a:rPr lang="pt-BR" dirty="0" smtClean="0"/>
              <a:t>- informar </a:t>
            </a:r>
            <a:r>
              <a:rPr lang="pt-BR" dirty="0" smtClean="0"/>
              <a:t>“0” no campo</a:t>
            </a:r>
            <a:endParaRPr lang="pt-BR" dirty="0" smtClean="0"/>
          </a:p>
          <a:p>
            <a:r>
              <a:rPr lang="pt-BR" dirty="0" smtClean="0"/>
              <a:t>Período contratual na extinção </a:t>
            </a:r>
            <a:r>
              <a:rPr lang="pt-BR" dirty="0" smtClean="0"/>
              <a:t>contratual (dia anterior ao pedido da extinção)</a:t>
            </a:r>
            <a:endParaRPr lang="pt-BR" dirty="0" smtClean="0"/>
          </a:p>
          <a:p>
            <a:r>
              <a:rPr lang="pt-BR" dirty="0" smtClean="0"/>
              <a:t>Documento para assinatura </a:t>
            </a:r>
            <a:r>
              <a:rPr lang="pt-BR" dirty="0" smtClean="0"/>
              <a:t>Dirigente – arquivo auxiliar em PDF</a:t>
            </a:r>
          </a:p>
          <a:p>
            <a:r>
              <a:rPr lang="pt-BR" dirty="0" smtClean="0"/>
              <a:t>Não utilizar SED para atualizar dados pessoais</a:t>
            </a:r>
            <a:endParaRPr lang="pt-BR" dirty="0" smtClean="0"/>
          </a:p>
          <a:p>
            <a:r>
              <a:rPr lang="pt-BR" dirty="0" smtClean="0"/>
              <a:t>Abertura de contrato:</a:t>
            </a:r>
          </a:p>
          <a:p>
            <a:pPr lvl="1"/>
            <a:r>
              <a:rPr lang="pt-BR" dirty="0" smtClean="0"/>
              <a:t>Data </a:t>
            </a:r>
            <a:r>
              <a:rPr lang="pt-BR" dirty="0" smtClean="0"/>
              <a:t>de ingresso no serviço público</a:t>
            </a:r>
          </a:p>
          <a:p>
            <a:pPr lvl="1"/>
            <a:r>
              <a:rPr lang="pt-BR" dirty="0" smtClean="0"/>
              <a:t>Res. SEDUC </a:t>
            </a:r>
            <a:r>
              <a:rPr lang="pt-BR" dirty="0" smtClean="0"/>
              <a:t>59/2021</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BFE</a:t>
            </a:r>
            <a:endParaRPr lang="pt-BR" dirty="0"/>
          </a:p>
        </p:txBody>
      </p:sp>
      <p:sp>
        <p:nvSpPr>
          <p:cNvPr id="3" name="Espaço Reservado para Conteúdo 2"/>
          <p:cNvSpPr>
            <a:spLocks noGrp="1"/>
          </p:cNvSpPr>
          <p:nvPr>
            <p:ph sz="quarter" idx="1"/>
          </p:nvPr>
        </p:nvSpPr>
        <p:spPr/>
        <p:txBody>
          <a:bodyPr/>
          <a:lstStyle/>
          <a:p>
            <a:r>
              <a:rPr lang="pt-BR" dirty="0" smtClean="0"/>
              <a:t>Ao final de cada mês a autoridade competente deverá analisar os registros das folhas de frequência e suas observações, atestando a autenticidade das informações nelas contidas, mediante assinatura e carimbo, observando os procedimentos de arquivamento de documentos.</a:t>
            </a:r>
          </a:p>
          <a:p>
            <a:r>
              <a:rPr lang="pt-BR" dirty="0" smtClean="0"/>
              <a:t>Orientações Manual de Vida Funcional II (livro-ponto)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Legislação</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Decreto nº 52.054, de 14/08/07 • Dispõe sobre o horário de trabalho e registro de ponto dos servidores públicos estaduais da Administração Direta e das Autarquias, consolida a legislação relativa às entradas e saídas no serviço. </a:t>
            </a:r>
          </a:p>
          <a:p>
            <a:r>
              <a:rPr lang="pt-BR" dirty="0" smtClean="0"/>
              <a:t>Resolução SE 73, de 26/10/2007 • Dispõe sobre o horário de trabalho dos servidores em exercício nas unidades escolares da Secretaria da Educação. </a:t>
            </a:r>
          </a:p>
          <a:p>
            <a:r>
              <a:rPr lang="pt-BR" dirty="0" smtClean="0"/>
              <a:t>Instrução UCRH 1, de 16/08/07 • Dispõe sobre os procedimentos relativos ao horário de trabalho e registro de ponto previstos no Decreto nº 52.054/2007. </a:t>
            </a:r>
          </a:p>
          <a:p>
            <a:r>
              <a:rPr lang="pt-BR" dirty="0" smtClean="0"/>
              <a:t>Instrução DRHU 2, de 02/02/07 • Dispõe sobre normas de preenchimento do livro de controle de frequência de docentes nas escolas da rede pública estadual.</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LC 1.361/2021</a:t>
            </a:r>
            <a:endParaRPr lang="pt-BR" dirty="0"/>
          </a:p>
        </p:txBody>
      </p:sp>
      <p:sp>
        <p:nvSpPr>
          <p:cNvPr id="3" name="Espaço Reservado para Conteúdo 2"/>
          <p:cNvSpPr>
            <a:spLocks noGrp="1"/>
          </p:cNvSpPr>
          <p:nvPr>
            <p:ph sz="quarter" idx="1"/>
          </p:nvPr>
        </p:nvSpPr>
        <p:spPr/>
        <p:txBody>
          <a:bodyPr/>
          <a:lstStyle/>
          <a:p>
            <a:pPr fontAlgn="base"/>
            <a:r>
              <a:rPr lang="pt-BR" dirty="0" smtClean="0"/>
              <a:t>Conforme a LEI COMPLEMENTAR Nº 1.361, DE 21 DE OUTUBRO DE 2021,  artigo 24 e artigo 29, as faltas abonadas foram revogadas.</a:t>
            </a:r>
          </a:p>
          <a:p>
            <a:pPr fontAlgn="base"/>
            <a:r>
              <a:rPr lang="pt-BR" dirty="0" smtClean="0"/>
              <a:t>Esta revogação entrará em vigor a partir de 01/11/2021.</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Livro ponto:</a:t>
            </a:r>
            <a:endParaRPr lang="pt-BR" dirty="0"/>
          </a:p>
        </p:txBody>
      </p:sp>
      <p:sp>
        <p:nvSpPr>
          <p:cNvPr id="3" name="Espaço Reservado para Conteúdo 2"/>
          <p:cNvSpPr>
            <a:spLocks noGrp="1"/>
          </p:cNvSpPr>
          <p:nvPr>
            <p:ph sz="quarter" idx="1"/>
          </p:nvPr>
        </p:nvSpPr>
        <p:spPr/>
        <p:txBody>
          <a:bodyPr>
            <a:normAutofit fontScale="92500"/>
          </a:bodyPr>
          <a:lstStyle/>
          <a:p>
            <a:r>
              <a:rPr lang="pt-BR" dirty="0" smtClean="0"/>
              <a:t>Livro Ponto Administrativo:</a:t>
            </a:r>
          </a:p>
          <a:p>
            <a:r>
              <a:rPr lang="pt-BR" dirty="0" smtClean="0"/>
              <a:t>É o instrumento de controle do horário de trabalho e registro do ponto com as devidas ocorrências dos servidores: </a:t>
            </a:r>
          </a:p>
          <a:p>
            <a:r>
              <a:rPr lang="pt-BR" dirty="0" smtClean="0"/>
              <a:t>Na Unidade Escolar: Diretor de Escola, Vice-Diretor de Escola, Professor Coordenador e os servidores do Quadro de Apoio Escolar – QAE e do Quadro da Secretaria da Educação – QSE.</a:t>
            </a:r>
          </a:p>
          <a:p>
            <a:r>
              <a:rPr lang="pt-BR" dirty="0" smtClean="0"/>
              <a:t>A carga horária de trabalho do pessoal administrativo é de: </a:t>
            </a:r>
          </a:p>
          <a:p>
            <a:pPr lvl="1"/>
            <a:r>
              <a:rPr lang="pt-BR" dirty="0" smtClean="0"/>
              <a:t>I – 8 (oito) horas diárias e 40 (quarenta) horas semanais, com a garantia legal de no mínimo 1 (uma) hora para alimentação/descanso (Decreto nº 52.054/2007, Resolução SE 73, de 26/10/2007 e Instrução UCRH 1/07);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Autofit/>
          </a:bodyPr>
          <a:lstStyle/>
          <a:p>
            <a:pPr fontAlgn="base"/>
            <a:r>
              <a:rPr lang="pt-BR" sz="1400" b="1" dirty="0" smtClean="0"/>
              <a:t>Falta médica - LC 1.041/2008:</a:t>
            </a:r>
            <a:endParaRPr lang="pt-BR" sz="1400" dirty="0" smtClean="0"/>
          </a:p>
          <a:p>
            <a:pPr fontAlgn="base"/>
            <a:r>
              <a:rPr lang="pt-BR" sz="1400" dirty="0" smtClean="0"/>
              <a:t>até 06 no ano, não ultrapassando 01 no mês - apresentar requerimento e atestado médico no primeiro dia útil subsequente à ausência.</a:t>
            </a:r>
          </a:p>
          <a:p>
            <a:pPr fontAlgn="base"/>
            <a:r>
              <a:rPr lang="pt-BR" sz="1400" dirty="0" smtClean="0"/>
              <a:t>a partir de 02 dias de ausência por problemas de saúde já é considerado </a:t>
            </a:r>
            <a:r>
              <a:rPr lang="pt-BR" sz="1400" b="1" dirty="0" smtClean="0"/>
              <a:t>licença saúde</a:t>
            </a:r>
            <a:r>
              <a:rPr lang="pt-BR" sz="1400" dirty="0" smtClean="0"/>
              <a:t> devendo ser apresentado atestado médico para agendamento de perícia, no prazo máximo de 48 horas a contar do primeiro dia de afastamento.</a:t>
            </a:r>
          </a:p>
          <a:p>
            <a:pPr fontAlgn="base"/>
            <a:r>
              <a:rPr lang="pt-BR" sz="1400" b="1" dirty="0" smtClean="0"/>
              <a:t>Falta médica parcial - LC </a:t>
            </a:r>
            <a:r>
              <a:rPr lang="pt-BR" sz="1400" b="1" dirty="0" smtClean="0"/>
              <a:t>1.041/2008, situação docente, observações ao final:</a:t>
            </a:r>
            <a:endParaRPr lang="pt-BR" sz="1400" dirty="0" smtClean="0"/>
          </a:p>
          <a:p>
            <a:pPr fontAlgn="base"/>
            <a:r>
              <a:rPr lang="pt-BR" sz="1400" dirty="0" smtClean="0"/>
              <a:t>entrar após o inicio do expediente, retira-se antes do término do expediente ou dele se ausentar temporariamente, até o limite de 03 horas diárias, desde que comprovado no mesmo dia ou no primeiro dia útil subsequente, através de  atestado médico ou documento equivalente, que deverá comprovar o período de permanência do servidor em consulta ou exame. Atenção: o limite é de até 03 horas e vinculado ao horário constante do atestado.</a:t>
            </a:r>
          </a:p>
          <a:p>
            <a:pPr fontAlgn="base"/>
            <a:r>
              <a:rPr lang="pt-BR" sz="1400" dirty="0" smtClean="0"/>
              <a:t>no caso de acompanhante ( filho menos de idade, sob guarda ou com deficiência comprovada/cônjuge ou companheiro/pais ou padrastos) o atestado deve conter a necessidade do acompanhamento.</a:t>
            </a:r>
          </a:p>
          <a:p>
            <a:pPr fontAlgn="base"/>
            <a:r>
              <a:rPr lang="pt-BR" sz="1400" b="1" dirty="0" smtClean="0"/>
              <a:t>Doação de sangue - artigo 122 da Lei 10.261/68 e Decreto nº 52.054/2007</a:t>
            </a:r>
            <a:endParaRPr lang="pt-BR" sz="1400" dirty="0" smtClean="0"/>
          </a:p>
          <a:p>
            <a:pPr fontAlgn="base"/>
            <a:r>
              <a:rPr lang="pt-BR" sz="1400" dirty="0" smtClean="0"/>
              <a:t>para homens, até 04 ocorrências no ano, com intervalo de no mínimo 60 dias, em Banco de Sangue de órgão oficial ou conveniado, comprovado em declaração, apresentada no primeiro dia útil subsequente</a:t>
            </a:r>
            <a:r>
              <a:rPr lang="pt-BR" sz="1400" b="1" dirty="0" smtClean="0"/>
              <a:t> </a:t>
            </a:r>
            <a:r>
              <a:rPr lang="pt-BR" sz="1400" dirty="0" smtClean="0"/>
              <a:t>a doação.</a:t>
            </a:r>
          </a:p>
          <a:p>
            <a:pPr fontAlgn="base"/>
            <a:r>
              <a:rPr lang="pt-BR" sz="1400" dirty="0" smtClean="0"/>
              <a:t>para mulheres, até 03 ocorrências ao ano, com intervalo mínimo de 90 dias, em Banco de Sangue de órgão oficial ou conveniado, comprovado em declaração, apresentada no primeiro dia útil subsequente</a:t>
            </a:r>
            <a:r>
              <a:rPr lang="pt-BR" sz="1400" b="1" dirty="0" smtClean="0"/>
              <a:t> </a:t>
            </a:r>
            <a:r>
              <a:rPr lang="pt-BR" sz="1400" dirty="0" smtClean="0"/>
              <a:t>a doação.</a:t>
            </a:r>
          </a:p>
          <a:p>
            <a:pPr>
              <a:buNone/>
            </a:pPr>
            <a:endParaRPr lang="pt-BR"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fontAlgn="base"/>
            <a:r>
              <a:rPr lang="pt-BR" sz="1400" b="1" dirty="0" smtClean="0"/>
              <a:t>Folga TRE - Decreto nº 9.504/1997</a:t>
            </a:r>
            <a:endParaRPr lang="pt-BR" sz="1400" dirty="0" smtClean="0"/>
          </a:p>
          <a:p>
            <a:pPr fontAlgn="base"/>
            <a:r>
              <a:rPr lang="pt-BR" sz="1400" dirty="0" smtClean="0"/>
              <a:t>sem limites, a critério do superior imediato e, com apresentação de comprovante emitido pelo Cartório Eleitoral ou pelo Diretor da unidade.</a:t>
            </a:r>
          </a:p>
          <a:p>
            <a:pPr fontAlgn="base"/>
            <a:r>
              <a:rPr lang="pt-BR" sz="1400" dirty="0" smtClean="0"/>
              <a:t>Horário de banco - Decreto nº 52.054/2007</a:t>
            </a:r>
          </a:p>
          <a:p>
            <a:pPr fontAlgn="base"/>
            <a:r>
              <a:rPr lang="pt-BR" sz="1400" dirty="0" smtClean="0"/>
              <a:t>até 02 horas, uma vez ao mês, em horário de atendimento bancário, das 10:00 às 16:00 </a:t>
            </a:r>
            <a:r>
              <a:rPr lang="pt-BR" sz="1400" dirty="0" err="1" smtClean="0"/>
              <a:t>hrs</a:t>
            </a:r>
            <a:r>
              <a:rPr lang="pt-BR" sz="1400" dirty="0" smtClean="0"/>
              <a:t>, não  sendo considerado para atendimento em caixa eletrônico.</a:t>
            </a:r>
          </a:p>
          <a:p>
            <a:pPr fontAlgn="base"/>
            <a:r>
              <a:rPr lang="pt-BR" sz="1400" b="1" dirty="0" smtClean="0"/>
              <a:t>Falta justificada - Decreto nº 52.054/2007</a:t>
            </a:r>
            <a:endParaRPr lang="pt-BR" sz="1400" dirty="0" smtClean="0"/>
          </a:p>
          <a:p>
            <a:pPr fontAlgn="base"/>
            <a:r>
              <a:rPr lang="pt-BR" sz="1400" dirty="0" smtClean="0"/>
              <a:t>12 pelo chefe imediato e 12 pelo chefe mediato, apresentar requerimento contendo a justificativa da ausência, no primeiro dia útil subsequente à ausência.</a:t>
            </a:r>
          </a:p>
          <a:p>
            <a:pPr fontAlgn="base"/>
            <a:r>
              <a:rPr lang="pt-BR" sz="1400" b="1" dirty="0" smtClean="0"/>
              <a:t>Falta Injustificada – artigos 63 e 256, inciso V, da Lei 10.261/68 e artigo 36, inciso II, da Lei nº 500/74</a:t>
            </a:r>
          </a:p>
          <a:p>
            <a:r>
              <a:rPr lang="pt-BR" sz="1400" dirty="0" smtClean="0"/>
              <a:t>Observar aos limites estabelecidos pela legislação para adoção dos procedimentos de processo de </a:t>
            </a:r>
            <a:r>
              <a:rPr lang="pt-BR" sz="1400" dirty="0" err="1" smtClean="0"/>
              <a:t>inassiduidade</a:t>
            </a:r>
            <a:r>
              <a:rPr lang="pt-BR" sz="1400" dirty="0" smtClean="0"/>
              <a:t> e abandono de cargo.</a:t>
            </a:r>
          </a:p>
          <a:p>
            <a:endParaRPr lang="pt-BR"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Requerimento de Faltas</a:t>
            </a:r>
            <a:endParaRPr lang="pt-BR" dirty="0"/>
          </a:p>
        </p:txBody>
      </p:sp>
      <p:sp>
        <p:nvSpPr>
          <p:cNvPr id="3" name="Espaço Reservado para Conteúdo 2"/>
          <p:cNvSpPr>
            <a:spLocks noGrp="1"/>
          </p:cNvSpPr>
          <p:nvPr>
            <p:ph sz="quarter" idx="1"/>
          </p:nvPr>
        </p:nvSpPr>
        <p:spPr/>
        <p:txBody>
          <a:bodyPr/>
          <a:lstStyle/>
          <a:p>
            <a:r>
              <a:rPr lang="pt-BR" dirty="0" smtClean="0"/>
              <a:t>Requerimento para a caracterização da </a:t>
            </a:r>
            <a:r>
              <a:rPr lang="pt-BR" dirty="0" smtClean="0"/>
              <a:t>falta para todos os servidores:</a:t>
            </a:r>
            <a:endParaRPr lang="pt-BR" dirty="0" smtClean="0"/>
          </a:p>
          <a:p>
            <a:pPr>
              <a:buNone/>
            </a:pPr>
            <a:endParaRPr lang="pt-BR" dirty="0" smtClean="0"/>
          </a:p>
          <a:p>
            <a:pPr lvl="1"/>
            <a:r>
              <a:rPr lang="pt-BR" dirty="0" smtClean="0"/>
              <a:t>Requerer no dia útil imediatamente posterior à ausência. </a:t>
            </a:r>
          </a:p>
          <a:p>
            <a:pPr lvl="1"/>
            <a:r>
              <a:rPr lang="pt-BR" dirty="0" smtClean="0"/>
              <a:t>O requerimento deve ser dirigido ao superior imediato. </a:t>
            </a:r>
          </a:p>
          <a:p>
            <a:pPr lvl="1"/>
            <a:r>
              <a:rPr lang="pt-BR" dirty="0" smtClean="0"/>
              <a:t>Deverá ser anexado o documento comprobatório que demonstre a veracidade do alegado.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174</TotalTime>
  <Words>1416</Words>
  <Application>Microsoft Office PowerPoint</Application>
  <PresentationFormat>Apresentação na tela (4:3)</PresentationFormat>
  <Paragraphs>128</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Origem</vt:lpstr>
      <vt:lpstr>Orientação Técnica Lançamentos BFE</vt:lpstr>
      <vt:lpstr>BFE</vt:lpstr>
      <vt:lpstr>BFE</vt:lpstr>
      <vt:lpstr>Legislação</vt:lpstr>
      <vt:lpstr>LC 1.361/2021</vt:lpstr>
      <vt:lpstr>Livro ponto:</vt:lpstr>
      <vt:lpstr>Slide 7</vt:lpstr>
      <vt:lpstr>Slide 8</vt:lpstr>
      <vt:lpstr>Requerimento de Faltas</vt:lpstr>
      <vt:lpstr>Quadro Demonstrativo da Legislação que Regulamenta Entradas e Saídas do Servidor:</vt:lpstr>
      <vt:lpstr>Slide 11</vt:lpstr>
      <vt:lpstr>Livro Ponto:</vt:lpstr>
      <vt:lpstr>Livro ponto docente:</vt:lpstr>
      <vt:lpstr>Livro Ponto Docente</vt:lpstr>
      <vt:lpstr>Livro Ponto Docente</vt:lpstr>
      <vt:lpstr>Livro Ponto Docente</vt:lpstr>
      <vt:lpstr>Falta médica - Observações</vt:lpstr>
      <vt:lpstr>Falta Médica – Observações:</vt:lpstr>
      <vt:lpstr>Falta médica - Observações</vt:lpstr>
      <vt:lpstr>Inclusão no BFE</vt:lpstr>
      <vt:lpstr>Tabela – incidências e códigos</vt:lpstr>
      <vt:lpstr>Digitação de Afastamentos</vt:lpstr>
      <vt:lpstr>Digitação:</vt:lpstr>
      <vt:lpstr>Exclusão do BFE</vt:lpstr>
      <vt:lpstr>Alteração de BFE</vt:lpstr>
      <vt:lpstr>Lembretes: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Orientação Técnica Lançamentos BFE</dc:title>
  <dc:creator>Usuario</dc:creator>
  <cp:lastModifiedBy>Usuario</cp:lastModifiedBy>
  <cp:revision>21</cp:revision>
  <dcterms:created xsi:type="dcterms:W3CDTF">2021-10-25T17:47:59Z</dcterms:created>
  <dcterms:modified xsi:type="dcterms:W3CDTF">2021-10-26T12:17:34Z</dcterms:modified>
</cp:coreProperties>
</file>