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99" r:id="rId9"/>
    <p:sldId id="300" r:id="rId10"/>
    <p:sldId id="301" r:id="rId11"/>
    <p:sldId id="260" r:id="rId12"/>
    <p:sldId id="302" r:id="rId13"/>
    <p:sldId id="303" r:id="rId14"/>
    <p:sldId id="307" r:id="rId15"/>
    <p:sldId id="304" r:id="rId16"/>
    <p:sldId id="305" r:id="rId17"/>
    <p:sldId id="308" r:id="rId18"/>
    <p:sldId id="298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T Sans Narrow" panose="020B0506020203020204" pitchFamily="34" charset="0"/>
      <p:regular r:id="rId25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BDE6B-0CE7-4A4B-AD9C-48CC12BC1684}" v="3" dt="2021-10-19T18:28:37.121"/>
  </p1510:revLst>
</p1510:revInfo>
</file>

<file path=ppt/tableStyles.xml><?xml version="1.0" encoding="utf-8"?>
<a:tblStyleLst xmlns:a="http://schemas.openxmlformats.org/drawingml/2006/main" def="{EE5C1E70-8298-4601-B564-3F611F23108E}">
  <a:tblStyle styleId="{EE5C1E70-8298-4601-B564-3F611F2310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fe0c303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fe0c3036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44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57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79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3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32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fe0c303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gbfe0c303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c52cf3c8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e5c52cf3c8_6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5c52cf3c8_6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e5c52cf3c8_6_5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2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1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68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5c52cf3c8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e5c52cf3c8_6_2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2fba2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52fba2ecf_3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99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sUKDkBGNFhQ&amp;t=14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579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324100" y="2809875"/>
            <a:ext cx="5955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783425" y="4757525"/>
            <a:ext cx="1103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Setembro/2021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33275" y="724649"/>
            <a:ext cx="4098000" cy="146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Programa Apoio a Implementação Itinerário Formativo</a:t>
            </a:r>
            <a:endParaRPr sz="2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5502364" y="444675"/>
            <a:ext cx="32194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A5104E-709C-4402-9532-06EC216C1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294" y="4547130"/>
            <a:ext cx="1183341" cy="4618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A1286C-9CA9-4A7F-A933-D64582F45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767" y="4213412"/>
            <a:ext cx="1065565" cy="3473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EIXO APOIO TÉCNICO FINANCEIRO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4B85F7-0477-4067-824D-05E914864D45}"/>
              </a:ext>
            </a:extLst>
          </p:cNvPr>
          <p:cNvSpPr/>
          <p:nvPr/>
        </p:nvSpPr>
        <p:spPr>
          <a:xfrm>
            <a:off x="381000" y="4299284"/>
            <a:ext cx="805815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dirty="0"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*Os recursos serão repassados considerando- se  o percentual de 50% para despesas d capital e 50% para despesas de custeio, conforme Resolução do FNDE.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DBF60F-178F-42B1-89C0-6578FCA91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" y="735104"/>
            <a:ext cx="9208228" cy="3805866"/>
          </a:xfrm>
          <a:prstGeom prst="rect">
            <a:avLst/>
          </a:prstGeom>
        </p:spPr>
      </p:pic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59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EIXO APOIO TÉCNICO FINANCEIRO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4B85F7-0477-4067-824D-05E914864D45}"/>
              </a:ext>
            </a:extLst>
          </p:cNvPr>
          <p:cNvSpPr/>
          <p:nvPr/>
        </p:nvSpPr>
        <p:spPr>
          <a:xfrm>
            <a:off x="381000" y="4281354"/>
            <a:ext cx="8058150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dirty="0"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*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CE6A2A8-A89B-4555-B009-5E19DABDD34C}"/>
              </a:ext>
            </a:extLst>
          </p:cNvPr>
          <p:cNvSpPr/>
          <p:nvPr/>
        </p:nvSpPr>
        <p:spPr>
          <a:xfrm>
            <a:off x="522513" y="1393371"/>
            <a:ext cx="7765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As escolas que receberem apoio financeiro, via PDDE, no âmbito da presente Portaria, deverão realizar anualmente monitoramento das ações do Programa, por meio do envio de relatórios e informações ao MEC, em sistema próprio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0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FLUXO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ráfico 7" descr="Livros">
            <a:extLst>
              <a:ext uri="{FF2B5EF4-FFF2-40B4-BE49-F238E27FC236}">
                <a16:creationId xmlns:a16="http://schemas.microsoft.com/office/drawing/2014/main" id="{3AE97D9D-5353-44E9-86B1-6C3D47FF4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236" y="1010353"/>
            <a:ext cx="1020981" cy="1183070"/>
          </a:xfrm>
          <a:prstGeom prst="rect">
            <a:avLst/>
          </a:prstGeom>
        </p:spPr>
      </p:pic>
      <p:pic>
        <p:nvPicPr>
          <p:cNvPr id="10" name="Gráfico 9" descr="Frasco">
            <a:extLst>
              <a:ext uri="{FF2B5EF4-FFF2-40B4-BE49-F238E27FC236}">
                <a16:creationId xmlns:a16="http://schemas.microsoft.com/office/drawing/2014/main" id="{B0C34D92-29F8-43DD-A22A-4B669A4A4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345" y="1388680"/>
            <a:ext cx="1020981" cy="1183070"/>
          </a:xfrm>
          <a:prstGeom prst="rect">
            <a:avLst/>
          </a:prstGeom>
        </p:spPr>
      </p:pic>
      <p:pic>
        <p:nvPicPr>
          <p:cNvPr id="24" name="Gráfico 23" descr="Átomo">
            <a:extLst>
              <a:ext uri="{FF2B5EF4-FFF2-40B4-BE49-F238E27FC236}">
                <a16:creationId xmlns:a16="http://schemas.microsoft.com/office/drawing/2014/main" id="{A326CF60-3102-4A7D-8815-D31BA4959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1927" y="843734"/>
            <a:ext cx="1020981" cy="118307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32B24D4-B523-4C7E-93B3-31A14D8BEF12}"/>
              </a:ext>
            </a:extLst>
          </p:cNvPr>
          <p:cNvSpPr/>
          <p:nvPr/>
        </p:nvSpPr>
        <p:spPr>
          <a:xfrm>
            <a:off x="406400" y="2571750"/>
            <a:ext cx="165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ESCOLA</a:t>
            </a:r>
            <a:endParaRPr lang="pt-BR" sz="1800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7EB5FBD-442F-4690-BF0E-593EC5FD00D8}"/>
              </a:ext>
            </a:extLst>
          </p:cNvPr>
          <p:cNvSpPr/>
          <p:nvPr/>
        </p:nvSpPr>
        <p:spPr>
          <a:xfrm>
            <a:off x="368639" y="3245225"/>
            <a:ext cx="1854608" cy="1210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Assinatura do termo de aceite pelas escolas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31F8E80-63C0-4C42-A4CC-556A07E0CE5A}"/>
              </a:ext>
            </a:extLst>
          </p:cNvPr>
          <p:cNvSpPr/>
          <p:nvPr/>
        </p:nvSpPr>
        <p:spPr>
          <a:xfrm>
            <a:off x="3371815" y="3254190"/>
            <a:ext cx="1809785" cy="1193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Elaborar proposta de implementação IF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3868007-EB1D-4E5C-8DF4-E600BB89928D}"/>
              </a:ext>
            </a:extLst>
          </p:cNvPr>
          <p:cNvSpPr/>
          <p:nvPr/>
        </p:nvSpPr>
        <p:spPr>
          <a:xfrm>
            <a:off x="6626276" y="2504345"/>
            <a:ext cx="1621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SEDUC e MEC</a:t>
            </a:r>
            <a:endParaRPr lang="pt-BR" sz="1800" dirty="0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EAE06BF-5EFD-404D-9389-8C0875000DCD}"/>
              </a:ext>
            </a:extLst>
          </p:cNvPr>
          <p:cNvSpPr/>
          <p:nvPr/>
        </p:nvSpPr>
        <p:spPr>
          <a:xfrm>
            <a:off x="6382872" y="3292492"/>
            <a:ext cx="1824452" cy="1162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 e monitora</a:t>
            </a:r>
          </a:p>
        </p:txBody>
      </p:sp>
      <p:sp>
        <p:nvSpPr>
          <p:cNvPr id="19" name="Cruz 18">
            <a:extLst>
              <a:ext uri="{FF2B5EF4-FFF2-40B4-BE49-F238E27FC236}">
                <a16:creationId xmlns:a16="http://schemas.microsoft.com/office/drawing/2014/main" id="{B2866ECA-8D23-431D-90E9-E42EC6F3E8C1}"/>
              </a:ext>
            </a:extLst>
          </p:cNvPr>
          <p:cNvSpPr/>
          <p:nvPr/>
        </p:nvSpPr>
        <p:spPr>
          <a:xfrm>
            <a:off x="2519082" y="3541060"/>
            <a:ext cx="528917" cy="537882"/>
          </a:xfrm>
          <a:prstGeom prst="plus">
            <a:avLst>
              <a:gd name="adj" fmla="val 4194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71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CRONOGRAMA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5856F5-6231-4C56-9323-B2D7C02B3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4909"/>
            <a:ext cx="9144000" cy="37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CRONOGRAMA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0EF349-96B8-4461-8AE8-9A9486690242}"/>
              </a:ext>
            </a:extLst>
          </p:cNvPr>
          <p:cNvSpPr/>
          <p:nvPr/>
        </p:nvSpPr>
        <p:spPr>
          <a:xfrm>
            <a:off x="638629" y="1524001"/>
            <a:ext cx="82586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ATENÇÃO</a:t>
            </a:r>
          </a:p>
          <a:p>
            <a:endParaRPr lang="pt-BR" sz="2800" dirty="0"/>
          </a:p>
          <a:p>
            <a:pPr algn="just"/>
            <a:r>
              <a:rPr lang="pt-BR" sz="2800" dirty="0"/>
              <a:t>O PDDE-interativo já esta disponível para que as escolas realizem a confirmação de participação no Programa Itinerários Formativos </a:t>
            </a:r>
          </a:p>
          <a:p>
            <a:endParaRPr lang="pt-BR" sz="2800" dirty="0"/>
          </a:p>
          <a:p>
            <a:pPr algn="ctr"/>
            <a:r>
              <a:rPr lang="pt-BR" sz="2800" dirty="0"/>
              <a:t>DE: 19/10 À 28/10</a:t>
            </a:r>
          </a:p>
        </p:txBody>
      </p:sp>
    </p:spTree>
    <p:extLst>
      <p:ext uri="{BB962C8B-B14F-4D97-AF65-F5344CB8AC3E}">
        <p14:creationId xmlns:p14="http://schemas.microsoft.com/office/powerpoint/2010/main" val="166371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5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7" name="Google Shape;807;p55"/>
          <p:cNvPicPr preferRelativeResize="0"/>
          <p:nvPr/>
        </p:nvPicPr>
        <p:blipFill rotWithShape="1">
          <a:blip r:embed="rId3">
            <a:alphaModFix amt="11000"/>
          </a:blip>
          <a:srcRect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55"/>
          <p:cNvSpPr txBox="1"/>
          <p:nvPr/>
        </p:nvSpPr>
        <p:spPr>
          <a:xfrm>
            <a:off x="2762250" y="3220425"/>
            <a:ext cx="59625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OBRIGADA </a:t>
            </a:r>
            <a:endParaRPr sz="2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09" name="Google Shape;809;p55"/>
          <p:cNvCxnSpPr/>
          <p:nvPr/>
        </p:nvCxnSpPr>
        <p:spPr>
          <a:xfrm>
            <a:off x="2647950" y="33447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443200" y="0"/>
            <a:ext cx="77008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</a:rPr>
              <a:t>Programa Itinerários Formativos (Portaria  nº 733, de 16 de setembro de  2021)  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241300" y="0"/>
            <a:ext cx="996950" cy="901699"/>
            <a:chOff x="412750" y="287337"/>
            <a:chExt cx="996950" cy="901699"/>
          </a:xfrm>
        </p:grpSpPr>
        <p:pic>
          <p:nvPicPr>
            <p:cNvPr id="68" name="Google Shape;68;p14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52400" y="1823180"/>
            <a:ext cx="89916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pt-PT" u="sng" dirty="0"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Metas: </a:t>
            </a:r>
            <a:r>
              <a:rPr lang="pt-BR" sz="21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ofertar educação de qualidade, garantindo acesso e permanência na escola, ampliando as possibilidades de escolha dos jovens por meio da oferta de diferentes itinerários formativos, incluindo a formação técnica profissional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Melhoria dos indicadores de desempenho, aprendizagem e as taxas de aprovação evasão e abandono</a:t>
            </a:r>
            <a:endParaRPr sz="23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381400" y="3733800"/>
            <a:ext cx="7057750" cy="118335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533800" y="2952750"/>
            <a:ext cx="74184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PT" sz="2100" dirty="0">
                <a:solidFill>
                  <a:schemeClr val="dk1"/>
                </a:solidFill>
                <a:latin typeface="PT Sans Narrow"/>
              </a:rPr>
              <a:t>A lista de escolas elegíveis para esse eixo foi enviada por email</a:t>
            </a:r>
            <a:endParaRPr sz="2100" dirty="0">
              <a:solidFill>
                <a:schemeClr val="dk1"/>
              </a:solidFill>
              <a:latin typeface="PT Sans Narrow"/>
              <a:sym typeface="PT Sans Narrow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812" y="3817650"/>
            <a:ext cx="978600" cy="9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062" y="2781300"/>
            <a:ext cx="824100" cy="7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4803478-8AAE-40E1-91D1-2AFD5B35DAC0}"/>
              </a:ext>
            </a:extLst>
          </p:cNvPr>
          <p:cNvSpPr/>
          <p:nvPr/>
        </p:nvSpPr>
        <p:spPr>
          <a:xfrm>
            <a:off x="1404257" y="3771900"/>
            <a:ext cx="66370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PT" sz="2100" dirty="0">
                <a:solidFill>
                  <a:schemeClr val="dk1"/>
                </a:solidFill>
                <a:latin typeface="PT Sans Narrow"/>
              </a:rPr>
              <a:t>As escolas que participam da ação de implantação de pilotos do NEM e as escolas contempladas no programa EMTI não estarão na referida lista.</a:t>
            </a:r>
            <a:endParaRPr lang="pt-BR" sz="2100" dirty="0">
              <a:solidFill>
                <a:schemeClr val="dk1"/>
              </a:solidFill>
              <a:latin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</a:rPr>
              <a:t>Programa Itinerários Formativos (Portaria  nº 733, de 16 de setembro de  2021)  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5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85" name="Google Shape;85;p15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5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5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550" y="3920375"/>
            <a:ext cx="723300" cy="7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DD81F4B-554E-4F03-99E0-8C78A0FC0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116047"/>
            <a:ext cx="9144000" cy="40274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OBJETIVOS DO PROGRAMA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D91679-C34A-4506-B011-2BA237E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0802"/>
            <a:ext cx="9144000" cy="37286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OBJETIVOS DO PROGRAMA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4DA0CE-6345-4C19-BC4F-BEA25B349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2050"/>
            <a:ext cx="9394514" cy="34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EIXO APOIO TÉCNICO FINANCEIRO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2B4803-5CDD-4ECF-9F4C-25D3D287B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3747"/>
            <a:ext cx="9144000" cy="40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EIXO APOIO TÉCNICO FINANCEIRO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3D9C5A-0CE8-4EF8-900B-6C18AC850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71550"/>
            <a:ext cx="9306112" cy="40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9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7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21" name="Google Shape;121;p17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7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099869-6BD1-4C87-A9D4-F69D4A216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0"/>
            <a:ext cx="74104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43200" y="212400"/>
            <a:ext cx="7418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EIXO APOIO TÉCNICO FINANCEIRO</a:t>
            </a:r>
            <a:endParaRPr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336550" y="134937"/>
            <a:ext cx="996950" cy="901699"/>
            <a:chOff x="412750" y="287337"/>
            <a:chExt cx="996950" cy="901699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t="81567" r="86718"/>
            <a:stretch/>
          </p:blipFill>
          <p:spPr>
            <a:xfrm>
              <a:off x="412750" y="879475"/>
              <a:ext cx="903288" cy="309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3">
              <a:alphaModFix/>
            </a:blip>
            <a:srcRect r="68965" b="17382"/>
            <a:stretch/>
          </p:blipFill>
          <p:spPr>
            <a:xfrm>
              <a:off x="412750" y="287337"/>
              <a:ext cx="996950" cy="658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8BA906-B5AD-495B-B32D-4FF5A7D08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450" y="1120113"/>
            <a:ext cx="9144000" cy="38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91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1841004D50754A887B4976A5B1C771" ma:contentTypeVersion="5" ma:contentTypeDescription="Crie um novo documento." ma:contentTypeScope="" ma:versionID="c8a5a261cff2e861f0fab345bc8f8477">
  <xsd:schema xmlns:xsd="http://www.w3.org/2001/XMLSchema" xmlns:xs="http://www.w3.org/2001/XMLSchema" xmlns:p="http://schemas.microsoft.com/office/2006/metadata/properties" xmlns:ns3="b471523b-d5bb-4b1d-b6ca-335143205982" xmlns:ns4="fa09d9ab-81ed-4ec3-af5a-afe8a56fe397" targetNamespace="http://schemas.microsoft.com/office/2006/metadata/properties" ma:root="true" ma:fieldsID="435cdc605037e273ba860a021d217841" ns3:_="" ns4:_="">
    <xsd:import namespace="b471523b-d5bb-4b1d-b6ca-335143205982"/>
    <xsd:import namespace="fa09d9ab-81ed-4ec3-af5a-afe8a56fe3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1523b-d5bb-4b1d-b6ca-335143205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9d9ab-81ed-4ec3-af5a-afe8a56fe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A74C0-E161-4C5C-A871-3FDF56F049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8A70CC-350C-43F1-B217-7C675AE576A2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b471523b-d5bb-4b1d-b6ca-335143205982"/>
    <ds:schemaRef ds:uri="http://schemas.microsoft.com/office/2006/metadata/properties"/>
    <ds:schemaRef ds:uri="fa09d9ab-81ed-4ec3-af5a-afe8a56fe397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D717FCF-34FA-45EA-9C31-B9BB595A6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1523b-d5bb-4b1d-b6ca-335143205982"/>
    <ds:schemaRef ds:uri="fa09d9ab-81ed-4ec3-af5a-afe8a56fe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282</Words>
  <Application>Microsoft Office PowerPoint</Application>
  <PresentationFormat>Apresentação na tela (16:9)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Calibri</vt:lpstr>
      <vt:lpstr>Roboto</vt:lpstr>
      <vt:lpstr>PT Sans Narrow</vt:lpstr>
      <vt:lpstr>Arial</vt:lpstr>
      <vt:lpstr>Verdana</vt:lpstr>
      <vt:lpstr>Simple Light</vt:lpstr>
      <vt:lpstr>Apresentação do PowerPoint</vt:lpstr>
      <vt:lpstr>Programa Itinerários Formativos (Portaria  nº 733, de 16 de setembro de  2021)  </vt:lpstr>
      <vt:lpstr>Programa Itinerários Formativos (Portaria  nº 733, de 16 de setembro de  2021)  </vt:lpstr>
      <vt:lpstr>OBJETIVOS DO PROGRAMA</vt:lpstr>
      <vt:lpstr>OBJETIVOS DO PROGRAMA</vt:lpstr>
      <vt:lpstr>EIXO APOIO TÉCNICO FINANCEIRO</vt:lpstr>
      <vt:lpstr>EIXO APOIO TÉCNICO FINANCEIRO</vt:lpstr>
      <vt:lpstr>Apresentação do PowerPoint</vt:lpstr>
      <vt:lpstr>EIXO APOIO TÉCNICO FINANCEIRO</vt:lpstr>
      <vt:lpstr>EIXO APOIO TÉCNICO FINANCEIRO</vt:lpstr>
      <vt:lpstr>EIXO APOIO TÉCNICO FINANCEIRO</vt:lpstr>
      <vt:lpstr>FLUXO</vt:lpstr>
      <vt:lpstr>CRONOGRAMA</vt:lpstr>
      <vt:lpstr>CRONOGRAMA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Helena Claudia Soares Achilles</dc:creator>
  <cp:lastModifiedBy>Rosalia Cavalheiro De Oliveira</cp:lastModifiedBy>
  <cp:revision>7</cp:revision>
  <dcterms:modified xsi:type="dcterms:W3CDTF">2021-10-21T16:24:41Z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0x010100711841004D50754A887B4976A5B1C771</vt:lpwstr>
  </property>
</Properties>
</file>