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342" r:id="rId3"/>
    <p:sldId id="316" r:id="rId4"/>
    <p:sldId id="331" r:id="rId5"/>
    <p:sldId id="339" r:id="rId6"/>
    <p:sldId id="344" r:id="rId7"/>
    <p:sldId id="345" r:id="rId8"/>
    <p:sldId id="346" r:id="rId9"/>
    <p:sldId id="411" r:id="rId10"/>
    <p:sldId id="412" r:id="rId11"/>
    <p:sldId id="413" r:id="rId12"/>
    <p:sldId id="414" r:id="rId13"/>
    <p:sldId id="415" r:id="rId14"/>
    <p:sldId id="416" r:id="rId15"/>
    <p:sldId id="418" r:id="rId16"/>
    <p:sldId id="338" r:id="rId17"/>
    <p:sldId id="347" r:id="rId18"/>
    <p:sldId id="333" r:id="rId19"/>
    <p:sldId id="351" r:id="rId20"/>
    <p:sldId id="259" r:id="rId21"/>
    <p:sldId id="260" r:id="rId22"/>
    <p:sldId id="419" r:id="rId23"/>
    <p:sldId id="420" r:id="rId24"/>
    <p:sldId id="365" r:id="rId25"/>
    <p:sldId id="367" r:id="rId26"/>
    <p:sldId id="368" r:id="rId27"/>
    <p:sldId id="271" r:id="rId28"/>
    <p:sldId id="273" r:id="rId29"/>
    <p:sldId id="274" r:id="rId30"/>
    <p:sldId id="341" r:id="rId31"/>
    <p:sldId id="293" r:id="rId32"/>
    <p:sldId id="296" r:id="rId33"/>
    <p:sldId id="297" r:id="rId34"/>
    <p:sldId id="421" r:id="rId35"/>
    <p:sldId id="313" r:id="rId36"/>
    <p:sldId id="314" r:id="rId37"/>
    <p:sldId id="315" r:id="rId38"/>
    <p:sldId id="288" r:id="rId39"/>
    <p:sldId id="318" r:id="rId40"/>
    <p:sldId id="287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1" autoAdjust="0"/>
    <p:restoredTop sz="94660"/>
  </p:normalViewPr>
  <p:slideViewPr>
    <p:cSldViewPr>
      <p:cViewPr varScale="1">
        <p:scale>
          <a:sx n="68" d="100"/>
          <a:sy n="68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C07B2-A169-4F4C-9184-557FBB515F4D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9AB8-2C53-4B40-9F53-CB5B4C5C3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9AB8-2C53-4B40-9F53-CB5B4C5C38C3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9AB8-2C53-4B40-9F53-CB5B4C5C38C3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9AB8-2C53-4B40-9F53-CB5B4C5C38C3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1E364-44F0-470A-891F-E23AD16307D3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9E5CE2-DEC7-4CF5-B3D8-D383F9F28A3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fape.educacao.sp.gov.br/curriculopaulista/ensino-medio/" TargetMode="External"/><Relationship Id="rId7" Type="http://schemas.openxmlformats.org/officeDocument/2006/relationships/hyperlink" Target="https://drive.google.com/drive/folders/1zUdIFOJY0F1vRqJEpO6Srdhu6YempwEG?usp=sharing" TargetMode="External"/><Relationship Id="rId2" Type="http://schemas.openxmlformats.org/officeDocument/2006/relationships/hyperlink" Target="https://efape.educacao.sp.gov.br/curriculopaulist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V6L32f6XLD6rC6hGpYsc3UVR3dgPvhpa/view?usp=sharing" TargetMode="External"/><Relationship Id="rId5" Type="http://schemas.openxmlformats.org/officeDocument/2006/relationships/hyperlink" Target="https://drive.google.com/file/d/1H-8A8VZ2qV88MMg_jdm5yyfdqDFGDvfq/view?usp=sharing" TargetMode="External"/><Relationship Id="rId4" Type="http://schemas.openxmlformats.org/officeDocument/2006/relationships/hyperlink" Target="https://efape.educacao.sp.gov.br/curriculopaulista/ensino-medio/materiais-de-formacao-ensino-medio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mec.gov.br/index.php?option=com_docman&amp;view=download&amp;alias=79631-rcp002-17-pdf&amp;category_slug=dezembro-2017-pdf&amp;Itemid=30192" TargetMode="External"/><Relationship Id="rId13" Type="http://schemas.openxmlformats.org/officeDocument/2006/relationships/hyperlink" Target="https://centrodemidiasp.educacao.sp.gov.br/" TargetMode="External"/><Relationship Id="rId3" Type="http://schemas.openxmlformats.org/officeDocument/2006/relationships/hyperlink" Target="http://www.planalto.gov.br/ccivil_03/leis/L9394.htm" TargetMode="External"/><Relationship Id="rId7" Type="http://schemas.openxmlformats.org/officeDocument/2006/relationships/hyperlink" Target="http://pactoensinomedio.mec.gov.br/images/pdf/pceb007_10.pdf" TargetMode="External"/><Relationship Id="rId12" Type="http://schemas.openxmlformats.org/officeDocument/2006/relationships/hyperlink" Target="https://periodicos.ufsm.br/reveducacao/article/view/39626/pdf" TargetMode="External"/><Relationship Id="rId2" Type="http://schemas.openxmlformats.org/officeDocument/2006/relationships/hyperlink" Target="http://www.planalto.gov.br/ccivil_03/constituicao/constituicaocompilado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rtal.mec.gov.br/index.php?option=com_docman&amp;view=download&amp;alias=103561-pcp015-18&amp;category_slug=dezembro-2018-pdf&amp;Itemid=30192" TargetMode="External"/><Relationship Id="rId11" Type="http://schemas.openxmlformats.org/officeDocument/2006/relationships/hyperlink" Target="https://www.cpp.org.br/procuradoria/publicacoes/item/17216-resolucao-seduc-69-21-processo-de-implementacao-do-novo-ensino-medio" TargetMode="External"/><Relationship Id="rId5" Type="http://schemas.openxmlformats.org/officeDocument/2006/relationships/hyperlink" Target="http://www.planalto.gov.br/ccivil_03/_ato2015-2018/2017/lei/L13415.htm" TargetMode="External"/><Relationship Id="rId10" Type="http://schemas.openxmlformats.org/officeDocument/2006/relationships/hyperlink" Target="http://portal.mec.gov.br/docman/setembro-2019/124721-texto-referencia-formacao-de-professores/file" TargetMode="External"/><Relationship Id="rId4" Type="http://schemas.openxmlformats.org/officeDocument/2006/relationships/hyperlink" Target="http://www.planalto.gov.br/ccivil_03/_ato2011-2014/2014/lei/l13005.htm" TargetMode="External"/><Relationship Id="rId9" Type="http://schemas.openxmlformats.org/officeDocument/2006/relationships/hyperlink" Target="http://portal.mec.gov.br/docman/dezembro-2018-pdf/104101-rcp004-18/fi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CURRÍCULO PAULISTA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52792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NOVO ENSINO MÉDIO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SILVANA APARECIDA DE PAIVA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SUPERVISOR DE ENSINO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DIRETORIA DE ENSINO-REGIÃO DE TAUBATÉ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SETEMBRO DE 2021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645823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Resolução Seduc-69/21, a qual dispõe sobre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o processo de implementação do novo ensino médio e dá providências </a:t>
            </a:r>
            <a:r>
              <a:rPr lang="pt-BR" sz="31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pt-BR" sz="31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2896"/>
            <a:ext cx="7344817" cy="3528392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61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71048" cy="529776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03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71" y="1371600"/>
            <a:ext cx="8070068" cy="45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5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61" y="980728"/>
            <a:ext cx="813690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78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80728"/>
            <a:ext cx="8208911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80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28738"/>
            <a:ext cx="806489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03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NOVO ENSINO MÉDIO: </a:t>
            </a:r>
            <a:br>
              <a:rPr lang="pt-BR" dirty="0"/>
            </a:br>
            <a:r>
              <a:rPr lang="pt-BR" dirty="0"/>
              <a:t>BASE NACIONAL COMUM CURRICULAR (BNCC)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COMPETÊNCIAS E HABILIDADES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>
                <a:latin typeface="Arial" pitchFamily="34" charset="0"/>
                <a:cs typeface="Arial" pitchFamily="34" charset="0"/>
              </a:rPr>
              <a:t>COMPETÊNCIAS GERAIS – DESENVOLVIMENTO PLENO DO ALUNO: PESSOAL, SOCIAL, EMOCIONAL, FÍSICO E CULTURAL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854696" cy="299229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9208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itchFamily="34" charset="0"/>
                <a:cs typeface="Arial" pitchFamily="34" charset="0"/>
              </a:rPr>
              <a:t>BNCC E O DESENVOLVIMENTO SUSTENTÁVEL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854696" cy="2736304"/>
          </a:xfrm>
        </p:spPr>
        <p:txBody>
          <a:bodyPr/>
          <a:lstStyle/>
          <a:p>
            <a:pPr algn="ctr"/>
            <a:r>
              <a:rPr lang="pt-BR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9766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IMPLEMENTAÇÃO DO NOVO ENSINO MÉDIO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ESCOLAS ESTADUAIS PAULISTAS</a:t>
            </a:r>
          </a:p>
        </p:txBody>
      </p:sp>
    </p:spTree>
    <p:extLst>
      <p:ext uri="{BB962C8B-B14F-4D97-AF65-F5344CB8AC3E}">
        <p14:creationId xmlns:p14="http://schemas.microsoft.com/office/powerpoint/2010/main" val="318720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504056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Arial" pitchFamily="34" charset="0"/>
                <a:cs typeface="Arial" pitchFamily="34" charset="0"/>
              </a:rPr>
              <a:t>PAUTA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4286" y="1412776"/>
            <a:ext cx="7854696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7200" b="1" dirty="0">
                <a:latin typeface="Arial" pitchFamily="34" charset="0"/>
                <a:cs typeface="Arial" pitchFamily="34" charset="0"/>
              </a:rPr>
              <a:t>1 - POR QUE UM NOVO ENSINO MÉDIO?</a:t>
            </a:r>
          </a:p>
          <a:p>
            <a:pPr algn="l"/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7200" b="1" dirty="0">
                <a:latin typeface="Arial" pitchFamily="34" charset="0"/>
                <a:cs typeface="Arial" pitchFamily="34" charset="0"/>
              </a:rPr>
              <a:t>2 - LEGISLAÇÃO - NOVO ENSINO MÉDIO</a:t>
            </a:r>
          </a:p>
          <a:p>
            <a:pPr algn="l"/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70000"/>
              </a:lnSpc>
            </a:pPr>
            <a:r>
              <a:rPr lang="pt-BR" sz="7200" b="1" dirty="0">
                <a:latin typeface="Arial" pitchFamily="34" charset="0"/>
                <a:cs typeface="Arial" pitchFamily="34" charset="0"/>
              </a:rPr>
              <a:t>3 – NOVO ENSINO MÉDIO: BASE NACIONAL COMUM CURICULAR (BNCC): COMPETÊNCIAS E HABILIDADES</a:t>
            </a:r>
          </a:p>
          <a:p>
            <a:pPr algn="l"/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70000"/>
              </a:lnSpc>
            </a:pPr>
            <a:r>
              <a:rPr lang="pt-BR" sz="7200" b="1" dirty="0">
                <a:latin typeface="Arial" pitchFamily="34" charset="0"/>
                <a:cs typeface="Arial" pitchFamily="34" charset="0"/>
              </a:rPr>
              <a:t>4 – IMPLEMENTAÇÃO DO NOVO ENSINO MÉDIO NAS ESCOLAS ESTADUAIS PAULISTAS</a:t>
            </a:r>
          </a:p>
          <a:p>
            <a:pPr algn="l"/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7200" b="1" dirty="0">
                <a:latin typeface="Arial" pitchFamily="34" charset="0"/>
                <a:cs typeface="Arial" pitchFamily="34" charset="0"/>
              </a:rPr>
              <a:t>5 – PROJETO DE VIDA DOS ESTUDANTES DO NOVO ENSINO MÉDIO</a:t>
            </a:r>
          </a:p>
          <a:p>
            <a:pPr algn="l"/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7200" b="1" dirty="0">
                <a:latin typeface="Arial" pitchFamily="34" charset="0"/>
                <a:cs typeface="Arial" pitchFamily="34" charset="0"/>
              </a:rPr>
              <a:t>6 – ONDE ENCONTRAR MATERIAIS</a:t>
            </a:r>
          </a:p>
          <a:p>
            <a:pPr algn="l"/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7200" b="1" dirty="0">
                <a:latin typeface="Arial" pitchFamily="34" charset="0"/>
                <a:cs typeface="Arial" pitchFamily="34" charset="0"/>
              </a:rPr>
              <a:t>7 - REFERENCIAL</a:t>
            </a:r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NOVO ENSINO MÉDIO A PARTIR DE 2021 - ESCOLAS ESTADUAIS PAULISTAS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854696" cy="4896544"/>
          </a:xfrm>
        </p:spPr>
        <p:txBody>
          <a:bodyPr/>
          <a:lstStyle/>
          <a:p>
            <a:pPr lvl="0" algn="just"/>
            <a:r>
              <a:rPr lang="pt-BR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A partir de 2021</a:t>
            </a:r>
            <a:r>
              <a:rPr lang="pt-BR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,</a:t>
            </a:r>
            <a:r>
              <a:rPr lang="pt-BR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ocorrerá a implementação gradual do currículo, iniciando apenas pela 1ª série.</a:t>
            </a:r>
          </a:p>
          <a:p>
            <a:pPr lvl="0" algn="just"/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057900" cy="228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656184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COMO SERÁ A ESTRUTURA TOTAL DE HORAS?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248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80" y="2348880"/>
            <a:ext cx="7992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72152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ESTRUTURA DA FORMAÇÃO GERAL BÁSICA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2856"/>
            <a:ext cx="7992888" cy="39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865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0121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ESTRUTURA DOS ITINERÁRIOS FORMATIVOS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84" y="2285945"/>
            <a:ext cx="7920880" cy="363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00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CARGA HORÁRIA DAFORMAÇÃO GERAL BÁSICA NAS ESCOLAS ESTADUAIS PAULISTAS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2708920"/>
            <a:ext cx="8071048" cy="36004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32712"/>
          </a:xfrm>
        </p:spPr>
        <p:txBody>
          <a:bodyPr/>
          <a:lstStyle/>
          <a:p>
            <a:r>
              <a:rPr lang="pt-BR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80290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itchFamily="34" charset="0"/>
                <a:cs typeface="Arial" pitchFamily="34" charset="0"/>
              </a:rPr>
              <a:t>ÁREAS DO CONHECIMENTO E OS ITINERÁRIOS FORMATIVOS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84887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63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248472" cy="3897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>
                <a:latin typeface="Arial" pitchFamily="34" charset="0"/>
                <a:cs typeface="Arial" pitchFamily="34" charset="0"/>
              </a:rPr>
              <a:t>PROPOSTAS DE APROFUNDAMENTOS CURRICULARES DOS ITINERÁRIOS FORMATIVOS DAS ÁREAS DO CONHECIMENTO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248472" cy="3888433"/>
          </a:xfrm>
          <a:prstGeom prst="rect">
            <a:avLst/>
          </a:prstGeom>
          <a:ln>
            <a:solidFill>
              <a:schemeClr val="accent1">
                <a:alpha val="99000"/>
              </a:schemeClr>
            </a:solidFill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287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-243408"/>
            <a:ext cx="7851648" cy="266429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NOVO ENSINO MÉDIO EM SP – CARGA HORÁRIA – ESCOLAS ESTADUAIS</a:t>
            </a:r>
            <a:br>
              <a:rPr lang="pt-BR" sz="6000" dirty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978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149080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664296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sz="4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ITINERÁRIOS FORMATIVOS: COMO FICAM DISTRIBUÍDAS AS UNIDADES CURRICULARES (UC) AO LONGO DOS 3 ANOS </a:t>
            </a:r>
            <a:endParaRPr lang="pt-BR" sz="4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244827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79208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68" y="3861048"/>
            <a:ext cx="79208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350704"/>
            <a:ext cx="7854696" cy="3174640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pt-BR" dirty="0"/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pt-BR" sz="29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Essas 10 aulas são organizadas em </a:t>
            </a:r>
            <a:r>
              <a:rPr lang="pt-BR" sz="2900" b="1" u="sng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componentes curriculares</a:t>
            </a:r>
            <a:r>
              <a:rPr lang="pt-BR" sz="29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, que serão atribuídos normalmente para os professores da rede;</a:t>
            </a:r>
          </a:p>
          <a:p>
            <a:pPr lvl="0" algn="just">
              <a:lnSpc>
                <a:spcPct val="170000"/>
              </a:lnSpc>
            </a:pPr>
            <a:endParaRPr lang="pt-BR" sz="2900" b="1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lvl="0" algn="just">
              <a:lnSpc>
                <a:spcPct val="170000"/>
              </a:lnSpc>
              <a:buClr>
                <a:schemeClr val="dk1"/>
              </a:buClr>
              <a:buSzPts val="1100"/>
            </a:pPr>
            <a:r>
              <a:rPr lang="pt-BR" sz="29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* </a:t>
            </a:r>
            <a:r>
              <a:rPr lang="pt-BR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O estudante se matricula em um aprofundamento curricular para fazê-lo ao longo das 2ª e 3ª séries, mas pode solicitar transferência a outro aprofundamento entre os semestres caso tenha interesse e haja vaga;</a:t>
            </a:r>
          </a:p>
          <a:p>
            <a:pPr lvl="0" algn="just">
              <a:lnSpc>
                <a:spcPct val="170000"/>
              </a:lnSpc>
              <a:buClr>
                <a:schemeClr val="dk1"/>
              </a:buClr>
              <a:buSzPts val="1100"/>
            </a:pPr>
            <a:endParaRPr lang="pt-BR" sz="29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Open Sans"/>
            </a:endParaRPr>
          </a:p>
          <a:p>
            <a:pPr algn="just">
              <a:lnSpc>
                <a:spcPct val="170000"/>
              </a:lnSpc>
              <a:buClr>
                <a:schemeClr val="dk1"/>
              </a:buClr>
              <a:buSzPts val="1100"/>
            </a:pPr>
            <a:r>
              <a:rPr lang="pt-BR" sz="29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*  </a:t>
            </a:r>
            <a:r>
              <a:rPr lang="pt-BR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Só será atribuído para a “habilitação/qualificação alternativa” caso não exista professor com a habilitação (ou qualificação) prioritária na escola.</a:t>
            </a:r>
          </a:p>
          <a:p>
            <a:pPr lvl="0" algn="just">
              <a:lnSpc>
                <a:spcPct val="170000"/>
              </a:lnSpc>
              <a:buClr>
                <a:schemeClr val="dk1"/>
              </a:buClr>
              <a:buSzPts val="1100"/>
            </a:pPr>
            <a:endParaRPr lang="pt-BR" sz="28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Open Sans"/>
            </a:endParaRPr>
          </a:p>
          <a:p>
            <a:pPr lvl="0" algn="just">
              <a:lnSpc>
                <a:spcPct val="170000"/>
              </a:lnSpc>
              <a:buClr>
                <a:schemeClr val="dk1"/>
              </a:buClr>
              <a:buSzPts val="1100"/>
            </a:pPr>
            <a:endParaRPr lang="pt-BR" sz="280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lvl="0"/>
            <a:endParaRPr lang="pt-BR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29" y="908720"/>
            <a:ext cx="7920880" cy="224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152128"/>
          </a:xfrm>
        </p:spPr>
        <p:txBody>
          <a:bodyPr numCol="1"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pt-BR" sz="3100" dirty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POR QUE UM NOVO ENSINO MÉDIO?</a:t>
            </a:r>
            <a:br>
              <a:rPr lang="pt-BR" sz="1600" dirty="0">
                <a:latin typeface="Arial" pitchFamily="34" charset="0"/>
                <a:ea typeface="Open Sans"/>
                <a:cs typeface="Arial" pitchFamily="34" charset="0"/>
                <a:sym typeface="Open Sans"/>
              </a:rPr>
            </a:br>
            <a:br>
              <a:rPr lang="pt-BR" sz="1600" dirty="0"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</a:br>
            <a:br>
              <a:rPr lang="pt-BR" sz="1600" dirty="0"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208584" cy="5184576"/>
          </a:xfrm>
        </p:spPr>
        <p:txBody>
          <a:bodyPr numCol="1">
            <a:normAutofit/>
          </a:bodyPr>
          <a:lstStyle/>
          <a:p>
            <a:pPr algn="l"/>
            <a:br>
              <a:rPr lang="pt-BR" sz="1200" dirty="0"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</a:br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r>
              <a:rPr lang="pt-BR" sz="1200" dirty="0"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  </a:t>
            </a:r>
          </a:p>
          <a:p>
            <a:pPr algn="l"/>
            <a:r>
              <a:rPr lang="pt-BR" sz="1200" dirty="0"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Fonte: a autora adaptado de CMSP, 2021</a:t>
            </a: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pt-BR" sz="1200" dirty="0"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>
              <a:latin typeface="Arial" pitchFamily="34" charset="0"/>
              <a:cs typeface="Arial" pitchFamily="34" charset="0"/>
              <a:sym typeface="Arial"/>
            </a:endParaRPr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pPr algn="l"/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  <a:p>
            <a:pPr algn="l"/>
            <a:endParaRPr lang="pt-BR" sz="1200" dirty="0"/>
          </a:p>
        </p:txBody>
      </p:sp>
      <p:sp>
        <p:nvSpPr>
          <p:cNvPr id="4" name="Elipse 3"/>
          <p:cNvSpPr/>
          <p:nvPr/>
        </p:nvSpPr>
        <p:spPr>
          <a:xfrm>
            <a:off x="5148064" y="4437112"/>
            <a:ext cx="35283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Novo Ensino Médio aproxima os estudantes das transformações da sociedade e do mercado de trabalho do século XXI, </a:t>
            </a:r>
            <a:r>
              <a:rPr lang="pt-BR" sz="12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por meio</a:t>
            </a:r>
            <a:r>
              <a:rPr lang="pt-BR" sz="1200" dirty="0"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de um currículo mais flexível</a:t>
            </a:r>
            <a:endParaRPr lang="pt-BR" sz="1200" dirty="0"/>
          </a:p>
        </p:txBody>
      </p:sp>
      <p:sp>
        <p:nvSpPr>
          <p:cNvPr id="5" name="Elipse 4"/>
          <p:cNvSpPr/>
          <p:nvPr/>
        </p:nvSpPr>
        <p:spPr>
          <a:xfrm>
            <a:off x="251520" y="1556792"/>
            <a:ext cx="3744416" cy="2232248"/>
          </a:xfrm>
          <a:prstGeom prst="ellipse">
            <a:avLst/>
          </a:prstGeom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5004048" y="1700808"/>
            <a:ext cx="367240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2160240" cy="16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88840"/>
            <a:ext cx="2600629" cy="14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467544" y="4365104"/>
            <a:ext cx="338437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Tornar a escola mais atrativa para o estudante do Ensino Médio.</a:t>
            </a:r>
          </a:p>
        </p:txBody>
      </p:sp>
      <p:sp>
        <p:nvSpPr>
          <p:cNvPr id="16" name="Seta para a esquerda e para a direita 15"/>
          <p:cNvSpPr/>
          <p:nvPr/>
        </p:nvSpPr>
        <p:spPr>
          <a:xfrm>
            <a:off x="4211960" y="2564904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flipH="1">
            <a:off x="2051720" y="386104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6804248" y="393305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4283968" y="5157192"/>
            <a:ext cx="64807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PROJETO DE VIDA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DOS ESTUDANTES DO ENSINO MÉDIO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800200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PROJETO DE VIDA E O NOVO ENSINO MÉDIO – O QUE MUDA?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3153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92695"/>
            <a:ext cx="7851648" cy="1152367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PRÍNCIPIOS NORTEADORES DO PROJETO DE VIDA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2060849"/>
            <a:ext cx="7854696" cy="208823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72" y="1877194"/>
            <a:ext cx="4233664" cy="24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136" y="1861128"/>
            <a:ext cx="4567352" cy="252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0595" y="4365104"/>
            <a:ext cx="5977258" cy="23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549432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DIMENSÕES DO PROJETO DE VIDA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20888"/>
            <a:ext cx="79990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05272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EXEMPLOS DE ITINERÁRIOS FORMATIVOS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2996952"/>
            <a:ext cx="7854696" cy="1984184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ESCOLAS ESTADUAIS PAULISTAS</a:t>
            </a:r>
          </a:p>
        </p:txBody>
      </p:sp>
    </p:spTree>
    <p:extLst>
      <p:ext uri="{BB962C8B-B14F-4D97-AF65-F5344CB8AC3E}">
        <p14:creationId xmlns:p14="http://schemas.microsoft.com/office/powerpoint/2010/main" val="270648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920880" cy="545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ONDE ENCONTRAR MATERIAS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7854696" cy="504056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Currículo Paulista – Etapa Ensino Médio: </a:t>
            </a:r>
            <a:r>
              <a:rPr lang="pt-BR" u="sng" dirty="0">
                <a:hlinkClick r:id="rId2"/>
              </a:rPr>
              <a:t>https://efape.educacao.sp.gov.br/curriculopaulista/</a:t>
            </a:r>
            <a:r>
              <a:rPr lang="pt-BR" dirty="0"/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Materiais sobre o Novo Currículo do Ensino Médio:</a:t>
            </a:r>
            <a:br>
              <a:rPr lang="pt-BR" dirty="0"/>
            </a:br>
            <a:r>
              <a:rPr lang="pt-BR" u="sng" dirty="0">
                <a:hlinkClick r:id="rId3"/>
              </a:rPr>
              <a:t>https://efape.educacao.sp.gov.br/curriculopaulista/ensino-medio/</a:t>
            </a:r>
            <a:r>
              <a:rPr lang="pt-BR" dirty="0"/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Formações anteriores sobre o Novo Ensino Médio:</a:t>
            </a:r>
            <a:br>
              <a:rPr lang="pt-BR" dirty="0"/>
            </a:br>
            <a:r>
              <a:rPr lang="pt-BR" u="sng" dirty="0">
                <a:hlinkClick r:id="rId4"/>
              </a:rPr>
              <a:t>https://efape.educacao.sp.gov.br/curriculopaulista/ensino-medio/materiais-de-formacao-ensino-medio//</a:t>
            </a:r>
            <a:r>
              <a:rPr lang="pt-BR" dirty="0"/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Catálogo Detalhado dos Aprofundamentos Curriculares: </a:t>
            </a:r>
            <a:r>
              <a:rPr lang="pt-BR" u="sng" dirty="0">
                <a:hlinkClick r:id="rId5"/>
              </a:rPr>
              <a:t>https://drive.google.com/file/d/1H-8A8VZ2qV88MMg_jdm5yyfdqDFGDvfq/view?usp=sharing</a:t>
            </a:r>
            <a:r>
              <a:rPr lang="pt-BR" dirty="0"/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Documento orientador para a implementação dos Itinerários Formativos: </a:t>
            </a:r>
            <a:r>
              <a:rPr lang="pt-BR" u="sng" dirty="0">
                <a:hlinkClick r:id="rId6"/>
              </a:rPr>
              <a:t>https://drive.google.com/file/d/1V6L32f6XLD6rC6hGpYsc3UVR3dgPvhpa/view?usp=sharing</a:t>
            </a:r>
            <a:r>
              <a:rPr lang="pt-BR" dirty="0"/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Link do documento com o passo a passo das orientações para indicação dos Itinerários Formativos na SED:</a:t>
            </a:r>
            <a:r>
              <a:rPr lang="pt-BR" i="1" dirty="0"/>
              <a:t> </a:t>
            </a:r>
            <a:r>
              <a:rPr lang="pt-BR" u="sng" dirty="0">
                <a:hlinkClick r:id="rId7"/>
              </a:rPr>
              <a:t>https://drive.google.com/drive/folders/1zUdIFOJY0F1vRqJEpO6Srdhu6YempwEG?usp=sharing</a:t>
            </a:r>
            <a:r>
              <a:rPr lang="pt-BR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  <a:p>
            <a:pPr lvl="0" algn="just"/>
            <a:endParaRPr lang="pt-BR" sz="500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lvl="0" algn="just">
              <a:buFont typeface="Arial" charset="0"/>
              <a:buChar char="•"/>
            </a:pPr>
            <a:endParaRPr lang="pt-BR" sz="2800" dirty="0"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lvl="0" algn="just">
              <a:buFont typeface="Arial" charset="0"/>
              <a:buChar char="•"/>
            </a:pP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576064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Arial" pitchFamily="34" charset="0"/>
                <a:cs typeface="Arial" pitchFamily="34" charset="0"/>
              </a:rPr>
              <a:t>REFERENCIAL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7854696" cy="482453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dirty="0"/>
              <a:t>BRASIL. Constituição da República Federativa do Brasil (1988). Brasília, DF: Senado Federal,1988. Disponível em: &lt; </a:t>
            </a:r>
            <a:r>
              <a:rPr lang="pt-BR" u="sng" dirty="0">
                <a:hlinkClick r:id="rId2"/>
              </a:rPr>
              <a:t>http://www.planalto.gov.br/ccivil_03/constituicao/constituicaocompilado.htm</a:t>
            </a:r>
            <a:r>
              <a:rPr lang="pt-BR" dirty="0"/>
              <a:t>  &gt;.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Acesso em: 2 abr. 2021.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Lei nº 9.394, de 20 de dezembro de 1996. Estabelece as diretrizes e bases da educação nacional. Diário Oficial da União, Brasília, 23 de dezembro de 1996.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http://www.planalto.gov.br/ccivil_03/leis/L9394.htm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em: 2 abr. 2021.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Lei nº 13.005, de 25 de junho de 2014. Aprova o Plano Nacional de Educação – PNE e dá outras providências. Diário Oficial da União, Brasília, 26 de junho de 2014.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http://www.planalto.gov.br/ccivil_03/_ato2011-2014/2014/lei/l13005.htm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em: 2 abr. 2021.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Lei nº 13.415, de 16 de fevereiro de 2017. Altera as Leis nº 9.394, de 20 de dezembro de 1996, que estabelece as diretrizes e bases da educação nacional, e 11.494, de 20 de junho 2007, que regulamenta o Fundo de Manutenção e Desenvolvimento da Educação Básica e de Valorização dos Profissionais da Educação, a Consolidação das Leis do Trabalho – CLT, aprovada pelo Decreto-Lei nº 5.452, de 1º de maio de 1943, e o Decreto-Lei nº 236, de 28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fevereiro de 1967; revoga a Lei nº 11.161, de 5 de agosto de 2005; e institui a Política de Fomento à Implementação de Escolas de Ensino Médio em Tempo Integral. Diário Oficial da União, Brasília, 17 de fevereiro de 2017.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http://www.planalto.gov.br/ccivil_03/_ato2015-2018/2017/lei/L13415.htm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em: 2 abr. 2021.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Lei nº 13.005, de 25 de junho de 2014. Aprova o Plano Nacional de Educação –PNE e dá outras providências. Diário Oficial da União, Brasília, 26 de junho de 2014.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http://www.planalto.gov.br/ccivil_03/_ato2011-2014/2014/lei/l13005.htm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em: 2 de abr. 2021.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Parecer CNE/CP nº 15/2018, de 4 de dezembro de 2018. Instituição da Base Nacional Comum Curricular do Ensino Médio (BNCC-EM) e orientação aos sistemas de ensino e às instituições e redes escolares para sua implementação, em regime de colaboração entre os sistemas de ensino, nos termos do Art. 211 da Constituição Federal e Art. 8 º da Lei nº 9.394/1996 (LDB). Diário Oficial da União, de 17 de dezembro de 2018, Seção 1, Pág. 33.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http://portal.mec.gov.br/index.php?option=com_docman&amp;view=download&amp;alias=103561-pcp015-18&amp;category_slug=dezembro-2018-pdf&amp;Itemid=30192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 2 abr. 2021.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Conselho Nacional de Educação; Câmera de Educação Básica. Parecer nº 7, de 7 de abril de 2010. Diretrizes Curriculares Nacionais Gerais para a Educação Básica. Diário Oficial da União, Brasília, 9 de julho de 2010, Seção 1, p. 10.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http://pactoensinomedio.mec.gov.br/images/pdf/pceb007_10.pdf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&gt;. Acesso em: 2 abr.2021.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Resolução do Conselho Nacional de Educação-Conselho Pleno Nº 2, de 22 de dezembro de 2017. Institui e orienta a implantação da Base Nacional Comum Curricular, a ser respeitada obrigatoriamente ao longo das etapas e respectivas modalidades no âmbito da Educação Básica. Diário Oficial da União, Brasília, 22 de dezembro de 2017.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http://portal.mec.gov.br/index.php?option=com_docman&amp;view=download&amp;alias=79631-rcp002-17-pdf&amp;category_slug=dezembro-2017-pdf&amp;Itemid=30192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em: 2 abr.2021.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Resolução do Conselho Nacional de Educação-Conselho Pleno Nº 4, de 17 de dezembro de 2018. Institui a Base Nacional Comum Curricular na Etapa do Ensino Médio (BNCC-EM), como etapa final da Educação Básica, nos termos do artigo 35 da LDB, completando o conjunto constituído pela BNCC da Educação Infantil e do Ensino Fundamental, com base na Resolução CNE/CP nº 2/2017, fundamentada no Parecer CNE/CP nº 15/2017.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http://portal.mec.gov.br/docman/dezembro-2018-pdf/104101-rcp004-18/file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em: 2 abr.2021.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Educação-Conselho Nacional De Educação. Texto de Referência. Formação de Professores. 2019. Disponível em: &lt;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http://portal.mec.gov.br/docman/setembro-2019/124721-texto-referencia-formacao-de-professores/file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&gt;. Acesso em: 2 abr. 2021.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SEDUC. Resolução Seduc-69, de 11-8-2021. Dispõe sobre o processo de implementação do Novo Ensino Médio e dá providências correlatas.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https://www.cpp.org.br/procuradoria/publicacoes/item/17216-resolucao-seduc-69-21-processo-de-implementacao-do-novo-ensino-medio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em: 27 jul. 2021.  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MOREIRA. Ana Isabel. et al. Eu, quando era pequeno, gostava da escola… de comer na cantina”: perspectiva(s) dos adultos sobre a organização escolar. Revista do Centro de Educação. UFSM. Santa Maria.RS. 2020. Disponível em: &lt;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https://periodicos.ufsm.br/reveducacao/article/view/39626/pdf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 2 abr. 2021.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PAULO.Secretaria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Educação. Centro de Mídias. Governo do Estado de São Paulo. São Paulo. SP. 2021. Disponível em: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https://centrodemidiasp.educacao.sp.gov.br/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Acesso em: 10 mar. 2021.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pPr algn="l"/>
            <a:r>
              <a:rPr lang="pt-BR" dirty="0"/>
              <a:t> </a:t>
            </a:r>
          </a:p>
          <a:p>
            <a:pPr algn="l"/>
            <a:endParaRPr lang="pt-BR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LEGISLAÇÃO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NOVO ENSINO MÉDIO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916832"/>
            <a:ext cx="7851648" cy="1283568"/>
          </a:xfrm>
        </p:spPr>
        <p:txBody>
          <a:bodyPr>
            <a:normAutofit/>
          </a:bodyPr>
          <a:lstStyle/>
          <a:p>
            <a:pPr algn="l"/>
            <a:r>
              <a:rPr lang="pt-BR" sz="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OBRIGADA!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032448" cy="41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LEGISLAÇÃO DO ENSINO MÉDIO</a:t>
            </a:r>
            <a:endParaRPr lang="pt-BR" sz="2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23251"/>
            <a:ext cx="7128792" cy="498606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4392488"/>
          </a:xfrm>
        </p:spPr>
        <p:txBody>
          <a:bodyPr>
            <a:normAutofit/>
          </a:bodyPr>
          <a:lstStyle/>
          <a:p>
            <a:pPr marR="0" lvl="0"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pt-BR" sz="140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72008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ARTIGOS 1º E 2º DA LEI 13.415/2017</a:t>
            </a:r>
            <a:br>
              <a:rPr lang="pt-B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</a:br>
            <a:endParaRPr lang="pt-BR" sz="2800" b="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200472" cy="3528392"/>
          </a:xfrm>
        </p:spPr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buClr>
                <a:schemeClr val="dk1"/>
              </a:buClr>
              <a:buSzPts val="1100"/>
            </a:pPr>
            <a:endParaRPr lang="pt-BR" sz="1400" b="1" dirty="0">
              <a:solidFill>
                <a:schemeClr val="tx2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224136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ARTIGO 3º DA LEI 13.415/2017</a:t>
            </a:r>
            <a:br>
              <a:rPr lang="pt-BR" sz="6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7772400" cy="432048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3"/>
            <a:ext cx="7920880" cy="473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pt-BR" sz="31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ARTIGO 4º DA LEI 13.415/2017</a:t>
            </a:r>
            <a:br>
              <a:rPr lang="pt-BR" sz="9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0" y="2492896"/>
            <a:ext cx="3168352" cy="3816424"/>
          </a:xfrm>
        </p:spPr>
        <p:txBody>
          <a:bodyPr/>
          <a:lstStyle/>
          <a:p>
            <a:r>
              <a:rPr lang="pt-BR" dirty="0" err="1"/>
              <a:t>LlL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78" y="1708946"/>
            <a:ext cx="8030761" cy="431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799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0" dirty="0">
                <a:effectLst/>
              </a:rPr>
              <a:t> </a:t>
            </a:r>
            <a:r>
              <a:rPr lang="pt-BR" sz="31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LEGISLAÇÃO - IMPLEMENTAÇÃO DO NOVO ENSINO MÉDIO</a:t>
            </a:r>
            <a:br>
              <a:rPr lang="pt-BR" sz="31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122413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400" dirty="0"/>
              <a:t>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Resolução Seduc-69/21, a qual dispõe sobre o processo de implementação do novo ensino médio e dá providências correlatas.</a:t>
            </a:r>
            <a:b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36912"/>
            <a:ext cx="57435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5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36989</TotalTime>
  <Words>1799</Words>
  <Application>Microsoft Office PowerPoint</Application>
  <PresentationFormat>Apresentação na tela (4:3)</PresentationFormat>
  <Paragraphs>199</Paragraphs>
  <Slides>40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Constantia</vt:lpstr>
      <vt:lpstr>Open Sans</vt:lpstr>
      <vt:lpstr>Times New Roman</vt:lpstr>
      <vt:lpstr>Wingdings 2</vt:lpstr>
      <vt:lpstr>Fluxo</vt:lpstr>
      <vt:lpstr>CURRÍCULO PAULISTA</vt:lpstr>
      <vt:lpstr>PAUTA</vt:lpstr>
      <vt:lpstr>POR QUE UM NOVO ENSINO MÉDIO?   </vt:lpstr>
      <vt:lpstr>LEGISLAÇÃO</vt:lpstr>
      <vt:lpstr>LEGISLAÇÃO DO ENSINO MÉDIO</vt:lpstr>
      <vt:lpstr>ARTIGOS 1º E 2º DA LEI 13.415/2017 </vt:lpstr>
      <vt:lpstr>ARTIGO 3º DA LEI 13.415/2017 </vt:lpstr>
      <vt:lpstr>ARTIGO 4º DA LEI 13.415/2017 </vt:lpstr>
      <vt:lpstr> LEGISLAÇÃO - IMPLEMENTAÇÃO DO NOVO ENSINO MÉDIO </vt:lpstr>
      <vt:lpstr>Resolução Seduc-69/21, a qual dispõe sobre o processo de implementação do novo ensino médio e dá providências 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NOVO ENSINO MÉDIO:  BASE NACIONAL COMUM CURRICULAR (BNCC)</vt:lpstr>
      <vt:lpstr>COMPETÊNCIAS GERAIS – DESENVOLVIMENTO PLENO DO ALUNO: PESSOAL, SOCIAL, EMOCIONAL, FÍSICO E CULTURAL</vt:lpstr>
      <vt:lpstr>BNCC E O DESENVOLVIMENTO SUSTENTÁVEL</vt:lpstr>
      <vt:lpstr>IMPLEMENTAÇÃO DO NOVO ENSINO MÉDIO </vt:lpstr>
      <vt:lpstr>NOVO ENSINO MÉDIO A PARTIR DE 2021 - ESCOLAS ESTADUAIS PAULISTAS</vt:lpstr>
      <vt:lpstr>COMO SERÁ A ESTRUTURA TOTAL DE HORAS?</vt:lpstr>
      <vt:lpstr>ESTRUTURA DA FORMAÇÃO GERAL BÁSICA</vt:lpstr>
      <vt:lpstr>ESTRUTURA DOS ITINERÁRIOS FORMATIVOS</vt:lpstr>
      <vt:lpstr>CARGA HORÁRIA DAFORMAÇÃO GERAL BÁSICA NAS ESCOLAS ESTADUAIS PAULISTAS</vt:lpstr>
      <vt:lpstr>ÁREAS DO CONHECIMENTO E OS ITINERÁRIOS FORMATIVOS</vt:lpstr>
      <vt:lpstr>PROPOSTAS DE APROFUNDAMENTOS CURRICULARES DOS ITINERÁRIOS FORMATIVOS DAS ÁREAS DO CONHECIMENTO</vt:lpstr>
      <vt:lpstr>NOVO ENSINO MÉDIO EM SP – CARGA HORÁRIA – ESCOLAS ESTADUAIS </vt:lpstr>
      <vt:lpstr>ITINERÁRIOS FORMATIVOS: COMO FICAM DISTRIBUÍDAS AS UNIDADES CURRICULARES (UC) AO LONGO DOS 3 ANOS </vt:lpstr>
      <vt:lpstr>Apresentação do PowerPoint</vt:lpstr>
      <vt:lpstr>PROJETO DE VIDA</vt:lpstr>
      <vt:lpstr>PROJETO DE VIDA E O NOVO ENSINO MÉDIO – O QUE MUDA?</vt:lpstr>
      <vt:lpstr>PRÍNCIPIOS NORTEADORES DO PROJETO DE VIDA</vt:lpstr>
      <vt:lpstr>DIMENSÕES DO PROJETO DE VIDA</vt:lpstr>
      <vt:lpstr>EXEMPLOS DE ITINERÁRIOS FORMATIVOS</vt:lpstr>
      <vt:lpstr>Apresentação do PowerPoint</vt:lpstr>
      <vt:lpstr>Apresentação do PowerPoint</vt:lpstr>
      <vt:lpstr>Apresentação do PowerPoint</vt:lpstr>
      <vt:lpstr>ONDE ENCONTRAR MATERIAS</vt:lpstr>
      <vt:lpstr>REFERENCIAL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CURRICULO PAULISTA</dc:title>
  <dc:creator>Silvana A. Paiva</dc:creator>
  <cp:lastModifiedBy>Vania Cristina Paduan Alves</cp:lastModifiedBy>
  <cp:revision>194</cp:revision>
  <dcterms:created xsi:type="dcterms:W3CDTF">2021-02-12T03:54:48Z</dcterms:created>
  <dcterms:modified xsi:type="dcterms:W3CDTF">2021-09-16T14:37:21Z</dcterms:modified>
</cp:coreProperties>
</file>