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6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71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75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573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59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2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969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347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908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00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81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45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75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17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99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14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1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72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FADBED1-C5F0-4A80-A4C8-FD41050490A7}" type="datetimeFigureOut">
              <a:rPr lang="pt-BR" smtClean="0"/>
              <a:t>31/08/2021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5802E00-BFAE-477C-AB55-4A64F3202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88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emparanapanema.educacao.sp.gov.br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eesp-my.sharepoint.com/:w:/g/personal/depprnit_educacao_sp_gov_br/Ec8luuTiNplMvWmt1vfEib0B4iuT-dmqooHQB_YdXvze2w?e=GiI6D1" TargetMode="External"/><Relationship Id="rId2" Type="http://schemas.openxmlformats.org/officeDocument/2006/relationships/hyperlink" Target="https://sees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0B8wA0I0zyvJMTXIydkRHWTJ2dlk/view?usp=sharing" TargetMode="External"/><Relationship Id="rId4" Type="http://schemas.openxmlformats.org/officeDocument/2006/relationships/hyperlink" Target="https://docs.google.com/spreadsheets/d/1maHDbb5o2dY3s0IWV3a_wdjj7ZvDUFH8jf-ZcmKqyII/edit?usp=sharin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8wA0I0zyvJMUXByVUE4Z3o4aUE/view?usp=sharing" TargetMode="External"/><Relationship Id="rId2" Type="http://schemas.openxmlformats.org/officeDocument/2006/relationships/hyperlink" Target="https://drive.google.com/file/d/0B8wA0I0zyvJMZWlWX1dhcHhmYVE/view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0B8wA0I0zyvJMNDFNNG53eHZDTWM/view?usp=sharing" TargetMode="External"/><Relationship Id="rId4" Type="http://schemas.openxmlformats.org/officeDocument/2006/relationships/hyperlink" Target="https://drive.google.com/file/d/0B8wA0I0zyvJMQjUtR1FuTEsxaHc/view?usp=sharin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07-2010/2008/lei/l11788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0B8wA0I0zyvJMX05DRF9UdVNjcVk/view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mparanapanema.educacao.sp.gov.b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mparanapanema.educacao.sp.gov.b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mparanapanema.educacao.sp.gov.b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E2000-D30E-4841-B65C-4D9F7B52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ESTÁGIO Supervisionado – diretoria de ensino região de mirante do Paranapanema-</a:t>
            </a:r>
            <a:r>
              <a:rPr lang="pt-BR" b="1" dirty="0" err="1"/>
              <a:t>sp</a:t>
            </a:r>
            <a:r>
              <a:rPr lang="pt-BR" b="1" dirty="0"/>
              <a:t> </a:t>
            </a:r>
            <a:endParaRPr lang="pt-BR" dirty="0"/>
          </a:p>
        </p:txBody>
      </p:sp>
      <p:pic>
        <p:nvPicPr>
          <p:cNvPr id="1026" name="Picture 2" descr="Imagem do brasão oficial do estado de São Paulo.">
            <a:extLst>
              <a:ext uri="{FF2B5EF4-FFF2-40B4-BE49-F238E27FC236}">
                <a16:creationId xmlns:a16="http://schemas.microsoft.com/office/drawing/2014/main" id="{AE642E84-6534-4957-8D02-F8BDBEE69FE0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210" y="2366963"/>
            <a:ext cx="2945580" cy="342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56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B5FE3-498A-4AAC-9E1B-258D284EB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PROCEDIMENTOS PARA O ALUNO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B1FFBE-1CA8-4EE6-9FFE-7FC3FD2772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4- Retirar com o coordenador de estágio da universidade a Carta de Apresentação impressa  e assinada dirigida à escola concedente, a cópia da apólice de seguro e o Termo de Convênio ou Compromisso assinado e impresso em duas vias para ser assinada pelo diretor da escola, ficando uma via na escola concedente e outra via levada à universidade.</a:t>
            </a:r>
          </a:p>
          <a:p>
            <a:r>
              <a:rPr lang="pt-BR" dirty="0"/>
              <a:t>5- Após ter sido incluído no site da Diretoria de Ensino e, em posse dos documentos acima especificados, o candidato deverá apresentar-se de imediato à escola concedente para firmar o Termo de Convênio/Compromisso, para receber as orientações necessárias ao desenvolvimento de seu estágio e firmar data de início.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2980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6D9A8-CF81-4459-8D90-2429C253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PROCEDIMENTOS PARA O ALUNO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7346E8-C25E-4F19-AA8D-2EF949BE9F5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6- Retornar uma via do Termo de Convênio ou Compromisso assinado pelo Diretor de Escola à universidade.</a:t>
            </a:r>
          </a:p>
          <a:p>
            <a:r>
              <a:rPr lang="pt-BR" dirty="0"/>
              <a:t>7- Concluído o estágio, o aluno deverá proceder a Avaliação proposta pela Diretoria de Ensino para ciência e posterior arquivo da Unidade Escolar.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5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A5850-4C9E-456C-8141-03575DCB0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PARA A DIRETORIA DE ENSINO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4AE363-F798-4E61-BC8E-49827D7C11C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1- A Diretoria de Ensino da Região de </a:t>
            </a:r>
            <a:r>
              <a:rPr lang="pt-BR" dirty="0" err="1"/>
              <a:t>MIRAnte</a:t>
            </a:r>
            <a:r>
              <a:rPr lang="pt-BR" dirty="0"/>
              <a:t> do Paranapanema através do supervisor responsável juntamente com o diretor da escola pretendida pelo estagiário  articulará a realização do estagio.</a:t>
            </a:r>
            <a:endParaRPr lang="pt-BR" i="1" dirty="0"/>
          </a:p>
          <a:p>
            <a:r>
              <a:rPr lang="pt-BR" dirty="0"/>
              <a:t>2- Somente após o recebimento do Ofício de encaminhamento para estágio da instituição requerente (universidade) e a apólice de seguro, a DIRETORIA admitirá o aluno estagiário, publicando no site o nome do aluno e a escola que realizará o estagio.. Não havendo vaga na escola pretendida, será encaminhado a escola mais próxima.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3137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13150-A672-4D1E-A47B-1E607126C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PARA A DIRETORIA DE ENSINO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630020-2558-49D3-84CA-667218E388F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Publicação nominal dos estagiários com definição da escola concedente e data de início do estágio pelo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DOS ESTAGIÁRIOS</a:t>
            </a:r>
          </a:p>
          <a:p>
            <a:pPr marL="0" indent="0">
              <a:buNone/>
            </a:pP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Acompanhamento, por parte dos supervisores de ensino do setor da escola concedente, nos termos da legislação em vigor.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48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58B63D-FEE3-469D-B990-3B51724A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CONCEDENTE </a:t>
            </a:r>
            <a:br>
              <a:rPr lang="pt-BR" sz="2800" b="1" dirty="0"/>
            </a:br>
            <a:r>
              <a:rPr lang="pt-BR" sz="2800" b="1" dirty="0"/>
              <a:t>(ESCOLA)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7AB315-1AF5-4EDF-92DB-BAAF0205C0C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Verificação no site da DIRETORIA DE ENSINO a admissão do aluno estagiário para a escola.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/>
              <a:t>2- Recebimento da carta de Apresentação da Universidade com o encaminhamento do aluno estagiário contendo as seguintes informações:</a:t>
            </a:r>
          </a:p>
          <a:p>
            <a:r>
              <a:rPr lang="pt-BR" dirty="0"/>
              <a:t>Identificação da Instituição requerente com a identificação do responsável pelo acompanhamento do estagiário e contato.</a:t>
            </a:r>
          </a:p>
          <a:p>
            <a:r>
              <a:rPr lang="pt-BR" dirty="0"/>
              <a:t>Identificação do estagiário: nome, RG, curso, termo, RA Período do estágio.</a:t>
            </a:r>
          </a:p>
          <a:p>
            <a:r>
              <a:rPr lang="pt-BR" dirty="0"/>
              <a:t>Carga horária a ser cumprida: nº horas total e carga horária para observação, regência e projeto.</a:t>
            </a:r>
          </a:p>
          <a:p>
            <a:r>
              <a:rPr lang="pt-BR" dirty="0"/>
              <a:t>Número da apólice de seguro contra acidentes pessoais e responsabilidade civil por danos contra terceiros.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6583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43416-B4CA-42FB-83CD-071D4E635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CONCEDENTE </a:t>
            </a:r>
            <a:br>
              <a:rPr lang="pt-BR" sz="2800" b="1" dirty="0"/>
            </a:br>
            <a:r>
              <a:rPr lang="pt-BR" sz="2800" b="1" dirty="0"/>
              <a:t>(ESCOLA)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D61696-9EDD-46F2-9C12-A229BFDB0CB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Cópia impressa da Apólice de Seguro contra acidentes para arquivo junto ao prontuário do aluno estagiário.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Verificar a proposta de estágio (art. 7º da Del. CEE 87/2009), contemplando: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a)- Aspectos específicos do curso, normas e orientações complementares, abrangendo a duração máxima e mínima de carga horária ao longo do curso, atentando para a jornada a ser cumprida e a limitação legal (30 horas semanais e 06 horas diárias).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B)- Orientação para elaboração e apresentação periódica de relatório de atividades a ser entregue em prazo não superior a seis meses.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8152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88434-EA2E-47BC-AC13-D1287034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CONCEDENTE </a:t>
            </a:r>
            <a:br>
              <a:rPr lang="pt-BR" sz="2800" b="1" dirty="0"/>
            </a:br>
            <a:r>
              <a:rPr lang="pt-BR" sz="2800" b="1" dirty="0"/>
              <a:t>(ESCOLA)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75AC0E-0FBE-4A67-87D7-CC07B48F9BD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Assinatura do TERMO DE COMPROMISSO entre a Instituição requerente, o aluno estagiário e o Diretor de escola.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Indicação do responsável pela orientação, acompanhamento e avaliação do aluno estagiário, cuidando para.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haja cumprimento restrito da indicação feita pela universidade no que se a refere observação, regência.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projeto compatível com a programação curricular do curso.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4541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3D4AB-44CC-411C-BA37-221224D5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CONCEDENTE </a:t>
            </a:r>
            <a:br>
              <a:rPr lang="pt-BR" sz="2800" b="1" dirty="0"/>
            </a:br>
            <a:r>
              <a:rPr lang="pt-BR" sz="2800" b="1" dirty="0"/>
              <a:t>(ESCOLA)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60FE95-66F9-4440-8880-BB67B8B30F1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Cópia impressa da Apólice de Seguro contra acidentes para arquivo junto ao prontuário do aluno estagiário.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Verificar a proposta de estágio (art. 7º da Del. CEE 87/2009), contemplando: 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 Aspectos específicos do curso, normas e orientações complementares, abrangendo a duração máxima e mínima de carga horária ao longo do curso, atentando para a jornada a ser cumprida e a limitação legal (30 horas semanais e 06 horas diárias).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 Orientação para elaboração e apresentação periódica de relatório de atividades a ser entregue em prazo não superior a seis meses.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3582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CFCEA-575E-47DF-B15D-76F97B68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CONCEDENTE </a:t>
            </a:r>
            <a:br>
              <a:rPr lang="pt-BR" sz="2800" b="1" dirty="0"/>
            </a:br>
            <a:r>
              <a:rPr lang="pt-BR" sz="2800" b="1" dirty="0"/>
              <a:t>(ESCOLA)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E8E647-1FE8-48BA-8F19-4F6CCE69D8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Assinatura do TERMO DE COMPROMISSO entre a Instituição requerente, o aluno estagiário e o Diretor de escola.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Indicação do responsável pela orientação, acompanhamento e avaliação do aluno estagiário, cuidando para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haja cumprimento restrito da indicação feita pela universidade no que se a refere observação, regência,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projeto compatível com a programação curricular do curso.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52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5059E-35D1-4F04-88E2-959D31AA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CONCEDENTE </a:t>
            </a:r>
            <a:br>
              <a:rPr lang="pt-BR" sz="2800" b="1" dirty="0"/>
            </a:br>
            <a:r>
              <a:rPr lang="pt-BR" sz="2800" b="1" dirty="0"/>
              <a:t>(ESCOLA)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2A635D-C554-4AB0-917C-40A239D5C56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 Designar o professor e horário de aulas a serem acompanhadas pelo estagiário.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 Proceder o controle e os registros e arquivamento da frequência e plano de atividades diária de estágio cumpridas pelo aluno estagiário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assinatura diária do professor acompanhado e, ao final de cada mês, assinatura do responsável e diretor de escola.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 Disponibilizar ao estagiário para consulta cópia do Projeto Político Pedagógico, Plano Gestão Quadrienal e seus anexos, Regimento Escolar, cadernos do currículo oficial do Estado de São Paulo, de gestão e de ensino, entre outros documentos escolares.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966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744BAB-7D2D-4F49-BE4D-5E0B86EC1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PROCEDIMENTOS PARA O ESTÁGIO SUPERVISIONADO NA JURISDIÇÃO DA DIRETORIA DE ENSINO DA REGIÃO DE Mirante do Paranapanema – SP</a:t>
            </a:r>
            <a:endParaRPr lang="pt-BR" sz="1800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380ED79-9D96-4911-A314-C33E8F93DE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Deliberação CEE nº 177/2020 de 19/03/2020, Parecer CEE nº 109/2020 de 16/04/2020 e Comunicado EFAPE de 08/09/2020.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PARA O ESTÁGIO SUPERVISIONADO NA JURISDIÇÃO DA DIRETORIA DE ENSINO DA REGIÃO DE Mirante do Paranapanema– SP</a:t>
            </a:r>
          </a:p>
        </p:txBody>
      </p:sp>
    </p:spTree>
    <p:extLst>
      <p:ext uri="{BB962C8B-B14F-4D97-AF65-F5344CB8AC3E}">
        <p14:creationId xmlns:p14="http://schemas.microsoft.com/office/powerpoint/2010/main" val="3639494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9000-2333-47EF-8EE6-6C1F33F5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CONCEDENTE </a:t>
            </a:r>
            <a:br>
              <a:rPr lang="pt-BR" sz="2800" b="1" dirty="0"/>
            </a:br>
            <a:r>
              <a:rPr lang="pt-BR" sz="2800" b="1" dirty="0"/>
              <a:t>(ESCOLA)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BBC59A-AC10-4BA6-8519-B1053E8C0F7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10- Ao final do estágio, após a entrega da Avaliação do estagio pelo estagiário emitir Atestado/Declaração de conclusão com o cumprimento de carga horária total realizada pelo aluno estagiário, discriminando a carga horária de observação, regência e projeto de acordo com o Termo de Convênio ou Compromisso.</a:t>
            </a:r>
          </a:p>
          <a:p>
            <a:endParaRPr lang="pt-BR" dirty="0"/>
          </a:p>
          <a:p>
            <a:r>
              <a:rPr lang="pt-BR" dirty="0"/>
              <a:t>11- Informar à Diretoria, pelo e-mail </a:t>
            </a:r>
            <a:r>
              <a:rPr lang="pt-BR" b="1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https://demparanapanema.educacao.sp.gov.br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/>
              <a:t>o término do período de estágio, ou abandono, quando for o caso, de cada aluno estagiário, para que seja retirado da planilha para disponibilização de novas vagas. Constar no assunto do e-mail término de estágio, nome da escola e identificação do aluno.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0271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2B551-AF5A-45CB-ABE5-3482DDFE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ANEXOS DE MODELOS DE DOCUMENTOS E FORMULÁRIOS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F861F0-EEC6-49CA-8160-A93A8951AE3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 1 - carta de encaminhamento para diretoria de ensino</a:t>
            </a:r>
            <a:endParaRPr lang="pt-BR" u="sng" dirty="0"/>
          </a:p>
          <a:p>
            <a:pPr marL="0" indent="0">
              <a:buNone/>
            </a:pPr>
            <a:r>
              <a:rPr lang="pt-BR" sz="16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https://seesp</a:t>
            </a:r>
            <a:r>
              <a:rPr lang="pt-BR" sz="1600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-my.sharepoint.com/:w:/g/personal/depprnit_educacao_sp_gov_br/Ec8luuTiNplMvWmt1vfEib0B4iuT-dmqooHQB_YdXvze2w?e=GiI6D1</a:t>
            </a:r>
            <a:endParaRPr lang="pt-BR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t-BR" altLang="pt-BR" b="1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ANEXO 2 - MODELO PARA BAIXAR_PLANILHA_DADOS DOS ESTAGIÁRIOS</a:t>
            </a:r>
            <a:endParaRPr lang="pt-BR" altLang="pt-BR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https://docs.google.com/spreadsheets/d/1maHDbb5o2dY3s0IWV3a_wdjj7ZvDUFH8jf-ZcmKqyII/edit?usp=sharing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altLang="pt-BR" b="1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 3 - CARTA DE APRESENTACAO PARA UNIDADE ESC​OLAR</a:t>
            </a:r>
          </a:p>
          <a:p>
            <a:pPr marL="0" indent="0">
              <a:buNone/>
            </a:pPr>
            <a:r>
              <a:rPr lang="pt-BR" altLang="pt-BR" b="1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https://drive.google.com/file/d/0B8wA0I0zyvJMTXIydkRHWTJ2dlk/view?usp=sharing</a:t>
            </a:r>
            <a:endParaRPr lang="pt-BR" altLang="pt-BR" b="1" cap="none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422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B78944-4AE1-4168-8C6E-FE8AE9A28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ANEXOS DE MODELOS DE DOCUMENTOS E FORMULÁRIOS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812AE-050F-452B-860A-195FADC201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altLang="pt-B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 4 -  TERMO-DE-COMPROMISSO</a:t>
            </a:r>
            <a:br>
              <a:rPr lang="pt-BR" altLang="pt-BR" sz="4000" cap="none" dirty="0">
                <a:latin typeface="Arial" panose="020B0604020202020204" pitchFamily="34" charset="0"/>
              </a:rPr>
            </a:br>
            <a:r>
              <a:rPr lang="pt-BR" altLang="pt-BR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https://drive.google.com/file/d/0B8wA0I0zyvJMZWlWX1dhcHhmYVE/view?usp=sharing</a:t>
            </a:r>
            <a:br>
              <a:rPr lang="pt-BR" altLang="pt-BR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altLang="pt-B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altLang="pt-B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1800" b="1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  5-  </a:t>
            </a:r>
            <a:r>
              <a:rPr lang="pt-BR" altLang="pt-BR" sz="1800" b="1" u="sng" cap="none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SUGESTAO-PARA-MODELO-DA-AGENDA-DE-ATIVIDADES</a:t>
            </a:r>
            <a:br>
              <a:rPr lang="pt-BR" altLang="pt-BR" sz="1800" b="1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1800" b="1" u="sng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https://drive.google.com/file/d/0B8wA0I0zyvJMUXByVUE4Z3o4aUE/view?usp=sharing</a:t>
            </a:r>
            <a:br>
              <a:rPr lang="pt-BR" altLang="pt-BR" sz="1800" b="1" u="sng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altLang="pt-BR" sz="1800" b="1" u="sng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altLang="pt-B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 6 - </a:t>
            </a:r>
            <a:r>
              <a:rPr lang="pt-BR" altLang="pt-BR" b="1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FICHA-DE-AVALIACAO-DO-ESTAGIARIO</a:t>
            </a:r>
            <a:br>
              <a:rPr lang="pt-BR" altLang="pt-BR" b="1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sz="1800" u="sng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Ficha-de-avaliacao-do-estagiario.docx</a:t>
            </a:r>
            <a:br>
              <a:rPr lang="pt-BR" altLang="pt-BR" sz="1800" u="sng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altLang="pt-BR" sz="1800" u="sng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altLang="pt-BR" sz="1800" u="sng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b="1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ANEXO 7 - DECLARACAO-DA-ESCOLA</a:t>
            </a:r>
            <a:br>
              <a:rPr lang="pt-BR" altLang="pt-BR" b="1" u="sng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b="1" u="sng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https://drive.google.com/file/d/0B8wA0I0zyvJMNDFNNG53eHZDTWM/view?usp=sharing</a:t>
            </a:r>
            <a:br>
              <a:rPr lang="pt-BR" altLang="pt-BR" b="1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827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EEFFC-1B0B-4139-A209-19E7789B7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Fundamento legal: </a:t>
            </a:r>
            <a:r>
              <a:rPr lang="pt-BR" sz="28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 FEDERAL 11788/2008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8D1A87-1D0F-4102-A5ED-2A9CE1D8FD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cap="none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http://www.planalto.gov.br/ccivil_03/_ato2007-2010/2008/lei/l11788.htm</a:t>
            </a:r>
            <a:endParaRPr lang="pt-BR" cap="none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0827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D8AEA6-4D3B-481D-A44D-80973E39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Acesso a Cartilha_lei_estagio.pdf</a:t>
            </a:r>
            <a:r>
              <a:rPr lang="pt-B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(estagio supervisionado)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1970E3-CA91-4C17-90FF-76158A9FBE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cap="none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https://drive.google.com/file/d/0b8wa0i0zyvjmx05drf9udvnjcvk/view?usp=sharing</a:t>
            </a:r>
            <a:endParaRPr lang="pt-BR" cap="none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93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487B5-70F2-46FE-BB2B-8403CC1A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Prezados DIRETORES DE ESCOLA,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E29108-C380-42E9-932A-EEB6809B9F8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proposta de padronização para os procedimentos a serem seguidos na realização das disciplinas de estágio supervisionado se faz necessária diante da constante procura por maiores informações a respeito dos processos e documentos que envolvem as atribuições da Instituição requerente – Universidade, do aluno, da Diretoria de Ensino e da escola concedente, necessárias a todos os cursos de licenciatura plena.</a:t>
            </a:r>
          </a:p>
        </p:txBody>
      </p:sp>
    </p:spTree>
    <p:extLst>
      <p:ext uri="{BB962C8B-B14F-4D97-AF65-F5344CB8AC3E}">
        <p14:creationId xmlns:p14="http://schemas.microsoft.com/office/powerpoint/2010/main" val="216733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4E76C-AE92-43B0-8221-36A35BF4A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REQUERENTE  (UNIVERSIDADE)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CBE419-8B4F-4CD2-91A1-D5E0D0B20C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b="1" dirty="0"/>
              <a:t>1- carta de encaminhamento à diretoria de ensino de mirante do Paranapanema </a:t>
            </a:r>
            <a:r>
              <a:rPr lang="pt-BR" dirty="0"/>
              <a:t>(modelo anexo 1) com dados do(s) aluno devidamente matriculado para cumprimento de estágio supervisionado obrigatório, dirigido à sr. dirigente regional de ensino:</a:t>
            </a:r>
          </a:p>
          <a:p>
            <a:r>
              <a:rPr lang="pt-BR" dirty="0"/>
              <a:t>1.1- o responsável pelo estágio na universidade deverá encaminhar uma cópia </a:t>
            </a:r>
            <a:r>
              <a:rPr lang="pt-BR" i="1" dirty="0"/>
              <a:t>digitalizada </a:t>
            </a:r>
            <a:r>
              <a:rPr lang="pt-BR" dirty="0"/>
              <a:t>contendo a relação de estagiários e cópia da apólice de seguro através do </a:t>
            </a:r>
            <a:r>
              <a:rPr lang="pt-BR" dirty="0" err="1"/>
              <a:t>email</a:t>
            </a:r>
            <a:r>
              <a:rPr lang="pt-BR" cap="none" dirty="0"/>
              <a:t>: </a:t>
            </a:r>
            <a:r>
              <a:rPr lang="pt-BR" b="1" u="sng" cap="none" dirty="0">
                <a:hlinkClick r:id="rId2"/>
              </a:rPr>
              <a:t>https://demparanapanema.educacao.sp.gov.br</a:t>
            </a:r>
            <a:r>
              <a:rPr lang="pt-BR" b="1" cap="none" dirty="0"/>
              <a:t> </a:t>
            </a:r>
            <a:r>
              <a:rPr lang="pt-BR" dirty="0"/>
              <a:t>constar o curso e a universidade.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27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18067-7915-46DA-91E7-08308740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PROCEDIMENTOS PARA A INSTITUIÇÃO REQUERENTE  (UNIVERSIDADE)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FFB2F5-7E65-41D2-9619-F2E8E5FBAFB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pt-BR" b="1" dirty="0"/>
              <a:t>2-</a:t>
            </a:r>
            <a:r>
              <a:rPr lang="pt-BR" b="1" u="sng" dirty="0"/>
              <a:t> cópia da apólice de seguro </a:t>
            </a:r>
            <a:r>
              <a:rPr lang="pt-BR" dirty="0"/>
              <a:t>contra acidentes pessoais, de acordo com o parágrafo único do art. 9º da lei 11788*2008 e o art. 4º da del. </a:t>
            </a:r>
            <a:r>
              <a:rPr lang="pt-BR" dirty="0" err="1"/>
              <a:t>cee</a:t>
            </a:r>
            <a:r>
              <a:rPr lang="pt-BR" dirty="0"/>
              <a:t> 87/2009.2.1- enviar cópia digitalizada da apólice de seguro de cada cursista para a diretoria de ensino pelo </a:t>
            </a:r>
            <a:r>
              <a:rPr lang="pt-BR" dirty="0" err="1"/>
              <a:t>email</a:t>
            </a:r>
            <a:r>
              <a:rPr lang="pt-BR" dirty="0"/>
              <a:t>: </a:t>
            </a:r>
            <a:r>
              <a:rPr lang="pt-BR" cap="none" dirty="0">
                <a:hlinkClick r:id="rId2"/>
              </a:rPr>
              <a:t>https://demparanapanema.educacao.sp.gov.br</a:t>
            </a:r>
            <a:r>
              <a:rPr lang="pt-BR" b="1" cap="none" dirty="0"/>
              <a:t> </a:t>
            </a:r>
          </a:p>
          <a:p>
            <a:pPr marL="0" lvl="0" indent="0">
              <a:buNone/>
            </a:pPr>
            <a:endParaRPr lang="pt-BR" dirty="0"/>
          </a:p>
          <a:p>
            <a:pPr lvl="0"/>
            <a:r>
              <a:rPr lang="pt-BR" dirty="0"/>
              <a:t>2.2- disponibilizar cópia impressa da apólice de seguro ao aluno para compor o prontuário do aluno estagiário.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283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0785D-20A7-4713-BA1E-2646A75AC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REQUERENTE  (UNIVERSIDADE)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771C6F-8270-4EDE-A597-F284472ED5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b="1" i="1" dirty="0"/>
              <a:t>obs</a:t>
            </a:r>
            <a:r>
              <a:rPr lang="pt-BR" i="1" dirty="0"/>
              <a:t>..: é imprescindível o envio digitalizado da apólice de seguro juntamente com a carta de encaminhamento universidade para o e-mail: </a:t>
            </a:r>
            <a:r>
              <a:rPr lang="pt-BR" cap="none" dirty="0">
                <a:hlinkClick r:id="rId2"/>
              </a:rPr>
              <a:t>https://demparanapanema.educacao.sp.gov.br</a:t>
            </a:r>
            <a:r>
              <a:rPr lang="pt-BR" cap="none" dirty="0"/>
              <a:t>  </a:t>
            </a:r>
            <a:r>
              <a:rPr lang="pt-BR" i="1" dirty="0"/>
              <a:t>para que o aluno seja incluído no programa de estágio diretoria de ensino de mirante  </a:t>
            </a:r>
            <a:r>
              <a:rPr lang="pt-BR" dirty="0"/>
              <a:t>do aluno estagiário escola concedente.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807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8D2FD-A547-4E9F-858C-EA2F92DAD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PROCEDIMENTOS PARA A INSTITUIÇÃO REQUERENTE  (UNIVERSIDADE)</a:t>
            </a:r>
            <a:endParaRPr lang="pt-BR" sz="2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D28D07-AF1D-4AEE-89C8-5AFA88D4E3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pt-BR" b="1" dirty="0"/>
              <a:t>3- </a:t>
            </a:r>
            <a:r>
              <a:rPr lang="pt-BR" b="1" u="sng" dirty="0"/>
              <a:t>carta de apresentação </a:t>
            </a:r>
            <a:r>
              <a:rPr lang="pt-BR" dirty="0"/>
              <a:t>do candidato ao estágio supervisionado para o diretor da escola, que a universidade deverá  entregar ao aluno para levar à escola concedente.</a:t>
            </a:r>
          </a:p>
          <a:p>
            <a:pPr marL="0" indent="0">
              <a:buNone/>
            </a:pPr>
            <a:endParaRPr lang="pt-BR" dirty="0"/>
          </a:p>
          <a:p>
            <a:pPr lvl="0"/>
            <a:r>
              <a:rPr lang="pt-BR" b="1" dirty="0"/>
              <a:t>4- </a:t>
            </a:r>
            <a:r>
              <a:rPr lang="pt-BR" b="1" u="sng" dirty="0"/>
              <a:t>termo de convênio/compromisso </a:t>
            </a:r>
            <a:r>
              <a:rPr lang="pt-BR" dirty="0"/>
              <a:t>a ser assinado pelo representante da universidade, pelo aluno estagiário e pelo diretor da escola concedente.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46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508ECE-9FB8-4285-84B6-05E54E4D8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/>
              <a:t>A CARTA DE ENCAMINHAMENTO DEVE CONTER AS SEGUINTES INFORMAÇÕES: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EFC67D-03DD-447E-9694-B9872525DC5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dirty="0"/>
              <a:t>identificação da instituição requerente com a identificação do responsável pelo acompanhamento do estagiário</a:t>
            </a:r>
          </a:p>
          <a:p>
            <a:pPr lvl="0"/>
            <a:r>
              <a:rPr lang="pt-BR" dirty="0"/>
              <a:t>contato.</a:t>
            </a:r>
          </a:p>
          <a:p>
            <a:pPr lvl="0"/>
            <a:r>
              <a:rPr lang="pt-BR" dirty="0"/>
              <a:t>identificação do estagiário: nome, </a:t>
            </a:r>
            <a:r>
              <a:rPr lang="pt-BR" dirty="0" err="1"/>
              <a:t>rg</a:t>
            </a:r>
            <a:r>
              <a:rPr lang="pt-BR" dirty="0"/>
              <a:t>, </a:t>
            </a:r>
            <a:r>
              <a:rPr lang="pt-BR" dirty="0" err="1"/>
              <a:t>cpf</a:t>
            </a:r>
            <a:r>
              <a:rPr lang="pt-BR" dirty="0"/>
              <a:t> e </a:t>
            </a:r>
            <a:r>
              <a:rPr lang="pt-BR" dirty="0" err="1"/>
              <a:t>ra</a:t>
            </a:r>
            <a:r>
              <a:rPr lang="pt-BR" dirty="0"/>
              <a:t>.</a:t>
            </a:r>
          </a:p>
          <a:p>
            <a:pPr lvl="0"/>
            <a:r>
              <a:rPr lang="pt-BR" dirty="0"/>
              <a:t>número da apólice de seguro, nome da seguradora, responsável pelo seguro, e período de cobertura ( validade) seguro contra acidentes pessoais e responsabilidade civil por danos contra terceiros.</a:t>
            </a:r>
          </a:p>
          <a:p>
            <a:pPr lvl="0"/>
            <a:r>
              <a:rPr lang="pt-BR" dirty="0"/>
              <a:t>identificação do curso de licenciatura, período de duração do curso e semestre cursado pelo aluno, a área</a:t>
            </a:r>
          </a:p>
          <a:p>
            <a:pPr lvl="0"/>
            <a:r>
              <a:rPr lang="pt-BR" dirty="0"/>
              <a:t>disciplina, e indicação para o ensino fundamental séries iniciais, finais e/ou ensino médio.</a:t>
            </a:r>
          </a:p>
          <a:p>
            <a:pPr lvl="0"/>
            <a:r>
              <a:rPr lang="pt-BR" dirty="0"/>
              <a:t>período do estágio e carga horária a ser cumprida: nº horas total e a discriminação da carga horária para observação, regência e projeto.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2346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D1C229-8BF9-410E-A524-141AE575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PROCEDIMENTOS PARA O ALUNO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E1859B-6BA5-4E78-90CE-2E543DFF6A9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/>
              <a:t>1- Acertar com o diretor da escola pretendida </a:t>
            </a:r>
            <a:r>
              <a:rPr lang="pt-BR" i="1" dirty="0"/>
              <a:t>em</a:t>
            </a:r>
            <a:r>
              <a:rPr lang="pt-BR" dirty="0"/>
              <a:t> realizar o estágio os horários e dias que irá realizar.</a:t>
            </a:r>
          </a:p>
          <a:p>
            <a:r>
              <a:rPr lang="pt-BR" dirty="0"/>
              <a:t>2- Informar ao coordenador de estágio a escola pretendida para constar na carta de encaminhamento à diretoria de ensino.</a:t>
            </a:r>
          </a:p>
          <a:p>
            <a:r>
              <a:rPr lang="pt-BR" dirty="0"/>
              <a:t>3- Confirmar com o coordenador de estágio da universidade o envio da carta de encaminhamento à diretoria de ensino juntamente com a planilha de relação dos estagiários.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9642380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ícu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573</TotalTime>
  <Words>1953</Words>
  <Application>Microsoft Office PowerPoint</Application>
  <PresentationFormat>Widescreen</PresentationFormat>
  <Paragraphs>101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Tw Cen MT</vt:lpstr>
      <vt:lpstr>Gotícula</vt:lpstr>
      <vt:lpstr>ESTÁGIO Supervisionado – diretoria de ensino região de mirante do Paranapanema-sp </vt:lpstr>
      <vt:lpstr>PROCEDIMENTOS PARA O ESTÁGIO SUPERVISIONADO NA JURISDIÇÃO DA DIRETORIA DE ENSINO DA REGIÃO DE Mirante do Paranapanema – SP</vt:lpstr>
      <vt:lpstr>Prezados DIRETORES DE ESCOLA, </vt:lpstr>
      <vt:lpstr>PROCEDIMENTOS PARA A INSTITUIÇÃO REQUERENTE  (UNIVERSIDADE)</vt:lpstr>
      <vt:lpstr>PROCEDIMENTOS PARA A INSTITUIÇÃO REQUERENTE  (UNIVERSIDADE) </vt:lpstr>
      <vt:lpstr>PROCEDIMENTOS PARA A INSTITUIÇÃO REQUERENTE  (UNIVERSIDADE)</vt:lpstr>
      <vt:lpstr>PROCEDIMENTOS PARA A INSTITUIÇÃO REQUERENTE  (UNIVERSIDADE)</vt:lpstr>
      <vt:lpstr>A CARTA DE ENCAMINHAMENTO DEVE CONTER AS SEGUINTES INFORMAÇÕES: </vt:lpstr>
      <vt:lpstr>PROCEDIMENTOS PARA O ALUNO </vt:lpstr>
      <vt:lpstr>PROCEDIMENTOS PARA O ALUNO</vt:lpstr>
      <vt:lpstr>PROCEDIMENTOS PARA O ALUNO</vt:lpstr>
      <vt:lpstr>PROCEDIMENTOS PARA A DIRETORIA DE ENSINO</vt:lpstr>
      <vt:lpstr>PROCEDIMENTOS PARA A DIRETORIA DE ENSINO</vt:lpstr>
      <vt:lpstr>PROCEDIMENTOS PARA A INSTITUIÇÃO CONCEDENTE  (ESCOLA)</vt:lpstr>
      <vt:lpstr>PROCEDIMENTOS PARA A INSTITUIÇÃO CONCEDENTE  (ESCOLA)</vt:lpstr>
      <vt:lpstr>PROCEDIMENTOS PARA A INSTITUIÇÃO CONCEDENTE  (ESCOLA)</vt:lpstr>
      <vt:lpstr>PROCEDIMENTOS PARA A INSTITUIÇÃO CONCEDENTE  (ESCOLA)</vt:lpstr>
      <vt:lpstr>PROCEDIMENTOS PARA A INSTITUIÇÃO CONCEDENTE  (ESCOLA)</vt:lpstr>
      <vt:lpstr>PROCEDIMENTOS PARA A INSTITUIÇÃO CONCEDENTE  (ESCOLA)</vt:lpstr>
      <vt:lpstr>PROCEDIMENTOS PARA A INSTITUIÇÃO CONCEDENTE  (ESCOLA)</vt:lpstr>
      <vt:lpstr>ANEXOS DE MODELOS DE DOCUMENTOS E FORMULÁRIOS</vt:lpstr>
      <vt:lpstr>ANEXOS DE MODELOS DE DOCUMENTOS E FORMULÁRIOS</vt:lpstr>
      <vt:lpstr>Fundamento legal: LEI FEDERAL 11788/2008</vt:lpstr>
      <vt:lpstr>Acesso a Cartilha_lei_estagio.pdf  (estagio supervisionado)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Formação_Programa de Ensino Integral PROJETO DE VIDA</dc:title>
  <dc:creator>MARTA CRISTIANE ESQUIVEL DE LIMA</dc:creator>
  <cp:lastModifiedBy>JOSE FRANCISCO DE LIMA</cp:lastModifiedBy>
  <cp:revision>35</cp:revision>
  <dcterms:created xsi:type="dcterms:W3CDTF">2020-08-20T17:30:02Z</dcterms:created>
  <dcterms:modified xsi:type="dcterms:W3CDTF">2021-08-31T17:15:23Z</dcterms:modified>
</cp:coreProperties>
</file>