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Roboto Black" panose="02000000000000000000" pitchFamily="2" charset="0"/>
      <p:bold r:id="rId60"/>
      <p:boldItalic r:id="rId61"/>
    </p:embeddedFont>
    <p:embeddedFont>
      <p:font typeface="Roboto Light" panose="02000000000000000000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o6aiGlD+XQBtK/iO4FqpqUSdP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006B8F-232B-4B85-9813-041E74F0897C}">
  <a:tblStyle styleId="{1B006B8F-232B-4B85-9813-041E74F089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C3DDFF-4988-4630-A724-EFB4C10639C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be6924ff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ebe6924ffe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ebe6924ffe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cd33ce4e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ecd33ce4ee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ecd33ce4ee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be6924ffe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ebe6924ffe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ebe6924ffe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cd33ce4e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ecd33ce4ee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ecd33ce4ee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be6924f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ebe6924f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ebe6924f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be6924ff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ebe6924ffe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ebe6924ffe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be6924ff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ebe6924ffe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ebe6924ffe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cd33ce4e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ecd33ce4ee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ecd33ce4ee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cd33ce4ee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ecd33ce4ee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ecd33ce4ee_0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5c3c8e8e7_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5c3c8e8e7_7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e5c3c8e8e7_7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f4e517959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df4e517959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e6924ff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ebe6924ffe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gebe6924ffe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be6924ff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ebe6924ffe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ebe6924ffe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ecd33ce4ee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ecd33ce4ee_0_6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gecd33ce4ee_0_6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0304e0d8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f0304e0d8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f0304e0d82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f0304e0d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f0304e0d82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gf0304e0d82_0_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ecd33ce4ee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ecd33ce4ee_0_6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gecd33ce4ee_0_6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cd33ce4e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ecd33ce4ee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ecd33ce4e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ecd33ce4ee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gecd33ce4ee_0_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cd33ce4ee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ecd33ce4ee_0_6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gecd33ce4ee_0_6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ecd33ce4ee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ecd33ce4ee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6" name="Google Shape;616;gecd33ce4ee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4529bea7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e4529bea7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f0304e0d8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gf0304e0d82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1" name="Google Shape;631;gf0304e0d82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f0304e0d8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f0304e0d82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gf0304e0d82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f0304e0d8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gf0304e0d82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gf0304e0d82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f0304e0d8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gf0304e0d82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gf0304e0d82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cd33ce4ee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ecd33ce4ee_0_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gecd33ce4ee_0_6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cd33ce4ee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ecd33ce4ee_0_6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gecd33ce4ee_0_6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ecd33ce4ee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gecd33ce4ee_0_7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6" name="Google Shape;766;gecd33ce4ee_0_7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cd33ce4ee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gecd33ce4ee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f0304e0d8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gf0304e0d82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gf0304e0d82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f0304e0d8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gf0304e0d82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7" name="Google Shape;817;gf0304e0d82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4529bea7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e4529bea70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e4529bea70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f0304e0d8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gf0304e0d82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0" name="Google Shape;850;gf0304e0d82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ecd33ce4ee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ecd33ce4ee_0_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gecd33ce4ee_0_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be6924ff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ebe6924ffe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2" name="Google Shape;902;gebe6924ffe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f0304e0d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gf0304e0d8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6" name="Google Shape;916;gf0304e0d82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be6924ffe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ebe6924ffe_0_3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0" name="Google Shape;930;gebe6924ffe_0_3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f0304e0d8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f0304e0d82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432dab3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e432dab3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be6924ff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ebe6924ffe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ebe6924ffe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be6924ff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ebe6924ffe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ebe6924ffe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be6924ff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ebe6924ffe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ebe6924ffe_0_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d33ce4e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ecd33ce4ee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ecd33ce4ee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354be27cb_0_1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d354be27cb_0_1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d354be27cb_0_1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d354be27cb_0_1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d354be27cb_0_1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b5pK34uV3waqnLi_1gxb0zSrPdzKkv9/view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-457171" y="0"/>
            <a:ext cx="10375737" cy="5190396"/>
            <a:chOff x="2591200" y="1542550"/>
            <a:chExt cx="3694800" cy="1848300"/>
          </a:xfrm>
        </p:grpSpPr>
        <p:sp>
          <p:nvSpPr>
            <p:cNvPr id="60" name="Google Shape;60;p1"/>
            <p:cNvSpPr/>
            <p:nvPr/>
          </p:nvSpPr>
          <p:spPr>
            <a:xfrm>
              <a:off x="2591200" y="1542550"/>
              <a:ext cx="3694800" cy="184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l="16138" t="33314" r="16134" b="32194"/>
            <a:stretch/>
          </p:blipFill>
          <p:spPr>
            <a:xfrm>
              <a:off x="3513320" y="2014650"/>
              <a:ext cx="1850661" cy="667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be6924ffe_0_279"/>
          <p:cNvSpPr txBox="1"/>
          <p:nvPr/>
        </p:nvSpPr>
        <p:spPr>
          <a:xfrm>
            <a:off x="658050" y="921975"/>
            <a:ext cx="75339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EXEMPLO de oferta das Unidades Curriculares na 2ª série</a:t>
            </a:r>
            <a:endParaRPr sz="17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Rol de Aprofundamentos Curriculares que será ofertado pela UE:</a:t>
            </a:r>
            <a:endParaRPr sz="17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/>
              <a:t>2ª série A - Corpo, saúde e linguagens (CNT/LGG)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/>
              <a:t>2ª série B - Start! Hora do desafio! (LGG/MAT)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/>
              <a:t>2ª série C - A cultura do solo: do campo à cidade (CHS/CNT)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Rol de UC7 </a:t>
            </a:r>
            <a:r>
              <a:rPr lang="pt-BR" sz="1700" b="1">
                <a:solidFill>
                  <a:schemeClr val="dk1"/>
                </a:solidFill>
              </a:rPr>
              <a:t>que será ofertado pela UE: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2ª série A - Projeto Casa Sustentável (UC1 - CNT)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2ª série B - Jogos Digitais (Novotec Expresso)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7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2ª série C - No mundo, tudo está interligado (UC1 - CHS)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62" name="Google Shape;262;gebe6924ffe_0_2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63" name="Google Shape;263;gebe6924ffe_0_2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gebe6924ffe_0_2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5" name="Google Shape;265;gebe6924ffe_0_2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gebe6924ffe_0_2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gecd33ce4ee_0_5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73" name="Google Shape;273;gecd33ce4ee_0_5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gecd33ce4ee_0_5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5" name="Google Shape;275;gecd33ce4ee_0_5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gecd33ce4ee_0_55"/>
          <p:cNvSpPr txBox="1"/>
          <p:nvPr/>
        </p:nvSpPr>
        <p:spPr>
          <a:xfrm>
            <a:off x="658050" y="921975"/>
            <a:ext cx="6580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EXEMPLO de estrutura de oferta das Unidades Curriculares na 2ª série (UC7)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Unidade Curricular 1 do Aprofundamento de Ciências Humanas - “No mundo, tudo está interligado”</a:t>
            </a:r>
            <a:endParaRPr sz="1700"/>
          </a:p>
        </p:txBody>
      </p:sp>
      <p:graphicFrame>
        <p:nvGraphicFramePr>
          <p:cNvPr id="277" name="Google Shape;277;gecd33ce4ee_0_55"/>
          <p:cNvGraphicFramePr/>
          <p:nvPr/>
        </p:nvGraphicFramePr>
        <p:xfrm>
          <a:off x="441125" y="215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{1B006B8F-232B-4B85-9813-041E74F0897C}</a:tableStyleId>
              </a:tblPr>
              <a:tblGrid>
                <a:gridCol w="25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Como UC1</a:t>
                      </a:r>
                      <a:endParaRPr b="1"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Como UC7</a:t>
                      </a:r>
                      <a:endParaRPr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Aulas semanais</a:t>
                      </a:r>
                      <a:endParaRPr sz="1200" b="1"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Aulas semanais (1º semestre)</a:t>
                      </a:r>
                      <a:endParaRPr sz="1200"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Aulas semanais (2º semestre)</a:t>
                      </a:r>
                      <a:endParaRPr sz="1200"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Ciência, tecnologia e ética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As transformações do espaço geográfico e sociedade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As narrativas históricas e sua produção material e imaterial 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Cultura e Sociedade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Oficina de Produção textual e oralidade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8" name="Google Shape;278;gecd33ce4ee_0_5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gebe6924ffe_0_304"/>
          <p:cNvGraphicFramePr/>
          <p:nvPr/>
        </p:nvGraphicFramePr>
        <p:xfrm>
          <a:off x="441125" y="215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{1B006B8F-232B-4B85-9813-041E74F0897C}</a:tableStyleId>
              </a:tblPr>
              <a:tblGrid>
                <a:gridCol w="25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Como UC</a:t>
                      </a:r>
                      <a:endParaRPr b="1"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Como UC7</a:t>
                      </a:r>
                      <a:endParaRPr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Aulas semanais</a:t>
                      </a:r>
                      <a:endParaRPr sz="1200" b="1"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Aulas semanais (1º semestre)</a:t>
                      </a:r>
                      <a:endParaRPr sz="1200"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Aulas semanais (2º semestre)</a:t>
                      </a:r>
                      <a:endParaRPr sz="1200"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Princípios e Programação de Jogos Digitais 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Produção de Jogos Digitais I 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dk1"/>
                          </a:solidFill>
                        </a:rPr>
                        <a:t>Produção de Jogos Digitais II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b="1">
                          <a:solidFill>
                            <a:schemeClr val="dk1"/>
                          </a:solidFill>
                        </a:rPr>
                        <a:t>Projeto Integrador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5" name="Google Shape;285;gebe6924ffe_0_304"/>
          <p:cNvSpPr txBox="1"/>
          <p:nvPr/>
        </p:nvSpPr>
        <p:spPr>
          <a:xfrm>
            <a:off x="658050" y="921975"/>
            <a:ext cx="6580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EXEMPLO de estrutura de oferta das Unidades Curriculares na 2ª série (UC7)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Curso do Novotec Expresso - “Jogos Digitais”</a:t>
            </a:r>
            <a:endParaRPr sz="1700"/>
          </a:p>
        </p:txBody>
      </p:sp>
      <p:grpSp>
        <p:nvGrpSpPr>
          <p:cNvPr id="286" name="Google Shape;286;gebe6924ffe_0_30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87" name="Google Shape;287;gebe6924ffe_0_30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gebe6924ffe_0_30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9" name="Google Shape;289;gebe6924ffe_0_30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gebe6924ffe_0_30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gecd33ce4ee_0_7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97" name="Google Shape;297;gecd33ce4ee_0_7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gecd33ce4ee_0_7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9" name="Google Shape;299;gecd33ce4ee_0_7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gecd33ce4ee_0_75"/>
          <p:cNvSpPr txBox="1"/>
          <p:nvPr/>
        </p:nvSpPr>
        <p:spPr>
          <a:xfrm>
            <a:off x="658050" y="921975"/>
            <a:ext cx="6580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EXEMPLO de estrutura de oferta das Unidades Curriculares na 2ª série (UC7)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Unidade Curricular 1 do Aprofundamento de Ciências da Natureza - “Projeto casa sustentável”</a:t>
            </a:r>
            <a:endParaRPr sz="1700"/>
          </a:p>
        </p:txBody>
      </p:sp>
      <p:graphicFrame>
        <p:nvGraphicFramePr>
          <p:cNvPr id="301" name="Google Shape;301;gecd33ce4ee_0_75"/>
          <p:cNvGraphicFramePr/>
          <p:nvPr/>
        </p:nvGraphicFramePr>
        <p:xfrm>
          <a:off x="671475" y="222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{1B006B8F-232B-4B85-9813-041E74F0897C}</a:tableStyleId>
              </a:tblPr>
              <a:tblGrid>
                <a:gridCol w="23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Como UC1</a:t>
                      </a:r>
                      <a:endParaRPr b="1"/>
                    </a:p>
                  </a:txBody>
                  <a:tcPr marL="63500" marR="63500" marT="63500" marB="63500">
                    <a:solidFill>
                      <a:srgbClr val="FFAB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Como UC7</a:t>
                      </a:r>
                      <a:endParaRPr b="1"/>
                    </a:p>
                  </a:txBody>
                  <a:tcPr marL="63500" marR="63500" marT="63500" marB="63500">
                    <a:solidFill>
                      <a:srgbClr val="BDD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Aulas semanais</a:t>
                      </a:r>
                      <a:endParaRPr b="1"/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Aulas semanais (1º semestre)</a:t>
                      </a:r>
                      <a:endParaRPr b="1"/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Aulas semanais (2º semestre)</a:t>
                      </a:r>
                      <a:endParaRPr b="1"/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Hábitos sustentáveis</a:t>
                      </a:r>
                      <a:endParaRPr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Eficiência Energética</a:t>
                      </a:r>
                      <a:endParaRPr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Construção Sustentável</a:t>
                      </a:r>
                      <a:endParaRPr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Recursos e sustentabilidade</a:t>
                      </a:r>
                      <a:endParaRPr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2" name="Google Shape;302;gecd33ce4ee_0_7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gebe6924ffe_0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09" name="Google Shape;309;gebe6924ffe_0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gebe6924ffe_0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1" name="Google Shape;311;gebe6924ffe_0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gebe6924ffe_0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ebe6924ffe_0_0"/>
          <p:cNvSpPr txBox="1"/>
          <p:nvPr/>
        </p:nvSpPr>
        <p:spPr>
          <a:xfrm>
            <a:off x="1067925" y="1193500"/>
            <a:ext cx="6580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Acesse todas as matrizes UC7 no link: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rgbClr val="2F54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https://drive.google.com/file/d/1bb5pK34uV3waqnLi_1gxb0zSrPdzKkv9/view?usp=sharing</a:t>
            </a:r>
            <a:r>
              <a:rPr lang="pt-BR" sz="1700">
                <a:solidFill>
                  <a:srgbClr val="2F5496"/>
                </a:solidFill>
              </a:rPr>
              <a:t> </a:t>
            </a:r>
            <a:endParaRPr sz="170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gebe6924ffe_0_72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320" name="Google Shape;320;gebe6924ffe_0_7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gebe6924ffe_0_7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2" name="Google Shape;322;gebe6924ffe_0_72"/>
          <p:cNvSpPr/>
          <p:nvPr/>
        </p:nvSpPr>
        <p:spPr>
          <a:xfrm>
            <a:off x="5091039" y="1906050"/>
            <a:ext cx="5034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/>
              <a:t>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ebe6924ffe_0_72"/>
          <p:cNvSpPr/>
          <p:nvPr/>
        </p:nvSpPr>
        <p:spPr>
          <a:xfrm>
            <a:off x="4474763" y="1576931"/>
            <a:ext cx="19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13 aulas + 2 tempos de Clubes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ebe6924ffe_0_72"/>
          <p:cNvSpPr/>
          <p:nvPr/>
        </p:nvSpPr>
        <p:spPr>
          <a:xfrm>
            <a:off x="1506525" y="23932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ebe6924ffe_0_72"/>
          <p:cNvSpPr/>
          <p:nvPr/>
        </p:nvSpPr>
        <p:spPr>
          <a:xfrm>
            <a:off x="3531675" y="23932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23 aulas + 2 tempos de Clubes 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ebe6924ffe_0_72"/>
          <p:cNvSpPr/>
          <p:nvPr/>
        </p:nvSpPr>
        <p:spPr>
          <a:xfrm>
            <a:off x="1506524" y="3210525"/>
            <a:ext cx="1079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ebe6924ffe_0_72"/>
          <p:cNvSpPr/>
          <p:nvPr/>
        </p:nvSpPr>
        <p:spPr>
          <a:xfrm>
            <a:off x="2598806" y="3198713"/>
            <a:ext cx="37782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33 aulas + 2 tempos de Clubes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ebe6924ffe_0_72"/>
          <p:cNvSpPr/>
          <p:nvPr/>
        </p:nvSpPr>
        <p:spPr>
          <a:xfrm>
            <a:off x="5611865" y="190605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gebe6924ffe_0_72"/>
          <p:cNvSpPr/>
          <p:nvPr/>
        </p:nvSpPr>
        <p:spPr>
          <a:xfrm>
            <a:off x="5983510" y="1906050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gebe6924ffe_0_72"/>
          <p:cNvSpPr/>
          <p:nvPr/>
        </p:nvSpPr>
        <p:spPr>
          <a:xfrm>
            <a:off x="1506525" y="1576931"/>
            <a:ext cx="2904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30 aulas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ebe6924ffe_0_72"/>
          <p:cNvSpPr/>
          <p:nvPr/>
        </p:nvSpPr>
        <p:spPr>
          <a:xfrm>
            <a:off x="4474750" y="1906050"/>
            <a:ext cx="5547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/>
              <a:t>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ebe6924ffe_0_72"/>
          <p:cNvSpPr/>
          <p:nvPr/>
        </p:nvSpPr>
        <p:spPr>
          <a:xfrm rot="-5400000">
            <a:off x="3172894" y="2237325"/>
            <a:ext cx="191700" cy="3503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ebe6924ffe_0_72"/>
          <p:cNvSpPr/>
          <p:nvPr/>
        </p:nvSpPr>
        <p:spPr>
          <a:xfrm rot="-5400000">
            <a:off x="5689013" y="3267694"/>
            <a:ext cx="191700" cy="141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ebe6924ffe_0_72"/>
          <p:cNvSpPr txBox="1"/>
          <p:nvPr/>
        </p:nvSpPr>
        <p:spPr>
          <a:xfrm>
            <a:off x="4904344" y="4096191"/>
            <a:ext cx="249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estendida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ebe6924ffe_0_72"/>
          <p:cNvSpPr txBox="1"/>
          <p:nvPr/>
        </p:nvSpPr>
        <p:spPr>
          <a:xfrm>
            <a:off x="1922731" y="4084725"/>
            <a:ext cx="327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 à carga horária regular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ebe6924ffe_0_72"/>
          <p:cNvSpPr/>
          <p:nvPr/>
        </p:nvSpPr>
        <p:spPr>
          <a:xfrm>
            <a:off x="5551369" y="27086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gebe6924ffe_0_72"/>
          <p:cNvSpPr/>
          <p:nvPr/>
        </p:nvSpPr>
        <p:spPr>
          <a:xfrm>
            <a:off x="5923023" y="27086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gebe6924ffe_0_72"/>
          <p:cNvSpPr/>
          <p:nvPr/>
        </p:nvSpPr>
        <p:spPr>
          <a:xfrm>
            <a:off x="3531675" y="27086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/>
              <a:t>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ebe6924ffe_0_72"/>
          <p:cNvSpPr/>
          <p:nvPr/>
        </p:nvSpPr>
        <p:spPr>
          <a:xfrm>
            <a:off x="5067356" y="27086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5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340" name="Google Shape;340;gebe6924ffe_0_72"/>
          <p:cNvSpPr/>
          <p:nvPr/>
        </p:nvSpPr>
        <p:spPr>
          <a:xfrm>
            <a:off x="3119625" y="3511200"/>
            <a:ext cx="19059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20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41" name="Google Shape;341;gebe6924ffe_0_72"/>
          <p:cNvSpPr/>
          <p:nvPr/>
        </p:nvSpPr>
        <p:spPr>
          <a:xfrm>
            <a:off x="5563219" y="351120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gebe6924ffe_0_72"/>
          <p:cNvSpPr/>
          <p:nvPr/>
        </p:nvSpPr>
        <p:spPr>
          <a:xfrm>
            <a:off x="5934863" y="3511200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gebe6924ffe_0_72"/>
          <p:cNvSpPr/>
          <p:nvPr/>
        </p:nvSpPr>
        <p:spPr>
          <a:xfrm>
            <a:off x="2598806" y="351120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/>
              <a:t>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ebe6924ffe_0_72"/>
          <p:cNvSpPr/>
          <p:nvPr/>
        </p:nvSpPr>
        <p:spPr>
          <a:xfrm>
            <a:off x="5079206" y="35112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5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345" name="Google Shape;345;gebe6924ffe_0_72"/>
          <p:cNvSpPr txBox="1"/>
          <p:nvPr/>
        </p:nvSpPr>
        <p:spPr>
          <a:xfrm>
            <a:off x="452722" y="1520063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gebe6924ffe_0_72"/>
          <p:cNvSpPr txBox="1"/>
          <p:nvPr/>
        </p:nvSpPr>
        <p:spPr>
          <a:xfrm>
            <a:off x="452722" y="23261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ebe6924ffe_0_72"/>
          <p:cNvSpPr txBox="1"/>
          <p:nvPr/>
        </p:nvSpPr>
        <p:spPr>
          <a:xfrm>
            <a:off x="452719" y="3138188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gebe6924ffe_0_7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ebe6924ffe_0_72"/>
          <p:cNvSpPr/>
          <p:nvPr/>
        </p:nvSpPr>
        <p:spPr>
          <a:xfrm>
            <a:off x="4052507" y="2708625"/>
            <a:ext cx="9771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10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50" name="Google Shape;350;gebe6924ffe_0_72"/>
          <p:cNvSpPr txBox="1"/>
          <p:nvPr/>
        </p:nvSpPr>
        <p:spPr>
          <a:xfrm>
            <a:off x="1403648" y="2741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gebe6924ffe_0_108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357" name="Google Shape;357;gebe6924ffe_0_10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gebe6924ffe_0_10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9" name="Google Shape;359;gebe6924ffe_0_108"/>
          <p:cNvSpPr/>
          <p:nvPr/>
        </p:nvSpPr>
        <p:spPr>
          <a:xfrm>
            <a:off x="5091039" y="1906050"/>
            <a:ext cx="5034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Prát.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ebe6924ffe_0_108"/>
          <p:cNvSpPr/>
          <p:nvPr/>
        </p:nvSpPr>
        <p:spPr>
          <a:xfrm>
            <a:off x="4474763" y="1576931"/>
            <a:ext cx="19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ebe6924ffe_0_108"/>
          <p:cNvSpPr/>
          <p:nvPr/>
        </p:nvSpPr>
        <p:spPr>
          <a:xfrm>
            <a:off x="1506525" y="23932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ebe6924ffe_0_108"/>
          <p:cNvSpPr/>
          <p:nvPr/>
        </p:nvSpPr>
        <p:spPr>
          <a:xfrm>
            <a:off x="3531675" y="23932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ebe6924ffe_0_108"/>
          <p:cNvSpPr/>
          <p:nvPr/>
        </p:nvSpPr>
        <p:spPr>
          <a:xfrm>
            <a:off x="1506524" y="3210525"/>
            <a:ext cx="1079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ebe6924ffe_0_108"/>
          <p:cNvSpPr/>
          <p:nvPr/>
        </p:nvSpPr>
        <p:spPr>
          <a:xfrm>
            <a:off x="2598806" y="3198713"/>
            <a:ext cx="37782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ebe6924ffe_0_108"/>
          <p:cNvSpPr/>
          <p:nvPr/>
        </p:nvSpPr>
        <p:spPr>
          <a:xfrm>
            <a:off x="5611865" y="190605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gebe6924ffe_0_108"/>
          <p:cNvSpPr/>
          <p:nvPr/>
        </p:nvSpPr>
        <p:spPr>
          <a:xfrm>
            <a:off x="5983510" y="1906050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gebe6924ffe_0_108"/>
          <p:cNvSpPr/>
          <p:nvPr/>
        </p:nvSpPr>
        <p:spPr>
          <a:xfrm>
            <a:off x="1506525" y="1576931"/>
            <a:ext cx="2904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ebe6924ffe_0_108"/>
          <p:cNvSpPr/>
          <p:nvPr/>
        </p:nvSpPr>
        <p:spPr>
          <a:xfrm>
            <a:off x="4474750" y="1906050"/>
            <a:ext cx="5547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ebe6924ffe_0_108"/>
          <p:cNvSpPr/>
          <p:nvPr/>
        </p:nvSpPr>
        <p:spPr>
          <a:xfrm rot="-5400000">
            <a:off x="3172894" y="2237325"/>
            <a:ext cx="191700" cy="3503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ebe6924ffe_0_108"/>
          <p:cNvSpPr/>
          <p:nvPr/>
        </p:nvSpPr>
        <p:spPr>
          <a:xfrm rot="-5400000">
            <a:off x="5689013" y="3267694"/>
            <a:ext cx="191700" cy="141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ebe6924ffe_0_108"/>
          <p:cNvSpPr txBox="1"/>
          <p:nvPr/>
        </p:nvSpPr>
        <p:spPr>
          <a:xfrm>
            <a:off x="4904344" y="4096191"/>
            <a:ext cx="249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estendida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ebe6924ffe_0_108"/>
          <p:cNvSpPr txBox="1"/>
          <p:nvPr/>
        </p:nvSpPr>
        <p:spPr>
          <a:xfrm>
            <a:off x="1922731" y="4084725"/>
            <a:ext cx="327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 à carga horária regular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ebe6924ffe_0_108"/>
          <p:cNvSpPr/>
          <p:nvPr/>
        </p:nvSpPr>
        <p:spPr>
          <a:xfrm>
            <a:off x="5551369" y="27086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gebe6924ffe_0_108"/>
          <p:cNvSpPr/>
          <p:nvPr/>
        </p:nvSpPr>
        <p:spPr>
          <a:xfrm>
            <a:off x="5923023" y="27086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gebe6924ffe_0_108"/>
          <p:cNvSpPr/>
          <p:nvPr/>
        </p:nvSpPr>
        <p:spPr>
          <a:xfrm>
            <a:off x="3531675" y="27086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ebe6924ffe_0_108"/>
          <p:cNvSpPr/>
          <p:nvPr/>
        </p:nvSpPr>
        <p:spPr>
          <a:xfrm>
            <a:off x="3119625" y="3511200"/>
            <a:ext cx="23886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Formação Técnica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gebe6924ffe_0_108"/>
          <p:cNvSpPr/>
          <p:nvPr/>
        </p:nvSpPr>
        <p:spPr>
          <a:xfrm>
            <a:off x="5563219" y="351120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gebe6924ffe_0_108"/>
          <p:cNvSpPr/>
          <p:nvPr/>
        </p:nvSpPr>
        <p:spPr>
          <a:xfrm>
            <a:off x="5934863" y="3511200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gebe6924ffe_0_108"/>
          <p:cNvSpPr/>
          <p:nvPr/>
        </p:nvSpPr>
        <p:spPr>
          <a:xfrm>
            <a:off x="2598806" y="351120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ebe6924ffe_0_108"/>
          <p:cNvSpPr txBox="1"/>
          <p:nvPr/>
        </p:nvSpPr>
        <p:spPr>
          <a:xfrm>
            <a:off x="452722" y="1520063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gebe6924ffe_0_108"/>
          <p:cNvSpPr txBox="1"/>
          <p:nvPr/>
        </p:nvSpPr>
        <p:spPr>
          <a:xfrm>
            <a:off x="452722" y="23261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gebe6924ffe_0_108"/>
          <p:cNvSpPr txBox="1"/>
          <p:nvPr/>
        </p:nvSpPr>
        <p:spPr>
          <a:xfrm>
            <a:off x="452719" y="3138188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gebe6924ffe_0_10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ebe6924ffe_0_108"/>
          <p:cNvSpPr txBox="1"/>
          <p:nvPr/>
        </p:nvSpPr>
        <p:spPr>
          <a:xfrm>
            <a:off x="1403648" y="274155"/>
            <a:ext cx="6336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 - </a:t>
            </a:r>
            <a:r>
              <a:rPr lang="pt-B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NOVOTEC INTEGRADO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gebe6924ffe_0_108"/>
          <p:cNvSpPr/>
          <p:nvPr/>
        </p:nvSpPr>
        <p:spPr>
          <a:xfrm>
            <a:off x="4097049" y="2708625"/>
            <a:ext cx="14163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Formação Técnica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gecd33ce4ee_0_158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392" name="Google Shape;392;gecd33ce4ee_0_15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gecd33ce4ee_0_15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4" name="Google Shape;394;gecd33ce4ee_0_158"/>
          <p:cNvSpPr/>
          <p:nvPr/>
        </p:nvSpPr>
        <p:spPr>
          <a:xfrm>
            <a:off x="5395839" y="1601250"/>
            <a:ext cx="5034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Prát.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ecd33ce4ee_0_158"/>
          <p:cNvSpPr/>
          <p:nvPr/>
        </p:nvSpPr>
        <p:spPr>
          <a:xfrm>
            <a:off x="4779563" y="1272131"/>
            <a:ext cx="19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ecd33ce4ee_0_158"/>
          <p:cNvSpPr/>
          <p:nvPr/>
        </p:nvSpPr>
        <p:spPr>
          <a:xfrm>
            <a:off x="1811325" y="20884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 - 600 horas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ecd33ce4ee_0_158"/>
          <p:cNvSpPr/>
          <p:nvPr/>
        </p:nvSpPr>
        <p:spPr>
          <a:xfrm>
            <a:off x="3836475" y="20884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ecd33ce4ee_0_158"/>
          <p:cNvSpPr/>
          <p:nvPr/>
        </p:nvSpPr>
        <p:spPr>
          <a:xfrm>
            <a:off x="1811324" y="2905725"/>
            <a:ext cx="1079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 - 300h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ecd33ce4ee_0_158"/>
          <p:cNvSpPr/>
          <p:nvPr/>
        </p:nvSpPr>
        <p:spPr>
          <a:xfrm>
            <a:off x="2903606" y="2893913"/>
            <a:ext cx="37782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ecd33ce4ee_0_158"/>
          <p:cNvSpPr/>
          <p:nvPr/>
        </p:nvSpPr>
        <p:spPr>
          <a:xfrm>
            <a:off x="5916665" y="160125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gecd33ce4ee_0_158"/>
          <p:cNvSpPr/>
          <p:nvPr/>
        </p:nvSpPr>
        <p:spPr>
          <a:xfrm>
            <a:off x="6288310" y="1601250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gecd33ce4ee_0_158"/>
          <p:cNvSpPr/>
          <p:nvPr/>
        </p:nvSpPr>
        <p:spPr>
          <a:xfrm>
            <a:off x="1811325" y="1272131"/>
            <a:ext cx="2904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 - 900 horas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ecd33ce4ee_0_158"/>
          <p:cNvSpPr/>
          <p:nvPr/>
        </p:nvSpPr>
        <p:spPr>
          <a:xfrm>
            <a:off x="4779553" y="160125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ecd33ce4ee_0_158"/>
          <p:cNvSpPr/>
          <p:nvPr/>
        </p:nvSpPr>
        <p:spPr>
          <a:xfrm rot="-5400000">
            <a:off x="3477694" y="1932525"/>
            <a:ext cx="191700" cy="3503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ecd33ce4ee_0_158"/>
          <p:cNvSpPr/>
          <p:nvPr/>
        </p:nvSpPr>
        <p:spPr>
          <a:xfrm rot="-5400000">
            <a:off x="5993813" y="2962894"/>
            <a:ext cx="191700" cy="141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ecd33ce4ee_0_158"/>
          <p:cNvSpPr txBox="1"/>
          <p:nvPr/>
        </p:nvSpPr>
        <p:spPr>
          <a:xfrm>
            <a:off x="5209144" y="3791391"/>
            <a:ext cx="249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estendida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ecd33ce4ee_0_158"/>
          <p:cNvSpPr txBox="1"/>
          <p:nvPr/>
        </p:nvSpPr>
        <p:spPr>
          <a:xfrm>
            <a:off x="2227531" y="3779925"/>
            <a:ext cx="327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 à carga horária regular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ecd33ce4ee_0_158"/>
          <p:cNvSpPr txBox="1"/>
          <p:nvPr/>
        </p:nvSpPr>
        <p:spPr>
          <a:xfrm>
            <a:off x="3022031" y="4149150"/>
            <a:ext cx="182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 da área do conhecimento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ecd33ce4ee_0_158"/>
          <p:cNvSpPr/>
          <p:nvPr/>
        </p:nvSpPr>
        <p:spPr>
          <a:xfrm>
            <a:off x="2592756" y="4290150"/>
            <a:ext cx="366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ecd33ce4ee_0_158"/>
          <p:cNvSpPr/>
          <p:nvPr/>
        </p:nvSpPr>
        <p:spPr>
          <a:xfrm>
            <a:off x="4190593" y="4282220"/>
            <a:ext cx="3660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ecd33ce4ee_0_158"/>
          <p:cNvSpPr txBox="1"/>
          <p:nvPr/>
        </p:nvSpPr>
        <p:spPr>
          <a:xfrm>
            <a:off x="4619869" y="4233620"/>
            <a:ext cx="18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 profissionalizante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ecd33ce4ee_0_158"/>
          <p:cNvSpPr/>
          <p:nvPr/>
        </p:nvSpPr>
        <p:spPr>
          <a:xfrm>
            <a:off x="4357294" y="24038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UC1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ecd33ce4ee_0_158"/>
          <p:cNvSpPr/>
          <p:nvPr/>
        </p:nvSpPr>
        <p:spPr>
          <a:xfrm>
            <a:off x="5856169" y="24038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gecd33ce4ee_0_158"/>
          <p:cNvSpPr/>
          <p:nvPr/>
        </p:nvSpPr>
        <p:spPr>
          <a:xfrm>
            <a:off x="6227823" y="24038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gecd33ce4ee_0_158"/>
          <p:cNvSpPr/>
          <p:nvPr/>
        </p:nvSpPr>
        <p:spPr>
          <a:xfrm>
            <a:off x="3836475" y="24038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ecd33ce4ee_0_158"/>
          <p:cNvSpPr/>
          <p:nvPr/>
        </p:nvSpPr>
        <p:spPr>
          <a:xfrm>
            <a:off x="4828838" y="2403825"/>
            <a:ext cx="454200" cy="272100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UC2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ecd33ce4ee_0_158"/>
          <p:cNvSpPr/>
          <p:nvPr/>
        </p:nvSpPr>
        <p:spPr>
          <a:xfrm>
            <a:off x="5372156" y="24038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ecd33ce4ee_0_158"/>
          <p:cNvSpPr/>
          <p:nvPr/>
        </p:nvSpPr>
        <p:spPr>
          <a:xfrm>
            <a:off x="3424425" y="3206400"/>
            <a:ext cx="454200" cy="272100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UC3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ecd33ce4ee_0_158"/>
          <p:cNvSpPr/>
          <p:nvPr/>
        </p:nvSpPr>
        <p:spPr>
          <a:xfrm>
            <a:off x="5868019" y="320640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gecd33ce4ee_0_158"/>
          <p:cNvSpPr/>
          <p:nvPr/>
        </p:nvSpPr>
        <p:spPr>
          <a:xfrm>
            <a:off x="6239663" y="3206400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gecd33ce4ee_0_158"/>
          <p:cNvSpPr/>
          <p:nvPr/>
        </p:nvSpPr>
        <p:spPr>
          <a:xfrm>
            <a:off x="2903606" y="320640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ecd33ce4ee_0_158"/>
          <p:cNvSpPr/>
          <p:nvPr/>
        </p:nvSpPr>
        <p:spPr>
          <a:xfrm>
            <a:off x="3895969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ecd33ce4ee_0_158"/>
          <p:cNvSpPr/>
          <p:nvPr/>
        </p:nvSpPr>
        <p:spPr>
          <a:xfrm>
            <a:off x="5384006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</a:t>
            </a:r>
            <a:r>
              <a:rPr lang="pt-BR" sz="1000"/>
              <a:t>8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ecd33ce4ee_0_158"/>
          <p:cNvSpPr/>
          <p:nvPr/>
        </p:nvSpPr>
        <p:spPr>
          <a:xfrm>
            <a:off x="4367513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ecd33ce4ee_0_158"/>
          <p:cNvSpPr/>
          <p:nvPr/>
        </p:nvSpPr>
        <p:spPr>
          <a:xfrm>
            <a:off x="4852322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ecd33ce4ee_0_158"/>
          <p:cNvSpPr txBox="1"/>
          <p:nvPr/>
        </p:nvSpPr>
        <p:spPr>
          <a:xfrm>
            <a:off x="757522" y="1215263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gecd33ce4ee_0_158"/>
          <p:cNvSpPr txBox="1"/>
          <p:nvPr/>
        </p:nvSpPr>
        <p:spPr>
          <a:xfrm>
            <a:off x="757522" y="20213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gecd33ce4ee_0_158"/>
          <p:cNvSpPr txBox="1"/>
          <p:nvPr/>
        </p:nvSpPr>
        <p:spPr>
          <a:xfrm>
            <a:off x="757519" y="2833388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gecd33ce4ee_0_15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ecd33ce4ee_0_158"/>
          <p:cNvSpPr txBox="1"/>
          <p:nvPr/>
        </p:nvSpPr>
        <p:spPr>
          <a:xfrm>
            <a:off x="1403650" y="350347"/>
            <a:ext cx="633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 - </a:t>
            </a:r>
            <a:r>
              <a:rPr lang="pt-B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NOVOTEC EXPRESSO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gecd33ce4ee_0_201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437" name="Google Shape;437;gecd33ce4ee_0_20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gecd33ce4ee_0_20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9" name="Google Shape;439;gecd33ce4ee_0_201"/>
          <p:cNvSpPr/>
          <p:nvPr/>
        </p:nvSpPr>
        <p:spPr>
          <a:xfrm>
            <a:off x="5395839" y="1601250"/>
            <a:ext cx="5034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Prát.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ecd33ce4ee_0_201"/>
          <p:cNvSpPr/>
          <p:nvPr/>
        </p:nvSpPr>
        <p:spPr>
          <a:xfrm>
            <a:off x="4779563" y="1272131"/>
            <a:ext cx="19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ecd33ce4ee_0_201"/>
          <p:cNvSpPr/>
          <p:nvPr/>
        </p:nvSpPr>
        <p:spPr>
          <a:xfrm>
            <a:off x="1811325" y="20884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 - 600 horas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ecd33ce4ee_0_201"/>
          <p:cNvSpPr/>
          <p:nvPr/>
        </p:nvSpPr>
        <p:spPr>
          <a:xfrm>
            <a:off x="3836475" y="20884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ecd33ce4ee_0_201"/>
          <p:cNvSpPr/>
          <p:nvPr/>
        </p:nvSpPr>
        <p:spPr>
          <a:xfrm>
            <a:off x="1811324" y="2905725"/>
            <a:ext cx="1079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 - 300h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ecd33ce4ee_0_201"/>
          <p:cNvSpPr/>
          <p:nvPr/>
        </p:nvSpPr>
        <p:spPr>
          <a:xfrm>
            <a:off x="2903606" y="2893913"/>
            <a:ext cx="37782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ecd33ce4ee_0_201"/>
          <p:cNvSpPr/>
          <p:nvPr/>
        </p:nvSpPr>
        <p:spPr>
          <a:xfrm>
            <a:off x="5916665" y="160125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gecd33ce4ee_0_201"/>
          <p:cNvSpPr/>
          <p:nvPr/>
        </p:nvSpPr>
        <p:spPr>
          <a:xfrm>
            <a:off x="6288310" y="1601250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gecd33ce4ee_0_201"/>
          <p:cNvSpPr/>
          <p:nvPr/>
        </p:nvSpPr>
        <p:spPr>
          <a:xfrm>
            <a:off x="1811325" y="1272131"/>
            <a:ext cx="2904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 - 900 horas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ecd33ce4ee_0_201"/>
          <p:cNvSpPr/>
          <p:nvPr/>
        </p:nvSpPr>
        <p:spPr>
          <a:xfrm>
            <a:off x="4779553" y="160125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ecd33ce4ee_0_201"/>
          <p:cNvSpPr/>
          <p:nvPr/>
        </p:nvSpPr>
        <p:spPr>
          <a:xfrm rot="-5400000">
            <a:off x="3477694" y="1932525"/>
            <a:ext cx="191700" cy="3503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ecd33ce4ee_0_201"/>
          <p:cNvSpPr/>
          <p:nvPr/>
        </p:nvSpPr>
        <p:spPr>
          <a:xfrm rot="-5400000">
            <a:off x="5993813" y="2962894"/>
            <a:ext cx="191700" cy="141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ecd33ce4ee_0_201"/>
          <p:cNvSpPr txBox="1"/>
          <p:nvPr/>
        </p:nvSpPr>
        <p:spPr>
          <a:xfrm>
            <a:off x="5209144" y="3791391"/>
            <a:ext cx="249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estendida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ecd33ce4ee_0_201"/>
          <p:cNvSpPr txBox="1"/>
          <p:nvPr/>
        </p:nvSpPr>
        <p:spPr>
          <a:xfrm>
            <a:off x="2227531" y="3779925"/>
            <a:ext cx="327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 à carga horária regular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ecd33ce4ee_0_201"/>
          <p:cNvSpPr txBox="1"/>
          <p:nvPr/>
        </p:nvSpPr>
        <p:spPr>
          <a:xfrm>
            <a:off x="3022031" y="4149150"/>
            <a:ext cx="182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 da área do conhecimento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ecd33ce4ee_0_201"/>
          <p:cNvSpPr/>
          <p:nvPr/>
        </p:nvSpPr>
        <p:spPr>
          <a:xfrm>
            <a:off x="2592756" y="4290150"/>
            <a:ext cx="366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ecd33ce4ee_0_201"/>
          <p:cNvSpPr/>
          <p:nvPr/>
        </p:nvSpPr>
        <p:spPr>
          <a:xfrm>
            <a:off x="4190593" y="4282220"/>
            <a:ext cx="3660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ecd33ce4ee_0_201"/>
          <p:cNvSpPr txBox="1"/>
          <p:nvPr/>
        </p:nvSpPr>
        <p:spPr>
          <a:xfrm>
            <a:off x="4619869" y="4233620"/>
            <a:ext cx="18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 profissionalizante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ecd33ce4ee_0_201"/>
          <p:cNvSpPr/>
          <p:nvPr/>
        </p:nvSpPr>
        <p:spPr>
          <a:xfrm>
            <a:off x="4357294" y="24038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UC1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ecd33ce4ee_0_201"/>
          <p:cNvSpPr/>
          <p:nvPr/>
        </p:nvSpPr>
        <p:spPr>
          <a:xfrm>
            <a:off x="5856169" y="24038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gecd33ce4ee_0_201"/>
          <p:cNvSpPr/>
          <p:nvPr/>
        </p:nvSpPr>
        <p:spPr>
          <a:xfrm>
            <a:off x="6227823" y="24038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gecd33ce4ee_0_201"/>
          <p:cNvSpPr/>
          <p:nvPr/>
        </p:nvSpPr>
        <p:spPr>
          <a:xfrm>
            <a:off x="3836475" y="24038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ecd33ce4ee_0_201"/>
          <p:cNvSpPr/>
          <p:nvPr/>
        </p:nvSpPr>
        <p:spPr>
          <a:xfrm>
            <a:off x="4828838" y="24038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UC2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ecd33ce4ee_0_201"/>
          <p:cNvSpPr/>
          <p:nvPr/>
        </p:nvSpPr>
        <p:spPr>
          <a:xfrm>
            <a:off x="5372156" y="2403825"/>
            <a:ext cx="454200" cy="272100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ecd33ce4ee_0_201"/>
          <p:cNvSpPr/>
          <p:nvPr/>
        </p:nvSpPr>
        <p:spPr>
          <a:xfrm>
            <a:off x="3424425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UC3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ecd33ce4ee_0_201"/>
          <p:cNvSpPr/>
          <p:nvPr/>
        </p:nvSpPr>
        <p:spPr>
          <a:xfrm>
            <a:off x="5868019" y="320640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gecd33ce4ee_0_201"/>
          <p:cNvSpPr/>
          <p:nvPr/>
        </p:nvSpPr>
        <p:spPr>
          <a:xfrm>
            <a:off x="6239663" y="3206400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gecd33ce4ee_0_201"/>
          <p:cNvSpPr/>
          <p:nvPr/>
        </p:nvSpPr>
        <p:spPr>
          <a:xfrm>
            <a:off x="2903606" y="320640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ecd33ce4ee_0_201"/>
          <p:cNvSpPr/>
          <p:nvPr/>
        </p:nvSpPr>
        <p:spPr>
          <a:xfrm>
            <a:off x="3895969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ecd33ce4ee_0_201"/>
          <p:cNvSpPr/>
          <p:nvPr/>
        </p:nvSpPr>
        <p:spPr>
          <a:xfrm>
            <a:off x="5384006" y="3206400"/>
            <a:ext cx="454200" cy="272100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UC8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ecd33ce4ee_0_201"/>
          <p:cNvSpPr/>
          <p:nvPr/>
        </p:nvSpPr>
        <p:spPr>
          <a:xfrm>
            <a:off x="4367513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ecd33ce4ee_0_201"/>
          <p:cNvSpPr/>
          <p:nvPr/>
        </p:nvSpPr>
        <p:spPr>
          <a:xfrm>
            <a:off x="4852322" y="32064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ecd33ce4ee_0_201"/>
          <p:cNvSpPr txBox="1"/>
          <p:nvPr/>
        </p:nvSpPr>
        <p:spPr>
          <a:xfrm>
            <a:off x="757522" y="1215263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gecd33ce4ee_0_201"/>
          <p:cNvSpPr txBox="1"/>
          <p:nvPr/>
        </p:nvSpPr>
        <p:spPr>
          <a:xfrm>
            <a:off x="757522" y="20213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gecd33ce4ee_0_201"/>
          <p:cNvSpPr txBox="1"/>
          <p:nvPr/>
        </p:nvSpPr>
        <p:spPr>
          <a:xfrm>
            <a:off x="757519" y="2833388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gecd33ce4ee_0_20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ecd33ce4ee_0_201"/>
          <p:cNvSpPr txBox="1"/>
          <p:nvPr/>
        </p:nvSpPr>
        <p:spPr>
          <a:xfrm>
            <a:off x="1403650" y="350347"/>
            <a:ext cx="633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 - </a:t>
            </a:r>
            <a:r>
              <a:rPr lang="pt-B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NOVOTEC EXPRESSO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ge5c3c8e8e7_7_1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82" name="Google Shape;482;ge5c3c8e8e7_7_1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ge5c3c8e8e7_7_1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4" name="Google Shape;484;ge5c3c8e8e7_7_19"/>
          <p:cNvSpPr txBox="1"/>
          <p:nvPr/>
        </p:nvSpPr>
        <p:spPr>
          <a:xfrm>
            <a:off x="1403648" y="197955"/>
            <a:ext cx="633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QUAIS UNIDADES CURRICULARES PODEM SER ESCOLHIDAS?</a:t>
            </a:r>
            <a:endParaRPr sz="1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ge5c3c8e8e7_7_1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e5c3c8e8e7_7_19"/>
          <p:cNvSpPr txBox="1"/>
          <p:nvPr/>
        </p:nvSpPr>
        <p:spPr>
          <a:xfrm>
            <a:off x="402550" y="845475"/>
            <a:ext cx="8407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>
                <a:solidFill>
                  <a:schemeClr val="dk1"/>
                </a:solidFill>
              </a:rPr>
              <a:t>Unidades curriculares 1 dos aprofundamentos de área do conhecimento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200">
                <a:solidFill>
                  <a:schemeClr val="dk1"/>
                </a:solidFill>
              </a:rPr>
              <a:t>Cursos do Novotec Expresso</a:t>
            </a:r>
            <a:endParaRPr sz="22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df4e517959_3_6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df4e517959_3_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764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df4e517959_3_6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gdf4e517959_3_69"/>
          <p:cNvGrpSpPr/>
          <p:nvPr/>
        </p:nvGrpSpPr>
        <p:grpSpPr>
          <a:xfrm>
            <a:off x="899950" y="1630819"/>
            <a:ext cx="6353225" cy="1883102"/>
            <a:chOff x="407394" y="380763"/>
            <a:chExt cx="2604955" cy="1029975"/>
          </a:xfrm>
        </p:grpSpPr>
        <p:sp>
          <p:nvSpPr>
            <p:cNvPr id="70" name="Google Shape;70;gdf4e517959_3_69"/>
            <p:cNvSpPr/>
            <p:nvPr/>
          </p:nvSpPr>
          <p:spPr>
            <a:xfrm>
              <a:off x="407394" y="382338"/>
              <a:ext cx="2512800" cy="10284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df4e517959_3_69"/>
            <p:cNvSpPr txBox="1"/>
            <p:nvPr/>
          </p:nvSpPr>
          <p:spPr>
            <a:xfrm>
              <a:off x="518305" y="380763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6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gdf4e517959_3_69"/>
            <p:cNvSpPr txBox="1"/>
            <p:nvPr/>
          </p:nvSpPr>
          <p:spPr>
            <a:xfrm>
              <a:off x="533449" y="814160"/>
              <a:ext cx="2478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61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73" name="Google Shape;73;gdf4e517959_3_6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df4e517959_3_69"/>
          <p:cNvPicPr preferRelativeResize="0"/>
          <p:nvPr/>
        </p:nvPicPr>
        <p:blipFill rotWithShape="1">
          <a:blip r:embed="rId6">
            <a:alphaModFix/>
          </a:blip>
          <a:srcRect l="16138" t="33312" r="16136" b="32196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gdf4e517959_3_69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76" name="Google Shape;76;gdf4e517959_3_6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df4e517959_3_6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df4e517959_3_6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df4e517959_3_6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df4e517959_3_6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gdf4e517959_3_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be6924ffe_0_144"/>
          <p:cNvSpPr txBox="1"/>
          <p:nvPr/>
        </p:nvSpPr>
        <p:spPr>
          <a:xfrm>
            <a:off x="402550" y="921675"/>
            <a:ext cx="66210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>
                <a:solidFill>
                  <a:schemeClr val="dk1"/>
                </a:solidFill>
              </a:rPr>
              <a:t>Unidades curriculares 1 dos aprofundamentos de área do conhecimento</a:t>
            </a:r>
            <a:endParaRPr sz="22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No mundo, tudo está interligado (CHS1)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Cidadania local e global (CHS2)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O indivíduo e o ambiente (CHS/CNT)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Tradições e heranças culturais (CHS/LGG)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Números também importam! (CHS/MAT)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Projeto casa sustentável (CNT)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Corpos em movimento: cultura e ciência (CNT/LGG)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Água e energia (CNT/MAT)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Tá na mídia, tá no mundo! (LGG)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Como se tornar um resolvedor de problemas? (LGG/MAT)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Educação financeira sustentável (MAT)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493" name="Google Shape;493;gebe6924ffe_0_1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94" name="Google Shape;494;gebe6924ffe_0_1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gebe6924ffe_0_1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96" name="Google Shape;496;gebe6924ffe_0_144"/>
          <p:cNvSpPr txBox="1"/>
          <p:nvPr/>
        </p:nvSpPr>
        <p:spPr>
          <a:xfrm>
            <a:off x="1403648" y="197955"/>
            <a:ext cx="633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QUAIS UNIDADES CURRICULARES PODEM SER ESCOLHIDAS?</a:t>
            </a:r>
            <a:endParaRPr sz="1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gebe6924ffe_0_1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be6924ffe_0_164"/>
          <p:cNvSpPr txBox="1"/>
          <p:nvPr/>
        </p:nvSpPr>
        <p:spPr>
          <a:xfrm>
            <a:off x="402550" y="921675"/>
            <a:ext cx="64734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>
                <a:solidFill>
                  <a:schemeClr val="dk1"/>
                </a:solidFill>
              </a:rPr>
              <a:t>Cursos do Novotec Expresso</a:t>
            </a:r>
            <a:endParaRPr sz="22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Segurança no mundo digital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Desenho no autocad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Jogos digitais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Introdução à robótica utilizando arduíno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Marketing Digital e vendas em redes sociais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Edição de vídeo para youtube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Introdução ao desenvolvimento em Java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Criação de sites e plataformas digitais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504" name="Google Shape;504;gebe6924ffe_0_16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05" name="Google Shape;505;gebe6924ffe_0_16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gebe6924ffe_0_16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07" name="Google Shape;507;gebe6924ffe_0_164"/>
          <p:cNvSpPr txBox="1"/>
          <p:nvPr/>
        </p:nvSpPr>
        <p:spPr>
          <a:xfrm>
            <a:off x="1403648" y="197955"/>
            <a:ext cx="633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QUAIS UNIDADES CURRICULARES PODEM SER ESCOLHIDAS?</a:t>
            </a:r>
            <a:endParaRPr sz="1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gebe6924ffe_0_16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cd33ce4ee_0_611"/>
          <p:cNvSpPr txBox="1"/>
          <p:nvPr/>
        </p:nvSpPr>
        <p:spPr>
          <a:xfrm>
            <a:off x="402550" y="921675"/>
            <a:ext cx="6473400" cy="3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Essa definição é APENAS para as escolas PEI de 9h;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As turmas que possuem Novotec Integrado NÃO TÊM UC7, pois a carga horária do curso técnico já contempla a UC7;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Cada turma de aprofundamento deve ter uma UC7;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O estudante deve fazer uma UC de um aprofundamento diferente do que ele está matriculado;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As classes da UC7 podem misturar estudantes de diferentes turmas do aprofundamento;</a:t>
            </a:r>
            <a:endParaRPr sz="1900">
              <a:solidFill>
                <a:schemeClr val="dk1"/>
              </a:solidFill>
            </a:endParaRPr>
          </a:p>
        </p:txBody>
      </p:sp>
      <p:grpSp>
        <p:nvGrpSpPr>
          <p:cNvPr id="515" name="Google Shape;515;gecd33ce4ee_0_61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16" name="Google Shape;516;gecd33ce4ee_0_61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gecd33ce4ee_0_61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18" name="Google Shape;518;gecd33ce4ee_0_611"/>
          <p:cNvSpPr txBox="1"/>
          <p:nvPr/>
        </p:nvSpPr>
        <p:spPr>
          <a:xfrm>
            <a:off x="1403648" y="197955"/>
            <a:ext cx="633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REGRAS PARA DEFINIÇÃO DA UC7</a:t>
            </a:r>
            <a:endParaRPr sz="2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gecd33ce4ee_0_61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gf0304e0d82_0_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26" name="Google Shape;526;gf0304e0d82_0_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gf0304e0d82_0_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8" name="Google Shape;528;gf0304e0d82_0_3"/>
          <p:cNvSpPr txBox="1"/>
          <p:nvPr/>
        </p:nvSpPr>
        <p:spPr>
          <a:xfrm>
            <a:off x="1403648" y="197955"/>
            <a:ext cx="633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REGRAS PARA DEFINIÇÃO DA UC7</a:t>
            </a:r>
            <a:endParaRPr sz="2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gf0304e0d82_0_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f0304e0d82_0_3"/>
          <p:cNvSpPr txBox="1"/>
          <p:nvPr/>
        </p:nvSpPr>
        <p:spPr>
          <a:xfrm>
            <a:off x="402550" y="921675"/>
            <a:ext cx="6473400" cy="3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A escola pode escolher qualquer unidade curricular 1 dos aprofundamentos de área do conhecimento e qualquer curso do Novotec Expresso para ser ofertada como UC7;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A UC7 pode ser de um Aprofundamento que a escola já esteja ofertando, contanto que o estudante não faça aquela UC;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Também podem ser ofertadas UCs que a escola não possui nos aprofundamentos selecionados;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gf0304e0d82_0_20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37" name="Google Shape;537;gf0304e0d82_0_20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gf0304e0d82_0_20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39" name="Google Shape;539;gf0304e0d82_0_207"/>
          <p:cNvSpPr txBox="1"/>
          <p:nvPr/>
        </p:nvSpPr>
        <p:spPr>
          <a:xfrm>
            <a:off x="1403648" y="197955"/>
            <a:ext cx="633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REGRAS PARA DEFINIÇÃO DA UC7</a:t>
            </a:r>
            <a:endParaRPr sz="2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gf0304e0d82_0_207"/>
          <p:cNvSpPr txBox="1"/>
          <p:nvPr/>
        </p:nvSpPr>
        <p:spPr>
          <a:xfrm>
            <a:off x="402550" y="921675"/>
            <a:ext cx="6473400" cy="19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Caso a escola opte por um curso do Novotec Expresso: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pt-BR" sz="1900">
                <a:solidFill>
                  <a:schemeClr val="dk1"/>
                </a:solidFill>
              </a:rPr>
              <a:t>haverá atribuição de um professor da rede para trabalhar junto com o da escola técnica;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○"/>
            </a:pPr>
            <a:r>
              <a:rPr lang="pt-BR" sz="1900">
                <a:solidFill>
                  <a:schemeClr val="dk1"/>
                </a:solidFill>
              </a:rPr>
              <a:t>é necessário ter laboratório de informática.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541" name="Google Shape;541;gf0304e0d82_0_20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cd33ce4ee_0_620"/>
          <p:cNvSpPr txBox="1"/>
          <p:nvPr/>
        </p:nvSpPr>
        <p:spPr>
          <a:xfrm>
            <a:off x="402550" y="921675"/>
            <a:ext cx="6473400" cy="3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Prazo para definição e coleta das UC7 pelas escola: </a:t>
            </a:r>
            <a:r>
              <a:rPr lang="pt-BR" sz="2000" b="1">
                <a:solidFill>
                  <a:schemeClr val="dk1"/>
                </a:solidFill>
              </a:rPr>
              <a:t>5 de outubro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Devem ser organizados os seguintes passos pelas escolas: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Levantamento do interesse dos estudantes;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Análise das matrizes curriculares;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Sinalização na SED de quais UCs serão ofertadas como UC7 (será enviado um passo a passo desse processo no sistema);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Coleta das turmas.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548" name="Google Shape;548;gecd33ce4ee_0_62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49" name="Google Shape;549;gecd33ce4ee_0_62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gecd33ce4ee_0_62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51" name="Google Shape;551;gecd33ce4ee_0_620"/>
          <p:cNvSpPr txBox="1"/>
          <p:nvPr/>
        </p:nvSpPr>
        <p:spPr>
          <a:xfrm>
            <a:off x="1403648" y="197955"/>
            <a:ext cx="633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DE DEFINIÇÃO</a:t>
            </a:r>
            <a:endParaRPr sz="2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gecd33ce4ee_0_62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ecd33ce4ee_0_294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gecd33ce4ee_0_2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gecd33ce4ee_0_294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gecd33ce4ee_0_294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561" name="Google Shape;561;gecd33ce4ee_0_294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ecd33ce4ee_0_294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ecd33ce4ee_0_294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4" name="Google Shape;564;gecd33ce4ee_0_294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ecd33ce4ee_0_294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CARGA HORÁRIA</a:t>
            </a:r>
            <a:endParaRPr sz="3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</a:rPr>
              <a:t>NOTURNO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566" name="Google Shape;566;gecd33ce4ee_0_2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ecd33ce4ee_0_294"/>
          <p:cNvPicPr preferRelativeResize="0"/>
          <p:nvPr/>
        </p:nvPicPr>
        <p:blipFill rotWithShape="1">
          <a:blip r:embed="rId7">
            <a:alphaModFix/>
          </a:blip>
          <a:srcRect l="16138" t="33311" r="16138" b="32197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gecd33ce4ee_0_294"/>
          <p:cNvGrpSpPr/>
          <p:nvPr/>
        </p:nvGrpSpPr>
        <p:grpSpPr>
          <a:xfrm>
            <a:off x="787994" y="-427823"/>
            <a:ext cx="1265933" cy="1006938"/>
            <a:chOff x="4123350" y="1954053"/>
            <a:chExt cx="1005986" cy="3189540"/>
          </a:xfrm>
        </p:grpSpPr>
        <p:sp>
          <p:nvSpPr>
            <p:cNvPr id="569" name="Google Shape;569;gecd33ce4ee_0_294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ecd33ce4ee_0_294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ecd33ce4ee_0_294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ecd33ce4ee_0_294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ecd33ce4ee_0_294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4" name="Google Shape;574;gecd33ce4ee_0_29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gecd33ce4ee_0_31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81" name="Google Shape;581;gecd33ce4ee_0_31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ecd33ce4ee_0_31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gecd33ce4ee_0_31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ecd33ce4ee_0_31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ecd33ce4ee_0_315"/>
          <p:cNvSpPr txBox="1"/>
          <p:nvPr/>
        </p:nvSpPr>
        <p:spPr>
          <a:xfrm>
            <a:off x="1321795" y="895350"/>
            <a:ext cx="45738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noturno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ecd33ce4ee_0_315"/>
          <p:cNvSpPr txBox="1"/>
          <p:nvPr/>
        </p:nvSpPr>
        <p:spPr>
          <a:xfrm>
            <a:off x="1321795" y="1969100"/>
            <a:ext cx="45738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diurno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gecd33ce4ee_0_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969100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ecd33ce4ee_0_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600" y="2140925"/>
            <a:ext cx="669450" cy="66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gecd33ce4ee_0_315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590" name="Google Shape;590;gecd33ce4ee_0_3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gecd33ce4ee_0_3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2" name="Google Shape;592;gecd33ce4ee_0_315"/>
          <p:cNvSpPr txBox="1"/>
          <p:nvPr/>
        </p:nvSpPr>
        <p:spPr>
          <a:xfrm>
            <a:off x="1321795" y="3024650"/>
            <a:ext cx="45738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Aumento de turmas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escolas pequenas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ecd33ce4ee_0_315"/>
          <p:cNvSpPr txBox="1"/>
          <p:nvPr/>
        </p:nvSpPr>
        <p:spPr>
          <a:xfrm>
            <a:off x="1321795" y="3988100"/>
            <a:ext cx="4573800" cy="11391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Atividades de Arte (ACDA)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turmas de teatro, música, dança artes visuais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gecd33ce4ee_0_3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050" y="3024650"/>
            <a:ext cx="824100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ecd33ce4ee_0_3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6049" y="4132863"/>
            <a:ext cx="824100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gecd33ce4ee_0_62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02" name="Google Shape;602;gecd33ce4ee_0_62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ecd33ce4ee_0_62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Google Shape;604;gecd33ce4ee_0_62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ecd33ce4ee_0_62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ecd33ce4ee_0_629"/>
          <p:cNvSpPr txBox="1"/>
          <p:nvPr/>
        </p:nvSpPr>
        <p:spPr>
          <a:xfrm>
            <a:off x="1321795" y="895350"/>
            <a:ext cx="45738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noturno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ecd33ce4ee_0_629"/>
          <p:cNvSpPr txBox="1"/>
          <p:nvPr/>
        </p:nvSpPr>
        <p:spPr>
          <a:xfrm>
            <a:off x="1321795" y="1969100"/>
            <a:ext cx="45738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diurno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gecd33ce4ee_0_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969100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ecd33ce4ee_0_6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600" y="2140925"/>
            <a:ext cx="669450" cy="66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gecd33ce4ee_0_629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611" name="Google Shape;611;gecd33ce4ee_0_6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gecd33ce4ee_0_6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ecd33ce4ee_0_335"/>
          <p:cNvSpPr txBox="1"/>
          <p:nvPr/>
        </p:nvSpPr>
        <p:spPr>
          <a:xfrm>
            <a:off x="590900" y="1907000"/>
            <a:ext cx="63366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Premissa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necessário ampliar a carga horária de 2.400 para 3.000 horas - Deliberação CEE </a:t>
            </a: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186/2020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Ampliação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+8 aulas semanais</a:t>
            </a:r>
            <a:r>
              <a:rPr lang="pt-BR" sz="1700"/>
              <a:t> para 1ª e 3ª série e +</a:t>
            </a:r>
            <a:r>
              <a:rPr lang="pt-BR" sz="1700">
                <a:solidFill>
                  <a:schemeClr val="dk1"/>
                </a:solidFill>
              </a:rPr>
              <a:t>9 aulas semanais para 2ª série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i="1"/>
              <a:t>A mudança em 2022 será para 1ª e 2ª séries. A 3ª série terá expansão em 2023.</a:t>
            </a:r>
            <a:endParaRPr sz="1700" i="1"/>
          </a:p>
        </p:txBody>
      </p:sp>
      <p:grpSp>
        <p:nvGrpSpPr>
          <p:cNvPr id="619" name="Google Shape;619;gecd33ce4ee_0_33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20" name="Google Shape;620;gecd33ce4ee_0_33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ecd33ce4ee_0_33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2" name="Google Shape;622;gecd33ce4ee_0_33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ecd33ce4ee_0_33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ecd33ce4ee_0_335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gecd33ce4ee_0_335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626" name="Google Shape;626;gecd33ce4ee_0_3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gecd33ce4ee_0_3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e4529bea70_0_12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e4529bea70_0_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e4529bea70_0_12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ge4529bea70_0_12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90" name="Google Shape;90;ge4529bea70_0_12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e4529bea70_0_12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ge4529bea70_0_12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93" name="Google Shape;93;ge4529bea70_0_12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e4529bea70_0_129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AGENDA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ge4529bea70_0_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e4529bea70_0_129"/>
          <p:cNvPicPr preferRelativeResize="0"/>
          <p:nvPr/>
        </p:nvPicPr>
        <p:blipFill rotWithShape="1">
          <a:blip r:embed="rId7">
            <a:alphaModFix/>
          </a:blip>
          <a:srcRect l="16138" t="33310" r="16137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e4529bea70_0_129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98" name="Google Shape;98;ge4529bea70_0_12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e4529bea70_0_12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e4529bea70_0_12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e4529bea70_0_12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e4529bea70_0_12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" name="Google Shape;103;ge4529bea70_0_1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0304e0d82_0_97"/>
          <p:cNvSpPr/>
          <p:nvPr/>
        </p:nvSpPr>
        <p:spPr>
          <a:xfrm>
            <a:off x="1074775" y="1624725"/>
            <a:ext cx="33618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f0304e0d82_0_97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f0304e0d82_0_97"/>
          <p:cNvSpPr/>
          <p:nvPr/>
        </p:nvSpPr>
        <p:spPr>
          <a:xfrm>
            <a:off x="3797647" y="2441050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f0304e0d82_0_97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f0304e0d82_0_97"/>
          <p:cNvSpPr/>
          <p:nvPr/>
        </p:nvSpPr>
        <p:spPr>
          <a:xfrm>
            <a:off x="2462328" y="3246500"/>
            <a:ext cx="1974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f0304e0d82_0_97"/>
          <p:cNvSpPr/>
          <p:nvPr/>
        </p:nvSpPr>
        <p:spPr>
          <a:xfrm>
            <a:off x="2462326" y="3572775"/>
            <a:ext cx="19743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f0304e0d82_0_97"/>
          <p:cNvSpPr/>
          <p:nvPr/>
        </p:nvSpPr>
        <p:spPr>
          <a:xfrm>
            <a:off x="3052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f0304e0d82_0_97"/>
          <p:cNvSpPr txBox="1"/>
          <p:nvPr/>
        </p:nvSpPr>
        <p:spPr>
          <a:xfrm>
            <a:off x="32618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f0304e0d82_0_97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f0304e0d82_0_97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f0304e0d82_0_97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f0304e0d82_0_97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f0304e0d82_0_97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f0304e0d82_0_97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f0304e0d82_0_97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8" name="Google Shape;648;gf0304e0d82_0_9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49" name="Google Shape;649;gf0304e0d82_0_9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f0304e0d82_0_9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gf0304e0d82_0_9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f0304e0d82_0_97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f0304e0d82_0_97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f0304e0d82_0_9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f0304e0d82_0_123"/>
          <p:cNvSpPr/>
          <p:nvPr/>
        </p:nvSpPr>
        <p:spPr>
          <a:xfrm>
            <a:off x="1074775" y="1624725"/>
            <a:ext cx="4047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f0304e0d82_0_123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f0304e0d82_0_123"/>
          <p:cNvSpPr/>
          <p:nvPr/>
        </p:nvSpPr>
        <p:spPr>
          <a:xfrm>
            <a:off x="3797650" y="2441050"/>
            <a:ext cx="1974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1000" b="1"/>
              <a:t>4</a:t>
            </a: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f0304e0d82_0_123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f0304e0d82_0_123"/>
          <p:cNvSpPr/>
          <p:nvPr/>
        </p:nvSpPr>
        <p:spPr>
          <a:xfrm>
            <a:off x="2462323" y="3246500"/>
            <a:ext cx="3192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f0304e0d82_0_123"/>
          <p:cNvSpPr/>
          <p:nvPr/>
        </p:nvSpPr>
        <p:spPr>
          <a:xfrm>
            <a:off x="2462326" y="3572775"/>
            <a:ext cx="19743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f0304e0d82_0_123"/>
          <p:cNvSpPr/>
          <p:nvPr/>
        </p:nvSpPr>
        <p:spPr>
          <a:xfrm>
            <a:off x="4548484" y="4381128"/>
            <a:ext cx="161100" cy="180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f0304e0d82_0_123"/>
          <p:cNvSpPr txBox="1"/>
          <p:nvPr/>
        </p:nvSpPr>
        <p:spPr>
          <a:xfrm>
            <a:off x="4709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/>
              <a:t>Componentes dos IFs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f0304e0d82_0_123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f0304e0d82_0_123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f0304e0d82_0_123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f0304e0d82_0_123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f0304e0d82_0_123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f0304e0d82_0_123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f0304e0d82_0_123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5" name="Google Shape;675;gf0304e0d82_0_12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76" name="Google Shape;676;gf0304e0d82_0_12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f0304e0d82_0_12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gf0304e0d82_0_12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f0304e0d82_0_123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f0304e0d82_0_123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f0304e0d82_0_12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gf0304e0d82_0_123"/>
          <p:cNvCxnSpPr/>
          <p:nvPr/>
        </p:nvCxnSpPr>
        <p:spPr>
          <a:xfrm>
            <a:off x="4448325" y="1444175"/>
            <a:ext cx="22200" cy="263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683" name="Google Shape;683;gf0304e0d82_0_123"/>
          <p:cNvSpPr/>
          <p:nvPr/>
        </p:nvSpPr>
        <p:spPr>
          <a:xfrm>
            <a:off x="44834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f0304e0d82_0_123"/>
          <p:cNvSpPr/>
          <p:nvPr/>
        </p:nvSpPr>
        <p:spPr>
          <a:xfrm>
            <a:off x="5158872" y="2772925"/>
            <a:ext cx="613200" cy="272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solidFill>
                  <a:schemeClr val="dk1"/>
                </a:solidFill>
              </a:rPr>
              <a:t>4</a:t>
            </a:r>
            <a:r>
              <a:rPr lang="pt-B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aulas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f0304e0d82_0_123"/>
          <p:cNvSpPr/>
          <p:nvPr/>
        </p:nvSpPr>
        <p:spPr>
          <a:xfrm>
            <a:off x="5161750" y="1624725"/>
            <a:ext cx="492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aulas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f0304e0d82_0_123"/>
          <p:cNvSpPr/>
          <p:nvPr/>
        </p:nvSpPr>
        <p:spPr>
          <a:xfrm>
            <a:off x="5161749" y="1934725"/>
            <a:ext cx="492900" cy="272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aulas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f0304e0d82_0_123"/>
          <p:cNvSpPr/>
          <p:nvPr/>
        </p:nvSpPr>
        <p:spPr>
          <a:xfrm>
            <a:off x="4483446" y="357277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f0304e0d82_0_123"/>
          <p:cNvSpPr/>
          <p:nvPr/>
        </p:nvSpPr>
        <p:spPr>
          <a:xfrm>
            <a:off x="5161749" y="3572775"/>
            <a:ext cx="492900" cy="272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aulas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f0304e0d82_0_123"/>
          <p:cNvSpPr/>
          <p:nvPr/>
        </p:nvSpPr>
        <p:spPr>
          <a:xfrm>
            <a:off x="3052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f0304e0d82_0_123"/>
          <p:cNvSpPr txBox="1"/>
          <p:nvPr/>
        </p:nvSpPr>
        <p:spPr>
          <a:xfrm>
            <a:off x="32618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f0304e0d82_0_123"/>
          <p:cNvSpPr txBox="1"/>
          <p:nvPr/>
        </p:nvSpPr>
        <p:spPr>
          <a:xfrm>
            <a:off x="5864025" y="1530975"/>
            <a:ext cx="115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+8 aulas semanais</a:t>
            </a:r>
            <a:endParaRPr/>
          </a:p>
        </p:txBody>
      </p:sp>
      <p:sp>
        <p:nvSpPr>
          <p:cNvPr id="692" name="Google Shape;692;gf0304e0d82_0_123"/>
          <p:cNvSpPr txBox="1"/>
          <p:nvPr/>
        </p:nvSpPr>
        <p:spPr>
          <a:xfrm>
            <a:off x="5864025" y="2445375"/>
            <a:ext cx="115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+9 aulas semanais</a:t>
            </a:r>
            <a:endParaRPr/>
          </a:p>
        </p:txBody>
      </p:sp>
      <p:sp>
        <p:nvSpPr>
          <p:cNvPr id="693" name="Google Shape;693;gf0304e0d82_0_123"/>
          <p:cNvSpPr txBox="1"/>
          <p:nvPr/>
        </p:nvSpPr>
        <p:spPr>
          <a:xfrm>
            <a:off x="5864025" y="3258325"/>
            <a:ext cx="115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+8 aulas semanais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gf0304e0d82_0_15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00" name="Google Shape;700;gf0304e0d82_0_15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f0304e0d82_0_15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2" name="Google Shape;702;gf0304e0d82_0_15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f0304e0d82_0_15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4" name="Google Shape;704;gf0304e0d82_0_158"/>
          <p:cNvGraphicFramePr/>
          <p:nvPr/>
        </p:nvGraphicFramePr>
        <p:xfrm>
          <a:off x="220625" y="184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{ADC3DDFF-4988-4630-A724-EFB4C10639C5}</a:tableStyleId>
              </a:tblPr>
              <a:tblGrid>
                <a:gridCol w="103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1ª série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2ª série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3ª série (2023)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Regular</a:t>
                      </a:r>
                      <a:br>
                        <a:rPr lang="pt-BR" sz="1400" u="none" strike="noStrike" cap="none"/>
                      </a:br>
                      <a:r>
                        <a:rPr lang="pt-BR" sz="1100" u="none" strike="noStrike" cap="none">
                          <a:solidFill>
                            <a:schemeClr val="dk1"/>
                          </a:solidFill>
                        </a:rPr>
                        <a:t>(presencial)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Modelo flexível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Regular</a:t>
                      </a:r>
                      <a:br>
                        <a:rPr lang="pt-BR" sz="1400" u="none" strike="noStrike" cap="none"/>
                      </a:br>
                      <a:r>
                        <a:rPr lang="pt-BR" sz="1100" u="none" strike="noStrike" cap="none">
                          <a:solidFill>
                            <a:schemeClr val="dk1"/>
                          </a:solidFill>
                        </a:rPr>
                        <a:t>(presencial)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strike="noStrike" cap="none">
                          <a:solidFill>
                            <a:schemeClr val="dk1"/>
                          </a:solidFill>
                        </a:rPr>
                        <a:t>Modelo flexível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Regular</a:t>
                      </a:r>
                      <a:br>
                        <a:rPr lang="pt-BR" sz="1400" u="none" strike="noStrike" cap="none"/>
                      </a:br>
                      <a:r>
                        <a:rPr lang="pt-BR" sz="1100" u="none" strike="noStrike" cap="none"/>
                        <a:t>(presencial)</a:t>
                      </a:r>
                      <a:endParaRPr sz="11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strike="noStrike" cap="none">
                          <a:solidFill>
                            <a:schemeClr val="dk1"/>
                          </a:solidFill>
                        </a:rPr>
                        <a:t>Modelo flexível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FGB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25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20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/>
                        <a:t>Componentes IF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3*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/>
                        <a:t>4</a:t>
                      </a:r>
                      <a:r>
                        <a:rPr lang="pt-BR" sz="1400" u="none" strike="noStrike" cap="none"/>
                        <a:t>*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3*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Aprofundamento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15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Total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25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25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b="1"/>
                        <a:t>9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25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5" name="Google Shape;705;gf0304e0d82_0_158"/>
          <p:cNvSpPr txBox="1"/>
          <p:nvPr/>
        </p:nvSpPr>
        <p:spPr>
          <a:xfrm>
            <a:off x="155875" y="4790250"/>
            <a:ext cx="665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2 aulas de PV e 1 aula de Tecnologia nas 3 séries e Educaç</a:t>
            </a:r>
            <a:r>
              <a:rPr lang="pt-BR" sz="1200"/>
              <a:t>ão Física na 2ª série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f0304e0d82_0_158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gf0304e0d82_0_158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708" name="Google Shape;708;gf0304e0d82_0_1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gf0304e0d82_0_1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gf0304e0d82_0_1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16" name="Google Shape;716;gf0304e0d82_0_1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f0304e0d82_0_1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gf0304e0d82_0_17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f0304e0d82_0_17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f0304e0d82_0_17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1" name="Google Shape;721;gf0304e0d82_0_176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722" name="Google Shape;722;gf0304e0d82_0_1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gf0304e0d82_0_1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4" name="Google Shape;724;gf0304e0d82_0_176"/>
          <p:cNvSpPr txBox="1"/>
          <p:nvPr/>
        </p:nvSpPr>
        <p:spPr>
          <a:xfrm>
            <a:off x="590900" y="1907000"/>
            <a:ext cx="6336600" cy="1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Premissa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necessário ampliar a carga horária de 2.400 para 3.000 horas - Deliberação CEE </a:t>
            </a: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186/2020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Ampliação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+8 aulas semanais</a:t>
            </a:r>
            <a:r>
              <a:rPr lang="pt-BR" sz="1700"/>
              <a:t> para 1ª e 3ª série e +</a:t>
            </a:r>
            <a:r>
              <a:rPr lang="pt-BR" sz="1700">
                <a:solidFill>
                  <a:schemeClr val="dk1"/>
                </a:solidFill>
              </a:rPr>
              <a:t>9 aulas semanais para 2ª série 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conforme definição da escola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/>
              <a:t>Modelos possíveis:</a:t>
            </a:r>
            <a:endParaRPr sz="1700" b="1"/>
          </a:p>
        </p:txBody>
      </p:sp>
      <p:sp>
        <p:nvSpPr>
          <p:cNvPr id="725" name="Google Shape;725;gf0304e0d82_0_176"/>
          <p:cNvSpPr/>
          <p:nvPr/>
        </p:nvSpPr>
        <p:spPr>
          <a:xfrm>
            <a:off x="658050" y="3858100"/>
            <a:ext cx="1839900" cy="846600"/>
          </a:xfrm>
          <a:prstGeom prst="roundRect">
            <a:avLst>
              <a:gd name="adj" fmla="val 16667"/>
            </a:avLst>
          </a:prstGeom>
          <a:solidFill>
            <a:srgbClr val="FEA621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CMSP</a:t>
            </a:r>
            <a:endParaRPr sz="1700" b="1"/>
          </a:p>
        </p:txBody>
      </p:sp>
      <p:sp>
        <p:nvSpPr>
          <p:cNvPr id="726" name="Google Shape;726;gf0304e0d82_0_176"/>
          <p:cNvSpPr/>
          <p:nvPr/>
        </p:nvSpPr>
        <p:spPr>
          <a:xfrm>
            <a:off x="2785213" y="3858100"/>
            <a:ext cx="1839900" cy="846600"/>
          </a:xfrm>
          <a:prstGeom prst="roundRect">
            <a:avLst>
              <a:gd name="adj" fmla="val 16667"/>
            </a:avLst>
          </a:prstGeom>
          <a:solidFill>
            <a:srgbClr val="FEA621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Atendimento </a:t>
            </a:r>
            <a:r>
              <a:rPr lang="pt-BR" sz="1700" b="1">
                <a:solidFill>
                  <a:schemeClr val="dk1"/>
                </a:solidFill>
              </a:rPr>
              <a:t>personalizado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727" name="Google Shape;727;gf0304e0d82_0_176"/>
          <p:cNvSpPr/>
          <p:nvPr/>
        </p:nvSpPr>
        <p:spPr>
          <a:xfrm>
            <a:off x="4912375" y="3858100"/>
            <a:ext cx="1839900" cy="846600"/>
          </a:xfrm>
          <a:prstGeom prst="roundRect">
            <a:avLst>
              <a:gd name="adj" fmla="val 16667"/>
            </a:avLst>
          </a:prstGeom>
          <a:solidFill>
            <a:srgbClr val="FEA621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Presencial*</a:t>
            </a:r>
            <a:endParaRPr sz="1700" b="1"/>
          </a:p>
        </p:txBody>
      </p:sp>
      <p:sp>
        <p:nvSpPr>
          <p:cNvPr id="728" name="Google Shape;728;gf0304e0d82_0_176"/>
          <p:cNvSpPr txBox="1"/>
          <p:nvPr/>
        </p:nvSpPr>
        <p:spPr>
          <a:xfrm>
            <a:off x="474100" y="4785275"/>
            <a:ext cx="647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o modelo presencial sempre deverá ser combinado com o CMSP ou Atendimento personalizado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ecd33ce4ee_0_666"/>
          <p:cNvSpPr txBox="1"/>
          <p:nvPr/>
        </p:nvSpPr>
        <p:spPr>
          <a:xfrm>
            <a:off x="590900" y="1907000"/>
            <a:ext cx="6336600" cy="3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600" b="1"/>
              <a:t>CMSP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600"/>
              <a:t>prof da turma transmite pelo aplicativo, de modo síncrono e assíncrono, para os estudantes da turma. A aula síncrona terá um horário determinado por dia que não pode coincidir com os horários das aulas presenciais dos estudantes.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600" b="1"/>
              <a:t>Atendimento </a:t>
            </a:r>
            <a:r>
              <a:rPr lang="pt-BR" sz="1600" b="1">
                <a:solidFill>
                  <a:schemeClr val="dk1"/>
                </a:solidFill>
              </a:rPr>
              <a:t>personalizado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600"/>
              <a:t>possibilidade de estudar com os materiais didáticos (análogo ao modelo CEEJA, mas com prof atribuído). </a:t>
            </a:r>
            <a:r>
              <a:rPr lang="pt-BR" sz="1600">
                <a:solidFill>
                  <a:schemeClr val="dk1"/>
                </a:solidFill>
              </a:rPr>
              <a:t>O atendimento terá um horário determinado por dia que não pode coincidir com os horários das aulas presenciais dos estudantes, podendo acontecer presencialmente ou pelo CMSP.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600" b="1"/>
              <a:t>Presencial</a:t>
            </a:r>
            <a:r>
              <a:rPr lang="pt-BR" sz="1600"/>
              <a:t>: uma aula a mais por dia (cinco por semana) iniciando às 18h15 (caso haja sala(s) ociosa(s) no período da tarde).</a:t>
            </a:r>
            <a:endParaRPr sz="1600"/>
          </a:p>
        </p:txBody>
      </p:sp>
      <p:grpSp>
        <p:nvGrpSpPr>
          <p:cNvPr id="735" name="Google Shape;735;gecd33ce4ee_0_66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36" name="Google Shape;736;gecd33ce4ee_0_66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ecd33ce4ee_0_66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8" name="Google Shape;738;gecd33ce4ee_0_66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ecd33ce4ee_0_66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ecd33ce4ee_0_66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gecd33ce4ee_0_666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742" name="Google Shape;742;gecd33ce4ee_0_6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gecd33ce4ee_0_6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gecd33ce4ee_0_68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50" name="Google Shape;750;gecd33ce4ee_0_68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ecd33ce4ee_0_68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" name="Google Shape;752;gecd33ce4ee_0_68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ecd33ce4ee_0_68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gecd33ce4ee_0_687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gecd33ce4ee_0_687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756" name="Google Shape;756;gecd33ce4ee_0_6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gecd33ce4ee_0_6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8" name="Google Shape;758;gecd33ce4ee_0_687"/>
          <p:cNvSpPr txBox="1"/>
          <p:nvPr/>
        </p:nvSpPr>
        <p:spPr>
          <a:xfrm>
            <a:off x="590900" y="1907000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/>
              <a:t>Possibilidades de expansão para cada turma</a:t>
            </a:r>
            <a:r>
              <a:rPr lang="pt-BR" sz="1700"/>
              <a:t>:</a:t>
            </a:r>
            <a:endParaRPr sz="1500"/>
          </a:p>
        </p:txBody>
      </p:sp>
      <p:sp>
        <p:nvSpPr>
          <p:cNvPr id="759" name="Google Shape;759;gecd33ce4ee_0_687"/>
          <p:cNvSpPr/>
          <p:nvPr/>
        </p:nvSpPr>
        <p:spPr>
          <a:xfrm>
            <a:off x="523750" y="2429600"/>
            <a:ext cx="2877900" cy="10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7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Todas as aulas pelo CMSP</a:t>
            </a:r>
            <a:endParaRPr sz="1600" b="1"/>
          </a:p>
        </p:txBody>
      </p:sp>
      <p:sp>
        <p:nvSpPr>
          <p:cNvPr id="760" name="Google Shape;760;gecd33ce4ee_0_687"/>
          <p:cNvSpPr/>
          <p:nvPr/>
        </p:nvSpPr>
        <p:spPr>
          <a:xfrm>
            <a:off x="3698157" y="2429600"/>
            <a:ext cx="2877900" cy="10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7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</a:rPr>
              <a:t>Todas as aulas por Atendimento personalizado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761" name="Google Shape;761;gecd33ce4ee_0_687"/>
          <p:cNvSpPr/>
          <p:nvPr/>
        </p:nvSpPr>
        <p:spPr>
          <a:xfrm>
            <a:off x="523750" y="3716899"/>
            <a:ext cx="2877900" cy="10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7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Cinco aulas no modelo presencial e as demais pelo CMSP</a:t>
            </a:r>
            <a:endParaRPr sz="1600" b="1"/>
          </a:p>
        </p:txBody>
      </p:sp>
      <p:sp>
        <p:nvSpPr>
          <p:cNvPr id="762" name="Google Shape;762;gecd33ce4ee_0_687"/>
          <p:cNvSpPr/>
          <p:nvPr/>
        </p:nvSpPr>
        <p:spPr>
          <a:xfrm>
            <a:off x="3698157" y="3716899"/>
            <a:ext cx="2877900" cy="10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7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</a:rPr>
              <a:t>Cinco aulas no modelo presencial e as demais por Atendimento personalizado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ecd33ce4ee_0_728"/>
          <p:cNvSpPr txBox="1"/>
          <p:nvPr/>
        </p:nvSpPr>
        <p:spPr>
          <a:xfrm>
            <a:off x="590900" y="1907000"/>
            <a:ext cx="63366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900" b="1"/>
              <a:t>Passos para </a:t>
            </a:r>
            <a:r>
              <a:rPr lang="pt-BR" sz="1900" b="1">
                <a:solidFill>
                  <a:schemeClr val="dk1"/>
                </a:solidFill>
              </a:rPr>
              <a:t>definir </a:t>
            </a:r>
            <a:r>
              <a:rPr lang="pt-BR" sz="1900" b="1"/>
              <a:t>expansão para 2022:</a:t>
            </a:r>
            <a:endParaRPr sz="1900" b="1"/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pt-BR" sz="1900"/>
              <a:t>consultar estudantes matriculados nas turmas de 1ª e 2ª séries sobre os modelos e horários possíveis;</a:t>
            </a:r>
            <a:endParaRPr sz="1900"/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pt-BR" sz="1900"/>
              <a:t>definir um único modelo e horários para cada turma;</a:t>
            </a:r>
            <a:endParaRPr sz="1900"/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-"/>
            </a:pPr>
            <a:r>
              <a:rPr lang="pt-BR" sz="1900"/>
              <a:t>digitar </a:t>
            </a:r>
            <a:r>
              <a:rPr lang="pt-BR" sz="1900" b="1"/>
              <a:t>até 5 de outubro</a:t>
            </a:r>
            <a:r>
              <a:rPr lang="pt-BR" sz="1900"/>
              <a:t> o modelo, os horários das aulas e coleta de classes na SED </a:t>
            </a:r>
            <a:r>
              <a:rPr lang="pt-BR" sz="1900">
                <a:solidFill>
                  <a:schemeClr val="dk1"/>
                </a:solidFill>
              </a:rPr>
              <a:t>(será enviado um passo a passo desse processo no sistema).</a:t>
            </a:r>
            <a:endParaRPr sz="1900"/>
          </a:p>
        </p:txBody>
      </p:sp>
      <p:grpSp>
        <p:nvGrpSpPr>
          <p:cNvPr id="769" name="Google Shape;769;gecd33ce4ee_0_72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70" name="Google Shape;770;gecd33ce4ee_0_72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ecd33ce4ee_0_72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2" name="Google Shape;772;gecd33ce4ee_0_72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gecd33ce4ee_0_72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ecd33ce4ee_0_728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Google Shape;775;gecd33ce4ee_0_728"/>
          <p:cNvGrpSpPr/>
          <p:nvPr/>
        </p:nvGrpSpPr>
        <p:grpSpPr>
          <a:xfrm>
            <a:off x="355625" y="868747"/>
            <a:ext cx="875425" cy="873203"/>
            <a:chOff x="584225" y="2773747"/>
            <a:chExt cx="875425" cy="873203"/>
          </a:xfrm>
        </p:grpSpPr>
        <p:pic>
          <p:nvPicPr>
            <p:cNvPr id="776" name="Google Shape;776;gecd33ce4ee_0_7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gecd33ce4ee_0_7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gecd33ce4ee_0_707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gecd33ce4ee_0_70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4" name="Google Shape;784;gecd33ce4ee_0_707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5" name="Google Shape;785;gecd33ce4ee_0_707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786" name="Google Shape;786;gecd33ce4ee_0_707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ecd33ce4ee_0_707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ecd33ce4ee_0_707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9" name="Google Shape;789;gecd33ce4ee_0_707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ecd33ce4ee_0_707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DA CARGA HORÁRIA</a:t>
            </a:r>
            <a:endParaRPr sz="3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</a:rPr>
              <a:t>DIURNO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791" name="Google Shape;791;gecd33ce4ee_0_7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ecd33ce4ee_0_707"/>
          <p:cNvPicPr preferRelativeResize="0"/>
          <p:nvPr/>
        </p:nvPicPr>
        <p:blipFill rotWithShape="1">
          <a:blip r:embed="rId7">
            <a:alphaModFix/>
          </a:blip>
          <a:srcRect l="16138" t="33311" r="16138" b="32197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gecd33ce4ee_0_707"/>
          <p:cNvGrpSpPr/>
          <p:nvPr/>
        </p:nvGrpSpPr>
        <p:grpSpPr>
          <a:xfrm>
            <a:off x="787994" y="-427823"/>
            <a:ext cx="1265933" cy="1006938"/>
            <a:chOff x="4123350" y="1954053"/>
            <a:chExt cx="1005986" cy="3189540"/>
          </a:xfrm>
        </p:grpSpPr>
        <p:sp>
          <p:nvSpPr>
            <p:cNvPr id="794" name="Google Shape;794;gecd33ce4ee_0_707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ecd33ce4ee_0_707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ecd33ce4ee_0_707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ecd33ce4ee_0_707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ecd33ce4ee_0_707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9" name="Google Shape;799;gecd33ce4ee_0_7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f0304e0d82_0_194"/>
          <p:cNvSpPr txBox="1"/>
          <p:nvPr/>
        </p:nvSpPr>
        <p:spPr>
          <a:xfrm>
            <a:off x="590900" y="1907000"/>
            <a:ext cx="63366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Premissa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expandir uma aula diária para todos os estudantes do diurno.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700" b="1">
                <a:solidFill>
                  <a:schemeClr val="dk1"/>
                </a:solidFill>
              </a:rPr>
              <a:t>Ampliação</a:t>
            </a:r>
            <a:r>
              <a:rPr lang="pt-BR" sz="1700">
                <a:solidFill>
                  <a:schemeClr val="dk1"/>
                </a:solidFill>
              </a:rPr>
              <a:t>: +7 aulas semanais para 2ª série e +5 aulas semanais na 3ª série.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700" i="1">
                <a:solidFill>
                  <a:schemeClr val="dk1"/>
                </a:solidFill>
              </a:rPr>
              <a:t>A mudança em 2022 será para 2ª série. A 3ª série terá expansão em 2023.</a:t>
            </a:r>
            <a:endParaRPr sz="1700"/>
          </a:p>
        </p:txBody>
      </p:sp>
      <p:grpSp>
        <p:nvGrpSpPr>
          <p:cNvPr id="806" name="Google Shape;806;gf0304e0d82_0_19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07" name="Google Shape;807;gf0304e0d82_0_19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f0304e0d82_0_19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9" name="Google Shape;809;gf0304e0d82_0_19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f0304e0d82_0_19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f0304e0d82_0_194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gf0304e0d82_0_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f0304e0d82_0_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f0304e0d82_0_28"/>
          <p:cNvSpPr/>
          <p:nvPr/>
        </p:nvSpPr>
        <p:spPr>
          <a:xfrm>
            <a:off x="10747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gf0304e0d82_0_28"/>
          <p:cNvSpPr/>
          <p:nvPr/>
        </p:nvSpPr>
        <p:spPr>
          <a:xfrm>
            <a:off x="51617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f0304e0d82_0_28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gf0304e0d82_0_28"/>
          <p:cNvSpPr/>
          <p:nvPr/>
        </p:nvSpPr>
        <p:spPr>
          <a:xfrm>
            <a:off x="37976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f0304e0d82_0_28"/>
          <p:cNvSpPr/>
          <p:nvPr/>
        </p:nvSpPr>
        <p:spPr>
          <a:xfrm>
            <a:off x="44651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f0304e0d82_0_28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f0304e0d82_0_28"/>
          <p:cNvSpPr/>
          <p:nvPr/>
        </p:nvSpPr>
        <p:spPr>
          <a:xfrm>
            <a:off x="24623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gf0304e0d82_0_28"/>
          <p:cNvSpPr/>
          <p:nvPr/>
        </p:nvSpPr>
        <p:spPr>
          <a:xfrm>
            <a:off x="31300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gf0304e0d82_0_28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f0304e0d82_0_28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f0304e0d82_0_28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f0304e0d82_0_28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f0304e0d82_0_28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gf0304e0d82_0_28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gf0304e0d82_0_28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f0304e0d82_0_28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f0304e0d82_0_28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f0304e0d82_0_28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gf0304e0d82_0_28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gf0304e0d82_0_2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39" name="Google Shape;839;gf0304e0d82_0_2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f0304e0d82_0_2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gf0304e0d82_0_2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f0304e0d82_0_28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f0304e0d82_0_28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f0304e0d82_0_28"/>
          <p:cNvSpPr/>
          <p:nvPr/>
        </p:nvSpPr>
        <p:spPr>
          <a:xfrm>
            <a:off x="51617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f0304e0d82_0_28"/>
          <p:cNvSpPr/>
          <p:nvPr/>
        </p:nvSpPr>
        <p:spPr>
          <a:xfrm>
            <a:off x="24235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f0304e0d82_0_2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4529bea70_0_150"/>
          <p:cNvSpPr txBox="1"/>
          <p:nvPr/>
        </p:nvSpPr>
        <p:spPr>
          <a:xfrm>
            <a:off x="402550" y="1154925"/>
            <a:ext cx="6191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>
                <a:solidFill>
                  <a:schemeClr val="dk1"/>
                </a:solidFill>
              </a:rPr>
              <a:t>14h30 </a:t>
            </a:r>
            <a:r>
              <a:rPr lang="pt-BR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às </a:t>
            </a:r>
            <a:r>
              <a:rPr lang="pt-BR" sz="2100" b="1">
                <a:solidFill>
                  <a:schemeClr val="dk1"/>
                </a:solidFill>
              </a:rPr>
              <a:t>15h30 </a:t>
            </a:r>
            <a:r>
              <a:rPr lang="pt-BR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2100">
                <a:solidFill>
                  <a:schemeClr val="dk1"/>
                </a:solidFill>
              </a:rPr>
              <a:t>Definição da UC7 para as PEIs (apresentação e dúvidas)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-BR" sz="2100" b="1">
                <a:solidFill>
                  <a:schemeClr val="dk1"/>
                </a:solidFill>
              </a:rPr>
              <a:t>15h30 às 16h30 </a:t>
            </a:r>
            <a:r>
              <a:rPr lang="pt-BR" sz="2100">
                <a:solidFill>
                  <a:schemeClr val="dk1"/>
                </a:solidFill>
              </a:rPr>
              <a:t>- Expansão da carga horária para diurno e noturno (apresentação e dúvidas)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e4529bea70_0_15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1" name="Google Shape;111;ge4529bea70_0_15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ge4529bea70_0_15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3" name="Google Shape;113;ge4529bea70_0_15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ge4529bea70_0_15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f0304e0d82_0_60"/>
          <p:cNvSpPr/>
          <p:nvPr/>
        </p:nvSpPr>
        <p:spPr>
          <a:xfrm>
            <a:off x="10747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gf0304e0d82_0_60"/>
          <p:cNvSpPr/>
          <p:nvPr/>
        </p:nvSpPr>
        <p:spPr>
          <a:xfrm>
            <a:off x="5161752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gf0304e0d82_0_60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f0304e0d82_0_60"/>
          <p:cNvSpPr/>
          <p:nvPr/>
        </p:nvSpPr>
        <p:spPr>
          <a:xfrm>
            <a:off x="3797650" y="2441050"/>
            <a:ext cx="2830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gf0304e0d82_0_60"/>
          <p:cNvSpPr/>
          <p:nvPr/>
        </p:nvSpPr>
        <p:spPr>
          <a:xfrm>
            <a:off x="44651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gf0304e0d82_0_60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f0304e0d82_0_60"/>
          <p:cNvSpPr/>
          <p:nvPr/>
        </p:nvSpPr>
        <p:spPr>
          <a:xfrm>
            <a:off x="2462324" y="3246500"/>
            <a:ext cx="40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aulas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f0304e0d82_0_60"/>
          <p:cNvSpPr/>
          <p:nvPr/>
        </p:nvSpPr>
        <p:spPr>
          <a:xfrm>
            <a:off x="31300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f0304e0d82_0_60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f0304e0d82_0_60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f0304e0d82_0_60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f0304e0d82_0_60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f0304e0d82_0_60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f0304e0d82_0_60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f0304e0d82_0_60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f0304e0d82_0_60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f0304e0d82_0_60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f0304e0d82_0_60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f0304e0d82_0_60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3ª série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1" name="Google Shape;871;gf0304e0d82_0_6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72" name="Google Shape;872;gf0304e0d82_0_6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f0304e0d82_0_6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4" name="Google Shape;874;gf0304e0d82_0_6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gf0304e0d82_0_60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gf0304e0d82_0_60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f0304e0d82_0_60"/>
          <p:cNvSpPr/>
          <p:nvPr/>
        </p:nvSpPr>
        <p:spPr>
          <a:xfrm>
            <a:off x="51617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f0304e0d82_0_60"/>
          <p:cNvSpPr/>
          <p:nvPr/>
        </p:nvSpPr>
        <p:spPr>
          <a:xfrm>
            <a:off x="24235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f0304e0d82_0_6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f0304e0d82_0_60"/>
          <p:cNvSpPr/>
          <p:nvPr/>
        </p:nvSpPr>
        <p:spPr>
          <a:xfrm>
            <a:off x="5847550" y="2768325"/>
            <a:ext cx="800100" cy="272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solidFill>
                  <a:schemeClr val="lt1"/>
                </a:solidFill>
              </a:rPr>
              <a:t>7</a:t>
            </a:r>
            <a:r>
              <a:rPr lang="pt-BR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aulas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f0304e0d82_0_60"/>
          <p:cNvSpPr/>
          <p:nvPr/>
        </p:nvSpPr>
        <p:spPr>
          <a:xfrm>
            <a:off x="5847546" y="3572778"/>
            <a:ext cx="639000" cy="272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aulas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f0304e0d82_0_60"/>
          <p:cNvSpPr/>
          <p:nvPr/>
        </p:nvSpPr>
        <p:spPr>
          <a:xfrm>
            <a:off x="4576128" y="4762128"/>
            <a:ext cx="161100" cy="1800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gf0304e0d82_0_60"/>
          <p:cNvSpPr txBox="1"/>
          <p:nvPr/>
        </p:nvSpPr>
        <p:spPr>
          <a:xfrm>
            <a:off x="4862098" y="4664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" name="Google Shape;884;gf0304e0d82_0_60"/>
          <p:cNvCxnSpPr/>
          <p:nvPr/>
        </p:nvCxnSpPr>
        <p:spPr>
          <a:xfrm>
            <a:off x="5819925" y="1444175"/>
            <a:ext cx="22200" cy="263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cd33ce4ee_0_427"/>
          <p:cNvSpPr txBox="1"/>
          <p:nvPr/>
        </p:nvSpPr>
        <p:spPr>
          <a:xfrm>
            <a:off x="590900" y="1907000"/>
            <a:ext cx="63366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Premissa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expandir uma aula diária para todos os estudantes do diurno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 de ampliação (1/2)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Aulas presenciais ou pelo CMSP</a:t>
            </a: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</a:t>
            </a:r>
            <a:r>
              <a:rPr lang="pt-BR" sz="1500">
                <a:solidFill>
                  <a:schemeClr val="dk1"/>
                </a:solidFill>
              </a:rPr>
              <a:t>essor</a:t>
            </a: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ministra as aulas presencialmente ou pelo aplicativo, e estudante acompanha de modo sí</a:t>
            </a: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ncrono ou assíncrono, com exceção das aulas de educaçã</a:t>
            </a:r>
            <a:r>
              <a:rPr lang="pt-BR" sz="1500"/>
              <a:t>o física, que serão presenciais;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Para as turmas do período matutino, as aulas devem acontecer entre 12h35 e 18h;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Para as turmas do período vespertino, as aulas devem acontecer entre 7h e 13h;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gecd33ce4ee_0_42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92" name="Google Shape;892;gecd33ce4ee_0_42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ecd33ce4ee_0_42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4" name="Google Shape;894;gecd33ce4ee_0_42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ecd33ce4ee_0_42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ecd33ce4ee_0_427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gecd33ce4ee_0_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gecd33ce4ee_0_4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gebe6924ffe_0_17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05" name="Google Shape;905;gebe6924ffe_0_17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ebe6924ffe_0_17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gebe6924ffe_0_17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gebe6924ffe_0_17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gebe6924ffe_0_174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0" name="Google Shape;910;gebe6924ffe_0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gebe6924ffe_0_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gebe6924ffe_0_174"/>
          <p:cNvSpPr txBox="1"/>
          <p:nvPr/>
        </p:nvSpPr>
        <p:spPr>
          <a:xfrm>
            <a:off x="590900" y="1907000"/>
            <a:ext cx="63366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 de ampliação (2/2)</a:t>
            </a: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2022, </a:t>
            </a: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2ª série: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/>
              <a:t>2 aulas de Educação Física,</a:t>
            </a:r>
            <a:endParaRPr sz="1500"/>
          </a:p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2 aulas de</a:t>
            </a: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</a:t>
            </a:r>
            <a:r>
              <a:rPr lang="pt-BR" sz="1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Língua Inglesa</a:t>
            </a:r>
            <a:r>
              <a:rPr lang="pt-BR" sz="1500"/>
              <a:t> </a:t>
            </a: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b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de Orientação de Estudos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2023: além da 2ª série (conf</a:t>
            </a:r>
            <a:r>
              <a:rPr lang="pt-BR" sz="1500">
                <a:solidFill>
                  <a:schemeClr val="dk1"/>
                </a:solidFill>
              </a:rPr>
              <a:t>orme acima), </a:t>
            </a: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3ª série ter</a:t>
            </a:r>
            <a:r>
              <a:rPr lang="pt-BR" sz="1500">
                <a:solidFill>
                  <a:schemeClr val="dk1"/>
                </a:solidFill>
              </a:rPr>
              <a:t>á:</a:t>
            </a:r>
            <a:endParaRPr sz="1500">
              <a:solidFill>
                <a:schemeClr val="dk1"/>
              </a:solidFill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2 aulas de Eletivas e</a:t>
            </a:r>
            <a:endParaRPr sz="1500">
              <a:solidFill>
                <a:schemeClr val="dk1"/>
              </a:solidFill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3 de Orientação de Estudos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f0304e0d82_0_15"/>
          <p:cNvSpPr txBox="1"/>
          <p:nvPr/>
        </p:nvSpPr>
        <p:spPr>
          <a:xfrm>
            <a:off x="590900" y="1907000"/>
            <a:ext cx="6336600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/>
              <a:t>Para a 2ª série em 2022, as aulas no contraturno deverão ser: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3 de Orientação de Estudos;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2 de Educação Física;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2 de Eletivas.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/>
              <a:t>As aulas de língua inglesa da expansão da carga horária serão ministradas presencialmente, no turno do estudante, no lugar da carga horária que seriam as aulas de Eletivas.</a:t>
            </a:r>
            <a:endParaRPr sz="1700"/>
          </a:p>
        </p:txBody>
      </p:sp>
      <p:grpSp>
        <p:nvGrpSpPr>
          <p:cNvPr id="919" name="Google Shape;919;gf0304e0d82_0_1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20" name="Google Shape;920;gf0304e0d82_0_1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f0304e0d82_0_1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gf0304e0d82_0_1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f0304e0d82_0_1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f0304e0d82_0_15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5" name="Google Shape;925;gf0304e0d8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gf0304e0d8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gebe6924ffe_0_32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33" name="Google Shape;933;gebe6924ffe_0_32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ebe6924ffe_0_32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5" name="Google Shape;935;gebe6924ffe_0_322"/>
          <p:cNvSpPr txBox="1"/>
          <p:nvPr/>
        </p:nvSpPr>
        <p:spPr>
          <a:xfrm>
            <a:off x="590900" y="1907000"/>
            <a:ext cx="63366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900" b="1"/>
              <a:t>Passos para </a:t>
            </a:r>
            <a:r>
              <a:rPr lang="pt-BR" sz="1900" b="1">
                <a:solidFill>
                  <a:schemeClr val="dk1"/>
                </a:solidFill>
              </a:rPr>
              <a:t>definir </a:t>
            </a:r>
            <a:r>
              <a:rPr lang="pt-BR" sz="1900" b="1"/>
              <a:t>expansão:</a:t>
            </a:r>
            <a:endParaRPr sz="1900" b="1"/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pt-BR" sz="1900"/>
              <a:t>consultar estudantes matriculados nas turmas de 2ª série sobre os modelos e horários possíveis;</a:t>
            </a:r>
            <a:endParaRPr sz="1900"/>
          </a:p>
          <a:p>
            <a: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pt-BR" sz="1900"/>
              <a:t>definir um único modelo e horários para cada turma;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-"/>
            </a:pPr>
            <a:r>
              <a:rPr lang="pt-BR" sz="1900">
                <a:solidFill>
                  <a:schemeClr val="dk1"/>
                </a:solidFill>
              </a:rPr>
              <a:t>digitar </a:t>
            </a:r>
            <a:r>
              <a:rPr lang="pt-BR" sz="1900" b="1">
                <a:solidFill>
                  <a:schemeClr val="dk1"/>
                </a:solidFill>
              </a:rPr>
              <a:t>até 5 de outubro</a:t>
            </a:r>
            <a:r>
              <a:rPr lang="pt-BR" sz="1900">
                <a:solidFill>
                  <a:schemeClr val="dk1"/>
                </a:solidFill>
              </a:rPr>
              <a:t> o modelo, os horários das aulas e coletar as classes na SED (será enviado um passo a passo desse processo no sistema).</a:t>
            </a:r>
            <a:endParaRPr sz="1900"/>
          </a:p>
        </p:txBody>
      </p:sp>
      <p:sp>
        <p:nvSpPr>
          <p:cNvPr id="936" name="Google Shape;936;gebe6924ffe_0_32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ebe6924ffe_0_32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gebe6924ffe_0_322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Expansão de aulas </a:t>
            </a:r>
            <a:endParaRPr sz="2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turmas do </a:t>
            </a:r>
            <a:r>
              <a:rPr lang="pt-BR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diurno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9" name="Google Shape;939;gebe6924ffe_0_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gebe6924ffe_0_3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f0304e0d82_0_217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f0304e0d82_0_2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7" name="Google Shape;947;gf0304e0d82_0_217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8" name="Google Shape;948;gf0304e0d82_0_217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949" name="Google Shape;949;gf0304e0d82_0_217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f0304e0d82_0_217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1" name="Google Shape;951;gf0304e0d82_0_217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952" name="Google Shape;952;gf0304e0d82_0_217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gf0304e0d82_0_217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OBRIGADO!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4" name="Google Shape;954;gf0304e0d82_0_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gf0304e0d82_0_217"/>
          <p:cNvPicPr preferRelativeResize="0"/>
          <p:nvPr/>
        </p:nvPicPr>
        <p:blipFill rotWithShape="1">
          <a:blip r:embed="rId7">
            <a:alphaModFix/>
          </a:blip>
          <a:srcRect l="16138" t="33311" r="16138" b="32197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6" name="Google Shape;956;gf0304e0d82_0_217"/>
          <p:cNvGrpSpPr/>
          <p:nvPr/>
        </p:nvGrpSpPr>
        <p:grpSpPr>
          <a:xfrm>
            <a:off x="787994" y="-427823"/>
            <a:ext cx="1265933" cy="1006938"/>
            <a:chOff x="4123350" y="1954053"/>
            <a:chExt cx="1005986" cy="3189540"/>
          </a:xfrm>
        </p:grpSpPr>
        <p:sp>
          <p:nvSpPr>
            <p:cNvPr id="957" name="Google Shape;957;gf0304e0d82_0_217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f0304e0d82_0_217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f0304e0d82_0_217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f0304e0d82_0_217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f0304e0d82_0_217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2" name="Google Shape;962;gf0304e0d82_0_2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e432dab3da_0_1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432dab3da_0_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e432dab3da_0_1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ge432dab3da_0_1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23" name="Google Shape;123;ge432dab3da_0_1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e432dab3da_0_1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ge432dab3da_0_1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26" name="Google Shape;126;ge432dab3da_0_1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e432dab3da_0_19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DEFINIÇÃO DA UC7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ge432dab3da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e432dab3da_0_19"/>
          <p:cNvPicPr preferRelativeResize="0"/>
          <p:nvPr/>
        </p:nvPicPr>
        <p:blipFill rotWithShape="1">
          <a:blip r:embed="rId7">
            <a:alphaModFix/>
          </a:blip>
          <a:srcRect l="16138" t="33310" r="16137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ge432dab3da_0_19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31" name="Google Shape;131;ge432dab3da_0_1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e432dab3da_0_1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e432dab3da_0_1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e432dab3da_0_1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e432dab3da_0_1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6" name="Google Shape;136;ge432dab3da_0_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ebe6924ffe_0_26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143" name="Google Shape;143;gebe6924ffe_0_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gebe6924ffe_0_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5" name="Google Shape;145;gebe6924ffe_0_26"/>
          <p:cNvSpPr/>
          <p:nvPr/>
        </p:nvSpPr>
        <p:spPr>
          <a:xfrm>
            <a:off x="5091039" y="1906050"/>
            <a:ext cx="5034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Prát.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ebe6924ffe_0_26"/>
          <p:cNvSpPr/>
          <p:nvPr/>
        </p:nvSpPr>
        <p:spPr>
          <a:xfrm>
            <a:off x="4474763" y="1576931"/>
            <a:ext cx="19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ebe6924ffe_0_26"/>
          <p:cNvSpPr/>
          <p:nvPr/>
        </p:nvSpPr>
        <p:spPr>
          <a:xfrm>
            <a:off x="1506525" y="23932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ebe6924ffe_0_26"/>
          <p:cNvSpPr/>
          <p:nvPr/>
        </p:nvSpPr>
        <p:spPr>
          <a:xfrm>
            <a:off x="3531675" y="23932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ebe6924ffe_0_26"/>
          <p:cNvSpPr/>
          <p:nvPr/>
        </p:nvSpPr>
        <p:spPr>
          <a:xfrm>
            <a:off x="1506524" y="3210525"/>
            <a:ext cx="1079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ebe6924ffe_0_26"/>
          <p:cNvSpPr/>
          <p:nvPr/>
        </p:nvSpPr>
        <p:spPr>
          <a:xfrm>
            <a:off x="2598806" y="3198713"/>
            <a:ext cx="37782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ebe6924ffe_0_26"/>
          <p:cNvSpPr/>
          <p:nvPr/>
        </p:nvSpPr>
        <p:spPr>
          <a:xfrm>
            <a:off x="5611865" y="190605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gebe6924ffe_0_26"/>
          <p:cNvSpPr/>
          <p:nvPr/>
        </p:nvSpPr>
        <p:spPr>
          <a:xfrm>
            <a:off x="5983510" y="1906050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gebe6924ffe_0_26"/>
          <p:cNvSpPr/>
          <p:nvPr/>
        </p:nvSpPr>
        <p:spPr>
          <a:xfrm>
            <a:off x="1506525" y="1576931"/>
            <a:ext cx="2904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ebe6924ffe_0_26"/>
          <p:cNvSpPr/>
          <p:nvPr/>
        </p:nvSpPr>
        <p:spPr>
          <a:xfrm>
            <a:off x="4474750" y="1906050"/>
            <a:ext cx="5547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ebe6924ffe_0_26"/>
          <p:cNvSpPr/>
          <p:nvPr/>
        </p:nvSpPr>
        <p:spPr>
          <a:xfrm rot="-5400000">
            <a:off x="3172894" y="2237325"/>
            <a:ext cx="191700" cy="3503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ebe6924ffe_0_26"/>
          <p:cNvSpPr/>
          <p:nvPr/>
        </p:nvSpPr>
        <p:spPr>
          <a:xfrm rot="-5400000">
            <a:off x="5689013" y="3267694"/>
            <a:ext cx="191700" cy="141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ebe6924ffe_0_26"/>
          <p:cNvSpPr txBox="1"/>
          <p:nvPr/>
        </p:nvSpPr>
        <p:spPr>
          <a:xfrm>
            <a:off x="4904344" y="4096191"/>
            <a:ext cx="249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estendida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ebe6924ffe_0_26"/>
          <p:cNvSpPr txBox="1"/>
          <p:nvPr/>
        </p:nvSpPr>
        <p:spPr>
          <a:xfrm>
            <a:off x="1922731" y="4084725"/>
            <a:ext cx="327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 à carga horária regular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ebe6924ffe_0_26"/>
          <p:cNvSpPr/>
          <p:nvPr/>
        </p:nvSpPr>
        <p:spPr>
          <a:xfrm>
            <a:off x="5551369" y="27086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gebe6924ffe_0_26"/>
          <p:cNvSpPr/>
          <p:nvPr/>
        </p:nvSpPr>
        <p:spPr>
          <a:xfrm>
            <a:off x="5923023" y="27086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gebe6924ffe_0_26"/>
          <p:cNvSpPr/>
          <p:nvPr/>
        </p:nvSpPr>
        <p:spPr>
          <a:xfrm>
            <a:off x="3531675" y="27086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ebe6924ffe_0_26"/>
          <p:cNvSpPr/>
          <p:nvPr/>
        </p:nvSpPr>
        <p:spPr>
          <a:xfrm>
            <a:off x="5067356" y="27086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UC7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163" name="Google Shape;163;gebe6924ffe_0_26"/>
          <p:cNvSpPr/>
          <p:nvPr/>
        </p:nvSpPr>
        <p:spPr>
          <a:xfrm>
            <a:off x="3119625" y="3511200"/>
            <a:ext cx="19059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64" name="Google Shape;164;gebe6924ffe_0_26"/>
          <p:cNvSpPr/>
          <p:nvPr/>
        </p:nvSpPr>
        <p:spPr>
          <a:xfrm>
            <a:off x="5563219" y="351120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gebe6924ffe_0_26"/>
          <p:cNvSpPr/>
          <p:nvPr/>
        </p:nvSpPr>
        <p:spPr>
          <a:xfrm>
            <a:off x="5934863" y="3511200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gebe6924ffe_0_26"/>
          <p:cNvSpPr/>
          <p:nvPr/>
        </p:nvSpPr>
        <p:spPr>
          <a:xfrm>
            <a:off x="2598806" y="351120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ebe6924ffe_0_26"/>
          <p:cNvSpPr/>
          <p:nvPr/>
        </p:nvSpPr>
        <p:spPr>
          <a:xfrm>
            <a:off x="5079206" y="35112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UC8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168" name="Google Shape;168;gebe6924ffe_0_26"/>
          <p:cNvSpPr txBox="1"/>
          <p:nvPr/>
        </p:nvSpPr>
        <p:spPr>
          <a:xfrm>
            <a:off x="452722" y="1520063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gebe6924ffe_0_26"/>
          <p:cNvSpPr txBox="1"/>
          <p:nvPr/>
        </p:nvSpPr>
        <p:spPr>
          <a:xfrm>
            <a:off x="452722" y="23261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ebe6924ffe_0_26"/>
          <p:cNvSpPr txBox="1"/>
          <p:nvPr/>
        </p:nvSpPr>
        <p:spPr>
          <a:xfrm>
            <a:off x="452719" y="3138188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gebe6924ffe_0_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ebe6924ffe_0_26"/>
          <p:cNvSpPr/>
          <p:nvPr/>
        </p:nvSpPr>
        <p:spPr>
          <a:xfrm>
            <a:off x="4052507" y="2708625"/>
            <a:ext cx="9771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73" name="Google Shape;173;gebe6924ffe_0_26"/>
          <p:cNvSpPr txBox="1"/>
          <p:nvPr/>
        </p:nvSpPr>
        <p:spPr>
          <a:xfrm>
            <a:off x="1403648" y="2741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ebe6924ffe_0_339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180" name="Google Shape;180;gebe6924ffe_0_3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gebe6924ffe_0_3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2" name="Google Shape;182;gebe6924ffe_0_339"/>
          <p:cNvSpPr/>
          <p:nvPr/>
        </p:nvSpPr>
        <p:spPr>
          <a:xfrm>
            <a:off x="5091039" y="1906050"/>
            <a:ext cx="5034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Prát.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ebe6924ffe_0_339"/>
          <p:cNvSpPr/>
          <p:nvPr/>
        </p:nvSpPr>
        <p:spPr>
          <a:xfrm>
            <a:off x="4474763" y="1576931"/>
            <a:ext cx="19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ebe6924ffe_0_339"/>
          <p:cNvSpPr/>
          <p:nvPr/>
        </p:nvSpPr>
        <p:spPr>
          <a:xfrm>
            <a:off x="1506525" y="23932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ebe6924ffe_0_339"/>
          <p:cNvSpPr/>
          <p:nvPr/>
        </p:nvSpPr>
        <p:spPr>
          <a:xfrm>
            <a:off x="3531675" y="23932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ebe6924ffe_0_339"/>
          <p:cNvSpPr/>
          <p:nvPr/>
        </p:nvSpPr>
        <p:spPr>
          <a:xfrm>
            <a:off x="1506524" y="3210525"/>
            <a:ext cx="1079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ebe6924ffe_0_339"/>
          <p:cNvSpPr/>
          <p:nvPr/>
        </p:nvSpPr>
        <p:spPr>
          <a:xfrm>
            <a:off x="2598806" y="3198713"/>
            <a:ext cx="37782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ebe6924ffe_0_339"/>
          <p:cNvSpPr/>
          <p:nvPr/>
        </p:nvSpPr>
        <p:spPr>
          <a:xfrm>
            <a:off x="5611865" y="190605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gebe6924ffe_0_339"/>
          <p:cNvSpPr/>
          <p:nvPr/>
        </p:nvSpPr>
        <p:spPr>
          <a:xfrm>
            <a:off x="5983510" y="1906050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gebe6924ffe_0_339"/>
          <p:cNvSpPr/>
          <p:nvPr/>
        </p:nvSpPr>
        <p:spPr>
          <a:xfrm>
            <a:off x="1506525" y="1576931"/>
            <a:ext cx="2904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ebe6924ffe_0_339"/>
          <p:cNvSpPr/>
          <p:nvPr/>
        </p:nvSpPr>
        <p:spPr>
          <a:xfrm>
            <a:off x="4474750" y="1906050"/>
            <a:ext cx="5547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ebe6924ffe_0_339"/>
          <p:cNvSpPr/>
          <p:nvPr/>
        </p:nvSpPr>
        <p:spPr>
          <a:xfrm rot="-5400000">
            <a:off x="3172894" y="2237325"/>
            <a:ext cx="191700" cy="3503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ebe6924ffe_0_339"/>
          <p:cNvSpPr/>
          <p:nvPr/>
        </p:nvSpPr>
        <p:spPr>
          <a:xfrm rot="-5400000">
            <a:off x="5689013" y="3267694"/>
            <a:ext cx="191700" cy="141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ebe6924ffe_0_339"/>
          <p:cNvSpPr txBox="1"/>
          <p:nvPr/>
        </p:nvSpPr>
        <p:spPr>
          <a:xfrm>
            <a:off x="4904344" y="4096191"/>
            <a:ext cx="249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 estendida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ebe6924ffe_0_339"/>
          <p:cNvSpPr txBox="1"/>
          <p:nvPr/>
        </p:nvSpPr>
        <p:spPr>
          <a:xfrm>
            <a:off x="1922731" y="4084725"/>
            <a:ext cx="327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 à carga horária regular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ebe6924ffe_0_339"/>
          <p:cNvSpPr/>
          <p:nvPr/>
        </p:nvSpPr>
        <p:spPr>
          <a:xfrm>
            <a:off x="5551369" y="27086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gebe6924ffe_0_339"/>
          <p:cNvSpPr/>
          <p:nvPr/>
        </p:nvSpPr>
        <p:spPr>
          <a:xfrm>
            <a:off x="5923023" y="27086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gebe6924ffe_0_339"/>
          <p:cNvSpPr/>
          <p:nvPr/>
        </p:nvSpPr>
        <p:spPr>
          <a:xfrm>
            <a:off x="3531675" y="27086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ebe6924ffe_0_339"/>
          <p:cNvSpPr/>
          <p:nvPr/>
        </p:nvSpPr>
        <p:spPr>
          <a:xfrm>
            <a:off x="5067356" y="27086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UC7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200" name="Google Shape;200;gebe6924ffe_0_339"/>
          <p:cNvSpPr/>
          <p:nvPr/>
        </p:nvSpPr>
        <p:spPr>
          <a:xfrm>
            <a:off x="3119625" y="3511200"/>
            <a:ext cx="4629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UC3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01" name="Google Shape;201;gebe6924ffe_0_339"/>
          <p:cNvSpPr/>
          <p:nvPr/>
        </p:nvSpPr>
        <p:spPr>
          <a:xfrm>
            <a:off x="5563219" y="3511200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gebe6924ffe_0_339"/>
          <p:cNvSpPr/>
          <p:nvPr/>
        </p:nvSpPr>
        <p:spPr>
          <a:xfrm>
            <a:off x="5934863" y="3511200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ebe6924ffe_0_339"/>
          <p:cNvSpPr/>
          <p:nvPr/>
        </p:nvSpPr>
        <p:spPr>
          <a:xfrm>
            <a:off x="2598806" y="3511200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ebe6924ffe_0_339"/>
          <p:cNvSpPr/>
          <p:nvPr/>
        </p:nvSpPr>
        <p:spPr>
          <a:xfrm>
            <a:off x="5079206" y="3511200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UC8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205" name="Google Shape;205;gebe6924ffe_0_339"/>
          <p:cNvSpPr txBox="1"/>
          <p:nvPr/>
        </p:nvSpPr>
        <p:spPr>
          <a:xfrm>
            <a:off x="452722" y="1520063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gebe6924ffe_0_339"/>
          <p:cNvSpPr txBox="1"/>
          <p:nvPr/>
        </p:nvSpPr>
        <p:spPr>
          <a:xfrm>
            <a:off x="452722" y="23261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gebe6924ffe_0_339"/>
          <p:cNvSpPr txBox="1"/>
          <p:nvPr/>
        </p:nvSpPr>
        <p:spPr>
          <a:xfrm>
            <a:off x="452719" y="3138188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gebe6924ffe_0_3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ebe6924ffe_0_339"/>
          <p:cNvSpPr/>
          <p:nvPr/>
        </p:nvSpPr>
        <p:spPr>
          <a:xfrm>
            <a:off x="4052500" y="2708625"/>
            <a:ext cx="4464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UC1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0" name="Google Shape;210;gebe6924ffe_0_339"/>
          <p:cNvSpPr txBox="1"/>
          <p:nvPr/>
        </p:nvSpPr>
        <p:spPr>
          <a:xfrm>
            <a:off x="1403648" y="2741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gebe6924ffe_0_339"/>
          <p:cNvSpPr/>
          <p:nvPr/>
        </p:nvSpPr>
        <p:spPr>
          <a:xfrm>
            <a:off x="4534141" y="2708625"/>
            <a:ext cx="4464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UC2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2" name="Google Shape;212;gebe6924ffe_0_339"/>
          <p:cNvSpPr/>
          <p:nvPr/>
        </p:nvSpPr>
        <p:spPr>
          <a:xfrm>
            <a:off x="3585630" y="3511200"/>
            <a:ext cx="4629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UC4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3" name="Google Shape;213;gebe6924ffe_0_339"/>
          <p:cNvSpPr/>
          <p:nvPr/>
        </p:nvSpPr>
        <p:spPr>
          <a:xfrm>
            <a:off x="4051635" y="3511200"/>
            <a:ext cx="4629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UC5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4" name="Google Shape;214;gebe6924ffe_0_339"/>
          <p:cNvSpPr/>
          <p:nvPr/>
        </p:nvSpPr>
        <p:spPr>
          <a:xfrm>
            <a:off x="4517641" y="3511200"/>
            <a:ext cx="4629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UC6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be6924ffe_0_241"/>
          <p:cNvSpPr txBox="1"/>
          <p:nvPr/>
        </p:nvSpPr>
        <p:spPr>
          <a:xfrm>
            <a:off x="452725" y="3365850"/>
            <a:ext cx="64233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t-BR" sz="1700">
                <a:solidFill>
                  <a:schemeClr val="dk1"/>
                </a:solidFill>
              </a:rPr>
              <a:t>Neste momento, apenas a UC7 para 2022 será definida</a:t>
            </a:r>
            <a:endParaRPr sz="1700">
              <a:solidFill>
                <a:schemeClr val="dk1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Char char="●"/>
            </a:pPr>
            <a:r>
              <a:rPr lang="pt-BR" sz="1700">
                <a:solidFill>
                  <a:schemeClr val="dk1"/>
                </a:solidFill>
              </a:rPr>
              <a:t>Em 2022, serão definidas a UC8 para os estudantes que forem para a 3ª série em 2023 e a UC 7 para os que forem para a 2ª série em 2022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21" name="Google Shape;221;gebe6924ffe_0_241"/>
          <p:cNvGrpSpPr/>
          <p:nvPr/>
        </p:nvGrpSpPr>
        <p:grpSpPr>
          <a:xfrm>
            <a:off x="1403644" y="-2775"/>
            <a:ext cx="6336600" cy="869145"/>
            <a:chOff x="1403648" y="-2773"/>
            <a:chExt cx="6336600" cy="740959"/>
          </a:xfrm>
        </p:grpSpPr>
        <p:sp>
          <p:nvSpPr>
            <p:cNvPr id="222" name="Google Shape;222;gebe6924ffe_0_24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gebe6924ffe_0_24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4" name="Google Shape;224;gebe6924ffe_0_241"/>
          <p:cNvSpPr/>
          <p:nvPr/>
        </p:nvSpPr>
        <p:spPr>
          <a:xfrm>
            <a:off x="1506525" y="2393250"/>
            <a:ext cx="19980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ebe6924ffe_0_241"/>
          <p:cNvSpPr/>
          <p:nvPr/>
        </p:nvSpPr>
        <p:spPr>
          <a:xfrm>
            <a:off x="3531675" y="2393250"/>
            <a:ext cx="2845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ebe6924ffe_0_241"/>
          <p:cNvSpPr/>
          <p:nvPr/>
        </p:nvSpPr>
        <p:spPr>
          <a:xfrm>
            <a:off x="5551369" y="2708625"/>
            <a:ext cx="3543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gebe6924ffe_0_241"/>
          <p:cNvSpPr/>
          <p:nvPr/>
        </p:nvSpPr>
        <p:spPr>
          <a:xfrm>
            <a:off x="5923023" y="2708625"/>
            <a:ext cx="454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</a:t>
            </a:r>
            <a:b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gebe6924ffe_0_241"/>
          <p:cNvSpPr/>
          <p:nvPr/>
        </p:nvSpPr>
        <p:spPr>
          <a:xfrm>
            <a:off x="3531675" y="2708625"/>
            <a:ext cx="5034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ebe6924ffe_0_241"/>
          <p:cNvSpPr/>
          <p:nvPr/>
        </p:nvSpPr>
        <p:spPr>
          <a:xfrm>
            <a:off x="5067356" y="2708625"/>
            <a:ext cx="4542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UC7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230" name="Google Shape;230;gebe6924ffe_0_241"/>
          <p:cNvSpPr txBox="1"/>
          <p:nvPr/>
        </p:nvSpPr>
        <p:spPr>
          <a:xfrm>
            <a:off x="452722" y="232615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gebe6924ffe_0_24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ebe6924ffe_0_241"/>
          <p:cNvSpPr/>
          <p:nvPr/>
        </p:nvSpPr>
        <p:spPr>
          <a:xfrm>
            <a:off x="4052507" y="2708625"/>
            <a:ext cx="977100" cy="27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33" name="Google Shape;233;gebe6924ffe_0_241"/>
          <p:cNvSpPr txBox="1"/>
          <p:nvPr/>
        </p:nvSpPr>
        <p:spPr>
          <a:xfrm>
            <a:off x="1403648" y="2741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ebe6924ffe_0_241"/>
          <p:cNvSpPr/>
          <p:nvPr/>
        </p:nvSpPr>
        <p:spPr>
          <a:xfrm>
            <a:off x="4945250" y="2537925"/>
            <a:ext cx="698400" cy="613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70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d33ce4ee_0_36"/>
          <p:cNvSpPr/>
          <p:nvPr/>
        </p:nvSpPr>
        <p:spPr>
          <a:xfrm>
            <a:off x="4343400" y="2117775"/>
            <a:ext cx="2417400" cy="1694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Unidade Curricular 2 - Aprofundamento de Linguagens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 semanais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gecd33ce4ee_0_36"/>
          <p:cNvSpPr/>
          <p:nvPr/>
        </p:nvSpPr>
        <p:spPr>
          <a:xfrm>
            <a:off x="1100925" y="2117775"/>
            <a:ext cx="2417400" cy="1694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Unidade Curricular 1 - Aprofundamento de Linguagens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 semanais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2" name="Google Shape;242;gecd33ce4ee_0_3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43" name="Google Shape;243;gecd33ce4ee_0_3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gecd33ce4ee_0_3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5" name="Google Shape;245;gecd33ce4ee_0_3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gecd33ce4ee_0_36"/>
          <p:cNvSpPr txBox="1"/>
          <p:nvPr/>
        </p:nvSpPr>
        <p:spPr>
          <a:xfrm>
            <a:off x="1150200" y="4719600"/>
            <a:ext cx="69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gecd33ce4ee_0_36"/>
          <p:cNvSpPr txBox="1"/>
          <p:nvPr/>
        </p:nvSpPr>
        <p:spPr>
          <a:xfrm>
            <a:off x="658050" y="921975"/>
            <a:ext cx="7533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EXEMPLO de estrutura de oferta das Unidades Curriculares na 2ª série</a:t>
            </a:r>
            <a:endParaRPr sz="1700" b="1"/>
          </a:p>
        </p:txBody>
      </p:sp>
      <p:sp>
        <p:nvSpPr>
          <p:cNvPr id="248" name="Google Shape;248;gecd33ce4ee_0_36"/>
          <p:cNvSpPr/>
          <p:nvPr/>
        </p:nvSpPr>
        <p:spPr>
          <a:xfrm>
            <a:off x="1100925" y="4107850"/>
            <a:ext cx="5659800" cy="834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Unidade Curricular 7 - UC1 do Aprofundamento de Ciências Humanas com Matemática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 semanais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ecd33ce4ee_0_36"/>
          <p:cNvSpPr txBox="1"/>
          <p:nvPr/>
        </p:nvSpPr>
        <p:spPr>
          <a:xfrm>
            <a:off x="1100850" y="1521900"/>
            <a:ext cx="241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1º semestre</a:t>
            </a:r>
            <a:endParaRPr sz="1600" b="1"/>
          </a:p>
        </p:txBody>
      </p:sp>
      <p:sp>
        <p:nvSpPr>
          <p:cNvPr id="250" name="Google Shape;250;gecd33ce4ee_0_36"/>
          <p:cNvSpPr txBox="1"/>
          <p:nvPr/>
        </p:nvSpPr>
        <p:spPr>
          <a:xfrm>
            <a:off x="4343400" y="1521900"/>
            <a:ext cx="241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2º semestre</a:t>
            </a:r>
            <a:endParaRPr sz="1600" b="1"/>
          </a:p>
        </p:txBody>
      </p:sp>
      <p:sp>
        <p:nvSpPr>
          <p:cNvPr id="251" name="Google Shape;251;gecd33ce4ee_0_36"/>
          <p:cNvSpPr txBox="1"/>
          <p:nvPr/>
        </p:nvSpPr>
        <p:spPr>
          <a:xfrm rot="-5400000">
            <a:off x="-341600" y="4217200"/>
            <a:ext cx="162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estendida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gecd33ce4ee_0_36"/>
          <p:cNvSpPr txBox="1"/>
          <p:nvPr/>
        </p:nvSpPr>
        <p:spPr>
          <a:xfrm rot="-5400000">
            <a:off x="-435050" y="2572875"/>
            <a:ext cx="181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Equivalente à carga horária regular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gecd33ce4ee_0_36"/>
          <p:cNvSpPr/>
          <p:nvPr/>
        </p:nvSpPr>
        <p:spPr>
          <a:xfrm rot="10800000" flipH="1">
            <a:off x="931597" y="2117875"/>
            <a:ext cx="187800" cy="17139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ecd33ce4ee_0_36"/>
          <p:cNvSpPr/>
          <p:nvPr/>
        </p:nvSpPr>
        <p:spPr>
          <a:xfrm rot="10800000" flipH="1">
            <a:off x="931597" y="4108750"/>
            <a:ext cx="187800" cy="8325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ecd33ce4ee_0_3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2532</Words>
  <Application>Microsoft Office PowerPoint</Application>
  <PresentationFormat>Apresentação na tela (16:9)</PresentationFormat>
  <Paragraphs>615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Roboto Light</vt:lpstr>
      <vt:lpstr>Roboto</vt:lpstr>
      <vt:lpstr>Arial</vt:lpstr>
      <vt:lpstr>Calibri</vt:lpstr>
      <vt:lpstr>Roboto Black</vt:lpstr>
      <vt:lpstr>Open Sans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Henrique Souza</dc:creator>
  <cp:lastModifiedBy>Paulo Henrique Souza</cp:lastModifiedBy>
  <cp:revision>1</cp:revision>
  <dcterms:modified xsi:type="dcterms:W3CDTF">2021-09-21T14:00:35Z</dcterms:modified>
</cp:coreProperties>
</file>