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74" r:id="rId3"/>
    <p:sldId id="292" r:id="rId4"/>
    <p:sldId id="276" r:id="rId5"/>
    <p:sldId id="279" r:id="rId6"/>
    <p:sldId id="288" r:id="rId7"/>
    <p:sldId id="280" r:id="rId8"/>
    <p:sldId id="289" r:id="rId9"/>
    <p:sldId id="281" r:id="rId10"/>
    <p:sldId id="278" r:id="rId11"/>
    <p:sldId id="303" r:id="rId12"/>
    <p:sldId id="277" r:id="rId13"/>
    <p:sldId id="282" r:id="rId14"/>
    <p:sldId id="293" r:id="rId15"/>
    <p:sldId id="296" r:id="rId16"/>
    <p:sldId id="302" r:id="rId17"/>
    <p:sldId id="294" r:id="rId18"/>
    <p:sldId id="299" r:id="rId19"/>
    <p:sldId id="283" r:id="rId20"/>
    <p:sldId id="284" r:id="rId21"/>
    <p:sldId id="291" r:id="rId22"/>
    <p:sldId id="285" r:id="rId23"/>
    <p:sldId id="297" r:id="rId24"/>
    <p:sldId id="286" r:id="rId25"/>
    <p:sldId id="287" r:id="rId26"/>
    <p:sldId id="30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a Ayres Sobral Do Nascimento" initials="KASDN" lastIdx="2" clrIdx="0">
    <p:extLst>
      <p:ext uri="{19B8F6BF-5375-455C-9EA6-DF929625EA0E}">
        <p15:presenceInfo xmlns:p15="http://schemas.microsoft.com/office/powerpoint/2012/main" userId="S-1-5-21-848449266-517959707-14044502-76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31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2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238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47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33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95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67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52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64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64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67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1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85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56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89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CEDB-C401-47F7-8CD0-2BD5B594562C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645F89-AFC4-42BA-B410-B04B0B3DD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87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sador.com/autor/vince_lombardi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37980-9D17-4346-BCFF-66438E87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Orientação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PDDE SP 2021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E342E2B-7B13-444D-9502-7BD41683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615" y="1540188"/>
            <a:ext cx="8915400" cy="4186843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FFFEFF"/>
              </a:buClr>
              <a:buSzPct val="100000"/>
              <a:buNone/>
            </a:pPr>
            <a:br>
              <a:rPr lang="pt-BR" sz="2800" b="1" dirty="0"/>
            </a:br>
            <a:r>
              <a:rPr lang="pt-BR" sz="2400" b="1" dirty="0">
                <a:solidFill>
                  <a:schemeClr val="tx1"/>
                </a:solidFill>
              </a:rPr>
              <a:t>MARA SILVIA BIOTO</a:t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Dirigente Regional de Ensino</a:t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>
                <a:solidFill>
                  <a:schemeClr val="tx1"/>
                </a:solidFill>
              </a:rPr>
              <a:t>Jorge Felix do Prado                                                          </a:t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Supervisor de Ensino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FFFEFF"/>
              </a:buClr>
              <a:buSzPct val="153846"/>
              <a:buNone/>
            </a:pPr>
            <a:r>
              <a:rPr lang="pt-BR" sz="2400" b="1" dirty="0">
                <a:solidFill>
                  <a:schemeClr val="tx1"/>
                </a:solidFill>
              </a:rPr>
              <a:t>Ana Vitorina Dias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FFFEFF"/>
              </a:buClr>
              <a:buSzPct val="153846"/>
              <a:buNone/>
            </a:pPr>
            <a:r>
              <a:rPr lang="pt-BR" sz="2400" dirty="0">
                <a:solidFill>
                  <a:schemeClr val="tx1"/>
                </a:solidFill>
              </a:rPr>
              <a:t>Diretor I - NFI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FFFEFF"/>
              </a:buClr>
              <a:buSzPct val="153846"/>
              <a:buNone/>
            </a:pPr>
            <a:r>
              <a:rPr lang="pt-BR" sz="2400" b="1" dirty="0">
                <a:solidFill>
                  <a:schemeClr val="tx1"/>
                </a:solidFill>
              </a:rPr>
              <a:t>Kátia Ayres Sobral do Nascimento</a:t>
            </a:r>
            <a:r>
              <a:rPr lang="pt-B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48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</a:pPr>
            <a:r>
              <a:rPr lang="pt-BR" sz="4000" b="1" dirty="0"/>
              <a:t>Pesquisa de preços</a:t>
            </a:r>
            <a:endParaRPr lang="pt-BR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458" y="2133600"/>
            <a:ext cx="1066056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1-Apresentar no mínimo 3 orçamentos, contendo as devidas especificações do produto/serviço e assinaturas.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atenção! </a:t>
            </a:r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os itens constantes no orçamento da empresa ganhadora deverá ser o de menor preço e melhor qualidade.</a:t>
            </a:r>
          </a:p>
          <a:p>
            <a:pPr marL="0" indent="0">
              <a:buNone/>
            </a:pP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8699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E33EC4-DE7F-4EF3-A4E3-E2097F39CC74}"/>
              </a:ext>
            </a:extLst>
          </p:cNvPr>
          <p:cNvSpPr txBox="1"/>
          <p:nvPr/>
        </p:nvSpPr>
        <p:spPr>
          <a:xfrm>
            <a:off x="1515980" y="744210"/>
            <a:ext cx="9613230" cy="611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orçamentos podem ser feitos: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loja física, em papel timbrado, contendo a data e assinatura do fornecedor;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e-mail ou documento digital correspondente, em papel timbrado contendo data de assinatura do fornecedor (no caso de documento digital enviado em anexo ao e-mail) ou impressão da mensagem, evidenciando a data e o nome do responsável pela pesquisa (no caso do orçamento ser correspondido no corpo do e-mail ou mensagem); 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site das lojas, através do print da tela, no qual apareça data, o nome da empresa, detalhamento do produto e valor, assinado pelo responsável pela pesquisa, diretor executivo da APM e diretor da Escola.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2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84" y="670051"/>
            <a:ext cx="9597190" cy="1379328"/>
          </a:xfrm>
        </p:spPr>
        <p:txBody>
          <a:bodyPr>
            <a:normAutofit fontScale="90000"/>
          </a:bodyPr>
          <a:lstStyle/>
          <a:p>
            <a:pPr indent="-285750">
              <a:spcBef>
                <a:spcPts val="0"/>
              </a:spcBef>
            </a:pPr>
            <a:r>
              <a:rPr lang="pt-BR" b="1" dirty="0"/>
              <a:t>Consultas do Cartão CNPJ e Simples Nacional              (Síntegra)</a:t>
            </a: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14" y="2326106"/>
            <a:ext cx="9203571" cy="37776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4000" dirty="0"/>
              <a:t> </a:t>
            </a: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1-Realizar a consulta CNPJ e Simples Nacional, após a definição dos  orçamentos.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2-Verificar se a atividade  econômica da empresa é compatível com serviço prestado</a:t>
            </a: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(manual PDDE SP página 13 e 14)</a:t>
            </a: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atenção!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deixar para imprimir as consultas no momento da entrega da prestação.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53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Nota Fiscal </a:t>
            </a: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917" y="1856874"/>
            <a:ext cx="8576094" cy="377762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buSzPts val="1980"/>
            </a:pP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Detalhamento do Serviço prestado;</a:t>
            </a:r>
          </a:p>
          <a:p>
            <a:pPr lvl="0">
              <a:lnSpc>
                <a:spcPct val="120000"/>
              </a:lnSpc>
              <a:buSzPts val="1980"/>
            </a:pP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Identificação da verba;</a:t>
            </a:r>
          </a:p>
          <a:p>
            <a:pPr lvl="0">
              <a:lnSpc>
                <a:spcPct val="120000"/>
              </a:lnSpc>
              <a:buSzPts val="1980"/>
            </a:pP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Assinatura do membro  da U.E que afirmou o atesto, contendo data da realização do serviço e ou recebimento;</a:t>
            </a:r>
          </a:p>
          <a:p>
            <a:pPr lvl="0">
              <a:lnSpc>
                <a:spcPct val="120000"/>
              </a:lnSpc>
              <a:buSzPts val="1980"/>
            </a:pP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Comprovantes do pagamento da Nota fiscal.</a:t>
            </a:r>
          </a:p>
          <a:p>
            <a:pPr lvl="0">
              <a:lnSpc>
                <a:spcPct val="120000"/>
              </a:lnSpc>
              <a:buSzPts val="1980"/>
            </a:pPr>
            <a:endParaRPr lang="pt-BR" sz="4000" dirty="0"/>
          </a:p>
          <a:p>
            <a:pPr lvl="0">
              <a:lnSpc>
                <a:spcPct val="120000"/>
              </a:lnSpc>
              <a:buSzPts val="1980"/>
            </a:pPr>
            <a:endParaRPr lang="pt-BR" sz="4000" dirty="0"/>
          </a:p>
          <a:p>
            <a:pPr lvl="0">
              <a:lnSpc>
                <a:spcPct val="120000"/>
              </a:lnSpc>
              <a:buSzPts val="1980"/>
            </a:pPr>
            <a:endParaRPr lang="pt-BR" sz="4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1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3" y="6061223"/>
            <a:ext cx="6485020" cy="664430"/>
          </a:xfrm>
        </p:spPr>
        <p:txBody>
          <a:bodyPr>
            <a:normAutofit fontScale="90000"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</a:pPr>
            <a:r>
              <a:rPr lang="pt-BR" sz="2000" b="1" dirty="0"/>
              <a:t> Nota Fiscal : Detalhamento dos serviços prestados</a:t>
            </a:r>
            <a:br>
              <a:rPr lang="pt-BR" sz="2000" b="1" dirty="0"/>
            </a:br>
            <a:br>
              <a:rPr lang="pt-BR" sz="2000" b="1" dirty="0"/>
            </a:br>
            <a:br>
              <a:rPr lang="pt-BR" sz="2000" dirty="0"/>
            </a:br>
            <a:endParaRPr lang="pt-BR" sz="2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lvl="0">
              <a:buSzPts val="1980"/>
            </a:pPr>
            <a:endParaRPr lang="pt-BR" dirty="0"/>
          </a:p>
          <a:p>
            <a:pPr lvl="0">
              <a:buSzPts val="1980"/>
            </a:pPr>
            <a:endParaRPr lang="pt-BR" dirty="0"/>
          </a:p>
          <a:p>
            <a:pPr lvl="0">
              <a:buSzPts val="1980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4F33A5-A033-4495-A04D-C24406622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4" t="59145" r="4678" b="27724"/>
          <a:stretch/>
        </p:blipFill>
        <p:spPr>
          <a:xfrm>
            <a:off x="553453" y="1442331"/>
            <a:ext cx="10989322" cy="31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9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56" y="6121453"/>
            <a:ext cx="3650279" cy="125989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</a:pPr>
            <a:r>
              <a:rPr lang="pt-BR" sz="2000" b="1" dirty="0"/>
              <a:t>Nota Fiscal </a:t>
            </a:r>
            <a:br>
              <a:rPr lang="pt-BR" sz="2000" b="1" dirty="0"/>
            </a:br>
            <a:br>
              <a:rPr lang="pt-BR" sz="2000" b="1" dirty="0"/>
            </a:br>
            <a:br>
              <a:rPr lang="pt-BR" sz="2000" dirty="0"/>
            </a:br>
            <a:endParaRPr lang="pt-BR" sz="2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lvl="0">
              <a:buSzPts val="1980"/>
            </a:pPr>
            <a:endParaRPr lang="pt-BR"/>
          </a:p>
          <a:p>
            <a:pPr lvl="0">
              <a:buSzPts val="1980"/>
            </a:pPr>
            <a:endParaRPr lang="pt-BR"/>
          </a:p>
          <a:p>
            <a:pPr lvl="0">
              <a:buSzPts val="1980"/>
            </a:pPr>
            <a:endParaRPr lang="pt-BR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382BB3-DBBD-4AB4-9E92-0070FF352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4" t="17608" b="18803"/>
          <a:stretch/>
        </p:blipFill>
        <p:spPr>
          <a:xfrm>
            <a:off x="1464700" y="1275053"/>
            <a:ext cx="9782366" cy="4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6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5" y="6073558"/>
            <a:ext cx="4466489" cy="125989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</a:pPr>
            <a:r>
              <a:rPr lang="pt-BR" sz="2000" b="1" dirty="0"/>
              <a:t>Nota Fiscal : Sugestão de carimbo</a:t>
            </a:r>
            <a:br>
              <a:rPr lang="pt-BR" sz="2000" b="1" dirty="0"/>
            </a:br>
            <a:br>
              <a:rPr lang="pt-BR" sz="2000" b="1" dirty="0"/>
            </a:br>
            <a:br>
              <a:rPr lang="pt-BR" sz="2000" dirty="0"/>
            </a:br>
            <a:endParaRPr lang="pt-BR" sz="2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lvl="0">
              <a:buSzPts val="1980"/>
            </a:pPr>
            <a:endParaRPr lang="pt-BR" dirty="0"/>
          </a:p>
          <a:p>
            <a:pPr lvl="0">
              <a:buSzPts val="1980"/>
            </a:pPr>
            <a:endParaRPr lang="pt-BR" dirty="0"/>
          </a:p>
          <a:p>
            <a:pPr lvl="0">
              <a:buSzPts val="1980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F870A21-2EEA-4864-B5B8-C3DE948D9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8" t="35608" r="34448" b="7933"/>
          <a:stretch/>
        </p:blipFill>
        <p:spPr>
          <a:xfrm>
            <a:off x="649225" y="1439950"/>
            <a:ext cx="4466489" cy="36104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BDC8C43-C9DC-46A9-9FF0-40D5E8288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79" t="29783" r="37588" b="26771"/>
          <a:stretch/>
        </p:blipFill>
        <p:spPr>
          <a:xfrm>
            <a:off x="6006790" y="1439950"/>
            <a:ext cx="5099537" cy="35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17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Atenção: Contratação MEI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063" y="1226455"/>
            <a:ext cx="10337549" cy="46847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ts val="1980"/>
              <a:buNone/>
            </a:pP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DB4D0E-B862-4E87-9294-B8D5CB73ADDE}"/>
              </a:ext>
            </a:extLst>
          </p:cNvPr>
          <p:cNvSpPr/>
          <p:nvPr/>
        </p:nvSpPr>
        <p:spPr>
          <a:xfrm>
            <a:off x="1987632" y="1455055"/>
            <a:ext cx="8911687" cy="433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No caso de contratação de microempresário individual – MEI – se os serviços contratados forem de alvenaria, carpintaria, elétrica, hidráulica e pintura, além do valor total da Nota Fiscal,  que deverá ser pago a empresa, </a:t>
            </a:r>
            <a:r>
              <a:rPr lang="pt-BR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APM terá que recolher ao INSS o percentual de 20% calculado sobre o valor total da nota fiscal.</a:t>
            </a:r>
          </a:p>
          <a:p>
            <a:pPr algn="just"/>
            <a:endParaRPr lang="pt-BR" sz="28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Observação: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Orçamentos deverão ser compatíveis entre as empresas selecionadas.</a:t>
            </a:r>
          </a:p>
        </p:txBody>
      </p:sp>
    </p:spTree>
    <p:extLst>
      <p:ext uri="{BB962C8B-B14F-4D97-AF65-F5344CB8AC3E}">
        <p14:creationId xmlns:p14="http://schemas.microsoft.com/office/powerpoint/2010/main" val="50923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1710"/>
            <a:ext cx="8911687" cy="150949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</a:pPr>
            <a:br>
              <a:rPr lang="pt-BR" b="1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572" y="2133600"/>
            <a:ext cx="9293040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ts val="1980"/>
              <a:buNone/>
            </a:pPr>
            <a:r>
              <a:rPr lang="pt-BR" dirty="0"/>
              <a:t>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4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A28057-6FB8-4612-B26B-0690C4935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2" t="13805" r="31634" b="6879"/>
          <a:stretch/>
        </p:blipFill>
        <p:spPr>
          <a:xfrm>
            <a:off x="1931893" y="471710"/>
            <a:ext cx="9027460" cy="543951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37A9AEF-1B88-46CE-9C7C-D5ABB3DE0D50}"/>
              </a:ext>
            </a:extLst>
          </p:cNvPr>
          <p:cNvSpPr/>
          <p:nvPr/>
        </p:nvSpPr>
        <p:spPr>
          <a:xfrm>
            <a:off x="5150224" y="5853988"/>
            <a:ext cx="66340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b="1" dirty="0"/>
              <a:t>Modelo GPS- Manual FDE 003/2019 pg.8</a:t>
            </a:r>
            <a:br>
              <a:rPr lang="pt-BR" b="1" dirty="0"/>
            </a:b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23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672353"/>
            <a:ext cx="9833464" cy="645458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Apresentar Guias de recolhimento dos impostos: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6" y="1769764"/>
            <a:ext cx="10990939" cy="48058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SzPts val="1980"/>
            </a:pPr>
            <a:r>
              <a:rPr lang="pt-BR" sz="11200" b="1" dirty="0">
                <a:solidFill>
                  <a:schemeClr val="tx1"/>
                </a:solidFill>
                <a:latin typeface="Calibri" panose="020F0502020204030204" pitchFamily="34" charset="0"/>
              </a:rPr>
              <a:t>INSS</a:t>
            </a:r>
            <a:r>
              <a:rPr lang="pt-BR" sz="11200" dirty="0">
                <a:solidFill>
                  <a:schemeClr val="tx1"/>
                </a:solidFill>
                <a:latin typeface="Calibri" panose="020F0502020204030204" pitchFamily="34" charset="0"/>
              </a:rPr>
              <a:t> - quando  a empresa pertencer ao regime tributário Simples Nacional, apresentar  a declaração conforme modelo disponível no </a:t>
            </a:r>
            <a:r>
              <a:rPr lang="pt-BR" sz="11200" b="1" dirty="0">
                <a:solidFill>
                  <a:schemeClr val="tx1"/>
                </a:solidFill>
                <a:latin typeface="Calibri" panose="020F0502020204030204" pitchFamily="34" charset="0"/>
              </a:rPr>
              <a:t>Manual FDE nº003/2019- Retenção Impostos págs. 26 e 27.</a:t>
            </a:r>
          </a:p>
          <a:p>
            <a:pPr marL="363538" indent="0" algn="just">
              <a:lnSpc>
                <a:spcPct val="120000"/>
              </a:lnSpc>
              <a:buSzPts val="1980"/>
              <a:buNone/>
            </a:pPr>
            <a:r>
              <a:rPr lang="pt-BR" sz="11200" dirty="0">
                <a:solidFill>
                  <a:schemeClr val="tx1"/>
                </a:solidFill>
                <a:latin typeface="Calibri" panose="020F0502020204030204" pitchFamily="34" charset="0"/>
              </a:rPr>
              <a:t>Empresa enquadrada em outro regime tributário, apresentar a guia e comprovante de pagamento .</a:t>
            </a:r>
          </a:p>
          <a:p>
            <a:pPr marL="0" indent="0" algn="just">
              <a:lnSpc>
                <a:spcPct val="120000"/>
              </a:lnSpc>
              <a:buSzPts val="1980"/>
              <a:buNone/>
            </a:pPr>
            <a:endParaRPr lang="pt-BR" sz="7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SzPts val="1980"/>
            </a:pPr>
            <a:r>
              <a:rPr lang="pt-BR" sz="11200" b="1" dirty="0">
                <a:solidFill>
                  <a:schemeClr val="tx1"/>
                </a:solidFill>
                <a:latin typeface="Calibri" panose="020F0502020204030204" pitchFamily="34" charset="0"/>
              </a:rPr>
              <a:t>ISS</a:t>
            </a:r>
            <a:r>
              <a:rPr lang="pt-BR" sz="11200" dirty="0">
                <a:solidFill>
                  <a:schemeClr val="tx1"/>
                </a:solidFill>
                <a:latin typeface="Calibri" panose="020F0502020204030204" pitchFamily="34" charset="0"/>
              </a:rPr>
              <a:t> - responsabilidade do tomador de serviço fazer o recolhimento e  apresentar Guia e o comprovante pagamento juntamente com a Nota Fiscal</a:t>
            </a:r>
            <a:r>
              <a:rPr lang="pt-BR" sz="112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SzPts val="1980"/>
              <a:buNone/>
            </a:pPr>
            <a:r>
              <a:rPr lang="pt-BR" sz="11200" b="1" dirty="0">
                <a:solidFill>
                  <a:schemeClr val="tx1"/>
                </a:solidFill>
                <a:latin typeface="Calibri" panose="020F0502020204030204" pitchFamily="34" charset="0"/>
              </a:rPr>
              <a:t>      Manual FDE nº003/2019- Retenção Impostos pág.21</a:t>
            </a:r>
            <a:endParaRPr lang="pt-BR" sz="1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SzPts val="1980"/>
              <a:buNone/>
            </a:pPr>
            <a:r>
              <a:rPr lang="pt-B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92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37980-9D17-4346-BCFF-66438E87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Legislação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E342E2B-7B13-444D-9502-7BD41683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2133600"/>
            <a:ext cx="10115550" cy="2819401"/>
          </a:xfrm>
        </p:spPr>
        <p:txBody>
          <a:bodyPr/>
          <a:lstStyle/>
          <a:p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nº 17.149, de 13 de setembro de 2019,</a:t>
            </a:r>
          </a:p>
          <a:p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Decreto 64.644, de 05 de dezembro de 2019, </a:t>
            </a:r>
          </a:p>
          <a:p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Resolução Seduc – 49, de 30 de abril de 2020.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55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97" y="736404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Relação de bens adquiridos ou produzidos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2133600"/>
            <a:ext cx="10139277" cy="377762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SzPts val="1980"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assinatura do responsável pelo Núcleo de Administração (NAD),  posteriormente digitalizar  e anexar na prestação de contas (SED) em “</a:t>
            </a:r>
            <a:r>
              <a:rPr lang="pt-BR" sz="37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 assinados.”</a:t>
            </a:r>
          </a:p>
          <a:p>
            <a:pPr>
              <a:lnSpc>
                <a:spcPct val="120000"/>
              </a:lnSpc>
              <a:buSzPts val="1980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4288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17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Relação de bens adquiridos ou produzidos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520EE8D0-CE50-4E8A-AE49-C04E19BD7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19" t="19512" r="2474" b="17452"/>
          <a:stretch/>
        </p:blipFill>
        <p:spPr>
          <a:xfrm>
            <a:off x="2509284" y="1531087"/>
            <a:ext cx="8495414" cy="46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17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Termo de doação de bens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396840" cy="37776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SzPts val="1980"/>
            </a:pPr>
            <a:r>
              <a:rPr lang="pt-BR" dirty="0"/>
              <a:t>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Colher assinatura do Diretor Executivo ou representante da APM, testemunha e Diretor de Escola.</a:t>
            </a:r>
          </a:p>
          <a:p>
            <a:pPr algn="just">
              <a:lnSpc>
                <a:spcPct val="120000"/>
              </a:lnSpc>
              <a:buSzPts val="1980"/>
            </a:pPr>
            <a:r>
              <a:rPr lang="pt-B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  Digitalizar o documento e anexar  o arquivo na opção: documentos assinados na </a:t>
            </a:r>
            <a:r>
              <a:rPr lang="pt-BR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pt-B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7107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17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Termo de doação de bens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50908933-79CB-415B-8B8C-283502722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05" t="18927" r="13194" b="11260"/>
          <a:stretch/>
        </p:blipFill>
        <p:spPr>
          <a:xfrm>
            <a:off x="2309446" y="1453662"/>
            <a:ext cx="8323385" cy="49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7" y="946778"/>
            <a:ext cx="9361938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sz="4000" b="1" dirty="0"/>
              <a:t>Comprovante de devolução de recursos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6" y="2133600"/>
            <a:ext cx="10314877" cy="3777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SzPts val="1980"/>
              <a:buNone/>
            </a:pPr>
            <a:r>
              <a:rPr lang="pt-BR" dirty="0"/>
              <a:t> </a:t>
            </a: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 a unidade escolar tenha que devolver recurso na conta</a:t>
            </a:r>
            <a:r>
              <a:rPr lang="pt-BR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(utilizou recursos de Capital para adquirir itens de Custeio e vice-versa) </a:t>
            </a: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nexar na SED ofício de justificativa e o extrato bancário para a comprovação.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0613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17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Atenção: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373" y="1688432"/>
            <a:ext cx="9707526" cy="37776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SzPts val="1980"/>
            </a:pPr>
            <a:r>
              <a:rPr lang="pt-BR" dirty="0"/>
              <a:t>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Apesar da documentação ser transmitida via sistema SED para análise dos responsáveis, todas as vias originais devem ser mantidas em meio físico pela unidade escolar, à disposição para eventuais consultas que se fizerem necessárias.</a:t>
            </a:r>
          </a:p>
          <a:p>
            <a:pPr>
              <a:lnSpc>
                <a:spcPct val="120000"/>
              </a:lnSpc>
              <a:buSzPts val="1980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58363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53351E2-C7DC-4834-97B1-BC07F3197254}"/>
              </a:ext>
            </a:extLst>
          </p:cNvPr>
          <p:cNvSpPr txBox="1">
            <a:spLocks/>
          </p:cNvSpPr>
          <p:nvPr/>
        </p:nvSpPr>
        <p:spPr>
          <a:xfrm>
            <a:off x="1640541" y="937259"/>
            <a:ext cx="9130552" cy="233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pt-BR" sz="2400" dirty="0"/>
          </a:p>
          <a:p>
            <a:pPr algn="just"/>
            <a:r>
              <a:rPr lang="pt-BR" sz="2400" dirty="0"/>
              <a:t>“Comprometimento individual a um esforço conjunto — isso é o que faz um time funcionar, uma empresa funcionar, uma sociedade funcionar, uma civilização funcionar.”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                                                                    </a:t>
            </a:r>
            <a:r>
              <a:rPr lang="pt-BR" sz="2400" dirty="0">
                <a:hlinkClick r:id="rId2"/>
              </a:rPr>
              <a:t>Vince Lombardi</a:t>
            </a:r>
            <a:endParaRPr lang="pt-BR" sz="2400" b="1" dirty="0">
              <a:solidFill>
                <a:srgbClr val="00B0F0"/>
              </a:solidFill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7A6506BC-2718-47BB-8FBE-01CD23EBFFE4}"/>
              </a:ext>
            </a:extLst>
          </p:cNvPr>
          <p:cNvSpPr txBox="1">
            <a:spLocks/>
          </p:cNvSpPr>
          <p:nvPr/>
        </p:nvSpPr>
        <p:spPr>
          <a:xfrm>
            <a:off x="2185234" y="4249619"/>
            <a:ext cx="8585859" cy="19800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fim, esperamos ter contribuído com o conteúdo aqui apresentado. </a:t>
            </a:r>
          </a:p>
          <a:p>
            <a:pPr marL="0" indent="0" algn="just">
              <a:buFont typeface="Wingdings 3" charset="2"/>
              <a:buNone/>
            </a:pPr>
            <a:r>
              <a:rPr lang="pt-BR" altLang="pt-BR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Antecipadamente, nossos agradecimentos pela atenção dispensada.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71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37980-9D17-4346-BCFF-66438E87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347" y="189572"/>
            <a:ext cx="9709266" cy="61331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PRESTAÇÃO DE CONTAS PDDE SP 2021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E342E2B-7B13-444D-9502-7BD41683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347" y="992459"/>
            <a:ext cx="10053754" cy="5865541"/>
          </a:xfrm>
        </p:spPr>
        <p:txBody>
          <a:bodyPr>
            <a:normAutofit lnSpcReduction="10000"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Lançamentos, na SED, dos documentos comprobatórios das despesas: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sz="2400" dirty="0">
                <a:solidFill>
                  <a:schemeClr val="tx1"/>
                </a:solidFill>
              </a:rPr>
              <a:t>1- Ata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2-Demostrativo de despesa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3-Parecer do Conselho Fiscal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4-Extratos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5- Pesquisa de Preços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6-Consulta CNPJ e Simples Nacional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7-Nota Fiscal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8-Guia de Recolhimentos de Impostos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9- Relação de Bens Adquiridos ou produtos e Termo de doação de bens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endParaRPr lang="pt-BR" sz="4000" dirty="0"/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344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516" y="624110"/>
            <a:ext cx="10207255" cy="150949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BR" b="1" dirty="0"/>
              <a:t>Ata de destinação dos recursos ou Plano de Aplicação Financeira – PAF</a:t>
            </a:r>
            <a:r>
              <a:rPr lang="pt-BR" dirty="0"/>
              <a:t>;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706" y="2142565"/>
            <a:ext cx="8915400" cy="377762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t-B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Pontos de atenção na ATA!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1-Descrever o nome do repasse e o ano;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2-Valor do repasse recebido por verba;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Detalhar a destinação do recurso;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Ata com as devidas assinaturas.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42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313" y="624110"/>
            <a:ext cx="8615828" cy="1509490"/>
          </a:xfrm>
        </p:spPr>
        <p:txBody>
          <a:bodyPr>
            <a:normAutofit fontScale="90000"/>
          </a:bodyPr>
          <a:lstStyle/>
          <a:p>
            <a:pPr marL="88900" indent="-88900">
              <a:spcBef>
                <a:spcPts val="0"/>
              </a:spcBef>
            </a:pPr>
            <a:r>
              <a:rPr lang="pt-BR" dirty="0"/>
              <a:t> </a:t>
            </a:r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Demostrativo  da Execução da Receita e Despesa :</a:t>
            </a:r>
            <a:b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973" y="2326104"/>
            <a:ext cx="8296507" cy="3999571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os lançamentos na SED emitir o demosnstrativo (em andamento), colher   assinatura do Diretor executivo da APM, digitalizar e anexar em “</a:t>
            </a:r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 assinados”.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2276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E296393-0FFA-4704-A5B8-0DDFB105F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19" t="17065" r="17906" b="5675"/>
          <a:stretch/>
        </p:blipFill>
        <p:spPr>
          <a:xfrm>
            <a:off x="1572036" y="252046"/>
            <a:ext cx="10140461" cy="61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sz="4400" b="1" dirty="0"/>
              <a:t>Parecer do Conselho Fiscal</a:t>
            </a:r>
            <a:r>
              <a:rPr lang="pt-BR" b="1" dirty="0"/>
              <a:t>; </a:t>
            </a: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7" y="2133600"/>
            <a:ext cx="10698496" cy="27752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5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no Manual PDDE SP 2021- anexo I - página 20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5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Observação </a:t>
            </a:r>
            <a:r>
              <a:rPr lang="pt-BR" sz="5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 atual Estatuto da APM dispensa assinatura do Diretor Financeiro.</a:t>
            </a:r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8308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8B61DB2F-EAD6-470B-AC15-A940A5EBC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90" t="17481" r="31971" b="11325"/>
          <a:stretch/>
        </p:blipFill>
        <p:spPr>
          <a:xfrm>
            <a:off x="3305908" y="328246"/>
            <a:ext cx="5802924" cy="61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8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31B62-2EA7-42AC-8CBF-B25FED99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80" y="804584"/>
            <a:ext cx="10082462" cy="1509490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0"/>
              </a:spcBef>
            </a:pPr>
            <a:r>
              <a:rPr lang="pt-BR" b="1" dirty="0"/>
              <a:t>Extratos bancários da conta corrente e Aplicação </a:t>
            </a: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13F9B9-FFB5-489C-A8C4-1220F840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264" y="2133600"/>
            <a:ext cx="9673390" cy="28418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Apresentar os extratos bancários de janeiro a dezembro (conta nova a partir do mês do repasse).</a:t>
            </a:r>
          </a:p>
          <a:p>
            <a:pPr marL="0" indent="0" algn="just">
              <a:buNone/>
            </a:pPr>
            <a:endParaRPr lang="pt-B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Observação: </a:t>
            </a:r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digitalizar os 24 extratos em um único arquivo e anexar na opção: </a:t>
            </a:r>
            <a:r>
              <a:rPr lang="pt-BR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 bancário e rendimentos</a:t>
            </a:r>
          </a:p>
        </p:txBody>
      </p:sp>
    </p:spTree>
    <p:extLst>
      <p:ext uri="{BB962C8B-B14F-4D97-AF65-F5344CB8AC3E}">
        <p14:creationId xmlns:p14="http://schemas.microsoft.com/office/powerpoint/2010/main" val="46799916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816</Words>
  <Application>Microsoft Office PowerPoint</Application>
  <PresentationFormat>Ecrã Panorâmico</PresentationFormat>
  <Paragraphs>100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Wingdings 3</vt:lpstr>
      <vt:lpstr>Cacho</vt:lpstr>
      <vt:lpstr>Orientação PDDE SP 2021</vt:lpstr>
      <vt:lpstr>Legislação</vt:lpstr>
      <vt:lpstr>PRESTAÇÃO DE CONTAS PDDE SP 2021</vt:lpstr>
      <vt:lpstr>Ata de destinação dos recursos ou Plano de Aplicação Financeira – PAF;   </vt:lpstr>
      <vt:lpstr> Demostrativo  da Execução da Receita e Despesa :   </vt:lpstr>
      <vt:lpstr>   </vt:lpstr>
      <vt:lpstr>Parecer do Conselho Fiscal;     </vt:lpstr>
      <vt:lpstr>    </vt:lpstr>
      <vt:lpstr>Extratos bancários da conta corrente e Aplicação     </vt:lpstr>
      <vt:lpstr>Pesquisa de preços</vt:lpstr>
      <vt:lpstr>Apresentação do PowerPoint</vt:lpstr>
      <vt:lpstr>Consultas do Cartão CNPJ e Simples Nacional              (Síntegra)  </vt:lpstr>
      <vt:lpstr>Nota Fiscal    </vt:lpstr>
      <vt:lpstr> Nota Fiscal : Detalhamento dos serviços prestados   </vt:lpstr>
      <vt:lpstr>Nota Fiscal    </vt:lpstr>
      <vt:lpstr>Nota Fiscal : Sugestão de carimbo   </vt:lpstr>
      <vt:lpstr>Atenção: Contratação MEI   </vt:lpstr>
      <vt:lpstr> </vt:lpstr>
      <vt:lpstr>Apresentar Guias de recolhimento dos impostos:     </vt:lpstr>
      <vt:lpstr>Relação de bens adquiridos ou produzidos    </vt:lpstr>
      <vt:lpstr>Relação de bens adquiridos ou produzidos    </vt:lpstr>
      <vt:lpstr>Termo de doação de bens    </vt:lpstr>
      <vt:lpstr>Termo de doação de bens    </vt:lpstr>
      <vt:lpstr>Comprovante de devolução de recursos    </vt:lpstr>
      <vt:lpstr>Atenção: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Orientação PDDE SP 2021</dc:title>
  <dc:creator>Katia Ayres Sobral Do Nascimento</dc:creator>
  <cp:lastModifiedBy>Katia Ayres Sobral Do Nascimento</cp:lastModifiedBy>
  <cp:revision>40</cp:revision>
  <dcterms:created xsi:type="dcterms:W3CDTF">2021-08-12T14:39:51Z</dcterms:created>
  <dcterms:modified xsi:type="dcterms:W3CDTF">2021-08-13T16:01:55Z</dcterms:modified>
</cp:coreProperties>
</file>