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8" r:id="rId4"/>
    <p:sldId id="260" r:id="rId5"/>
    <p:sldId id="261" r:id="rId6"/>
    <p:sldId id="277" r:id="rId7"/>
    <p:sldId id="291" r:id="rId8"/>
    <p:sldId id="292" r:id="rId9"/>
    <p:sldId id="293" r:id="rId10"/>
    <p:sldId id="284" r:id="rId11"/>
    <p:sldId id="27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000"/>
    <a:srgbClr val="FEAA02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9DD13-BFB4-48BE-A78C-77E8B7A3C03B}" v="5" dt="2021-07-14T17:22:14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F361-3227-4161-B963-86564ECB8775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1B10-8D2E-487C-8787-C51BB728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49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67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1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37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4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65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28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30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4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54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4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73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93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 type="title">
  <p:cSld name="White 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3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7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F7CC-E6E4-4572-9EBB-E8D147C327D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sed.educacao.sp.gov.b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68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685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806396"/>
            <a:ext cx="2871963" cy="367344"/>
          </a:xfrm>
          <a:prstGeom prst="rect">
            <a:avLst/>
          </a:prstGeom>
        </p:spPr>
      </p:pic>
      <p:sp>
        <p:nvSpPr>
          <p:cNvPr id="8" name="Typi non habent claritatem insitam; est usus legentis in iis qui facit eorum claritatem. Investigationes demonstraverunt lectores legere me lius quod ii legunt saepius."/>
          <p:cNvSpPr txBox="1">
            <a:spLocks/>
          </p:cNvSpPr>
          <p:nvPr/>
        </p:nvSpPr>
        <p:spPr>
          <a:xfrm>
            <a:off x="3027521" y="2636890"/>
            <a:ext cx="6136956" cy="4641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Questionário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00399" y="1963903"/>
            <a:ext cx="5791200" cy="453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82;p15"/>
          <p:cNvSpPr txBox="1">
            <a:spLocks/>
          </p:cNvSpPr>
          <p:nvPr/>
        </p:nvSpPr>
        <p:spPr>
          <a:xfrm>
            <a:off x="2812473" y="1778287"/>
            <a:ext cx="6567053" cy="47778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Tutorial Cadastro de Escola</a:t>
            </a:r>
          </a:p>
        </p:txBody>
      </p:sp>
      <p:sp>
        <p:nvSpPr>
          <p:cNvPr id="12" name="Google Shape;18;p4"/>
          <p:cNvSpPr/>
          <p:nvPr/>
        </p:nvSpPr>
        <p:spPr>
          <a:xfrm>
            <a:off x="9628500" y="-696250"/>
            <a:ext cx="4077261" cy="4055807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8;p4"/>
          <p:cNvSpPr/>
          <p:nvPr/>
        </p:nvSpPr>
        <p:spPr>
          <a:xfrm>
            <a:off x="9654092" y="2190751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8;p4"/>
          <p:cNvSpPr/>
          <p:nvPr/>
        </p:nvSpPr>
        <p:spPr>
          <a:xfrm>
            <a:off x="0" y="4004595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498" y="5605836"/>
            <a:ext cx="1536926" cy="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6" y="60342"/>
            <a:ext cx="6858000" cy="6858000"/>
          </a:xfrm>
          <a:prstGeom prst="rect">
            <a:avLst/>
          </a:prstGeom>
        </p:spPr>
      </p:pic>
      <p:sp>
        <p:nvSpPr>
          <p:cNvPr id="19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338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26</a:t>
            </a:r>
            <a:endParaRPr dirty="0"/>
          </a:p>
        </p:txBody>
      </p:sp>
      <p:sp>
        <p:nvSpPr>
          <p:cNvPr id="37" name="Google Shape;114;p9"/>
          <p:cNvSpPr/>
          <p:nvPr/>
        </p:nvSpPr>
        <p:spPr>
          <a:xfrm>
            <a:off x="9125729" y="-176981"/>
            <a:ext cx="7371435" cy="7332646"/>
          </a:xfrm>
          <a:prstGeom prst="ellipse">
            <a:avLst/>
          </a:prstGeom>
          <a:noFill/>
          <a:ln w="12700" cap="flat" cmpd="sng">
            <a:solidFill>
              <a:srgbClr val="BABBBA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116;p9"/>
          <p:cNvSpPr/>
          <p:nvPr/>
        </p:nvSpPr>
        <p:spPr>
          <a:xfrm>
            <a:off x="-1446643" y="-2756905"/>
            <a:ext cx="4878818" cy="4853146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118;p9"/>
          <p:cNvSpPr/>
          <p:nvPr/>
        </p:nvSpPr>
        <p:spPr>
          <a:xfrm>
            <a:off x="10207672" y="6036917"/>
            <a:ext cx="323074" cy="3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2331;p91"/>
          <p:cNvSpPr txBox="1"/>
          <p:nvPr/>
        </p:nvSpPr>
        <p:spPr>
          <a:xfrm>
            <a:off x="1523999" y="845113"/>
            <a:ext cx="6137069" cy="87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PORTAL DE ATENDIMENTO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781262" y="2128221"/>
            <a:ext cx="8629475" cy="1355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Google Shape;166;p11"/>
          <p:cNvSpPr txBox="1"/>
          <p:nvPr/>
        </p:nvSpPr>
        <p:spPr>
          <a:xfrm>
            <a:off x="2462558" y="2242600"/>
            <a:ext cx="7828172" cy="51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sz="2000" b="1" dirty="0">
                <a:solidFill>
                  <a:schemeClr val="bg1"/>
                </a:solidFill>
              </a:rPr>
              <a:t>Em casos de dúvidas ou problemas, sugerimos que registre uma ocorrência no nosso portal de Atendimento, através do link https://atendimento.educação.sp.gov.br.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39" y="2219088"/>
            <a:ext cx="345794" cy="345794"/>
          </a:xfrm>
          <a:prstGeom prst="rect">
            <a:avLst/>
          </a:prstGeom>
        </p:spPr>
      </p:pic>
      <p:sp>
        <p:nvSpPr>
          <p:cNvPr id="49" name="Google Shape;160;p1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INFORMAÇÕES</a:t>
            </a:r>
            <a:endParaRPr sz="1600" b="1" dirty="0">
              <a:latin typeface="+mj-lt"/>
            </a:endParaRPr>
          </a:p>
        </p:txBody>
      </p:sp>
      <p:cxnSp>
        <p:nvCxnSpPr>
          <p:cNvPr id="50" name="Google Shape;164;p1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1F3929E-1E15-4DFA-97AC-1B613586E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262" y="3686175"/>
            <a:ext cx="51816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5477796"/>
            <a:ext cx="12192000" cy="140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hank you"/>
          <p:cNvSpPr txBox="1">
            <a:spLocks/>
          </p:cNvSpPr>
          <p:nvPr/>
        </p:nvSpPr>
        <p:spPr>
          <a:xfrm>
            <a:off x="2336268" y="2317168"/>
            <a:ext cx="3810559" cy="743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1469">
              <a:spcBef>
                <a:spcPts val="0"/>
              </a:spcBef>
              <a:buFont typeface="Arial" panose="020B0604020202020204" pitchFamily="34" charset="0"/>
              <a:buNone/>
              <a:defRPr sz="12600" cap="all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t-BR" sz="3600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Helvetica Neue Bold Condensed"/>
                <a:sym typeface="Helvetica Neue Bold Condensed"/>
              </a:rPr>
              <a:t>OBRIGADO!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959031"/>
            <a:ext cx="2871963" cy="3673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89" y="5783215"/>
            <a:ext cx="1536926" cy="768463"/>
          </a:xfrm>
          <a:prstGeom prst="rect">
            <a:avLst/>
          </a:prstGeom>
        </p:spPr>
      </p:pic>
      <p:sp>
        <p:nvSpPr>
          <p:cNvPr id="10" name="Typi non habent claritatem insitam; est usus legentis in iis qui facit eorum claritatem. Investigationes demonstraverunt lectores legere me lius quod ii legunt saepius."/>
          <p:cNvSpPr txBox="1">
            <a:spLocks/>
          </p:cNvSpPr>
          <p:nvPr/>
        </p:nvSpPr>
        <p:spPr>
          <a:xfrm>
            <a:off x="2346139" y="3017061"/>
            <a:ext cx="6136956" cy="77116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8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07;p8">
            <a:extLst>
              <a:ext uri="{FF2B5EF4-FFF2-40B4-BE49-F238E27FC236}">
                <a16:creationId xmlns:a16="http://schemas.microsoft.com/office/drawing/2014/main" id="{85424C15-3704-4F34-B8D6-E96A56456760}"/>
              </a:ext>
            </a:extLst>
          </p:cNvPr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endParaRPr sz="3600" b="1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91"/>
          <p:cNvSpPr/>
          <p:nvPr/>
        </p:nvSpPr>
        <p:spPr>
          <a:xfrm>
            <a:off x="7099984" y="6418223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SUMÁRIO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1524000" y="845113"/>
            <a:ext cx="3816350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SUMÁRIO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33" y="-184865"/>
            <a:ext cx="5716453" cy="7935913"/>
          </a:xfrm>
          <a:prstGeom prst="rect">
            <a:avLst/>
          </a:prstGeom>
        </p:spPr>
      </p:pic>
      <p:sp>
        <p:nvSpPr>
          <p:cNvPr id="45" name="Google Shape;2040;p86"/>
          <p:cNvSpPr txBox="1"/>
          <p:nvPr/>
        </p:nvSpPr>
        <p:spPr>
          <a:xfrm>
            <a:off x="1805239" y="2439896"/>
            <a:ext cx="4083646" cy="5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Sobre a SED  -------------------------------  4 </a:t>
            </a:r>
            <a:endParaRPr dirty="0"/>
          </a:p>
        </p:txBody>
      </p:sp>
      <p:sp>
        <p:nvSpPr>
          <p:cNvPr id="3" name="Elipse 2"/>
          <p:cNvSpPr/>
          <p:nvPr/>
        </p:nvSpPr>
        <p:spPr>
          <a:xfrm>
            <a:off x="1111103" y="2343911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Google Shape;2331;p91"/>
          <p:cNvSpPr txBox="1"/>
          <p:nvPr/>
        </p:nvSpPr>
        <p:spPr>
          <a:xfrm>
            <a:off x="1177045" y="2416820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1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Google Shape;2040;p86"/>
          <p:cNvSpPr txBox="1"/>
          <p:nvPr/>
        </p:nvSpPr>
        <p:spPr>
          <a:xfrm>
            <a:off x="1746879" y="3218041"/>
            <a:ext cx="4083646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 Introdução ----------------------------------  6</a:t>
            </a:r>
            <a:endParaRPr dirty="0"/>
          </a:p>
        </p:txBody>
      </p:sp>
      <p:sp>
        <p:nvSpPr>
          <p:cNvPr id="22" name="Google Shape;2040;p86"/>
          <p:cNvSpPr txBox="1"/>
          <p:nvPr/>
        </p:nvSpPr>
        <p:spPr>
          <a:xfrm>
            <a:off x="1746879" y="4009151"/>
            <a:ext cx="4349121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Cadastro de Escola Questionário-------  7</a:t>
            </a:r>
          </a:p>
        </p:txBody>
      </p:sp>
      <p:sp>
        <p:nvSpPr>
          <p:cNvPr id="33" name="Google Shape;78;p7"/>
          <p:cNvSpPr/>
          <p:nvPr/>
        </p:nvSpPr>
        <p:spPr>
          <a:xfrm>
            <a:off x="-894183" y="514124"/>
            <a:ext cx="4858389" cy="483282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81;p7"/>
          <p:cNvSpPr/>
          <p:nvPr/>
        </p:nvSpPr>
        <p:spPr>
          <a:xfrm>
            <a:off x="180438" y="1841950"/>
            <a:ext cx="134882" cy="13417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1111103" y="3196467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Google Shape;2331;p91"/>
          <p:cNvSpPr txBox="1"/>
          <p:nvPr/>
        </p:nvSpPr>
        <p:spPr>
          <a:xfrm>
            <a:off x="1194585" y="3284339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2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1111103" y="4049023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Google Shape;2331;p91"/>
          <p:cNvSpPr txBox="1"/>
          <p:nvPr/>
        </p:nvSpPr>
        <p:spPr>
          <a:xfrm>
            <a:off x="1194585" y="4136895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3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Google Shape;2040;p86"/>
          <p:cNvSpPr txBox="1"/>
          <p:nvPr/>
        </p:nvSpPr>
        <p:spPr>
          <a:xfrm>
            <a:off x="1749991" y="4891410"/>
            <a:ext cx="4220136" cy="45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Portal de Atendimento </a:t>
            </a:r>
            <a:r>
              <a:rPr lang="pt-BR"/>
              <a:t>------------------  10  </a:t>
            </a:r>
            <a:endParaRPr dirty="0"/>
          </a:p>
        </p:txBody>
      </p:sp>
      <p:sp>
        <p:nvSpPr>
          <p:cNvPr id="47" name="Elipse 46"/>
          <p:cNvSpPr/>
          <p:nvPr/>
        </p:nvSpPr>
        <p:spPr>
          <a:xfrm>
            <a:off x="1111103" y="4853062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Google Shape;2331;p91"/>
          <p:cNvSpPr txBox="1"/>
          <p:nvPr/>
        </p:nvSpPr>
        <p:spPr>
          <a:xfrm>
            <a:off x="1194585" y="4940934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4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9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87907" y="506412"/>
            <a:ext cx="233311" cy="338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3</a:t>
            </a:r>
            <a:endParaRPr dirty="0"/>
          </a:p>
        </p:txBody>
      </p:sp>
      <p:sp>
        <p:nvSpPr>
          <p:cNvPr id="30" name="Google Shape;2331;p91">
            <a:extLst>
              <a:ext uri="{FF2B5EF4-FFF2-40B4-BE49-F238E27FC236}">
                <a16:creationId xmlns:a16="http://schemas.microsoft.com/office/drawing/2014/main" id="{8F5A3C6F-4C1C-4195-831F-C302F28BC256}"/>
              </a:ext>
            </a:extLst>
          </p:cNvPr>
          <p:cNvSpPr txBox="1"/>
          <p:nvPr/>
        </p:nvSpPr>
        <p:spPr>
          <a:xfrm>
            <a:off x="6347968" y="4136895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sym typeface="Khand"/>
              </a:rPr>
              <a:t>7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5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94738" y="357525"/>
            <a:ext cx="5841082" cy="581034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928418" y="6050159"/>
            <a:ext cx="106065" cy="1055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50798" y="1135687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INÍCIO</a:t>
            </a:r>
            <a:endParaRPr sz="1600" b="1" dirty="0">
              <a:latin typeface="+mj-lt"/>
            </a:endParaRPr>
          </a:p>
        </p:txBody>
      </p:sp>
      <p:cxnSp>
        <p:nvCxnSpPr>
          <p:cNvPr id="105" name="Google Shape;105;p8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7" name="Google Shape;107;p8"/>
          <p:cNvSpPr/>
          <p:nvPr/>
        </p:nvSpPr>
        <p:spPr>
          <a:xfrm>
            <a:off x="1353858" y="-62405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SOBRE</a:t>
            </a:r>
            <a:r>
              <a:rPr lang="en-US" sz="3600" dirty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 A SED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353858" y="1664815"/>
            <a:ext cx="3367305" cy="27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A Plataforma SED foi criada em 2014 e instituída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oficialmente em 2016 através da Resolução SE 36 de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25 05 2016, pela Secretaria de Educação do Estado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de São Paulo.</a:t>
            </a:r>
          </a:p>
          <a:p>
            <a:endParaRPr lang="pt-BR" sz="1200" dirty="0">
              <a:latin typeface="+mj-lt"/>
              <a:ea typeface="Jura" panose="020B0604020202020204" charset="0"/>
              <a:cs typeface="Khand" panose="020B0604020202020204" charset="0"/>
            </a:endParaRP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Hoje a plataforma SED é utilizada pelas redes: estadual,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municipal e privada em todo o Estado de São Paulo e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possui interface com os aplicativos Diário de Classe,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Leitor Resposta e Minha Escola SP disponíveis na loja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de aplicativos para dispositivos com sistema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operacional android .</a:t>
            </a:r>
          </a:p>
          <a:p>
            <a:endParaRPr lang="pt-BR" sz="1200" dirty="0">
              <a:latin typeface="+mj-lt"/>
              <a:ea typeface="Jura" panose="020B0604020202020204" charset="0"/>
              <a:cs typeface="Khand" panose="020B0604020202020204" charset="0"/>
            </a:endParaRP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A SED é personalizada para cada tipo de usuário. Para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os pais e responsáveis dos estudantes, por exemplo,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estão disponíveis as notas e faltas do estudante. Já os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alunos podem solicitar a carteirinha, criar suas contas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de e mail e emitir documentos escolares.</a:t>
            </a:r>
          </a:p>
          <a:p>
            <a:endParaRPr lang="pt-BR" sz="1200" dirty="0">
              <a:latin typeface="+mj-lt"/>
              <a:ea typeface="Jura" panose="020B0604020202020204" charset="0"/>
              <a:cs typeface="Khand" panose="020B0604020202020204" charset="0"/>
            </a:endParaRP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Além do site https://sed.educacao.sp.gov.br , a SED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também pode ser acessada sem o consumo de dados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móveis por meio do aplicativo “Secretaria Escolar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Digital” disponível na loja de aplicativos para</a:t>
            </a:r>
          </a:p>
          <a:p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dispositivos com sistema operacional android .</a:t>
            </a:r>
          </a:p>
        </p:txBody>
      </p:sp>
      <p:pic>
        <p:nvPicPr>
          <p:cNvPr id="18" name="Google Shape;96;p8" descr="Picture Placeholder 32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428094" y="0"/>
            <a:ext cx="6763908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92" y="507"/>
                </a:lnTo>
                <a:cubicBezTo>
                  <a:pt x="3011" y="3226"/>
                  <a:pt x="4546" y="6837"/>
                  <a:pt x="4546" y="10800"/>
                </a:cubicBezTo>
                <a:cubicBezTo>
                  <a:pt x="4546" y="14763"/>
                  <a:pt x="3011" y="18374"/>
                  <a:pt x="492" y="2109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1525" y="0"/>
            <a:ext cx="8403779" cy="6858000"/>
          </a:xfrm>
          <a:prstGeom prst="rect">
            <a:avLst/>
          </a:prstGeom>
        </p:spPr>
      </p:pic>
      <p:cxnSp>
        <p:nvCxnSpPr>
          <p:cNvPr id="24" name="Google Shape;103;p8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" name="Google Shape;104;p8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106;p8"/>
          <p:cNvSpPr/>
          <p:nvPr/>
        </p:nvSpPr>
        <p:spPr>
          <a:xfrm>
            <a:off x="12070751" y="2654829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11451360" y="357526"/>
            <a:ext cx="279286" cy="263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55" y="1472775"/>
            <a:ext cx="5617094" cy="77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5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9575800" y="1199096"/>
            <a:ext cx="4695529" cy="4670818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8367924" y="-1528888"/>
            <a:ext cx="1998485" cy="1987967"/>
          </a:xfrm>
          <a:prstGeom prst="ellipse">
            <a:avLst/>
          </a:prstGeom>
          <a:solidFill>
            <a:schemeClr val="accent4">
              <a:lumMod val="60000"/>
              <a:lumOff val="4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1" name="Google Shape;221;p14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2" name="Google Shape;222;p14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6" name="Google Shape;226;p14"/>
          <p:cNvSpPr txBox="1">
            <a:spLocks noGrp="1"/>
          </p:cNvSpPr>
          <p:nvPr>
            <p:ph type="sldNum" idx="12"/>
          </p:nvPr>
        </p:nvSpPr>
        <p:spPr>
          <a:xfrm>
            <a:off x="11451360" y="330446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5</a:t>
            </a:r>
            <a:endParaRPr dirty="0"/>
          </a:p>
        </p:txBody>
      </p:sp>
      <p:sp>
        <p:nvSpPr>
          <p:cNvPr id="6" name="Elipse 5"/>
          <p:cNvSpPr/>
          <p:nvPr/>
        </p:nvSpPr>
        <p:spPr>
          <a:xfrm>
            <a:off x="-4912749" y="-461582"/>
            <a:ext cx="7992174" cy="79921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Google Shape;210;p14"/>
          <p:cNvSpPr/>
          <p:nvPr/>
        </p:nvSpPr>
        <p:spPr>
          <a:xfrm>
            <a:off x="364272" y="685800"/>
            <a:ext cx="5578882" cy="55495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17;p14"/>
          <p:cNvSpPr/>
          <p:nvPr/>
        </p:nvSpPr>
        <p:spPr>
          <a:xfrm>
            <a:off x="5310052" y="667884"/>
            <a:ext cx="244511" cy="2432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24;p14"/>
          <p:cNvSpPr txBox="1"/>
          <p:nvPr/>
        </p:nvSpPr>
        <p:spPr>
          <a:xfrm>
            <a:off x="364272" y="4860132"/>
            <a:ext cx="11827727" cy="57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endParaRPr lang="en-US" sz="1400" b="1" dirty="0">
              <a:latin typeface="+mj-lt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9" y="4623792"/>
            <a:ext cx="4940559" cy="6858000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4759096" y="5638800"/>
            <a:ext cx="3137167" cy="4223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4929698" y="5668216"/>
            <a:ext cx="28330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hlinkClick r:id="rId4"/>
              </a:rPr>
              <a:t>https://sed.educacao.sp.gov.br/</a:t>
            </a:r>
            <a:endParaRPr lang="pt-BR" sz="16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79" y="5909575"/>
            <a:ext cx="303058" cy="303058"/>
          </a:xfrm>
          <a:prstGeom prst="rect">
            <a:avLst/>
          </a:prstGeom>
        </p:spPr>
      </p:pic>
      <p:sp>
        <p:nvSpPr>
          <p:cNvPr id="39" name="Google Shape;224;p14"/>
          <p:cNvSpPr txBox="1"/>
          <p:nvPr/>
        </p:nvSpPr>
        <p:spPr>
          <a:xfrm>
            <a:off x="2902561" y="2796275"/>
            <a:ext cx="6751101" cy="820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endParaRPr sz="3600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Google Shape;224;p14"/>
          <p:cNvSpPr txBox="1"/>
          <p:nvPr/>
        </p:nvSpPr>
        <p:spPr>
          <a:xfrm>
            <a:off x="2902561" y="2324696"/>
            <a:ext cx="6751101" cy="45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endParaRPr sz="4800" dirty="0">
              <a:latin typeface="Bahnschrift Condensed" panose="020B0502040204020203" pitchFamily="34" charset="0"/>
            </a:endParaRPr>
          </a:p>
        </p:txBody>
      </p:sp>
      <p:sp>
        <p:nvSpPr>
          <p:cNvPr id="41" name="Google Shape;224;p14"/>
          <p:cNvSpPr txBox="1"/>
          <p:nvPr/>
        </p:nvSpPr>
        <p:spPr>
          <a:xfrm>
            <a:off x="2827508" y="2982087"/>
            <a:ext cx="7037462" cy="4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r>
              <a:rPr lang="pt-BR" sz="32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Cadastro de Escola -Questionário</a:t>
            </a:r>
            <a:endParaRPr sz="3200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INTTRODUÇÃO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1065420" y="151330"/>
            <a:ext cx="2953242" cy="326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endParaRPr lang="pt-BR" sz="1600" dirty="0"/>
          </a:p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endParaRPr lang="pt-BR" dirty="0"/>
          </a:p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dirty="0"/>
              <a:t>Neste material você irá aprender como acessar o questionário dentro do cadastro de escolas.</a:t>
            </a:r>
            <a:endParaRPr sz="1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405354"/>
            <a:ext cx="279286" cy="2153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4458132" y="2534172"/>
            <a:ext cx="3416625" cy="3565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Google Shape;77;p7"/>
          <p:cNvSpPr/>
          <p:nvPr/>
        </p:nvSpPr>
        <p:spPr>
          <a:xfrm>
            <a:off x="5046582" y="2127858"/>
            <a:ext cx="4591898" cy="4567736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78;p7"/>
          <p:cNvSpPr/>
          <p:nvPr/>
        </p:nvSpPr>
        <p:spPr>
          <a:xfrm>
            <a:off x="-3635085" y="-199318"/>
            <a:ext cx="7094652" cy="7057319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81;p7"/>
          <p:cNvSpPr/>
          <p:nvPr/>
        </p:nvSpPr>
        <p:spPr>
          <a:xfrm>
            <a:off x="6890719" y="6274250"/>
            <a:ext cx="134882" cy="1341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82;p7"/>
          <p:cNvSpPr/>
          <p:nvPr/>
        </p:nvSpPr>
        <p:spPr>
          <a:xfrm>
            <a:off x="1690675" y="254254"/>
            <a:ext cx="310943" cy="3093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35EB537-C12D-4A60-ADA6-AEF1E14836A3}"/>
              </a:ext>
            </a:extLst>
          </p:cNvPr>
          <p:cNvSpPr txBox="1"/>
          <p:nvPr/>
        </p:nvSpPr>
        <p:spPr>
          <a:xfrm>
            <a:off x="4640518" y="2644091"/>
            <a:ext cx="3623143" cy="36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Cadastro de Escola -Questionário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D365A4-C77A-4B64-88F9-C9BD78BE94E4}"/>
              </a:ext>
            </a:extLst>
          </p:cNvPr>
          <p:cNvSpPr txBox="1"/>
          <p:nvPr/>
        </p:nvSpPr>
        <p:spPr>
          <a:xfrm>
            <a:off x="6704295" y="3732882"/>
            <a:ext cx="4182220" cy="261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Google Shape;2331;p91">
            <a:extLst>
              <a:ext uri="{FF2B5EF4-FFF2-40B4-BE49-F238E27FC236}">
                <a16:creationId xmlns:a16="http://schemas.microsoft.com/office/drawing/2014/main" id="{64F3B990-030F-42C9-ACAD-83589C197CA6}"/>
              </a:ext>
            </a:extLst>
          </p:cNvPr>
          <p:cNvSpPr txBox="1"/>
          <p:nvPr/>
        </p:nvSpPr>
        <p:spPr>
          <a:xfrm>
            <a:off x="1373997" y="845456"/>
            <a:ext cx="6168272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INTRODUÇÃO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B527F1-796E-4C14-8C87-6EE75D5EDBAA}"/>
              </a:ext>
            </a:extLst>
          </p:cNvPr>
          <p:cNvSpPr txBox="1"/>
          <p:nvPr/>
        </p:nvSpPr>
        <p:spPr>
          <a:xfrm>
            <a:off x="4546268" y="3180104"/>
            <a:ext cx="2996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600" dirty="0"/>
              <a:t>Agente de Organização Escolar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Diretor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GOE</a:t>
            </a:r>
          </a:p>
          <a:p>
            <a:pPr marL="285750" indent="-285750">
              <a:buFontTx/>
              <a:buChar char="-"/>
            </a:pPr>
            <a:r>
              <a:rPr lang="pt-BR" sz="1600" dirty="0"/>
              <a:t>Vice-Diretor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8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1252158" y="1302446"/>
            <a:ext cx="8633552" cy="85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/>
              <a:t>Cadastro de Escola - Questionário</a:t>
            </a:r>
          </a:p>
        </p:txBody>
      </p: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7</a:t>
            </a:fld>
            <a:endParaRPr dirty="0"/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330;p91"/>
          <p:cNvSpPr txBox="1"/>
          <p:nvPr/>
        </p:nvSpPr>
        <p:spPr>
          <a:xfrm>
            <a:off x="1773208" y="4102174"/>
            <a:ext cx="3358696" cy="2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222222"/>
              </a:buClr>
              <a:buSzPts val="3200"/>
            </a:pPr>
            <a:endParaRPr sz="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8" name="Conector Angulado 27"/>
          <p:cNvCxnSpPr>
            <a:cxnSpLocks/>
          </p:cNvCxnSpPr>
          <p:nvPr/>
        </p:nvCxnSpPr>
        <p:spPr>
          <a:xfrm flipV="1">
            <a:off x="4724337" y="3015214"/>
            <a:ext cx="2454645" cy="229338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Google Shape;2040;p86"/>
          <p:cNvSpPr txBox="1"/>
          <p:nvPr/>
        </p:nvSpPr>
        <p:spPr>
          <a:xfrm>
            <a:off x="7090899" y="2674930"/>
            <a:ext cx="3188212" cy="104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Clique no menu Gestão Escolar/ Cadastro de Escolas/ Escola</a:t>
            </a:r>
            <a:endParaRPr dirty="0">
              <a:latin typeface="+mj-lt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3759" y="0"/>
            <a:ext cx="8456012" cy="6900625"/>
          </a:xfrm>
          <a:prstGeom prst="rect">
            <a:avLst/>
          </a:prstGeom>
        </p:spPr>
      </p:pic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9B9BAE-EC2F-4EFC-ADE5-402C5833C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929" y="2783838"/>
            <a:ext cx="3409950" cy="3076575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BC26D82-A12F-4C8F-B712-45FAC692FF19}"/>
              </a:ext>
            </a:extLst>
          </p:cNvPr>
          <p:cNvCxnSpPr/>
          <p:nvPr/>
        </p:nvCxnSpPr>
        <p:spPr>
          <a:xfrm>
            <a:off x="388224" y="2985730"/>
            <a:ext cx="7767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6F3F4D5-2D00-4562-AF35-05E1216CF4E2}"/>
              </a:ext>
            </a:extLst>
          </p:cNvPr>
          <p:cNvCxnSpPr/>
          <p:nvPr/>
        </p:nvCxnSpPr>
        <p:spPr>
          <a:xfrm>
            <a:off x="601627" y="4914222"/>
            <a:ext cx="7767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CD076A1-6028-45EC-9BF8-C6DC2D6FD9DB}"/>
              </a:ext>
            </a:extLst>
          </p:cNvPr>
          <p:cNvCxnSpPr/>
          <p:nvPr/>
        </p:nvCxnSpPr>
        <p:spPr>
          <a:xfrm>
            <a:off x="601626" y="5323276"/>
            <a:ext cx="7767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7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1436015" y="854412"/>
            <a:ext cx="9228313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/>
              <a:t>Cadastro de Escola - Questionário</a:t>
            </a:r>
          </a:p>
        </p:txBody>
      </p: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3" y="395926"/>
            <a:ext cx="371443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8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17559" y="709060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040;p86"/>
          <p:cNvSpPr txBox="1"/>
          <p:nvPr/>
        </p:nvSpPr>
        <p:spPr>
          <a:xfrm>
            <a:off x="1436015" y="1954266"/>
            <a:ext cx="9515073" cy="12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Ao clicar em Escola a SED trará as informações já preenchidas.</a:t>
            </a:r>
          </a:p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Clique em </a:t>
            </a:r>
            <a:r>
              <a:rPr lang="pt-BR" b="1" dirty="0"/>
              <a:t>pesquisar </a:t>
            </a:r>
            <a:r>
              <a:rPr lang="pt-BR" dirty="0"/>
              <a:t>em seguida clique em </a:t>
            </a:r>
            <a:r>
              <a:rPr lang="pt-BR" b="1" dirty="0"/>
              <a:t>Editar.</a:t>
            </a:r>
            <a:endParaRPr dirty="0"/>
          </a:p>
        </p:txBody>
      </p:sp>
      <p:sp>
        <p:nvSpPr>
          <p:cNvPr id="30" name="Google Shape;2330;p91"/>
          <p:cNvSpPr txBox="1"/>
          <p:nvPr/>
        </p:nvSpPr>
        <p:spPr>
          <a:xfrm>
            <a:off x="3500161" y="3887351"/>
            <a:ext cx="7475105" cy="3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222222"/>
              </a:buClr>
              <a:buSzPts val="3200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  <a:cs typeface="Khand"/>
                <a:sym typeface="Khand"/>
              </a:rPr>
              <a:t>Print da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Khand"/>
                <a:sym typeface="Khand"/>
              </a:rPr>
              <a:t>tela</a:t>
            </a:r>
            <a:endParaRPr sz="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7" name="Conector Angulado 27">
            <a:extLst>
              <a:ext uri="{FF2B5EF4-FFF2-40B4-BE49-F238E27FC236}">
                <a16:creationId xmlns:a16="http://schemas.microsoft.com/office/drawing/2014/main" id="{7D8C9169-68FF-4C62-A6A3-EA1A907E7F92}"/>
              </a:ext>
            </a:extLst>
          </p:cNvPr>
          <p:cNvCxnSpPr>
            <a:cxnSpLocks/>
          </p:cNvCxnSpPr>
          <p:nvPr/>
        </p:nvCxnSpPr>
        <p:spPr>
          <a:xfrm flipV="1">
            <a:off x="8427476" y="3562844"/>
            <a:ext cx="989752" cy="852563"/>
          </a:xfrm>
          <a:prstGeom prst="bentConnector3">
            <a:avLst>
              <a:gd name="adj1" fmla="val 52758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81F44D-A9D7-47BB-9BFA-58FC575FFEFE}"/>
              </a:ext>
            </a:extLst>
          </p:cNvPr>
          <p:cNvSpPr/>
          <p:nvPr/>
        </p:nvSpPr>
        <p:spPr>
          <a:xfrm>
            <a:off x="6715926" y="3262933"/>
            <a:ext cx="991657" cy="32458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F69D1B-3246-44F3-BBCB-24438AF01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98" y="2913948"/>
            <a:ext cx="10239375" cy="3876675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78DF958-0B87-4DD4-AC90-A41F7CC54403}"/>
              </a:ext>
            </a:extLst>
          </p:cNvPr>
          <p:cNvCxnSpPr/>
          <p:nvPr/>
        </p:nvCxnSpPr>
        <p:spPr>
          <a:xfrm flipH="1">
            <a:off x="11427006" y="6520441"/>
            <a:ext cx="5709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: Curvo 9">
            <a:extLst>
              <a:ext uri="{FF2B5EF4-FFF2-40B4-BE49-F238E27FC236}">
                <a16:creationId xmlns:a16="http://schemas.microsoft.com/office/drawing/2014/main" id="{9DB83CE5-E9E2-4773-B0C4-BAFA45EFBEB3}"/>
              </a:ext>
            </a:extLst>
          </p:cNvPr>
          <p:cNvCxnSpPr/>
          <p:nvPr/>
        </p:nvCxnSpPr>
        <p:spPr>
          <a:xfrm>
            <a:off x="9605473" y="4725824"/>
            <a:ext cx="803305" cy="42924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5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961357" y="854412"/>
            <a:ext cx="9217296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Cadastro de Escola - Questionário</a:t>
            </a:r>
          </a:p>
        </p:txBody>
      </p: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9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040;p86"/>
          <p:cNvSpPr txBox="1"/>
          <p:nvPr/>
        </p:nvSpPr>
        <p:spPr>
          <a:xfrm>
            <a:off x="813569" y="1879809"/>
            <a:ext cx="10564862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r>
              <a:rPr lang="pt-BR" dirty="0"/>
              <a:t>Ao acessar o menu de Manutenção de Escolas, acesse a aba questionário para responder.</a:t>
            </a:r>
          </a:p>
          <a:p>
            <a:pPr marL="285750" indent="-285750">
              <a:lnSpc>
                <a:spcPct val="130000"/>
              </a:lnSpc>
              <a:buClr>
                <a:srgbClr val="3B3B3B"/>
              </a:buClr>
              <a:buSzPts val="2200"/>
              <a:buFont typeface="Arial" panose="020B0604020202020204" pitchFamily="34" charset="0"/>
              <a:buChar char="•"/>
            </a:pPr>
            <a:endParaRPr lang="pt-BR" sz="1600" b="1" dirty="0">
              <a:latin typeface="+mj-lt"/>
            </a:endParaRPr>
          </a:p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endParaRPr sz="1600" b="1" dirty="0">
              <a:latin typeface="+mj-lt"/>
            </a:endParaRPr>
          </a:p>
        </p:txBody>
      </p:sp>
      <p:sp>
        <p:nvSpPr>
          <p:cNvPr id="30" name="Google Shape;2330;p91"/>
          <p:cNvSpPr txBox="1"/>
          <p:nvPr/>
        </p:nvSpPr>
        <p:spPr>
          <a:xfrm>
            <a:off x="2351710" y="4394563"/>
            <a:ext cx="7475105" cy="3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222222"/>
              </a:buClr>
              <a:buSzPts val="3200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  <a:cs typeface="Khand"/>
                <a:sym typeface="Khand"/>
              </a:rPr>
              <a:t>Print da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Khand"/>
                <a:sym typeface="Khand"/>
              </a:rPr>
              <a:t>tela</a:t>
            </a:r>
            <a:endParaRPr sz="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BF7E5B-C225-446D-9F17-AE81C68EC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69" y="3508163"/>
            <a:ext cx="11010900" cy="2066925"/>
          </a:xfrm>
          <a:prstGeom prst="rect">
            <a:avLst/>
          </a:prstGeom>
        </p:spPr>
      </p:pic>
      <p:cxnSp>
        <p:nvCxnSpPr>
          <p:cNvPr id="7" name="Conector: Curvo 6">
            <a:extLst>
              <a:ext uri="{FF2B5EF4-FFF2-40B4-BE49-F238E27FC236}">
                <a16:creationId xmlns:a16="http://schemas.microsoft.com/office/drawing/2014/main" id="{498B4090-0B19-4CA1-81DA-C0B23F806F3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0634" y="4181684"/>
            <a:ext cx="884672" cy="74294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72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388</Words>
  <Application>Microsoft Office PowerPoint</Application>
  <PresentationFormat>Widescreen</PresentationFormat>
  <Paragraphs>78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Bahnschrift Condensed</vt:lpstr>
      <vt:lpstr>Calibri</vt:lpstr>
      <vt:lpstr>Calibri Light</vt:lpstr>
      <vt:lpstr>Corbel</vt:lpstr>
      <vt:lpstr>Helvetica Neue</vt:lpstr>
      <vt:lpstr>Jura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COMPLETO</dc:title>
  <dc:creator>vpn</dc:creator>
  <cp:lastModifiedBy>Solange Pascoal Bailão</cp:lastModifiedBy>
  <cp:revision>94</cp:revision>
  <dcterms:created xsi:type="dcterms:W3CDTF">2020-05-14T19:22:35Z</dcterms:created>
  <dcterms:modified xsi:type="dcterms:W3CDTF">2021-08-09T19:49:06Z</dcterms:modified>
</cp:coreProperties>
</file>