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4"/>
  </p:notesMasterIdLst>
  <p:sldIdLst>
    <p:sldId id="264" r:id="rId5"/>
    <p:sldId id="497" r:id="rId6"/>
    <p:sldId id="498" r:id="rId7"/>
    <p:sldId id="277" r:id="rId8"/>
    <p:sldId id="278" r:id="rId9"/>
    <p:sldId id="304" r:id="rId10"/>
    <p:sldId id="279" r:id="rId11"/>
    <p:sldId id="302" r:id="rId12"/>
    <p:sldId id="280" r:id="rId13"/>
    <p:sldId id="281" r:id="rId14"/>
    <p:sldId id="499" r:id="rId15"/>
    <p:sldId id="500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06" r:id="rId24"/>
    <p:sldId id="309" r:id="rId25"/>
    <p:sldId id="307" r:id="rId26"/>
    <p:sldId id="308" r:id="rId27"/>
    <p:sldId id="292" r:id="rId28"/>
    <p:sldId id="305" r:id="rId29"/>
    <p:sldId id="293" r:id="rId30"/>
    <p:sldId id="303" r:id="rId31"/>
    <p:sldId id="474" r:id="rId32"/>
    <p:sldId id="44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0B66B-18CA-445E-BD91-8AC2EC90F186}" v="18" dt="2021-08-03T21:04:31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7" autoAdjust="0"/>
    <p:restoredTop sz="92445" autoAdjust="0"/>
  </p:normalViewPr>
  <p:slideViewPr>
    <p:cSldViewPr snapToGrid="0">
      <p:cViewPr varScale="1">
        <p:scale>
          <a:sx n="71" d="100"/>
          <a:sy n="71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52671-3699-4E17-B699-C5B84981F3A8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7C420-A3F0-4905-A20E-EC67E8F2A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61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b679ac719_0_164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9b679ac71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68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5062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1567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426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2895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1528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038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7693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u="sng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67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82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881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9b679ac719_0_18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9b679ac719_0_183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g9b679ac719_0_183"/>
          <p:cNvSpPr txBox="1">
            <a:spLocks noGrp="1"/>
          </p:cNvSpPr>
          <p:nvPr>
            <p:ph type="sldNum" idx="12"/>
          </p:nvPr>
        </p:nvSpPr>
        <p:spPr>
          <a:xfrm>
            <a:off x="11296651" y="6216649"/>
            <a:ext cx="732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tx1">
                <a:lumMod val="9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b679ac719_0_164"/>
          <p:cNvSpPr txBox="1"/>
          <p:nvPr/>
        </p:nvSpPr>
        <p:spPr>
          <a:xfrm>
            <a:off x="-2" y="3427807"/>
            <a:ext cx="12192002" cy="3427807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9b679ac719_0_164"/>
          <p:cNvPicPr preferRelativeResize="0"/>
          <p:nvPr/>
        </p:nvPicPr>
        <p:blipFill rotWithShape="1">
          <a:blip r:embed="rId3">
            <a:alphaModFix/>
          </a:blip>
          <a:srcRect l="50608" b="-5988"/>
          <a:stretch/>
        </p:blipFill>
        <p:spPr>
          <a:xfrm>
            <a:off x="2197100" y="775391"/>
            <a:ext cx="4292600" cy="22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9b679ac719_0_164"/>
          <p:cNvSpPr txBox="1"/>
          <p:nvPr/>
        </p:nvSpPr>
        <p:spPr>
          <a:xfrm>
            <a:off x="2197089" y="4043363"/>
            <a:ext cx="8689986" cy="15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pt-BR" sz="3199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PROGRAMA DE LEITURA</a:t>
            </a:r>
          </a:p>
          <a:p>
            <a:r>
              <a:rPr lang="pt-BR" sz="3199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r>
              <a:rPr lang="pt-BR" sz="3199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2ª Indicação de Livros–  2021</a:t>
            </a:r>
            <a:endParaRPr sz="1799" dirty="0"/>
          </a:p>
          <a:p>
            <a:pPr algn="ctr">
              <a:buClr>
                <a:srgbClr val="FFFFFF"/>
              </a:buClr>
              <a:buSzPts val="2000"/>
            </a:pPr>
            <a:endParaRPr sz="3199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150000"/>
              </a:lnSpc>
              <a:buClr>
                <a:srgbClr val="FFFFFF"/>
              </a:buClr>
              <a:buSzPts val="2000"/>
            </a:pPr>
            <a:endParaRPr sz="2799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g9b679ac719_0_164"/>
          <p:cNvSpPr/>
          <p:nvPr/>
        </p:nvSpPr>
        <p:spPr>
          <a:xfrm>
            <a:off x="932397" y="4873778"/>
            <a:ext cx="745056" cy="7448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9b679ac719_0_164"/>
          <p:cNvSpPr/>
          <p:nvPr/>
        </p:nvSpPr>
        <p:spPr>
          <a:xfrm>
            <a:off x="9647768" y="1714946"/>
            <a:ext cx="560880" cy="5100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9b679ac719_0_164" descr="Uma imagem com texto, pessoa, interior, grupo&#10;&#10;Descrição gerada automaticamente"/>
          <p:cNvPicPr preferRelativeResize="0"/>
          <p:nvPr/>
        </p:nvPicPr>
        <p:blipFill rotWithShape="1">
          <a:blip r:embed="rId4">
            <a:alphaModFix amt="20000"/>
          </a:blip>
          <a:srcRect t="53320" b="4480"/>
          <a:stretch/>
        </p:blipFill>
        <p:spPr>
          <a:xfrm>
            <a:off x="-2" y="0"/>
            <a:ext cx="12192000" cy="3427807"/>
          </a:xfrm>
          <a:prstGeom prst="rect">
            <a:avLst/>
          </a:prstGeom>
          <a:noFill/>
          <a:ln>
            <a:noFill/>
          </a:ln>
          <a:effectLst>
            <a:reflection stA="91000" endPos="65000" dist="50800" dir="5400000" sy="-100000" algn="bl" rotWithShape="0"/>
          </a:effectLst>
        </p:spPr>
      </p:pic>
      <p:sp>
        <p:nvSpPr>
          <p:cNvPr id="60" name="Google Shape;60;g9b679ac719_0_164"/>
          <p:cNvSpPr/>
          <p:nvPr/>
        </p:nvSpPr>
        <p:spPr>
          <a:xfrm>
            <a:off x="8686800" y="676299"/>
            <a:ext cx="461448" cy="461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9b679ac719_0_164"/>
          <p:cNvSpPr/>
          <p:nvPr/>
        </p:nvSpPr>
        <p:spPr>
          <a:xfrm>
            <a:off x="10771434" y="2298757"/>
            <a:ext cx="563040" cy="461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42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/>
        </p:nvSpPr>
        <p:spPr>
          <a:xfrm>
            <a:off x="1572070" y="203230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275" name="Google Shape;275;p47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7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7"/>
          <p:cNvPicPr preferRelativeResize="0"/>
          <p:nvPr/>
        </p:nvPicPr>
        <p:blipFill rotWithShape="1">
          <a:blip r:embed="rId4">
            <a:alphaModFix/>
          </a:blip>
          <a:srcRect l="52732" t="11480" b="55136"/>
          <a:stretch/>
        </p:blipFill>
        <p:spPr>
          <a:xfrm>
            <a:off x="1681416" y="1534039"/>
            <a:ext cx="10524761" cy="457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7"/>
          <p:cNvSpPr/>
          <p:nvPr/>
        </p:nvSpPr>
        <p:spPr>
          <a:xfrm>
            <a:off x="5946766" y="5316227"/>
            <a:ext cx="1507896" cy="51833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7"/>
          <p:cNvSpPr/>
          <p:nvPr/>
        </p:nvSpPr>
        <p:spPr>
          <a:xfrm rot="10800000" flipH="1">
            <a:off x="6333164" y="5938236"/>
            <a:ext cx="753949" cy="771230"/>
          </a:xfrm>
          <a:prstGeom prst="downArrow">
            <a:avLst>
              <a:gd name="adj1" fmla="val 50000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/>
        </p:nvSpPr>
        <p:spPr>
          <a:xfrm>
            <a:off x="1572070" y="203230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285" name="Google Shape;285;p48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8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8"/>
          <p:cNvPicPr preferRelativeResize="0"/>
          <p:nvPr/>
        </p:nvPicPr>
        <p:blipFill rotWithShape="1">
          <a:blip r:embed="rId4">
            <a:alphaModFix/>
          </a:blip>
          <a:srcRect r="20600"/>
          <a:stretch/>
        </p:blipFill>
        <p:spPr>
          <a:xfrm>
            <a:off x="2134288" y="1243029"/>
            <a:ext cx="9212630" cy="561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9"/>
          <p:cNvPicPr preferRelativeResize="0"/>
          <p:nvPr/>
        </p:nvPicPr>
        <p:blipFill rotWithShape="1">
          <a:blip r:embed="rId3">
            <a:alphaModFix/>
          </a:blip>
          <a:srcRect r="14556"/>
          <a:stretch/>
        </p:blipFill>
        <p:spPr>
          <a:xfrm>
            <a:off x="1875759" y="1223029"/>
            <a:ext cx="9452310" cy="5650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 txBox="1"/>
          <p:nvPr/>
        </p:nvSpPr>
        <p:spPr>
          <a:xfrm>
            <a:off x="1572070" y="203230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294" name="Google Shape;294;p49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9"/>
          <p:cNvPicPr preferRelativeResize="0"/>
          <p:nvPr/>
        </p:nvPicPr>
        <p:blipFill rotWithShape="1">
          <a:blip r:embed="rId4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9"/>
          <p:cNvSpPr/>
          <p:nvPr/>
        </p:nvSpPr>
        <p:spPr>
          <a:xfrm>
            <a:off x="3157158" y="2272161"/>
            <a:ext cx="1536168" cy="44757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9"/>
          <p:cNvSpPr/>
          <p:nvPr/>
        </p:nvSpPr>
        <p:spPr>
          <a:xfrm rot="-5400000" flipH="1">
            <a:off x="2139485" y="2066310"/>
            <a:ext cx="753949" cy="771230"/>
          </a:xfrm>
          <a:prstGeom prst="downArrow">
            <a:avLst>
              <a:gd name="adj1" fmla="val 50000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9"/>
          <p:cNvSpPr/>
          <p:nvPr/>
        </p:nvSpPr>
        <p:spPr>
          <a:xfrm rot="5400000" flipH="1">
            <a:off x="4319881" y="5085716"/>
            <a:ext cx="282733" cy="464156"/>
          </a:xfrm>
          <a:prstGeom prst="downArrow">
            <a:avLst>
              <a:gd name="adj1" fmla="val 50000"/>
              <a:gd name="adj2" fmla="val 525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9"/>
          <p:cNvSpPr/>
          <p:nvPr/>
        </p:nvSpPr>
        <p:spPr>
          <a:xfrm rot="5400000" flipH="1">
            <a:off x="3918321" y="3530976"/>
            <a:ext cx="282731" cy="464156"/>
          </a:xfrm>
          <a:prstGeom prst="downArrow">
            <a:avLst>
              <a:gd name="adj1" fmla="val 50000"/>
              <a:gd name="adj2" fmla="val 525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9"/>
          <p:cNvSpPr/>
          <p:nvPr/>
        </p:nvSpPr>
        <p:spPr>
          <a:xfrm rot="5400000" flipH="1">
            <a:off x="3909923" y="3167863"/>
            <a:ext cx="282731" cy="464156"/>
          </a:xfrm>
          <a:prstGeom prst="downArrow">
            <a:avLst>
              <a:gd name="adj1" fmla="val 50000"/>
              <a:gd name="adj2" fmla="val 525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336" y="1442775"/>
            <a:ext cx="10861810" cy="540591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0"/>
          <p:cNvSpPr txBox="1"/>
          <p:nvPr/>
        </p:nvSpPr>
        <p:spPr>
          <a:xfrm>
            <a:off x="1572070" y="203230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07" name="Google Shape;307;p50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0"/>
          <p:cNvPicPr preferRelativeResize="0"/>
          <p:nvPr/>
        </p:nvPicPr>
        <p:blipFill rotWithShape="1">
          <a:blip r:embed="rId4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0"/>
          <p:cNvSpPr/>
          <p:nvPr/>
        </p:nvSpPr>
        <p:spPr>
          <a:xfrm>
            <a:off x="4193836" y="2196763"/>
            <a:ext cx="2271269" cy="354813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0"/>
          <p:cNvSpPr/>
          <p:nvPr/>
        </p:nvSpPr>
        <p:spPr>
          <a:xfrm rot="5400000" flipH="1">
            <a:off x="6932124" y="1988556"/>
            <a:ext cx="354812" cy="771230"/>
          </a:xfrm>
          <a:prstGeom prst="downArrow">
            <a:avLst>
              <a:gd name="adj1" fmla="val 50000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0"/>
          <p:cNvSpPr/>
          <p:nvPr/>
        </p:nvSpPr>
        <p:spPr>
          <a:xfrm>
            <a:off x="4063466" y="3314497"/>
            <a:ext cx="5681311" cy="1737848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/>
        </p:nvSpPr>
        <p:spPr>
          <a:xfrm>
            <a:off x="1496675" y="55266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17" name="Google Shape;317;p51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1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813" y="1714957"/>
            <a:ext cx="11276187" cy="51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/>
          <p:nvPr/>
        </p:nvSpPr>
        <p:spPr>
          <a:xfrm>
            <a:off x="817961" y="1830499"/>
            <a:ext cx="10303692" cy="100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COPIAR E COLAR</a:t>
            </a:r>
            <a:endParaRPr sz="1799"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1"/>
          </p:nvPr>
        </p:nvSpPr>
        <p:spPr>
          <a:xfrm>
            <a:off x="676526" y="3432294"/>
            <a:ext cx="10838948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3199">
                <a:latin typeface="Verdana"/>
                <a:ea typeface="Verdana"/>
                <a:cs typeface="Verdana"/>
                <a:sym typeface="Verdana"/>
              </a:rPr>
              <a:t>Copiar e colar as informações exatamente como se encontram na aba “Registro completo”</a:t>
            </a:r>
            <a:endParaRPr/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6" name="Google Shape;326;p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25" y="1703837"/>
            <a:ext cx="11300575" cy="515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3"/>
          <p:cNvSpPr txBox="1"/>
          <p:nvPr/>
        </p:nvSpPr>
        <p:spPr>
          <a:xfrm>
            <a:off x="1496675" y="55266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34" name="Google Shape;334;p53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3"/>
          <p:cNvPicPr preferRelativeResize="0"/>
          <p:nvPr/>
        </p:nvPicPr>
        <p:blipFill rotWithShape="1">
          <a:blip r:embed="rId4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3"/>
          <p:cNvSpPr/>
          <p:nvPr/>
        </p:nvSpPr>
        <p:spPr>
          <a:xfrm>
            <a:off x="8646316" y="3575556"/>
            <a:ext cx="1507896" cy="37178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3"/>
          <p:cNvSpPr/>
          <p:nvPr/>
        </p:nvSpPr>
        <p:spPr>
          <a:xfrm rot="-5400000" flipH="1">
            <a:off x="7874203" y="3487485"/>
            <a:ext cx="467241" cy="547923"/>
          </a:xfrm>
          <a:prstGeom prst="downArrow">
            <a:avLst>
              <a:gd name="adj1" fmla="val 50000"/>
              <a:gd name="adj2" fmla="val 44948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25" y="1703837"/>
            <a:ext cx="11300575" cy="515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4"/>
          <p:cNvSpPr txBox="1"/>
          <p:nvPr/>
        </p:nvSpPr>
        <p:spPr>
          <a:xfrm>
            <a:off x="1496675" y="55266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44" name="Google Shape;344;p54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4"/>
          <p:cNvPicPr preferRelativeResize="0"/>
          <p:nvPr/>
        </p:nvPicPr>
        <p:blipFill rotWithShape="1">
          <a:blip r:embed="rId4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4"/>
          <p:cNvSpPr/>
          <p:nvPr/>
        </p:nvSpPr>
        <p:spPr>
          <a:xfrm>
            <a:off x="3135950" y="3971804"/>
            <a:ext cx="4469370" cy="4057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3871050" y="3407795"/>
            <a:ext cx="1981473" cy="52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pt-BR" sz="2799" b="1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1. TÍTULO</a:t>
            </a:r>
            <a:endParaRPr sz="1799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25" y="1703837"/>
            <a:ext cx="11300575" cy="515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5"/>
          <p:cNvSpPr txBox="1"/>
          <p:nvPr/>
        </p:nvSpPr>
        <p:spPr>
          <a:xfrm>
            <a:off x="1496675" y="55266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54" name="Google Shape;354;p55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5"/>
          <p:cNvPicPr preferRelativeResize="0"/>
          <p:nvPr/>
        </p:nvPicPr>
        <p:blipFill rotWithShape="1">
          <a:blip r:embed="rId4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5"/>
          <p:cNvSpPr/>
          <p:nvPr/>
        </p:nvSpPr>
        <p:spPr>
          <a:xfrm>
            <a:off x="7727967" y="4027874"/>
            <a:ext cx="2120348" cy="4057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5"/>
          <p:cNvSpPr txBox="1"/>
          <p:nvPr/>
        </p:nvSpPr>
        <p:spPr>
          <a:xfrm>
            <a:off x="7797404" y="4433614"/>
            <a:ext cx="1981473" cy="52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pt-BR" sz="2799" b="1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2. AUTOR</a:t>
            </a:r>
            <a:endParaRPr sz="1799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25" y="1703837"/>
            <a:ext cx="11300575" cy="515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6"/>
          <p:cNvSpPr txBox="1"/>
          <p:nvPr/>
        </p:nvSpPr>
        <p:spPr>
          <a:xfrm>
            <a:off x="1496675" y="55266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64" name="Google Shape;364;p56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6"/>
          <p:cNvPicPr preferRelativeResize="0"/>
          <p:nvPr/>
        </p:nvPicPr>
        <p:blipFill rotWithShape="1">
          <a:blip r:embed="rId4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6"/>
          <p:cNvSpPr/>
          <p:nvPr/>
        </p:nvSpPr>
        <p:spPr>
          <a:xfrm>
            <a:off x="9111768" y="4876541"/>
            <a:ext cx="1867601" cy="467958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 txBox="1"/>
          <p:nvPr/>
        </p:nvSpPr>
        <p:spPr>
          <a:xfrm>
            <a:off x="9262557" y="5344499"/>
            <a:ext cx="1981473" cy="52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pt-BR" sz="2799" b="1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3. ISBN</a:t>
            </a:r>
            <a:endParaRPr sz="1799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944154" y="3429000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1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PADRONIZAÇÃO E PREENCHIMENTO DAS INDICAÇÕES</a:t>
            </a:r>
            <a:endParaRPr sz="319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6" name="Google Shape;226;p41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1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/>
        </p:nvSpPr>
        <p:spPr>
          <a:xfrm>
            <a:off x="1496675" y="55266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64" name="Google Shape;364;p5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6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0E7DF20-CE43-4C95-9EAE-74998F7F5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55" y="1508243"/>
            <a:ext cx="11741696" cy="53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/>
        </p:nvSpPr>
        <p:spPr>
          <a:xfrm>
            <a:off x="1496675" y="55266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364" name="Google Shape;364;p5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6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C282DB0-9972-4E3C-A0BB-0AF17DEF3F21}"/>
              </a:ext>
            </a:extLst>
          </p:cNvPr>
          <p:cNvPicPr/>
          <p:nvPr/>
        </p:nvPicPr>
        <p:blipFill rotWithShape="1">
          <a:blip r:embed="rId4"/>
          <a:srcRect l="19714" t="25272" r="22287" b="21602"/>
          <a:stretch/>
        </p:blipFill>
        <p:spPr bwMode="auto">
          <a:xfrm>
            <a:off x="2034179" y="1389977"/>
            <a:ext cx="9228683" cy="5467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19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/>
        </p:nvSpPr>
        <p:spPr>
          <a:xfrm>
            <a:off x="3114248" y="552667"/>
            <a:ext cx="6571516" cy="72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 dirty="0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PROCESSO FINALIZADO</a:t>
            </a:r>
            <a:endParaRPr sz="1799" dirty="0"/>
          </a:p>
        </p:txBody>
      </p:sp>
      <p:pic>
        <p:nvPicPr>
          <p:cNvPr id="364" name="Google Shape;364;p5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6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73;p57">
            <a:extLst>
              <a:ext uri="{FF2B5EF4-FFF2-40B4-BE49-F238E27FC236}">
                <a16:creationId xmlns:a16="http://schemas.microsoft.com/office/drawing/2014/main" id="{ABF1494F-7BA2-445A-B294-D5A4089D18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8264" y="2472459"/>
            <a:ext cx="10195473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Parabéns, sua indicação já está padronizada!</a:t>
            </a:r>
          </a:p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endParaRPr lang="pt-BR" sz="31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b="1" dirty="0">
                <a:latin typeface="Verdana"/>
                <a:ea typeface="Verdana"/>
                <a:cs typeface="Verdana"/>
                <a:sym typeface="Verdana"/>
              </a:rPr>
              <a:t>Se todos seguirem esses passos as indicações serão corretamente processadas e ranqueadas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7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172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 txBox="1"/>
          <p:nvPr/>
        </p:nvSpPr>
        <p:spPr>
          <a:xfrm>
            <a:off x="1475391" y="574359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CASOS EXCEPCIONAIS OU </a:t>
            </a:r>
            <a:endParaRPr sz="1799"/>
          </a:p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SEM REGISTRO NA BIBLIOTECA NACIONAL</a:t>
            </a:r>
            <a:endParaRPr sz="1799"/>
          </a:p>
        </p:txBody>
      </p:sp>
      <p:sp>
        <p:nvSpPr>
          <p:cNvPr id="373" name="Google Shape;373;p57"/>
          <p:cNvSpPr txBox="1">
            <a:spLocks noGrp="1"/>
          </p:cNvSpPr>
          <p:nvPr>
            <p:ph type="body" idx="1"/>
          </p:nvPr>
        </p:nvSpPr>
        <p:spPr>
          <a:xfrm>
            <a:off x="550334" y="2951306"/>
            <a:ext cx="10838948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Buscar as informações que faltam ou de registros que não tenham na Câmera Brasileira do Livro (</a:t>
            </a:r>
            <a:r>
              <a:rPr lang="pt-BR" sz="3199" dirty="0" err="1">
                <a:latin typeface="Verdana"/>
                <a:ea typeface="Verdana"/>
                <a:cs typeface="Verdana"/>
                <a:sym typeface="Verdana"/>
              </a:rPr>
              <a:t>CBL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), em outras bibliotecas públicas, repositórios, editoras ou sites de livrarias. </a:t>
            </a:r>
            <a:endParaRPr dirty="0"/>
          </a:p>
          <a:p>
            <a:pPr marL="0" indent="0" algn="just">
              <a:spcBef>
                <a:spcPts val="3599"/>
              </a:spcBef>
              <a:spcAft>
                <a:spcPts val="0"/>
              </a:spcAft>
              <a:buSzPts val="3000"/>
              <a:buNone/>
            </a:pP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Seguir a formatação mais próxima possível a da Biblioteca Nacional.</a:t>
            </a:r>
            <a:endParaRPr dirty="0"/>
          </a:p>
          <a:p>
            <a:pPr marL="342797" indent="-139658" algn="just">
              <a:spcBef>
                <a:spcPts val="2439"/>
              </a:spcBef>
              <a:spcAft>
                <a:spcPts val="0"/>
              </a:spcAft>
              <a:buSzPts val="3200"/>
              <a:buNone/>
            </a:pPr>
            <a:endParaRPr sz="27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4" name="Google Shape;374;p57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84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/>
        </p:nvSpPr>
        <p:spPr>
          <a:xfrm>
            <a:off x="1475391" y="523572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CASOS EXCEPCIONAIS OU </a:t>
            </a:r>
            <a:endParaRPr sz="1799"/>
          </a:p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SEM REGISTRO NA BIBLIOTECA NACIONAL</a:t>
            </a:r>
            <a:endParaRPr sz="1799"/>
          </a:p>
        </p:txBody>
      </p:sp>
      <p:sp>
        <p:nvSpPr>
          <p:cNvPr id="381" name="Google Shape;381;p58"/>
          <p:cNvSpPr txBox="1">
            <a:spLocks noGrp="1"/>
          </p:cNvSpPr>
          <p:nvPr>
            <p:ph type="body" idx="1"/>
          </p:nvPr>
        </p:nvSpPr>
        <p:spPr>
          <a:xfrm>
            <a:off x="550334" y="2773552"/>
            <a:ext cx="10838948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b="1" dirty="0">
                <a:latin typeface="Verdana"/>
                <a:ea typeface="Verdana"/>
                <a:cs typeface="Verdana"/>
                <a:sym typeface="Verdana"/>
              </a:rPr>
              <a:t>Título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: de forma corriqueira (exatamente como se escreve, sem suprimir qualquer parte);</a:t>
            </a:r>
          </a:p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b="1" dirty="0">
                <a:latin typeface="Verdana"/>
                <a:ea typeface="Verdana"/>
                <a:cs typeface="Verdana"/>
                <a:sym typeface="Verdana"/>
              </a:rPr>
              <a:t>Subtítulo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: Quando houver subtítulo deixar um espaço antes e um espaço depois do sinal “</a:t>
            </a:r>
            <a:r>
              <a:rPr lang="pt-BR" sz="3199" dirty="0" err="1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Ø</a:t>
            </a:r>
            <a:r>
              <a:rPr lang="pt-BR" sz="3199" dirty="0" err="1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pt-BR" sz="3199" dirty="0" err="1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Ø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”.</a:t>
            </a:r>
          </a:p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Exemplo: Metodologias ativas para uma educação inovadora</a:t>
            </a:r>
            <a:r>
              <a:rPr lang="pt-BR" sz="3199" dirty="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pt-BR" sz="3199" dirty="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uma abordagem teórico-prática</a:t>
            </a: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342797" indent="-139658" algn="just">
              <a:spcBef>
                <a:spcPts val="243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2" name="Google Shape;382;p58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8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/>
        </p:nvSpPr>
        <p:spPr>
          <a:xfrm>
            <a:off x="1475391" y="523572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CASOS EXCEPCIONAIS OU </a:t>
            </a:r>
            <a:endParaRPr sz="1799"/>
          </a:p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SEM REGISTRO NA BIBLIOTECA NACIONAL</a:t>
            </a:r>
            <a:endParaRPr sz="1799"/>
          </a:p>
        </p:txBody>
      </p:sp>
      <p:sp>
        <p:nvSpPr>
          <p:cNvPr id="381" name="Google Shape;381;p58"/>
          <p:cNvSpPr txBox="1">
            <a:spLocks noGrp="1"/>
          </p:cNvSpPr>
          <p:nvPr>
            <p:ph type="body" idx="1"/>
          </p:nvPr>
        </p:nvSpPr>
        <p:spPr>
          <a:xfrm>
            <a:off x="550334" y="2773552"/>
            <a:ext cx="10838948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b="1" dirty="0">
                <a:latin typeface="Verdana"/>
                <a:ea typeface="Verdana"/>
                <a:cs typeface="Verdana"/>
                <a:sym typeface="Verdana"/>
              </a:rPr>
              <a:t>Autor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: nome por extenso em ordem corriqueira (nome + sobrenome). </a:t>
            </a:r>
            <a:r>
              <a:rPr lang="pt-BR" sz="3199" u="sng" dirty="0">
                <a:latin typeface="Verdana"/>
                <a:ea typeface="Verdana"/>
                <a:cs typeface="Verdana"/>
                <a:sym typeface="Verdana"/>
              </a:rPr>
              <a:t>Atenção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 colocar só o nome do(s) autor(r) ou organizador(es) sem nenhum outro sinal final ou indicação de outra natureza (exemplo: não adicionar “org.”, “organizador”, quem escreveu o prefácio, entre outros).</a:t>
            </a:r>
          </a:p>
          <a:p>
            <a:pPr marL="342797" indent="-139658" algn="just">
              <a:spcBef>
                <a:spcPts val="359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342797" indent="-139658" algn="just">
              <a:spcBef>
                <a:spcPts val="243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2" name="Google Shape;382;p58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8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62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9"/>
          <p:cNvSpPr txBox="1"/>
          <p:nvPr/>
        </p:nvSpPr>
        <p:spPr>
          <a:xfrm>
            <a:off x="1475391" y="434696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CASOS EXCEPCIONAIS OU </a:t>
            </a:r>
            <a:endParaRPr sz="1799"/>
          </a:p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SEM REGISTRO NA BIBLIOTECA NACIONAL</a:t>
            </a:r>
            <a:endParaRPr sz="1799"/>
          </a:p>
        </p:txBody>
      </p:sp>
      <p:sp>
        <p:nvSpPr>
          <p:cNvPr id="389" name="Google Shape;389;p59"/>
          <p:cNvSpPr txBox="1">
            <a:spLocks noGrp="1"/>
          </p:cNvSpPr>
          <p:nvPr>
            <p:ph type="body" idx="1"/>
          </p:nvPr>
        </p:nvSpPr>
        <p:spPr>
          <a:xfrm>
            <a:off x="524857" y="2035324"/>
            <a:ext cx="11478959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buSzPts val="3000"/>
              <a:buNone/>
            </a:pPr>
            <a:r>
              <a:rPr lang="pt-BR" sz="2799" b="1" dirty="0">
                <a:latin typeface="Verdana"/>
                <a:ea typeface="Verdana"/>
                <a:cs typeface="Verdana"/>
                <a:sym typeface="Verdana"/>
              </a:rPr>
              <a:t>Vários autores</a:t>
            </a:r>
            <a:r>
              <a:rPr lang="pt-BR" sz="2799" dirty="0">
                <a:latin typeface="Verdana"/>
                <a:ea typeface="Verdana"/>
                <a:cs typeface="Verdana"/>
                <a:sym typeface="Verdana"/>
              </a:rPr>
              <a:t>: colocar na ordem que aparecer na capa ou no registro – no máximo três – separados por “,” e um espaço simples.</a:t>
            </a:r>
          </a:p>
          <a:p>
            <a:pPr marL="0" indent="0" algn="just">
              <a:spcBef>
                <a:spcPts val="600"/>
              </a:spcBef>
              <a:buSzPts val="3000"/>
              <a:buNone/>
            </a:pPr>
            <a:r>
              <a:rPr lang="pt-BR" sz="2799" dirty="0">
                <a:latin typeface="Verdana"/>
                <a:ea typeface="Verdana"/>
                <a:sym typeface="Verdana"/>
              </a:rPr>
              <a:t>Exemplo: José Carlos </a:t>
            </a:r>
            <a:r>
              <a:rPr lang="pt-BR" sz="2799" dirty="0" err="1">
                <a:latin typeface="Verdana"/>
                <a:ea typeface="Verdana"/>
                <a:sym typeface="Verdana"/>
              </a:rPr>
              <a:t>Libâneo</a:t>
            </a:r>
            <a:r>
              <a:rPr lang="pt-BR" sz="2799" dirty="0">
                <a:highlight>
                  <a:srgbClr val="FFFF00"/>
                </a:highlight>
                <a:latin typeface="Verdana"/>
                <a:ea typeface="Verdana"/>
                <a:sym typeface="Verdana"/>
              </a:rPr>
              <a:t>, </a:t>
            </a:r>
            <a:r>
              <a:rPr lang="pt-BR" sz="2799" dirty="0">
                <a:latin typeface="Verdana"/>
                <a:ea typeface="Verdana"/>
                <a:sym typeface="Verdana"/>
              </a:rPr>
              <a:t>João Ferreira de Oliveira</a:t>
            </a:r>
            <a:r>
              <a:rPr lang="pt-BR" sz="2799" dirty="0">
                <a:highlight>
                  <a:srgbClr val="FFFF00"/>
                </a:highlight>
                <a:latin typeface="Verdana"/>
                <a:ea typeface="Verdana"/>
                <a:sym typeface="Verdana"/>
              </a:rPr>
              <a:t>, </a:t>
            </a:r>
            <a:r>
              <a:rPr lang="pt-BR" sz="2799" dirty="0" err="1">
                <a:latin typeface="Verdana"/>
                <a:ea typeface="Verdana"/>
                <a:sym typeface="Verdana"/>
              </a:rPr>
              <a:t>Mirza</a:t>
            </a:r>
            <a:r>
              <a:rPr lang="pt-BR" sz="2799" dirty="0">
                <a:latin typeface="Verdana"/>
                <a:ea typeface="Verdana"/>
                <a:sym typeface="Verdana"/>
              </a:rPr>
              <a:t> Seabra </a:t>
            </a:r>
            <a:r>
              <a:rPr lang="pt-BR" sz="2799" dirty="0" err="1">
                <a:latin typeface="Verdana"/>
                <a:ea typeface="Verdana"/>
                <a:sym typeface="Verdana"/>
              </a:rPr>
              <a:t>Toschi</a:t>
            </a:r>
            <a:endParaRPr lang="pt-BR" sz="2799" dirty="0">
              <a:latin typeface="Verdana"/>
              <a:ea typeface="Verdana"/>
              <a:sym typeface="Verdana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lang="pt-BR" sz="2799" dirty="0">
              <a:latin typeface="Verdana"/>
              <a:ea typeface="Verdana"/>
              <a:sym typeface="Verdana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2799" b="1" dirty="0">
                <a:latin typeface="Verdana"/>
                <a:ea typeface="Verdana"/>
                <a:cs typeface="Verdana"/>
                <a:sym typeface="Verdana"/>
              </a:rPr>
              <a:t>Organizador(es)</a:t>
            </a:r>
            <a:r>
              <a:rPr lang="pt-BR" sz="2799" dirty="0">
                <a:latin typeface="Verdana"/>
                <a:ea typeface="Verdana"/>
                <a:cs typeface="Verdana"/>
                <a:sym typeface="Verdana"/>
              </a:rPr>
              <a:t>: entra no lugar do autor (mesma regra: colocar na ordem que aparecer na capa ou no registro – no máximo três – separados por “,” e um espaço simples.</a:t>
            </a:r>
            <a:r>
              <a:rPr lang="pt-BR" sz="2799" dirty="0">
                <a:highlight>
                  <a:srgbClr val="FFFF00"/>
                </a:highlight>
                <a:latin typeface="Verdana"/>
                <a:ea typeface="Verdana"/>
                <a:sym typeface="Verdana"/>
              </a:rPr>
              <a:t> </a:t>
            </a:r>
          </a:p>
          <a:p>
            <a:pPr marL="0" indent="0" algn="just">
              <a:spcBef>
                <a:spcPts val="600"/>
              </a:spcBef>
              <a:buSzPts val="3000"/>
              <a:buNone/>
            </a:pPr>
            <a:r>
              <a:rPr lang="pt-BR" sz="2799" dirty="0">
                <a:latin typeface="Verdana"/>
                <a:ea typeface="Verdana"/>
                <a:sym typeface="Verdana"/>
              </a:rPr>
              <a:t>Exemplo: </a:t>
            </a:r>
            <a:r>
              <a:rPr lang="pt-BR" sz="3199" dirty="0">
                <a:latin typeface="Verdana"/>
                <a:ea typeface="Verdana"/>
                <a:sym typeface="Verdana"/>
              </a:rPr>
              <a:t>Lilian </a:t>
            </a:r>
            <a:r>
              <a:rPr lang="pt-BR" sz="3199" dirty="0" err="1">
                <a:latin typeface="Verdana"/>
                <a:ea typeface="Verdana"/>
                <a:sym typeface="Verdana"/>
              </a:rPr>
              <a:t>Cacich</a:t>
            </a:r>
            <a:r>
              <a:rPr lang="pt-BR" sz="3199" dirty="0">
                <a:highlight>
                  <a:srgbClr val="FFFF00"/>
                </a:highlight>
                <a:latin typeface="Verdana"/>
                <a:ea typeface="Verdana"/>
                <a:sym typeface="Verdana"/>
              </a:rPr>
              <a:t>, </a:t>
            </a:r>
            <a:r>
              <a:rPr lang="pt-BR" sz="3199" dirty="0">
                <a:latin typeface="Verdana"/>
                <a:ea typeface="Verdana"/>
                <a:sym typeface="Verdana"/>
              </a:rPr>
              <a:t>José Moran</a:t>
            </a:r>
          </a:p>
          <a:p>
            <a:pPr marL="0" indent="0" algn="just">
              <a:spcBef>
                <a:spcPts val="2399"/>
              </a:spcBef>
              <a:buSzPts val="3000"/>
              <a:buNone/>
            </a:pPr>
            <a:endParaRPr lang="pt-BR"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2399"/>
              </a:spcBef>
              <a:spcAft>
                <a:spcPts val="0"/>
              </a:spcAft>
              <a:buSzPts val="3000"/>
              <a:buNone/>
            </a:pPr>
            <a:endParaRPr lang="pt-BR" dirty="0"/>
          </a:p>
          <a:p>
            <a:pPr marL="0" indent="0" algn="just">
              <a:spcBef>
                <a:spcPts val="2399"/>
              </a:spcBef>
              <a:spcAft>
                <a:spcPts val="0"/>
              </a:spcAft>
              <a:buSzPts val="30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342797" indent="-139658" algn="just">
              <a:spcBef>
                <a:spcPts val="183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0" name="Google Shape;390;p59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9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/>
        </p:nvSpPr>
        <p:spPr>
          <a:xfrm>
            <a:off x="1475391" y="523572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CASOS EXCEPCIONAIS OU </a:t>
            </a:r>
            <a:endParaRPr sz="1799"/>
          </a:p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SEM REGISTRO NA BIBLIOTECA NACIONAL</a:t>
            </a:r>
            <a:endParaRPr sz="1799"/>
          </a:p>
        </p:txBody>
      </p:sp>
      <p:sp>
        <p:nvSpPr>
          <p:cNvPr id="381" name="Google Shape;381;p58"/>
          <p:cNvSpPr txBox="1">
            <a:spLocks noGrp="1"/>
          </p:cNvSpPr>
          <p:nvPr>
            <p:ph type="body" idx="1"/>
          </p:nvPr>
        </p:nvSpPr>
        <p:spPr>
          <a:xfrm>
            <a:off x="550334" y="2817085"/>
            <a:ext cx="10838948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1799"/>
              </a:spcBef>
              <a:spcAft>
                <a:spcPts val="0"/>
              </a:spcAft>
              <a:buSzPts val="3000"/>
              <a:buNone/>
            </a:pPr>
            <a:r>
              <a:rPr lang="pt-BR" sz="3199" b="1" dirty="0">
                <a:latin typeface="Verdana"/>
                <a:ea typeface="Verdana"/>
                <a:cs typeface="Verdana"/>
                <a:sym typeface="Verdana"/>
              </a:rPr>
              <a:t>Sem ISBN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: digitar uma sequência de números iguais.</a:t>
            </a:r>
            <a:endParaRPr dirty="0"/>
          </a:p>
          <a:p>
            <a:pPr marL="0" indent="0" algn="just">
              <a:spcBef>
                <a:spcPts val="3599"/>
              </a:spcBef>
              <a:spcAft>
                <a:spcPts val="0"/>
              </a:spcAft>
              <a:buSzPts val="3000"/>
              <a:buNone/>
            </a:pPr>
            <a:r>
              <a:rPr lang="pt-BR" sz="3199" b="1" dirty="0">
                <a:latin typeface="Verdana"/>
                <a:ea typeface="Verdana"/>
                <a:cs typeface="Verdana"/>
                <a:sym typeface="Verdana"/>
              </a:rPr>
              <a:t>Exemplo</a:t>
            </a: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indent="-457063" algn="just">
              <a:spcBef>
                <a:spcPts val="600"/>
              </a:spcBef>
              <a:buSzPts val="3000"/>
              <a:buFont typeface="Wingdings" panose="05000000000000000000" pitchFamily="2" charset="2"/>
              <a:buChar char="ü"/>
            </a:pP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1111111111 (simula ISBN de 10 números);</a:t>
            </a:r>
          </a:p>
          <a:p>
            <a:pPr indent="-457063" algn="just">
              <a:spcBef>
                <a:spcPts val="600"/>
              </a:spcBef>
              <a:buSzPts val="3000"/>
              <a:buFont typeface="Wingdings" panose="05000000000000000000" pitchFamily="2" charset="2"/>
              <a:buChar char="ü"/>
            </a:pPr>
            <a:r>
              <a:rPr lang="pt-BR" sz="3199" dirty="0">
                <a:latin typeface="Verdana"/>
                <a:ea typeface="Verdana"/>
                <a:cs typeface="Verdana"/>
                <a:sym typeface="Verdana"/>
              </a:rPr>
              <a:t>8888888888888 </a:t>
            </a:r>
            <a:r>
              <a:rPr lang="pt-BR" sz="2799" dirty="0">
                <a:latin typeface="Verdana"/>
                <a:ea typeface="Verdana"/>
                <a:cs typeface="Verdana"/>
                <a:sym typeface="Verdana"/>
              </a:rPr>
              <a:t>(simula ISBN de 13 números).</a:t>
            </a: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2" name="Google Shape;382;p58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8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6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222594" y="2554128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anexos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5BE2D1-C9C1-470C-8E37-F9CF123D6266}"/>
              </a:ext>
            </a:extLst>
          </p:cNvPr>
          <p:cNvSpPr/>
          <p:nvPr/>
        </p:nvSpPr>
        <p:spPr>
          <a:xfrm>
            <a:off x="2095391" y="1850571"/>
            <a:ext cx="9248775" cy="5361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</a:t>
            </a:r>
            <a:r>
              <a:rPr lang="pt-BR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utorial Anos Iniciais 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B5A42F6-1372-47CC-8FD4-43E0883E05F5}"/>
              </a:ext>
            </a:extLst>
          </p:cNvPr>
          <p:cNvSpPr/>
          <p:nvPr/>
        </p:nvSpPr>
        <p:spPr>
          <a:xfrm>
            <a:off x="2095391" y="2520806"/>
            <a:ext cx="9248775" cy="5361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Tutorial Anos Finais e Ensino Médio</a:t>
            </a:r>
            <a:endParaRPr lang="pt-BR" sz="2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CFD2411-D772-4553-927F-A094062726F4}"/>
              </a:ext>
            </a:extLst>
          </p:cNvPr>
          <p:cNvSpPr/>
          <p:nvPr/>
        </p:nvSpPr>
        <p:spPr>
          <a:xfrm>
            <a:off x="2095391" y="3301483"/>
            <a:ext cx="9248775" cy="5361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Tutorial Preenchimento de dados na SED</a:t>
            </a:r>
            <a:endParaRPr lang="pt-BR" sz="20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4E06A7C-5A0F-4C4E-AFE9-AB6FBE5F5904}"/>
              </a:ext>
            </a:extLst>
          </p:cNvPr>
          <p:cNvSpPr/>
          <p:nvPr/>
        </p:nvSpPr>
        <p:spPr>
          <a:xfrm>
            <a:off x="2095391" y="4150707"/>
            <a:ext cx="9248775" cy="5361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Apoio – Novo Ensino Médio – Itinerários Formativos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2F03F97-D26E-47E0-848B-5814FB54AF70}"/>
              </a:ext>
            </a:extLst>
          </p:cNvPr>
          <p:cNvSpPr/>
          <p:nvPr/>
        </p:nvSpPr>
        <p:spPr>
          <a:xfrm>
            <a:off x="2095389" y="4999931"/>
            <a:ext cx="9248775" cy="5361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Resolução 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97886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921147" y="2079417"/>
            <a:ext cx="8272323" cy="439537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Agradecemos a participação de todos, a parceria estabelecida, as trocas e aprendizados gerados a partir dessa Reunião de Trabalho.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Desejamos a todos um excelente trabalho!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Até a próxima! 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Muito obrigada!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endParaRPr lang="pt-BR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Equipe: Sala de Leitura/COPED 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>
              <a:lnSpc>
                <a:spcPct val="115000"/>
              </a:lnSpc>
            </a:pPr>
            <a:endParaRPr lang="pt-BR" sz="2667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106;g9b679ac719_0_252">
            <a:extLst>
              <a:ext uri="{FF2B5EF4-FFF2-40B4-BE49-F238E27FC236}">
                <a16:creationId xmlns:a16="http://schemas.microsoft.com/office/drawing/2014/main" id="{08BDD3F7-E6A3-482D-8DD6-20E5FF52C5B9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0;g9b679ac719_0_252">
            <a:extLst>
              <a:ext uri="{FF2B5EF4-FFF2-40B4-BE49-F238E27FC236}">
                <a16:creationId xmlns:a16="http://schemas.microsoft.com/office/drawing/2014/main" id="{682A4A17-6CBF-4337-8777-29170C54C453}"/>
              </a:ext>
            </a:extLst>
          </p:cNvPr>
          <p:cNvSpPr txBox="1">
            <a:spLocks/>
          </p:cNvSpPr>
          <p:nvPr/>
        </p:nvSpPr>
        <p:spPr>
          <a:xfrm>
            <a:off x="1921147" y="243975"/>
            <a:ext cx="9256068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pic>
        <p:nvPicPr>
          <p:cNvPr id="9" name="Google Shape;107;g9b679ac719_0_252">
            <a:extLst>
              <a:ext uri="{FF2B5EF4-FFF2-40B4-BE49-F238E27FC236}">
                <a16:creationId xmlns:a16="http://schemas.microsoft.com/office/drawing/2014/main" id="{A3E11E1E-D83D-4790-85DE-5DCA0EE842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38122" y="1164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8;g9b679ac719_0_252">
            <a:extLst>
              <a:ext uri="{FF2B5EF4-FFF2-40B4-BE49-F238E27FC236}">
                <a16:creationId xmlns:a16="http://schemas.microsoft.com/office/drawing/2014/main" id="{B12122CA-C1C3-4B94-803C-C386BD8548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300563" y="754509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35A4F60-72C8-4E0A-AC1E-4A9BE2092589}"/>
              </a:ext>
            </a:extLst>
          </p:cNvPr>
          <p:cNvSpPr/>
          <p:nvPr/>
        </p:nvSpPr>
        <p:spPr>
          <a:xfrm>
            <a:off x="1921147" y="980621"/>
            <a:ext cx="9248776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Agradecimentos</a:t>
            </a:r>
            <a:endParaRPr lang="pt-BR" sz="2000" b="1" dirty="0">
              <a:solidFill>
                <a:schemeClr val="tx1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6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/>
        </p:nvSpPr>
        <p:spPr>
          <a:xfrm>
            <a:off x="944154" y="922044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PREENCHER AS INDICAÇÕES</a:t>
            </a:r>
            <a:endParaRPr sz="1799"/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1"/>
          </p:nvPr>
        </p:nvSpPr>
        <p:spPr>
          <a:xfrm>
            <a:off x="816617" y="1857905"/>
            <a:ext cx="10558771" cy="26884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457063" indent="-457063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pt-BR" sz="3199" b="1">
                <a:latin typeface="Verdana"/>
                <a:ea typeface="Verdana"/>
                <a:cs typeface="Verdana"/>
                <a:sym typeface="Verdana"/>
              </a:rPr>
              <a:t>Autor</a:t>
            </a:r>
            <a:endParaRPr/>
          </a:p>
          <a:p>
            <a:pPr marL="457063" indent="-457063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pt-BR" sz="3199" b="1">
                <a:latin typeface="Verdana"/>
                <a:ea typeface="Verdana"/>
                <a:cs typeface="Verdana"/>
                <a:sym typeface="Verdana"/>
              </a:rPr>
              <a:t>Título</a:t>
            </a:r>
            <a:endParaRPr/>
          </a:p>
          <a:p>
            <a:pPr marL="457063" indent="-457063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pt-BR" sz="3199" b="1">
                <a:latin typeface="Verdana"/>
                <a:ea typeface="Verdana"/>
                <a:cs typeface="Verdana"/>
                <a:sym typeface="Verdana"/>
              </a:rPr>
              <a:t>ISBN </a:t>
            </a:r>
            <a:endParaRPr/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2"/>
          <p:cNvSpPr txBox="1"/>
          <p:nvPr/>
        </p:nvSpPr>
        <p:spPr>
          <a:xfrm>
            <a:off x="1232200" y="4788414"/>
            <a:ext cx="10677299" cy="115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pt-BR" sz="2999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299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Standard Book </a:t>
            </a:r>
            <a:r>
              <a:rPr lang="pt-BR" sz="2999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sz="2999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3000"/>
            </a:pPr>
            <a:r>
              <a:rPr lang="pt-BR" sz="299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Padronização numérica internacional de livro</a:t>
            </a:r>
            <a:endParaRPr sz="17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/>
        </p:nvSpPr>
        <p:spPr>
          <a:xfrm>
            <a:off x="944154" y="963829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FINALIDADES ISBN</a:t>
            </a:r>
            <a:endParaRPr sz="1799"/>
          </a:p>
        </p:txBody>
      </p:sp>
      <p:sp>
        <p:nvSpPr>
          <p:cNvPr id="242" name="Google Shape;242;p43"/>
          <p:cNvSpPr txBox="1">
            <a:spLocks noGrp="1"/>
          </p:cNvSpPr>
          <p:nvPr>
            <p:ph type="body" idx="1"/>
          </p:nvPr>
        </p:nvSpPr>
        <p:spPr>
          <a:xfrm>
            <a:off x="550334" y="2835550"/>
            <a:ext cx="10838948" cy="4524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3199">
                <a:latin typeface="Verdana"/>
                <a:ea typeface="Verdana"/>
                <a:cs typeface="Verdana"/>
                <a:sym typeface="Verdana"/>
              </a:rPr>
              <a:t>Padronização internacional da obra (identificação e individualização);</a:t>
            </a:r>
            <a:endParaRPr/>
          </a:p>
          <a:p>
            <a:pPr marL="342797" indent="-152354" algn="just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199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3199">
                <a:latin typeface="Verdana"/>
                <a:ea typeface="Verdana"/>
                <a:cs typeface="Verdana"/>
                <a:sym typeface="Verdana"/>
              </a:rPr>
              <a:t>Viabilizar a interconexão de arquivos e a recuperação e transmissão de dados em sistemas automatizados.</a:t>
            </a:r>
            <a:endParaRPr/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43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3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/>
        </p:nvSpPr>
        <p:spPr>
          <a:xfrm>
            <a:off x="279878" y="2718635"/>
            <a:ext cx="3091595" cy="142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Novo ISBN</a:t>
            </a:r>
            <a:b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13 dígitos</a:t>
            </a:r>
            <a:endParaRPr sz="1799"/>
          </a:p>
        </p:txBody>
      </p:sp>
      <p:pic>
        <p:nvPicPr>
          <p:cNvPr id="250" name="Google Shape;250;p44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4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9633" y="1519310"/>
            <a:ext cx="6192738" cy="4874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/>
        </p:nvSpPr>
        <p:spPr>
          <a:xfrm>
            <a:off x="9021351" y="2718635"/>
            <a:ext cx="3091595" cy="142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ISBN</a:t>
            </a:r>
            <a:b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10 dígitos</a:t>
            </a:r>
            <a:endParaRPr sz="1799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1754717" y="963829"/>
            <a:ext cx="10143233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PADRONIZAÇÃO DAS INFORMAÇÕES</a:t>
            </a:r>
            <a:endParaRPr sz="1799"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604748" y="2264532"/>
            <a:ext cx="11181412" cy="53134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pt-BR" sz="2799" b="1" dirty="0">
                <a:latin typeface="Verdana"/>
                <a:ea typeface="Verdana"/>
                <a:cs typeface="Verdana"/>
                <a:sym typeface="Verdana"/>
              </a:rPr>
              <a:t>Importância</a:t>
            </a:r>
            <a:r>
              <a:rPr lang="pt-BR" sz="2799" dirty="0">
                <a:latin typeface="Verdana"/>
                <a:ea typeface="Verdana"/>
                <a:cs typeface="Verdana"/>
                <a:sym typeface="Verdana"/>
              </a:rPr>
              <a:t>: Diminuir os erros e gerar dados consistentes.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pt-BR" sz="2799" b="1" dirty="0">
                <a:latin typeface="Verdana"/>
                <a:ea typeface="Verdana"/>
                <a:cs typeface="Verdana"/>
                <a:sym typeface="Verdana"/>
              </a:rPr>
              <a:t>Exemplos</a:t>
            </a:r>
          </a:p>
          <a:p>
            <a:pPr marL="0" indent="0" algn="just">
              <a:spcBef>
                <a:spcPts val="0"/>
              </a:spcBef>
              <a:buSzPts val="3000"/>
              <a:buNone/>
            </a:pP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Grafia atual: Memórias </a:t>
            </a:r>
            <a:r>
              <a:rPr lang="pt-BR" sz="2999" b="1" dirty="0">
                <a:latin typeface="Verdana"/>
                <a:ea typeface="Verdana"/>
                <a:cs typeface="Verdana"/>
                <a:sym typeface="Verdana"/>
              </a:rPr>
              <a:t>póstumas</a:t>
            </a: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pt-BR" sz="2999" b="1" dirty="0">
                <a:latin typeface="Verdana"/>
                <a:ea typeface="Verdana"/>
                <a:cs typeface="Verdana"/>
                <a:sym typeface="Verdana"/>
              </a:rPr>
              <a:t>Brás</a:t>
            </a: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 Cubas</a:t>
            </a:r>
          </a:p>
          <a:p>
            <a:pPr marL="0" indent="0" algn="just">
              <a:spcBef>
                <a:spcPts val="0"/>
              </a:spcBef>
              <a:buSzPts val="3000"/>
              <a:buNone/>
            </a:pP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Grafia antiga: Memorias </a:t>
            </a:r>
            <a:r>
              <a:rPr lang="pt-BR" sz="2999" b="1" dirty="0" err="1">
                <a:latin typeface="Verdana"/>
                <a:ea typeface="Verdana"/>
                <a:cs typeface="Verdana"/>
                <a:sym typeface="Verdana"/>
              </a:rPr>
              <a:t>posthumas</a:t>
            </a: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pt-BR" sz="2999" b="1" dirty="0">
                <a:latin typeface="Verdana"/>
                <a:ea typeface="Verdana"/>
                <a:cs typeface="Verdana"/>
                <a:sym typeface="Verdana"/>
              </a:rPr>
              <a:t>Braz</a:t>
            </a: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 Cubas</a:t>
            </a:r>
          </a:p>
          <a:p>
            <a:pPr marL="0" indent="0" algn="just">
              <a:spcBef>
                <a:spcPts val="0"/>
              </a:spcBef>
              <a:buSzPts val="3000"/>
              <a:buNone/>
            </a:pPr>
            <a:endParaRPr lang="pt-BR"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0"/>
              </a:spcBef>
              <a:buSzPts val="3000"/>
              <a:buNone/>
            </a:pP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Nome “artístico”: Martha Batalha</a:t>
            </a:r>
          </a:p>
          <a:p>
            <a:pPr marL="0" indent="0" algn="just">
              <a:spcBef>
                <a:spcPts val="0"/>
              </a:spcBef>
              <a:buSzPts val="3000"/>
              <a:buNone/>
            </a:pP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Nome de batismo: Martha </a:t>
            </a:r>
            <a:r>
              <a:rPr lang="pt-BR" sz="2999" b="1" dirty="0">
                <a:latin typeface="Verdana"/>
                <a:ea typeface="Verdana"/>
                <a:cs typeface="Verdana"/>
                <a:sym typeface="Verdana"/>
              </a:rPr>
              <a:t>Mamede</a:t>
            </a:r>
            <a:r>
              <a:rPr lang="pt-BR" sz="2999" dirty="0">
                <a:latin typeface="Verdana"/>
                <a:ea typeface="Verdana"/>
                <a:cs typeface="Verdana"/>
                <a:sym typeface="Verdana"/>
              </a:rPr>
              <a:t> Batalha</a:t>
            </a: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5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47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1754717" y="963829"/>
            <a:ext cx="10143233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PADRONIZAÇÃO DAS INFORMAÇÕES</a:t>
            </a:r>
            <a:endParaRPr sz="1799"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604748" y="2264532"/>
            <a:ext cx="11181412" cy="53134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5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76D8F5-E239-48A6-9FBB-26CF94182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7" t="26349" r="12334" b="9366"/>
          <a:stretch/>
        </p:blipFill>
        <p:spPr>
          <a:xfrm>
            <a:off x="1066523" y="1565287"/>
            <a:ext cx="9917265" cy="5291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1754717" y="963829"/>
            <a:ext cx="10143233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PADRONIZAÇÃO DAS INFORMAÇÕES</a:t>
            </a:r>
            <a:endParaRPr sz="1799"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604748" y="2264532"/>
            <a:ext cx="11181412" cy="53134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pt-BR" sz="2799" b="1">
                <a:latin typeface="Verdana"/>
                <a:ea typeface="Verdana"/>
                <a:cs typeface="Verdana"/>
                <a:sym typeface="Verdana"/>
              </a:rPr>
              <a:t>Padrão</a:t>
            </a:r>
            <a:r>
              <a:rPr lang="pt-BR" sz="2799" dirty="0">
                <a:latin typeface="Verdana"/>
                <a:ea typeface="Verdana"/>
                <a:cs typeface="Verdana"/>
                <a:sym typeface="Verdana"/>
              </a:rPr>
              <a:t>: Biblioteca Nacional: responsável pela política governamental de captação, guarda, preservação e difusão da produção intelectual do País. Tem como atributos:</a:t>
            </a:r>
          </a:p>
          <a:p>
            <a:pPr indent="-457063" algn="just">
              <a:spcBef>
                <a:spcPts val="600"/>
              </a:spcBef>
              <a:buSzPts val="3000"/>
              <a:buFont typeface="Wingdings" panose="05000000000000000000" pitchFamily="2" charset="2"/>
              <a:buChar char="ü"/>
            </a:pPr>
            <a:r>
              <a:rPr lang="pt-BR" sz="2799" dirty="0">
                <a:latin typeface="Verdana"/>
                <a:ea typeface="Verdana"/>
                <a:cs typeface="Verdana"/>
                <a:sym typeface="Verdana"/>
              </a:rPr>
              <a:t>ser beneficiária do instituto do Depósito Legal;</a:t>
            </a:r>
          </a:p>
          <a:p>
            <a:pPr indent="-457063" algn="just">
              <a:spcBef>
                <a:spcPts val="600"/>
              </a:spcBef>
              <a:buSzPts val="3000"/>
              <a:buFont typeface="Wingdings" panose="05000000000000000000" pitchFamily="2" charset="2"/>
              <a:buChar char="ü"/>
            </a:pPr>
            <a:r>
              <a:rPr lang="pt-BR" sz="2799" dirty="0">
                <a:latin typeface="Verdana"/>
                <a:ea typeface="Verdana"/>
                <a:cs typeface="Verdana"/>
                <a:sym typeface="Verdana"/>
              </a:rPr>
              <a:t>elaborar e divulgar a bibliografia brasileira corrente, através dos Catálogos online;</a:t>
            </a:r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342797" indent="-139658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999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5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14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/>
        </p:nvSpPr>
        <p:spPr>
          <a:xfrm>
            <a:off x="1572070" y="203230"/>
            <a:ext cx="10303692" cy="18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rmAutofit/>
          </a:bodyPr>
          <a:lstStyle/>
          <a:p>
            <a:pPr algn="ctr"/>
            <a:r>
              <a:rPr lang="pt-BR" sz="3599" b="1">
                <a:solidFill>
                  <a:srgbClr val="31859B"/>
                </a:solidFill>
                <a:latin typeface="Verdana"/>
                <a:ea typeface="Verdana"/>
                <a:cs typeface="Verdana"/>
                <a:sym typeface="Verdana"/>
              </a:rPr>
              <a:t>BIBLIOTECA NACIONAL</a:t>
            </a:r>
            <a:endParaRPr sz="1799"/>
          </a:p>
        </p:txBody>
      </p:sp>
      <p:pic>
        <p:nvPicPr>
          <p:cNvPr id="267" name="Google Shape;267;p4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6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2270" y="1262096"/>
            <a:ext cx="9483292" cy="556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2B4C91EEE5E84296B94B5015D939EF" ma:contentTypeVersion="5" ma:contentTypeDescription="Crie um novo documento." ma:contentTypeScope="" ma:versionID="4947dac54457d72ba6566b5fcdc2d804">
  <xsd:schema xmlns:xsd="http://www.w3.org/2001/XMLSchema" xmlns:xs="http://www.w3.org/2001/XMLSchema" xmlns:p="http://schemas.microsoft.com/office/2006/metadata/properties" xmlns:ns3="15ab8ffa-d6cf-4a70-ab43-7483577143c8" xmlns:ns4="2af3bdbf-ef42-48e4-8ff8-6fced955bf6b" targetNamespace="http://schemas.microsoft.com/office/2006/metadata/properties" ma:root="true" ma:fieldsID="7389fc7f9867ef668aeea227371426f3" ns3:_="" ns4:_="">
    <xsd:import namespace="15ab8ffa-d6cf-4a70-ab43-7483577143c8"/>
    <xsd:import namespace="2af3bdbf-ef42-48e4-8ff8-6fced955bf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b8ffa-d6cf-4a70-ab43-748357714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3bdbf-ef42-48e4-8ff8-6fced955b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3A3BD8-4586-4E43-AEB4-45A6293FF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43107-E0CE-4B13-9F1E-4B0A12375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b8ffa-d6cf-4a70-ab43-7483577143c8"/>
    <ds:schemaRef ds:uri="2af3bdbf-ef42-48e4-8ff8-6fced955b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B1BEE7-9C7E-412F-A1CD-070EDF94BA7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2af3bdbf-ef42-48e4-8ff8-6fced955bf6b"/>
    <ds:schemaRef ds:uri="http://purl.org/dc/terms/"/>
    <ds:schemaRef ds:uri="15ab8ffa-d6cf-4a70-ab43-7483577143c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628</Words>
  <Application>Microsoft Office PowerPoint</Application>
  <PresentationFormat>Widescreen</PresentationFormat>
  <Paragraphs>118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Arial</vt:lpstr>
      <vt:lpstr>Arial Nova</vt:lpstr>
      <vt:lpstr>Calibri</vt:lpstr>
      <vt:lpstr>Cambria</vt:lpstr>
      <vt:lpstr>Century Gothic</vt:lpstr>
      <vt:lpstr>Noto Sans Symbols</vt:lpstr>
      <vt:lpstr>Open Sans</vt:lpstr>
      <vt:lpstr>Verdana</vt:lpstr>
      <vt:lpstr>Wingdings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DE INDICAÇÃO DE NOVOS ACERVOS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Andreia Reis Pereira De Carvalho</dc:creator>
  <cp:lastModifiedBy>Carlos Robercio Pereira</cp:lastModifiedBy>
  <cp:revision>101</cp:revision>
  <dcterms:created xsi:type="dcterms:W3CDTF">2021-08-03T19:52:42Z</dcterms:created>
  <dcterms:modified xsi:type="dcterms:W3CDTF">2021-08-12T19:32:22Z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0x0101001E2B4C91EEE5E84296B94B5015D939EF</vt:lpwstr>
  </property>
</Properties>
</file>