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07" r:id="rId4"/>
  </p:sldMasterIdLst>
  <p:notesMasterIdLst>
    <p:notesMasterId r:id="rId31"/>
  </p:notesMasterIdLst>
  <p:handoutMasterIdLst>
    <p:handoutMasterId r:id="rId32"/>
  </p:handoutMasterIdLst>
  <p:sldIdLst>
    <p:sldId id="1977" r:id="rId5"/>
    <p:sldId id="2069" r:id="rId6"/>
    <p:sldId id="1936" r:id="rId7"/>
    <p:sldId id="2079" r:id="rId8"/>
    <p:sldId id="2068" r:id="rId9"/>
    <p:sldId id="2084" r:id="rId10"/>
    <p:sldId id="2091" r:id="rId11"/>
    <p:sldId id="2107" r:id="rId12"/>
    <p:sldId id="2093" r:id="rId13"/>
    <p:sldId id="2100" r:id="rId14"/>
    <p:sldId id="2095" r:id="rId15"/>
    <p:sldId id="2101" r:id="rId16"/>
    <p:sldId id="2103" r:id="rId17"/>
    <p:sldId id="2111" r:id="rId18"/>
    <p:sldId id="2102" r:id="rId19"/>
    <p:sldId id="2104" r:id="rId20"/>
    <p:sldId id="2106" r:id="rId21"/>
    <p:sldId id="2108" r:id="rId22"/>
    <p:sldId id="2109" r:id="rId23"/>
    <p:sldId id="2110" r:id="rId24"/>
    <p:sldId id="2083" r:id="rId25"/>
    <p:sldId id="1968" r:id="rId26"/>
    <p:sldId id="2089" r:id="rId27"/>
    <p:sldId id="2085" r:id="rId28"/>
    <p:sldId id="2094" r:id="rId29"/>
    <p:sldId id="1924" r:id="rId30"/>
  </p:sldIdLst>
  <p:sldSz cx="9906000" cy="6858000" type="A4"/>
  <p:notesSz cx="9850438" cy="66484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ção Padrão" id="{9E3DED65-5E7B-4F7C-A3EA-FC5CBC396B99}">
          <p14:sldIdLst>
            <p14:sldId id="1977"/>
            <p14:sldId id="2069"/>
            <p14:sldId id="1936"/>
            <p14:sldId id="2079"/>
            <p14:sldId id="2068"/>
            <p14:sldId id="2084"/>
            <p14:sldId id="2091"/>
            <p14:sldId id="2107"/>
            <p14:sldId id="2093"/>
            <p14:sldId id="2100"/>
            <p14:sldId id="2095"/>
            <p14:sldId id="2101"/>
            <p14:sldId id="2103"/>
            <p14:sldId id="2111"/>
            <p14:sldId id="2102"/>
            <p14:sldId id="2104"/>
            <p14:sldId id="2106"/>
            <p14:sldId id="2108"/>
            <p14:sldId id="2109"/>
            <p14:sldId id="2110"/>
            <p14:sldId id="2083"/>
            <p14:sldId id="1968"/>
            <p14:sldId id="2089"/>
            <p14:sldId id="2085"/>
          </p14:sldIdLst>
        </p14:section>
        <p14:section name="Seção sem Título" id="{E95BF055-3232-4D1B-893D-8F28149D087F}">
          <p14:sldIdLst>
            <p14:sldId id="2094"/>
            <p14:sldId id="19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73">
          <p15:clr>
            <a:srgbClr val="A4A3A4"/>
          </p15:clr>
        </p15:guide>
        <p15:guide id="2" pos="3128">
          <p15:clr>
            <a:srgbClr val="A4A3A4"/>
          </p15:clr>
        </p15:guide>
        <p15:guide id="3" orient="horz" pos="1139">
          <p15:clr>
            <a:srgbClr val="A4A3A4"/>
          </p15:clr>
        </p15:guide>
        <p15:guide id="4" orient="horz">
          <p15:clr>
            <a:srgbClr val="A4A3A4"/>
          </p15:clr>
        </p15:guide>
        <p15:guide id="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94">
          <p15:clr>
            <a:srgbClr val="A4A3A4"/>
          </p15:clr>
        </p15:guide>
        <p15:guide id="2" pos="31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D57D"/>
    <a:srgbClr val="FFFFFF"/>
    <a:srgbClr val="000000"/>
    <a:srgbClr val="92D050"/>
    <a:srgbClr val="78C240"/>
    <a:srgbClr val="F2F2F2"/>
    <a:srgbClr val="CA4E0B"/>
    <a:srgbClr val="DEB900"/>
    <a:srgbClr val="ED1C24"/>
    <a:srgbClr val="0A5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73" autoAdjust="0"/>
    <p:restoredTop sz="91371" autoAdjust="0"/>
  </p:normalViewPr>
  <p:slideViewPr>
    <p:cSldViewPr snapToGrid="0" snapToObjects="1">
      <p:cViewPr varScale="1">
        <p:scale>
          <a:sx n="86" d="100"/>
          <a:sy n="86" d="100"/>
        </p:scale>
        <p:origin x="1254" y="96"/>
      </p:cViewPr>
      <p:guideLst>
        <p:guide orient="horz" pos="2173"/>
        <p:guide pos="3128"/>
        <p:guide orient="horz" pos="1139"/>
        <p:guide orient="horz"/>
        <p:guide/>
      </p:guideLst>
    </p:cSldViewPr>
  </p:slideViewPr>
  <p:outlineViewPr>
    <p:cViewPr>
      <p:scale>
        <a:sx n="33" d="100"/>
        <a:sy n="33" d="100"/>
      </p:scale>
      <p:origin x="0" y="112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 snapToGrid="0" snapToObjects="1">
      <p:cViewPr varScale="1">
        <p:scale>
          <a:sx n="73" d="100"/>
          <a:sy n="73" d="100"/>
        </p:scale>
        <p:origin x="-1704" y="-96"/>
      </p:cViewPr>
      <p:guideLst>
        <p:guide orient="horz" pos="2094"/>
        <p:guide pos="31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Plan1!$D$3</c:f>
              <c:strCache>
                <c:ptCount val="1"/>
                <c:pt idx="0">
                  <c:v>Quantidade de ações</c:v>
                </c:pt>
              </c:strCache>
            </c:strRef>
          </c:tx>
          <c:spPr>
            <a:ln>
              <a:solidFill>
                <a:schemeClr val="bg1">
                  <a:lumMod val="85000"/>
                </a:schemeClr>
              </a:solidFill>
            </a:ln>
          </c:spPr>
          <c:dPt>
            <c:idx val="0"/>
            <c:bubble3D val="0"/>
            <c:spPr>
              <a:solidFill>
                <a:schemeClr val="accent6">
                  <a:lumMod val="90000"/>
                  <a:lumOff val="10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AF-44B5-8D06-6F9A3FFBBE7B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AF-44B5-8D06-6F9A3FFBBE7B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AF-44B5-8D06-6F9A3FFBBE7B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3AF-44B5-8D06-6F9A3FFBBE7B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3AF-44B5-8D06-6F9A3FFBBE7B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3AF-44B5-8D06-6F9A3FFBBE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Plan1!$C$4:$C$9</c:f>
              <c:strCache>
                <c:ptCount val="6"/>
                <c:pt idx="0">
                  <c:v>Cancelada</c:v>
                </c:pt>
                <c:pt idx="1">
                  <c:v>Atrasada</c:v>
                </c:pt>
                <c:pt idx="2">
                  <c:v>Não iniciada</c:v>
                </c:pt>
                <c:pt idx="3">
                  <c:v>Em andamento</c:v>
                </c:pt>
                <c:pt idx="4">
                  <c:v>Concuída</c:v>
                </c:pt>
                <c:pt idx="5">
                  <c:v>Concuída com atraso</c:v>
                </c:pt>
              </c:strCache>
            </c:strRef>
          </c:cat>
          <c:val>
            <c:numRef>
              <c:f>Plan1!$D$4:$D$9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3AF-44B5-8D06-6F9A3FFBB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Plan1!$D$3</c:f>
              <c:strCache>
                <c:ptCount val="1"/>
                <c:pt idx="0">
                  <c:v>Quantidade de ações</c:v>
                </c:pt>
              </c:strCache>
            </c:strRef>
          </c:tx>
          <c:spPr>
            <a:ln>
              <a:solidFill>
                <a:schemeClr val="bg1">
                  <a:lumMod val="85000"/>
                </a:schemeClr>
              </a:solidFill>
            </a:ln>
          </c:spPr>
          <c:dPt>
            <c:idx val="0"/>
            <c:bubble3D val="0"/>
            <c:spPr>
              <a:solidFill>
                <a:schemeClr val="accent6">
                  <a:lumMod val="90000"/>
                  <a:lumOff val="10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63-405A-84EA-959A7FB41AEB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D63-405A-84EA-959A7FB41AEB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D63-405A-84EA-959A7FB41AEB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D63-405A-84EA-959A7FB41AEB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D63-405A-84EA-959A7FB41AEB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D63-405A-84EA-959A7FB41A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Plan1!$C$4:$C$9</c:f>
              <c:strCache>
                <c:ptCount val="6"/>
                <c:pt idx="0">
                  <c:v>Cancelada</c:v>
                </c:pt>
                <c:pt idx="1">
                  <c:v>Atrasada</c:v>
                </c:pt>
                <c:pt idx="2">
                  <c:v>Não iniciada</c:v>
                </c:pt>
                <c:pt idx="3">
                  <c:v>Em andamento</c:v>
                </c:pt>
                <c:pt idx="4">
                  <c:v>Concuída</c:v>
                </c:pt>
                <c:pt idx="5">
                  <c:v>Concuída com atraso</c:v>
                </c:pt>
              </c:strCache>
            </c:strRef>
          </c:cat>
          <c:val>
            <c:numRef>
              <c:f>Plan1!$D$4:$D$9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6</c:v>
                </c:pt>
                <c:pt idx="4">
                  <c:v>12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63-405A-84EA-959A7FB41A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0063" y="0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C5CF1F-B663-4013-8A7F-1C9F3588FF71}" type="datetime1">
              <a:rPr lang="pt-BR"/>
              <a:pPr>
                <a:defRPr/>
              </a:pPr>
              <a:t>14/07/2021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15075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0063" y="6315075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3DEA66-5195-4166-BD63-E4E3C01E94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121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0063" y="0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Calibri"/>
                <a:cs typeface="+mn-cs"/>
              </a:defRPr>
            </a:lvl1pPr>
          </a:lstStyle>
          <a:p>
            <a:pPr>
              <a:defRPr/>
            </a:pPr>
            <a:fld id="{29532402-32F3-4787-93D0-BD35FD7FD3DD}" type="datetime1">
              <a:rPr lang="pt-BR"/>
              <a:pPr>
                <a:defRPr/>
              </a:pPr>
              <a:t>14/07/2021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5838" y="3157538"/>
            <a:ext cx="7880350" cy="299243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x-none" noProof="0" dirty="0"/>
              <a:t>Click to edit Master text styles</a:t>
            </a:r>
          </a:p>
          <a:p>
            <a:pPr lvl="1"/>
            <a:r>
              <a:rPr lang="x-none" noProof="0" dirty="0"/>
              <a:t>Second level</a:t>
            </a:r>
          </a:p>
          <a:p>
            <a:pPr lvl="2"/>
            <a:r>
              <a:rPr lang="x-none" noProof="0" dirty="0"/>
              <a:t>Third level</a:t>
            </a:r>
          </a:p>
          <a:p>
            <a:pPr lvl="3"/>
            <a:r>
              <a:rPr lang="x-none" noProof="0" dirty="0"/>
              <a:t>Fourth level</a:t>
            </a:r>
          </a:p>
          <a:p>
            <a:pPr lvl="4"/>
            <a:r>
              <a:rPr lang="x-none" noProof="0" dirty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15075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0063" y="6315075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Calibri"/>
                <a:cs typeface="+mn-cs"/>
              </a:defRPr>
            </a:lvl1pPr>
          </a:lstStyle>
          <a:p>
            <a:pPr>
              <a:defRPr/>
            </a:pPr>
            <a:fld id="{2B07BB68-89D0-440A-A608-ACC4A9FE18A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67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2810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2292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5464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9369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4599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38295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75818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22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350" cy="2992437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9921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65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1188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4680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5774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0447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7483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643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792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1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ainel de M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m 5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60" y="2693958"/>
            <a:ext cx="468000" cy="468000"/>
          </a:xfrm>
          <a:prstGeom prst="rect">
            <a:avLst/>
          </a:prstGeom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graphicFrame>
        <p:nvGraphicFramePr>
          <p:cNvPr id="15" name="Tabela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3556640"/>
              </p:ext>
            </p:extLst>
          </p:nvPr>
        </p:nvGraphicFramePr>
        <p:xfrm>
          <a:off x="371953" y="1698638"/>
          <a:ext cx="9040301" cy="4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Segmento</a:t>
                      </a:r>
                      <a:endParaRPr lang="es-ES" dirty="0"/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Resultado </a:t>
                      </a:r>
                      <a:r>
                        <a:rPr lang="pt-BR" baseline="0" dirty="0"/>
                        <a:t>2019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Meta 2021</a:t>
                      </a:r>
                      <a:endParaRPr lang="es-E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CaixaDeTexto 20"/>
          <p:cNvSpPr txBox="1"/>
          <p:nvPr userDrawn="1"/>
        </p:nvSpPr>
        <p:spPr>
          <a:xfrm>
            <a:off x="278245" y="2508766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ANOS</a:t>
            </a:r>
            <a:r>
              <a:rPr lang="pt-BR" b="1" baseline="0" dirty="0">
                <a:solidFill>
                  <a:schemeClr val="accent6"/>
                </a:solidFill>
              </a:rPr>
              <a:t> INICIAIS</a:t>
            </a:r>
            <a:endParaRPr lang="es-ES" b="1" dirty="0">
              <a:solidFill>
                <a:schemeClr val="accent6"/>
              </a:solidFill>
            </a:endParaRPr>
          </a:p>
        </p:txBody>
      </p:sp>
      <p:pic>
        <p:nvPicPr>
          <p:cNvPr id="23" name="Imagem 22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88" y="4046136"/>
            <a:ext cx="501429" cy="450000"/>
          </a:xfrm>
          <a:prstGeom prst="rect">
            <a:avLst/>
          </a:prstGeom>
        </p:spPr>
      </p:pic>
      <p:pic>
        <p:nvPicPr>
          <p:cNvPr id="24" name="Imagem 23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40" y="5666505"/>
            <a:ext cx="501429" cy="449079"/>
          </a:xfrm>
          <a:prstGeom prst="rect">
            <a:avLst/>
          </a:prstGeom>
        </p:spPr>
      </p:pic>
      <p:sp>
        <p:nvSpPr>
          <p:cNvPr id="33" name="CaixaDeTexto 32"/>
          <p:cNvSpPr txBox="1"/>
          <p:nvPr userDrawn="1"/>
        </p:nvSpPr>
        <p:spPr>
          <a:xfrm>
            <a:off x="372308" y="3965667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ANOS</a:t>
            </a:r>
            <a:r>
              <a:rPr lang="pt-BR" b="1" baseline="0" dirty="0">
                <a:solidFill>
                  <a:schemeClr val="accent6"/>
                </a:solidFill>
              </a:rPr>
              <a:t> FINAIS</a:t>
            </a:r>
            <a:endParaRPr lang="es-ES" b="1" dirty="0">
              <a:solidFill>
                <a:schemeClr val="accent6"/>
              </a:solidFill>
            </a:endParaRPr>
          </a:p>
        </p:txBody>
      </p:sp>
      <p:sp>
        <p:nvSpPr>
          <p:cNvPr id="39" name="CaixaDeTexto 38"/>
          <p:cNvSpPr txBox="1"/>
          <p:nvPr userDrawn="1"/>
        </p:nvSpPr>
        <p:spPr>
          <a:xfrm>
            <a:off x="437647" y="5539843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ENSINO MÉDIO</a:t>
            </a:r>
            <a:endParaRPr lang="es-ES" b="1" dirty="0">
              <a:solidFill>
                <a:schemeClr val="accent6"/>
              </a:solidFill>
            </a:endParaRPr>
          </a:p>
        </p:txBody>
      </p:sp>
      <p:sp>
        <p:nvSpPr>
          <p:cNvPr id="44" name="Espaço Reservado para Texto 42"/>
          <p:cNvSpPr>
            <a:spLocks noGrp="1"/>
          </p:cNvSpPr>
          <p:nvPr>
            <p:ph type="body" sz="quarter" idx="23" hasCustomPrompt="1"/>
          </p:nvPr>
        </p:nvSpPr>
        <p:spPr>
          <a:xfrm>
            <a:off x="3998507" y="2627093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2019 (ex.: 0,00)</a:t>
            </a:r>
            <a:endParaRPr lang="es-ES" dirty="0"/>
          </a:p>
        </p:txBody>
      </p:sp>
      <p:sp>
        <p:nvSpPr>
          <p:cNvPr id="46" name="Espaço Reservado para Texto 42"/>
          <p:cNvSpPr>
            <a:spLocks noGrp="1"/>
          </p:cNvSpPr>
          <p:nvPr>
            <p:ph type="body" sz="quarter" idx="25" hasCustomPrompt="1"/>
          </p:nvPr>
        </p:nvSpPr>
        <p:spPr>
          <a:xfrm>
            <a:off x="3998507" y="4087781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2020 (ex.: 0,00)</a:t>
            </a:r>
            <a:endParaRPr lang="es-ES" dirty="0"/>
          </a:p>
        </p:txBody>
      </p:sp>
      <p:sp>
        <p:nvSpPr>
          <p:cNvPr id="48" name="Espaço Reservado para Texto 42"/>
          <p:cNvSpPr>
            <a:spLocks noGrp="1"/>
          </p:cNvSpPr>
          <p:nvPr>
            <p:ph type="body" sz="quarter" idx="27" hasCustomPrompt="1"/>
          </p:nvPr>
        </p:nvSpPr>
        <p:spPr>
          <a:xfrm>
            <a:off x="4010582" y="5507864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2020 (ex.: 0,00)</a:t>
            </a:r>
            <a:endParaRPr lang="es-ES" dirty="0"/>
          </a:p>
        </p:txBody>
      </p:sp>
      <p:sp>
        <p:nvSpPr>
          <p:cNvPr id="49" name="CaixaDeTexto 48"/>
          <p:cNvSpPr txBox="1"/>
          <p:nvPr userDrawn="1"/>
        </p:nvSpPr>
        <p:spPr>
          <a:xfrm>
            <a:off x="295271" y="6278444"/>
            <a:ext cx="5724529" cy="5400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pt-BR" sz="1200" dirty="0">
                <a:solidFill>
                  <a:schemeClr val="accent6"/>
                </a:solidFill>
              </a:rPr>
              <a:t>ID.: Indicador de desempenho</a:t>
            </a:r>
          </a:p>
          <a:p>
            <a:r>
              <a:rPr lang="pt-BR" sz="1200" dirty="0">
                <a:solidFill>
                  <a:schemeClr val="accent6"/>
                </a:solidFill>
              </a:rPr>
              <a:t>Fonte: Instituto</a:t>
            </a:r>
            <a:r>
              <a:rPr lang="pt-BR" sz="1200" baseline="0" dirty="0">
                <a:solidFill>
                  <a:schemeClr val="accent6"/>
                </a:solidFill>
              </a:rPr>
              <a:t> Nacional de Estudos e Pesquisa Educacionais Anísio Teixeira - INEP</a:t>
            </a:r>
            <a:endParaRPr lang="es-ES" sz="1200" dirty="0">
              <a:solidFill>
                <a:schemeClr val="accent6"/>
              </a:solidFill>
            </a:endParaRP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334143" y="819307"/>
            <a:ext cx="9000000" cy="6321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400" dirty="0">
                <a:solidFill>
                  <a:schemeClr val="accent6"/>
                </a:solidFill>
              </a:rPr>
              <a:t>A</a:t>
            </a:r>
            <a:r>
              <a:rPr lang="pt-BR" sz="2400" baseline="0" dirty="0">
                <a:solidFill>
                  <a:schemeClr val="accent6"/>
                </a:solidFill>
              </a:rPr>
              <a:t> escola </a:t>
            </a:r>
            <a:r>
              <a:rPr lang="pt-BR" sz="2400" dirty="0">
                <a:solidFill>
                  <a:schemeClr val="accent6"/>
                </a:solidFill>
              </a:rPr>
              <a:t>possui os</a:t>
            </a:r>
            <a:r>
              <a:rPr lang="pt-BR" sz="2400" baseline="0" dirty="0">
                <a:solidFill>
                  <a:schemeClr val="accent6"/>
                </a:solidFill>
              </a:rPr>
              <a:t> seguintes resultados no IDEB em 2019 e desafios para 2021.</a:t>
            </a:r>
            <a:endParaRPr lang="es-ES" sz="2400" dirty="0">
              <a:solidFill>
                <a:schemeClr val="accent6"/>
              </a:solidFill>
            </a:endParaRPr>
          </a:p>
        </p:txBody>
      </p:sp>
      <p:sp>
        <p:nvSpPr>
          <p:cNvPr id="54" name="Espaço Reservado para Texto 42"/>
          <p:cNvSpPr>
            <a:spLocks noGrp="1"/>
          </p:cNvSpPr>
          <p:nvPr>
            <p:ph type="body" sz="quarter" idx="28" hasCustomPrompt="1"/>
          </p:nvPr>
        </p:nvSpPr>
        <p:spPr>
          <a:xfrm>
            <a:off x="7199257" y="2637122"/>
            <a:ext cx="1318402" cy="72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2019         (ex.: 0,00)</a:t>
            </a:r>
            <a:endParaRPr lang="es-ES" dirty="0"/>
          </a:p>
        </p:txBody>
      </p:sp>
      <p:cxnSp>
        <p:nvCxnSpPr>
          <p:cNvPr id="86" name="Conector reto 85"/>
          <p:cNvCxnSpPr/>
          <p:nvPr userDrawn="1"/>
        </p:nvCxnSpPr>
        <p:spPr>
          <a:xfrm flipV="1">
            <a:off x="461897" y="3742857"/>
            <a:ext cx="9000000" cy="1800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 userDrawn="1"/>
        </p:nvCxnSpPr>
        <p:spPr>
          <a:xfrm flipV="1">
            <a:off x="453000" y="5200361"/>
            <a:ext cx="9000000" cy="1800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Espaço Reservado para Texto 42"/>
          <p:cNvSpPr>
            <a:spLocks noGrp="1"/>
          </p:cNvSpPr>
          <p:nvPr>
            <p:ph type="body" sz="quarter" idx="34" hasCustomPrompt="1"/>
          </p:nvPr>
        </p:nvSpPr>
        <p:spPr>
          <a:xfrm>
            <a:off x="7186704" y="4087781"/>
            <a:ext cx="1318402" cy="72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2019        (ex.: 0,00)</a:t>
            </a:r>
            <a:endParaRPr lang="es-ES" dirty="0"/>
          </a:p>
        </p:txBody>
      </p:sp>
      <p:sp>
        <p:nvSpPr>
          <p:cNvPr id="103" name="Espaço Reservado para Texto 42"/>
          <p:cNvSpPr>
            <a:spLocks noGrp="1"/>
          </p:cNvSpPr>
          <p:nvPr>
            <p:ph type="body" sz="quarter" idx="39" hasCustomPrompt="1"/>
          </p:nvPr>
        </p:nvSpPr>
        <p:spPr>
          <a:xfrm>
            <a:off x="7199257" y="5420064"/>
            <a:ext cx="1318402" cy="72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2019        (ex.: 0,00)</a:t>
            </a:r>
            <a:endParaRPr lang="es-ES" dirty="0"/>
          </a:p>
        </p:txBody>
      </p:sp>
      <p:sp>
        <p:nvSpPr>
          <p:cNvPr id="62" name="CaixaDeTexto 61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58" name="Imagem 5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pic>
        <p:nvPicPr>
          <p:cNvPr id="60" name="Imagem 59">
            <a:extLst>
              <a:ext uri="{FF2B5EF4-FFF2-40B4-BE49-F238E27FC236}">
                <a16:creationId xmlns:a16="http://schemas.microsoft.com/office/drawing/2014/main" id="{DC55A2BB-20C9-7C46-BB30-F65F2B226C4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 rot="18977430">
            <a:off x="427673" y="2561153"/>
            <a:ext cx="694278" cy="728992"/>
          </a:xfrm>
          <a:prstGeom prst="rect">
            <a:avLst/>
          </a:prstGeom>
        </p:spPr>
      </p:pic>
      <p:pic>
        <p:nvPicPr>
          <p:cNvPr id="61" name="Imagem 60">
            <a:extLst>
              <a:ext uri="{FF2B5EF4-FFF2-40B4-BE49-F238E27FC236}">
                <a16:creationId xmlns:a16="http://schemas.microsoft.com/office/drawing/2014/main" id="{398D2938-D4AA-3B49-BD70-902CE0D71D5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 rot="21198747">
            <a:off x="359742" y="4001099"/>
            <a:ext cx="828000" cy="579600"/>
          </a:xfrm>
          <a:prstGeom prst="rect">
            <a:avLst/>
          </a:prstGeom>
        </p:spPr>
      </p:pic>
      <p:pic>
        <p:nvPicPr>
          <p:cNvPr id="82" name="Imagem 81">
            <a:extLst>
              <a:ext uri="{FF2B5EF4-FFF2-40B4-BE49-F238E27FC236}">
                <a16:creationId xmlns:a16="http://schemas.microsoft.com/office/drawing/2014/main" id="{F6706D93-9EDB-BC40-A37B-092A72362FA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96459" y="5539842"/>
            <a:ext cx="752659" cy="57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775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Acomp. pla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pt-BR">
                <a:solidFill>
                  <a:srgbClr val="231F20"/>
                </a:solidFill>
              </a:rPr>
              <a:t>Acompanhando o Plano de Melhoria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>
                <a:solidFill>
                  <a:srgbClr val="231F20"/>
                </a:solidFill>
              </a:rPr>
              <a:t>O </a:t>
            </a:r>
            <a:r>
              <a:rPr lang="pt-BR" sz="2000" b="1">
                <a:solidFill>
                  <a:srgbClr val="231F20"/>
                </a:solidFill>
              </a:rPr>
              <a:t>plano de melhoria </a:t>
            </a:r>
            <a:r>
              <a:rPr lang="pt-BR" sz="2000">
                <a:solidFill>
                  <a:srgbClr val="231F20"/>
                </a:solidFill>
              </a:rPr>
              <a:t>da nossa escola possui o seguinte </a:t>
            </a:r>
            <a:r>
              <a:rPr lang="pt-BR" sz="2000" i="1">
                <a:solidFill>
                  <a:srgbClr val="231F20"/>
                </a:solidFill>
              </a:rPr>
              <a:t>status</a:t>
            </a:r>
            <a:r>
              <a:rPr lang="pt-BR" sz="2000">
                <a:solidFill>
                  <a:srgbClr val="231F20"/>
                </a:solidFill>
              </a:rPr>
              <a:t> de implementação.</a:t>
            </a: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30" name="CaixaDeTexto 29"/>
          <p:cNvSpPr txBox="1"/>
          <p:nvPr userDrawn="1"/>
        </p:nvSpPr>
        <p:spPr>
          <a:xfrm>
            <a:off x="295271" y="6278444"/>
            <a:ext cx="9000000" cy="5400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Fonte: Secretaria Escolar Digital - SED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rgbClr val="231F20"/>
                </a:solidFill>
              </a:rPr>
              <a:pPr algn="r"/>
              <a:t>‹nº›</a:t>
            </a:fld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2" name="Retângulo 31"/>
          <p:cNvSpPr/>
          <p:nvPr userDrawn="1"/>
        </p:nvSpPr>
        <p:spPr>
          <a:xfrm>
            <a:off x="613458" y="1938408"/>
            <a:ext cx="4320000" cy="45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 userDrawn="1"/>
        </p:nvSpPr>
        <p:spPr>
          <a:xfrm>
            <a:off x="613457" y="1536168"/>
            <a:ext cx="8773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>
                <a:solidFill>
                  <a:srgbClr val="231F20"/>
                </a:solidFill>
              </a:rPr>
              <a:t>STATUS DO PLANO DE MELHORIA DA ESCOLA</a:t>
            </a:r>
          </a:p>
        </p:txBody>
      </p:sp>
      <p:sp>
        <p:nvSpPr>
          <p:cNvPr id="34" name="Retângulo 33"/>
          <p:cNvSpPr/>
          <p:nvPr userDrawn="1"/>
        </p:nvSpPr>
        <p:spPr>
          <a:xfrm>
            <a:off x="5187387" y="1938408"/>
            <a:ext cx="4320000" cy="45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35" name="Retângulo 34"/>
          <p:cNvSpPr/>
          <p:nvPr userDrawn="1"/>
        </p:nvSpPr>
        <p:spPr>
          <a:xfrm>
            <a:off x="2806748" y="6606094"/>
            <a:ext cx="180000" cy="180000"/>
          </a:xfrm>
          <a:prstGeom prst="rect">
            <a:avLst/>
          </a:prstGeom>
          <a:solidFill>
            <a:srgbClr val="3B34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36" name="CaixaDeTexto 35"/>
          <p:cNvSpPr txBox="1"/>
          <p:nvPr userDrawn="1"/>
        </p:nvSpPr>
        <p:spPr>
          <a:xfrm>
            <a:off x="2936644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Cancelado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7" name="Retângulo 36"/>
          <p:cNvSpPr/>
          <p:nvPr userDrawn="1"/>
        </p:nvSpPr>
        <p:spPr>
          <a:xfrm>
            <a:off x="3762489" y="6606094"/>
            <a:ext cx="180000" cy="18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38" name="CaixaDeTexto 37"/>
          <p:cNvSpPr txBox="1"/>
          <p:nvPr userDrawn="1"/>
        </p:nvSpPr>
        <p:spPr>
          <a:xfrm>
            <a:off x="3892385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Atrasado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9" name="Retângulo 38"/>
          <p:cNvSpPr/>
          <p:nvPr userDrawn="1"/>
        </p:nvSpPr>
        <p:spPr>
          <a:xfrm>
            <a:off x="4633512" y="6606094"/>
            <a:ext cx="180000" cy="1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0" name="CaixaDeTexto 39"/>
          <p:cNvSpPr txBox="1"/>
          <p:nvPr userDrawn="1"/>
        </p:nvSpPr>
        <p:spPr>
          <a:xfrm>
            <a:off x="4763408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Não iniciada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1" name="Retângulo 40"/>
          <p:cNvSpPr/>
          <p:nvPr userDrawn="1"/>
        </p:nvSpPr>
        <p:spPr>
          <a:xfrm>
            <a:off x="5726352" y="6606094"/>
            <a:ext cx="180000" cy="1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2" name="CaixaDeTexto 41"/>
          <p:cNvSpPr txBox="1"/>
          <p:nvPr userDrawn="1"/>
        </p:nvSpPr>
        <p:spPr>
          <a:xfrm>
            <a:off x="5856248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Em andamento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3" name="Retângulo 42"/>
          <p:cNvSpPr/>
          <p:nvPr userDrawn="1"/>
        </p:nvSpPr>
        <p:spPr>
          <a:xfrm>
            <a:off x="6988027" y="6606094"/>
            <a:ext cx="18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4" name="CaixaDeTexto 43"/>
          <p:cNvSpPr txBox="1"/>
          <p:nvPr userDrawn="1"/>
        </p:nvSpPr>
        <p:spPr>
          <a:xfrm>
            <a:off x="7117923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Concluída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5" name="Retângulo 44"/>
          <p:cNvSpPr/>
          <p:nvPr userDrawn="1"/>
        </p:nvSpPr>
        <p:spPr>
          <a:xfrm>
            <a:off x="7939336" y="6606094"/>
            <a:ext cx="180000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6" name="CaixaDeTexto 45"/>
          <p:cNvSpPr txBox="1"/>
          <p:nvPr userDrawn="1"/>
        </p:nvSpPr>
        <p:spPr>
          <a:xfrm>
            <a:off x="8069232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Concluída com atraso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7" name="CaixaDeTexto 46"/>
          <p:cNvSpPr txBox="1"/>
          <p:nvPr userDrawn="1"/>
        </p:nvSpPr>
        <p:spPr>
          <a:xfrm>
            <a:off x="1193513" y="1955460"/>
            <a:ext cx="315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>
                <a:solidFill>
                  <a:srgbClr val="231F20"/>
                </a:solidFill>
              </a:rPr>
              <a:t>AÇÃO</a:t>
            </a:r>
          </a:p>
        </p:txBody>
      </p:sp>
      <p:sp>
        <p:nvSpPr>
          <p:cNvPr id="48" name="CaixaDeTexto 47"/>
          <p:cNvSpPr txBox="1"/>
          <p:nvPr userDrawn="1"/>
        </p:nvSpPr>
        <p:spPr>
          <a:xfrm>
            <a:off x="5871614" y="1955460"/>
            <a:ext cx="315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>
                <a:solidFill>
                  <a:srgbClr val="231F20"/>
                </a:solidFill>
              </a:rPr>
              <a:t>ETAPA</a:t>
            </a:r>
          </a:p>
        </p:txBody>
      </p:sp>
      <p:pic>
        <p:nvPicPr>
          <p:cNvPr id="49" name="Picture 10" descr="C:\Users\Consultor\Downloads\school1.png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19" y="1449742"/>
            <a:ext cx="5226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53586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6" name="Fluxograma: Entrada manual 15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4" name="Fluxograma: Entrada manual 23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5" name="Retângulo 24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6" name="Grupo 25"/>
          <p:cNvGrpSpPr/>
          <p:nvPr userDrawn="1"/>
        </p:nvGrpSpPr>
        <p:grpSpPr>
          <a:xfrm>
            <a:off x="0" y="3548322"/>
            <a:ext cx="9747348" cy="756477"/>
            <a:chOff x="-63500" y="2922398"/>
            <a:chExt cx="9747348" cy="756477"/>
          </a:xfrm>
        </p:grpSpPr>
        <p:sp>
          <p:nvSpPr>
            <p:cNvPr id="28" name="Fluxograma: Entrada manual 27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29" name="Retângulo 28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30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2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34" name="Retângulo 33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3.	Encerramento</a:t>
            </a:r>
          </a:p>
        </p:txBody>
      </p:sp>
      <p:pic>
        <p:nvPicPr>
          <p:cNvPr id="35" name="Imagem 34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sp>
        <p:nvSpPr>
          <p:cNvPr id="43" name="Retângulo 42"/>
          <p:cNvSpPr/>
          <p:nvPr userDrawn="1"/>
        </p:nvSpPr>
        <p:spPr>
          <a:xfrm>
            <a:off x="-63500" y="831282"/>
            <a:ext cx="10081421" cy="3689998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78858793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 userDrawn="1"/>
        </p:nvSpPr>
        <p:spPr>
          <a:xfrm>
            <a:off x="1325720" y="367826"/>
            <a:ext cx="6878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solidFill>
                  <a:schemeClr val="accent6"/>
                </a:solidFill>
              </a:rPr>
              <a:t>Obrigada!</a:t>
            </a:r>
            <a:endParaRPr lang="es-ES" sz="6000" dirty="0">
              <a:solidFill>
                <a:schemeClr val="accent6"/>
              </a:solidFill>
            </a:endParaRPr>
          </a:p>
        </p:txBody>
      </p:sp>
      <p:sp>
        <p:nvSpPr>
          <p:cNvPr id="11" name="Retângulo 10"/>
          <p:cNvSpPr/>
          <p:nvPr userDrawn="1"/>
        </p:nvSpPr>
        <p:spPr>
          <a:xfrm rot="16200000">
            <a:off x="4929480" y="-329192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Espaço Reservado para Imagem 4"/>
          <p:cNvSpPr>
            <a:spLocks noGrp="1"/>
          </p:cNvSpPr>
          <p:nvPr>
            <p:ph type="pic" sz="quarter" idx="10" hasCustomPrompt="1"/>
          </p:nvPr>
        </p:nvSpPr>
        <p:spPr>
          <a:xfrm>
            <a:off x="420853" y="1948984"/>
            <a:ext cx="5400000" cy="468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uma imagem para encerramento.</a:t>
            </a:r>
            <a:endParaRPr lang="es-ES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1" hasCustomPrompt="1"/>
          </p:nvPr>
        </p:nvSpPr>
        <p:spPr>
          <a:xfrm>
            <a:off x="5961285" y="3855376"/>
            <a:ext cx="3600000" cy="2160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000" baseline="0"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dirty="0"/>
              <a:t>Insira uma frase para encerramento (opcional).</a:t>
            </a:r>
            <a:endParaRPr lang="es-ES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49639" y="6141749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258961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Evidên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269948" y="26704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Evidências da Reunião de Nível</a:t>
            </a:r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0" hasCustomPrompt="1"/>
          </p:nvPr>
        </p:nvSpPr>
        <p:spPr>
          <a:xfrm>
            <a:off x="372979" y="1069612"/>
            <a:ext cx="9080021" cy="53908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pPr algn="just">
              <a:spcBef>
                <a:spcPts val="1200"/>
              </a:spcBef>
            </a:pPr>
            <a:r>
              <a:rPr lang="pt-BR" sz="2000" baseline="0" dirty="0">
                <a:solidFill>
                  <a:schemeClr val="accent6"/>
                </a:solidFill>
              </a:rPr>
              <a:t>Inserir evidências da realização na reunião de nível 3 (campo obrigatório).</a:t>
            </a: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71317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Acomp. plano (diretor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Ensino</a:t>
            </a:r>
            <a:r>
              <a:rPr lang="pt-BR" baseline="0" noProof="0" dirty="0"/>
              <a:t> Remoto</a:t>
            </a:r>
            <a:endParaRPr lang="pt-BR" noProof="0" dirty="0"/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sp>
        <p:nvSpPr>
          <p:cNvPr id="22" name="Retângulo 21"/>
          <p:cNvSpPr/>
          <p:nvPr userDrawn="1"/>
        </p:nvSpPr>
        <p:spPr>
          <a:xfrm>
            <a:off x="372980" y="962319"/>
            <a:ext cx="8958678" cy="1245987"/>
          </a:xfrm>
          <a:prstGeom prst="rect">
            <a:avLst/>
          </a:prstGeom>
        </p:spPr>
        <p:txBody>
          <a:bodyPr wrap="square" tIns="72000" bIns="144000" anchor="b">
            <a:noAutofit/>
          </a:bodyPr>
          <a:lstStyle/>
          <a:p>
            <a:pPr algn="ctr"/>
            <a:r>
              <a:rPr lang="pt-BR" sz="3600" b="0" dirty="0">
                <a:solidFill>
                  <a:schemeClr val="tx2"/>
                </a:solidFill>
              </a:rPr>
              <a:t>Acompanhando as</a:t>
            </a:r>
            <a:r>
              <a:rPr lang="pt-BR" sz="3600" b="0" baseline="0" dirty="0">
                <a:solidFill>
                  <a:schemeClr val="tx2"/>
                </a:solidFill>
              </a:rPr>
              <a:t> ações da</a:t>
            </a:r>
            <a:r>
              <a:rPr lang="pt-BR" sz="3600" b="0" dirty="0">
                <a:solidFill>
                  <a:schemeClr val="tx2"/>
                </a:solidFill>
              </a:rPr>
              <a:t>  </a:t>
            </a:r>
            <a:r>
              <a:rPr lang="pt-BR" sz="3600" b="1" dirty="0">
                <a:solidFill>
                  <a:schemeClr val="tx2"/>
                </a:solidFill>
              </a:rPr>
              <a:t>escola </a:t>
            </a:r>
            <a:r>
              <a:rPr lang="pt-BR" sz="3600" b="0" dirty="0">
                <a:solidFill>
                  <a:schemeClr val="tx2"/>
                </a:solidFill>
              </a:rPr>
              <a:t>com foco no</a:t>
            </a:r>
            <a:r>
              <a:rPr lang="pt-BR" sz="3600" b="1" dirty="0">
                <a:solidFill>
                  <a:schemeClr val="tx2"/>
                </a:solidFill>
              </a:rPr>
              <a:t> ensino remoto</a:t>
            </a: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83376" y="2304034"/>
            <a:ext cx="5537200" cy="419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456972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Dúvidas e dificulda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Considerações Finais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1106704"/>
            <a:ext cx="9000000" cy="72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400">
                <a:solidFill>
                  <a:schemeClr val="accent6"/>
                </a:solidFill>
              </a:rPr>
              <a:t>Este momento</a:t>
            </a:r>
            <a:r>
              <a:rPr lang="pt-BR" sz="2400" baseline="0">
                <a:solidFill>
                  <a:schemeClr val="accent6"/>
                </a:solidFill>
              </a:rPr>
              <a:t> está destinado ao </a:t>
            </a:r>
            <a:r>
              <a:rPr lang="pt-BR" sz="2400" b="1" baseline="0">
                <a:solidFill>
                  <a:schemeClr val="accent6"/>
                </a:solidFill>
              </a:rPr>
              <a:t>esclarecimento das dúvidas</a:t>
            </a:r>
            <a:r>
              <a:rPr lang="pt-BR" sz="2400" baseline="0">
                <a:solidFill>
                  <a:schemeClr val="accent6"/>
                </a:solidFill>
              </a:rPr>
              <a:t>, possíveis </a:t>
            </a:r>
            <a:r>
              <a:rPr lang="pt-BR" sz="2400" b="1" baseline="0">
                <a:solidFill>
                  <a:schemeClr val="accent6"/>
                </a:solidFill>
              </a:rPr>
              <a:t>encaminhamentos e fala de encerramento.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24AA9A26-6097-4EDE-933F-F1E2694D46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46704" y="2110011"/>
            <a:ext cx="5441489" cy="456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9174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ainel de M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endParaRPr lang="pt-BR" sz="2000" baseline="0" dirty="0">
              <a:solidFill>
                <a:schemeClr val="accent6"/>
              </a:solidFill>
            </a:endParaRPr>
          </a:p>
        </p:txBody>
      </p:sp>
      <p:sp>
        <p:nvSpPr>
          <p:cNvPr id="62" name="CaixaDeTexto 61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58" name="Imagem 5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2" name="CaixaDeTexto 1"/>
          <p:cNvSpPr txBox="1"/>
          <p:nvPr userDrawn="1"/>
        </p:nvSpPr>
        <p:spPr>
          <a:xfrm>
            <a:off x="0" y="110811"/>
            <a:ext cx="833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Acompanhamento Pedagógico Formativo - APF</a:t>
            </a:r>
          </a:p>
        </p:txBody>
      </p:sp>
    </p:spTree>
    <p:extLst>
      <p:ext uri="{BB962C8B-B14F-4D97-AF65-F5344CB8AC3E}">
        <p14:creationId xmlns:p14="http://schemas.microsoft.com/office/powerpoint/2010/main" val="3585408434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78109" y="5026162"/>
            <a:ext cx="4320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pt-BR" sz="1800" kern="1200" baseline="0" dirty="0" smtClean="0">
                <a:solidFill>
                  <a:schemeClr val="accent6"/>
                </a:solidFill>
                <a:latin typeface="+mj-lt"/>
                <a:ea typeface="+mn-ea"/>
                <a:cs typeface="Aharoni" panose="02010803020104030203" pitchFamily="2" charset="-79"/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Realizada em DD/MM/AAAA</a:t>
            </a:r>
          </a:p>
        </p:txBody>
      </p:sp>
      <p:sp>
        <p:nvSpPr>
          <p:cNvPr id="21" name="Subtítulo 2"/>
          <p:cNvSpPr txBox="1">
            <a:spLocks/>
          </p:cNvSpPr>
          <p:nvPr userDrawn="1"/>
        </p:nvSpPr>
        <p:spPr>
          <a:xfrm>
            <a:off x="4816641" y="914592"/>
            <a:ext cx="4936890" cy="1080000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sz="4000" b="1" dirty="0">
                <a:solidFill>
                  <a:srgbClr val="231F20"/>
                </a:solidFill>
                <a:effectLst/>
                <a:latin typeface="+mj-lt"/>
                <a:cs typeface="Segoe UI Light" panose="020B0502040204020203" pitchFamily="34" charset="0"/>
              </a:rPr>
              <a:t>Método de Melhoria</a:t>
            </a:r>
            <a:r>
              <a:rPr lang="pt-BR" sz="4000" b="1" baseline="0" dirty="0">
                <a:solidFill>
                  <a:srgbClr val="231F20"/>
                </a:solidFill>
                <a:effectLst/>
                <a:latin typeface="+mj-lt"/>
                <a:cs typeface="Segoe UI Light" panose="020B0502040204020203" pitchFamily="34" charset="0"/>
              </a:rPr>
              <a:t> de Resultados - MMR</a:t>
            </a:r>
            <a:endParaRPr lang="pt-BR" sz="4000" b="1" dirty="0">
              <a:solidFill>
                <a:srgbClr val="231F20"/>
              </a:solidFill>
              <a:effectLst/>
              <a:latin typeface="+mj-lt"/>
              <a:cs typeface="Segoe UI Light" panose="020B0502040204020203" pitchFamily="34" charset="0"/>
            </a:endParaRPr>
          </a:p>
        </p:txBody>
      </p:sp>
      <p:sp>
        <p:nvSpPr>
          <p:cNvPr id="2" name="CaixaDeTexto 1"/>
          <p:cNvSpPr txBox="1"/>
          <p:nvPr userDrawn="1"/>
        </p:nvSpPr>
        <p:spPr>
          <a:xfrm>
            <a:off x="5278109" y="2488931"/>
            <a:ext cx="4320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400" b="0" dirty="0">
                <a:solidFill>
                  <a:schemeClr val="accent6"/>
                </a:solidFill>
              </a:rPr>
              <a:t>Reunião de acompanhamento de planos e resultados - Nível 3</a:t>
            </a:r>
            <a:endParaRPr lang="pt-BR" sz="2400" b="0" u="sng" dirty="0">
              <a:solidFill>
                <a:schemeClr val="accent6"/>
              </a:solidFill>
            </a:endParaRP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0" hasCustomPrompt="1"/>
          </p:nvPr>
        </p:nvSpPr>
        <p:spPr>
          <a:xfrm>
            <a:off x="5278109" y="3698473"/>
            <a:ext cx="4320000" cy="108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 cap="all" baseline="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escreva o nome da escola</a:t>
            </a: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8148" y="1118526"/>
            <a:ext cx="4578493" cy="4578493"/>
          </a:xfrm>
          <a:prstGeom prst="rect">
            <a:avLst/>
          </a:prstGeom>
        </p:spPr>
      </p:pic>
      <p:sp>
        <p:nvSpPr>
          <p:cNvPr id="7" name="Espaço Reservado para Texto 14">
            <a:extLst>
              <a:ext uri="{FF2B5EF4-FFF2-40B4-BE49-F238E27FC236}">
                <a16:creationId xmlns:a16="http://schemas.microsoft.com/office/drawing/2014/main" id="{AF580842-513C-4198-A8E4-6923DC9AE5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8110" y="5600694"/>
            <a:ext cx="4319999" cy="426389"/>
          </a:xfrm>
          <a:prstGeom prst="rect">
            <a:avLst/>
          </a:prstGeom>
        </p:spPr>
        <p:txBody>
          <a:bodyPr anchor="ctr"/>
          <a:lstStyle>
            <a:lvl1pPr>
              <a:defRPr lang="pt-BR" sz="1800" baseline="0" dirty="0">
                <a:solidFill>
                  <a:schemeClr val="accent6"/>
                </a:solidFill>
                <a:latin typeface="+mj-lt"/>
                <a:cs typeface="Aharoni" panose="02010803020104030203" pitchFamily="2" charset="-79"/>
              </a:defRPr>
            </a:lvl1pPr>
          </a:lstStyle>
          <a:p>
            <a:pPr marL="0" lvl="0" indent="0" algn="ctr">
              <a:buNone/>
            </a:pPr>
            <a:r>
              <a:rPr lang="pt-BR" dirty="0"/>
              <a:t>Plataforma utilizada: </a:t>
            </a:r>
            <a:r>
              <a:rPr lang="pt-BR" dirty="0" err="1"/>
              <a:t>xxxxxx</a:t>
            </a:r>
            <a:endParaRPr lang="pt-BR" dirty="0"/>
          </a:p>
        </p:txBody>
      </p:sp>
      <p:sp>
        <p:nvSpPr>
          <p:cNvPr id="11" name="Espaço Reservado para Texto 14"/>
          <p:cNvSpPr>
            <a:spLocks noGrp="1"/>
          </p:cNvSpPr>
          <p:nvPr>
            <p:ph type="body" sz="quarter" idx="13"/>
          </p:nvPr>
        </p:nvSpPr>
        <p:spPr>
          <a:xfrm>
            <a:off x="5278109" y="6241615"/>
            <a:ext cx="4320000" cy="360000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pt-BR" sz="1800" kern="1200" baseline="0" dirty="0" smtClean="0">
                <a:solidFill>
                  <a:schemeClr val="accent6"/>
                </a:solidFill>
                <a:latin typeface="+mj-lt"/>
                <a:ea typeface="+mn-ea"/>
                <a:cs typeface="Aharoni" panose="02010803020104030203" pitchFamily="2" charset="-79"/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dirty="0">
              <a:solidFill>
                <a:schemeClr val="tx2"/>
              </a:solidFill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dirty="0">
                <a:solidFill>
                  <a:schemeClr val="tx2"/>
                </a:solidFill>
              </a:rPr>
              <a:t>Número de participantes</a:t>
            </a:r>
            <a:r>
              <a:rPr lang="pt-BR" baseline="0" dirty="0">
                <a:solidFill>
                  <a:schemeClr val="tx2"/>
                </a:solidFill>
              </a:rPr>
              <a:t> na reunião:</a:t>
            </a:r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9255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Próximos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Conclusões</a:t>
            </a:r>
            <a:r>
              <a:rPr lang="pt-BR" baseline="0" noProof="0" dirty="0"/>
              <a:t> da Reunião</a:t>
            </a:r>
            <a:endParaRPr lang="pt-BR" noProof="0" dirty="0"/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952812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Agenda">
  <p:cSld name="19_Agenda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33;p44"/>
          <p:cNvSpPr/>
          <p:nvPr userDrawn="1"/>
        </p:nvSpPr>
        <p:spPr>
          <a:xfrm rot="5400000" flipH="1">
            <a:off x="1041763" y="4559260"/>
            <a:ext cx="688405" cy="2779957"/>
          </a:xfrm>
          <a:prstGeom prst="flowChartManualInput">
            <a:avLst/>
          </a:prstGeom>
          <a:solidFill>
            <a:srgbClr val="F2F2F2"/>
          </a:solidFill>
          <a:ln>
            <a:noFill/>
          </a:ln>
          <a:effectLst>
            <a:outerShdw blurRad="88900" dist="38100" dir="6600000" sx="101000" sy="101000" algn="tl" rotWithShape="0">
              <a:srgbClr val="7F7F7F">
                <a:alpha val="62745"/>
              </a:srgbClr>
            </a:outerShdw>
          </a:effectLst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44"/>
          <p:cNvSpPr/>
          <p:nvPr/>
        </p:nvSpPr>
        <p:spPr>
          <a:xfrm rot="-5400000">
            <a:off x="4929480" y="-4194295"/>
            <a:ext cx="54000" cy="9936000"/>
          </a:xfrm>
          <a:prstGeom prst="rect">
            <a:avLst/>
          </a:prstGeom>
          <a:gradFill>
            <a:gsLst>
              <a:gs pos="0">
                <a:schemeClr val="accent2"/>
              </a:gs>
              <a:gs pos="24000">
                <a:schemeClr val="accent2"/>
              </a:gs>
              <a:gs pos="25000">
                <a:schemeClr val="accent3"/>
              </a:gs>
              <a:gs pos="49000">
                <a:schemeClr val="accent3"/>
              </a:gs>
              <a:gs pos="51000">
                <a:schemeClr val="accent4"/>
              </a:gs>
              <a:gs pos="74000">
                <a:schemeClr val="accent4"/>
              </a:gs>
              <a:gs pos="76000">
                <a:schemeClr val="accent1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44"/>
          <p:cNvSpPr txBox="1"/>
          <p:nvPr/>
        </p:nvSpPr>
        <p:spPr>
          <a:xfrm>
            <a:off x="307231" y="-85517"/>
            <a:ext cx="774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Pauta</a:t>
            </a:r>
            <a:r>
              <a:rPr lang="pt-BR" sz="3200" b="1" cap="none" baseline="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da Reunião</a:t>
            </a:r>
            <a:endParaRPr sz="32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1" name="Google Shape;231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5801" y="90271"/>
            <a:ext cx="625857" cy="625857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44"/>
          <p:cNvSpPr/>
          <p:nvPr/>
        </p:nvSpPr>
        <p:spPr>
          <a:xfrm rot="5400000" flipH="1">
            <a:off x="1037000" y="378837"/>
            <a:ext cx="688405" cy="2770431"/>
          </a:xfrm>
          <a:prstGeom prst="flowChartManualInput">
            <a:avLst/>
          </a:prstGeom>
          <a:solidFill>
            <a:srgbClr val="F2F2F2"/>
          </a:solidFill>
          <a:ln>
            <a:noFill/>
          </a:ln>
          <a:effectLst>
            <a:outerShdw blurRad="88900" dist="38100" dir="6600000" sx="101000" sy="101000" algn="tl" rotWithShape="0">
              <a:srgbClr val="7F7F7F">
                <a:alpha val="62745"/>
              </a:srgbClr>
            </a:outerShdw>
          </a:effectLst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44"/>
          <p:cNvSpPr/>
          <p:nvPr/>
        </p:nvSpPr>
        <p:spPr>
          <a:xfrm rot="5400000" flipH="1">
            <a:off x="1061001" y="2560746"/>
            <a:ext cx="688405" cy="2735999"/>
          </a:xfrm>
          <a:prstGeom prst="flowChartManualInput">
            <a:avLst/>
          </a:prstGeom>
          <a:solidFill>
            <a:srgbClr val="F2F2F2"/>
          </a:solidFill>
          <a:ln>
            <a:noFill/>
          </a:ln>
          <a:effectLst>
            <a:outerShdw blurRad="88900" dist="38100" dir="6600000" sx="101000" sy="101000" algn="tl" rotWithShape="0">
              <a:srgbClr val="7F7F7F">
                <a:alpha val="62745"/>
              </a:srgbClr>
            </a:outerShdw>
          </a:effectLst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44"/>
          <p:cNvSpPr/>
          <p:nvPr/>
        </p:nvSpPr>
        <p:spPr>
          <a:xfrm>
            <a:off x="3064148" y="1344403"/>
            <a:ext cx="64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baseline="0" dirty="0">
                <a:solidFill>
                  <a:srgbClr val="07437F"/>
                </a:solidFill>
                <a:latin typeface="Calibri"/>
                <a:cs typeface="Calibri"/>
                <a:sym typeface="Calibri"/>
              </a:rPr>
              <a:t>Painel de Metas</a:t>
            </a:r>
            <a:endParaRPr dirty="0"/>
          </a:p>
        </p:txBody>
      </p:sp>
      <p:pic>
        <p:nvPicPr>
          <p:cNvPr id="239" name="Google Shape;239;p44" descr="Lista de verificaçã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711" y="1414623"/>
            <a:ext cx="681493" cy="681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1202" y="3591264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78093" y="5635887"/>
            <a:ext cx="713892" cy="670388"/>
          </a:xfrm>
          <a:prstGeom prst="rect">
            <a:avLst/>
          </a:prstGeom>
        </p:spPr>
      </p:pic>
      <p:sp>
        <p:nvSpPr>
          <p:cNvPr id="29" name="Google Shape;234;p44"/>
          <p:cNvSpPr/>
          <p:nvPr userDrawn="1"/>
        </p:nvSpPr>
        <p:spPr>
          <a:xfrm>
            <a:off x="3066174" y="5559540"/>
            <a:ext cx="64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/>
                <a:cs typeface="Calibri"/>
                <a:sym typeface="Calibri"/>
              </a:rPr>
              <a:t>Encerramento</a:t>
            </a:r>
            <a:endParaRPr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Google Shape;247;p44"/>
          <p:cNvSpPr/>
          <p:nvPr userDrawn="1"/>
        </p:nvSpPr>
        <p:spPr>
          <a:xfrm>
            <a:off x="7866353" y="951864"/>
            <a:ext cx="1152376" cy="122977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234;p44"/>
          <p:cNvSpPr/>
          <p:nvPr userDrawn="1"/>
        </p:nvSpPr>
        <p:spPr>
          <a:xfrm>
            <a:off x="3064148" y="3451971"/>
            <a:ext cx="64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baseline="0" dirty="0">
                <a:solidFill>
                  <a:schemeClr val="accent6">
                    <a:lumMod val="75000"/>
                    <a:lumOff val="25000"/>
                  </a:schemeClr>
                </a:solidFill>
                <a:latin typeface="Calibri"/>
                <a:cs typeface="Calibri"/>
                <a:sym typeface="Calibri"/>
              </a:rPr>
              <a:t>Acompanhando o Plano de Melhoria</a:t>
            </a:r>
            <a:endParaRPr dirty="0">
              <a:solidFill>
                <a:schemeClr val="accent6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83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Ações complementa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228600" y="878505"/>
            <a:ext cx="9359900" cy="5890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447876" y="2066795"/>
            <a:ext cx="9000000" cy="4598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Gestão à</a:t>
            </a:r>
            <a:r>
              <a:rPr lang="pt-BR" baseline="0" noProof="0" dirty="0"/>
              <a:t> Vista</a:t>
            </a:r>
            <a:endParaRPr lang="pt-BR" noProof="0" dirty="0"/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8" name="CaixaDeTexto 7"/>
          <p:cNvSpPr txBox="1"/>
          <p:nvPr userDrawn="1"/>
        </p:nvSpPr>
        <p:spPr>
          <a:xfrm>
            <a:off x="273755" y="965522"/>
            <a:ext cx="9000000" cy="4626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400" dirty="0">
                <a:solidFill>
                  <a:schemeClr val="accent6"/>
                </a:solidFill>
              </a:rPr>
              <a:t>O painel de Gestão à</a:t>
            </a:r>
            <a:r>
              <a:rPr lang="pt-BR" sz="2400" baseline="0" dirty="0">
                <a:solidFill>
                  <a:schemeClr val="accent6"/>
                </a:solidFill>
              </a:rPr>
              <a:t> Vista da </a:t>
            </a:r>
            <a:r>
              <a:rPr lang="pt-BR" sz="2400" b="0" dirty="0">
                <a:solidFill>
                  <a:schemeClr val="accent6"/>
                </a:solidFill>
              </a:rPr>
              <a:t>escola </a:t>
            </a:r>
            <a:r>
              <a:rPr lang="pt-BR" sz="2400" dirty="0">
                <a:solidFill>
                  <a:schemeClr val="accent6"/>
                </a:solidFill>
              </a:rPr>
              <a:t>foi atualizado</a:t>
            </a:r>
            <a:r>
              <a:rPr lang="pt-BR" sz="2400" baseline="0" dirty="0">
                <a:solidFill>
                  <a:schemeClr val="accent6"/>
                </a:solidFill>
              </a:rPr>
              <a:t> conforme foto/link abaixo.</a:t>
            </a:r>
            <a:endParaRPr lang="pt-BR" sz="2400" dirty="0">
              <a:solidFill>
                <a:schemeClr val="accent6"/>
              </a:solidFill>
            </a:endParaRPr>
          </a:p>
        </p:txBody>
      </p:sp>
      <p:sp>
        <p:nvSpPr>
          <p:cNvPr id="11" name="Espaço Reservado para Imagem 8"/>
          <p:cNvSpPr>
            <a:spLocks noGrp="1"/>
          </p:cNvSpPr>
          <p:nvPr>
            <p:ph type="pic" sz="quarter" idx="11" hasCustomPrompt="1"/>
          </p:nvPr>
        </p:nvSpPr>
        <p:spPr>
          <a:xfrm>
            <a:off x="372979" y="1904418"/>
            <a:ext cx="8999999" cy="46715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marL="0" indent="0" algn="just">
              <a:buNone/>
              <a:defRPr sz="2000" i="0" baseline="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uma foto do painel de Gestão à Vista da escola atualizado e/ou link do painel virtual.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982340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5_Próximos passos">
  <p:cSld name="25_Próximos passos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5"/>
          <p:cNvSpPr/>
          <p:nvPr/>
        </p:nvSpPr>
        <p:spPr>
          <a:xfrm rot="-5400000">
            <a:off x="4929480" y="-4194295"/>
            <a:ext cx="54000" cy="9936000"/>
          </a:xfrm>
          <a:prstGeom prst="rect">
            <a:avLst/>
          </a:prstGeom>
          <a:gradFill>
            <a:gsLst>
              <a:gs pos="0">
                <a:schemeClr val="accent2"/>
              </a:gs>
              <a:gs pos="24000">
                <a:schemeClr val="accent2"/>
              </a:gs>
              <a:gs pos="25000">
                <a:schemeClr val="accent3"/>
              </a:gs>
              <a:gs pos="49000">
                <a:schemeClr val="accent3"/>
              </a:gs>
              <a:gs pos="51000">
                <a:schemeClr val="accent4"/>
              </a:gs>
              <a:gs pos="74000">
                <a:schemeClr val="accent4"/>
              </a:gs>
              <a:gs pos="76000">
                <a:schemeClr val="accent1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35"/>
          <p:cNvSpPr txBox="1"/>
          <p:nvPr/>
        </p:nvSpPr>
        <p:spPr>
          <a:xfrm>
            <a:off x="372979" y="43200"/>
            <a:ext cx="774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35"/>
          <p:cNvSpPr txBox="1"/>
          <p:nvPr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5801" y="90271"/>
            <a:ext cx="625857" cy="625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8790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Ações complementares">
  <p:cSld name="21_Ações complementares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9"/>
          <p:cNvSpPr/>
          <p:nvPr/>
        </p:nvSpPr>
        <p:spPr>
          <a:xfrm>
            <a:off x="203200" y="2362200"/>
            <a:ext cx="9486900" cy="430269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39"/>
          <p:cNvSpPr/>
          <p:nvPr/>
        </p:nvSpPr>
        <p:spPr>
          <a:xfrm rot="-5400000">
            <a:off x="4929480" y="-4194295"/>
            <a:ext cx="54000" cy="9936000"/>
          </a:xfrm>
          <a:prstGeom prst="rect">
            <a:avLst/>
          </a:prstGeom>
          <a:gradFill>
            <a:gsLst>
              <a:gs pos="0">
                <a:schemeClr val="accent2"/>
              </a:gs>
              <a:gs pos="24000">
                <a:schemeClr val="accent2"/>
              </a:gs>
              <a:gs pos="25000">
                <a:schemeClr val="accent3"/>
              </a:gs>
              <a:gs pos="49000">
                <a:schemeClr val="accent3"/>
              </a:gs>
              <a:gs pos="51000">
                <a:schemeClr val="accent4"/>
              </a:gs>
              <a:gs pos="74000">
                <a:schemeClr val="accent4"/>
              </a:gs>
              <a:gs pos="76000">
                <a:schemeClr val="accent1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39"/>
          <p:cNvSpPr txBox="1"/>
          <p:nvPr/>
        </p:nvSpPr>
        <p:spPr>
          <a:xfrm>
            <a:off x="372979" y="43200"/>
            <a:ext cx="774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Gestão à Vista</a:t>
            </a:r>
            <a:endParaRPr sz="32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39"/>
          <p:cNvSpPr txBox="1"/>
          <p:nvPr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4" name="Google Shape;184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5801" y="90271"/>
            <a:ext cx="625857" cy="625857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39"/>
          <p:cNvSpPr>
            <a:spLocks noGrp="1"/>
          </p:cNvSpPr>
          <p:nvPr>
            <p:ph type="pic" idx="2"/>
          </p:nvPr>
        </p:nvSpPr>
        <p:spPr>
          <a:xfrm>
            <a:off x="663880" y="2259904"/>
            <a:ext cx="9474200" cy="4598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just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6039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Ações implement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 userDrawn="1"/>
        </p:nvSpPr>
        <p:spPr>
          <a:xfrm>
            <a:off x="5697179" y="3073470"/>
            <a:ext cx="3722521" cy="36045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6" name="Retângulo 5"/>
          <p:cNvSpPr/>
          <p:nvPr userDrawn="1"/>
        </p:nvSpPr>
        <p:spPr>
          <a:xfrm>
            <a:off x="452999" y="3086100"/>
            <a:ext cx="5128935" cy="3667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baseline="0" noProof="0" dirty="0"/>
              <a:t> Engajamento Escolar</a:t>
            </a:r>
            <a:endParaRPr lang="pt-BR" noProof="0" dirty="0"/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26640" y="740673"/>
            <a:ext cx="9000000" cy="3937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200" dirty="0">
                <a:solidFill>
                  <a:schemeClr val="accent6"/>
                </a:solidFill>
              </a:rPr>
              <a:t>Dentre as ações de Busca Ativa que a </a:t>
            </a:r>
            <a:r>
              <a:rPr lang="pt-BR" sz="2200" b="1" dirty="0">
                <a:solidFill>
                  <a:schemeClr val="accent6"/>
                </a:solidFill>
              </a:rPr>
              <a:t>escola </a:t>
            </a:r>
            <a:r>
              <a:rPr lang="pt-BR" sz="2200" dirty="0">
                <a:solidFill>
                  <a:schemeClr val="accent6"/>
                </a:solidFill>
              </a:rPr>
              <a:t>implementou no último</a:t>
            </a:r>
            <a:r>
              <a:rPr lang="pt-BR" sz="2200" baseline="0" dirty="0">
                <a:solidFill>
                  <a:schemeClr val="accent6"/>
                </a:solidFill>
              </a:rPr>
              <a:t> bimestre</a:t>
            </a:r>
            <a:r>
              <a:rPr lang="pt-BR" sz="2200" dirty="0">
                <a:solidFill>
                  <a:schemeClr val="accent6"/>
                </a:solidFill>
              </a:rPr>
              <a:t> a mais interessante.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sp>
        <p:nvSpPr>
          <p:cNvPr id="5" name="Arredondar Retângulo no Mesmo Canto Lateral 4"/>
          <p:cNvSpPr/>
          <p:nvPr userDrawn="1"/>
        </p:nvSpPr>
        <p:spPr>
          <a:xfrm flipV="1">
            <a:off x="452999" y="1499380"/>
            <a:ext cx="9000000" cy="1475330"/>
          </a:xfrm>
          <a:prstGeom prst="round2Same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452999" y="3086100"/>
            <a:ext cx="5088697" cy="3667136"/>
          </a:xfrm>
          <a:prstGeom prst="rect">
            <a:avLst/>
          </a:prstGeom>
        </p:spPr>
        <p:txBody>
          <a:bodyPr lIns="108000" tIns="108000" rIns="108000" bIns="36000"/>
          <a:lstStyle>
            <a:lvl1pPr marL="0" indent="0" algn="l">
              <a:buNone/>
              <a:defRPr sz="20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</a:lstStyle>
          <a:p>
            <a:pPr lvl="0"/>
            <a:r>
              <a:rPr lang="pt-BR" dirty="0"/>
              <a:t>Breve descrição da ação.</a:t>
            </a:r>
          </a:p>
        </p:txBody>
      </p:sp>
      <p:sp>
        <p:nvSpPr>
          <p:cNvPr id="9" name="Espaço Reservado para Imagem 8"/>
          <p:cNvSpPr>
            <a:spLocks noGrp="1"/>
          </p:cNvSpPr>
          <p:nvPr>
            <p:ph type="pic" sz="quarter" idx="11" hasCustomPrompt="1"/>
          </p:nvPr>
        </p:nvSpPr>
        <p:spPr>
          <a:xfrm>
            <a:off x="5756837" y="3086100"/>
            <a:ext cx="3616142" cy="3591900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uma evidência da ação sendo implementada.</a:t>
            </a:r>
            <a:endParaRPr lang="es-ES" dirty="0"/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486298" y="1517161"/>
            <a:ext cx="8933402" cy="140492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 b="0" i="0" cap="none" baseline="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Nome da ação:</a:t>
            </a:r>
          </a:p>
          <a:p>
            <a:pPr lvl="0"/>
            <a:r>
              <a:rPr lang="pt-BR" dirty="0"/>
              <a:t>Objetivo:</a:t>
            </a:r>
          </a:p>
          <a:p>
            <a:pPr lvl="0"/>
            <a:r>
              <a:rPr lang="pt-BR" dirty="0"/>
              <a:t>Público Alvo:</a:t>
            </a:r>
          </a:p>
          <a:p>
            <a:pPr lvl="0"/>
            <a:r>
              <a:rPr lang="pt-BR" dirty="0"/>
              <a:t>Resultados (quantos alunos resgatou):</a:t>
            </a:r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30611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uxograma: Entrada manual 2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5" name="Fluxograma: Entrada manual 24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5" name="Retângulo 14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" name="Grupo 1"/>
          <p:cNvGrpSpPr/>
          <p:nvPr userDrawn="1"/>
        </p:nvGrpSpPr>
        <p:grpSpPr>
          <a:xfrm>
            <a:off x="-63500" y="2939614"/>
            <a:ext cx="9747348" cy="756477"/>
            <a:chOff x="-63500" y="2922398"/>
            <a:chExt cx="9747348" cy="756477"/>
          </a:xfrm>
        </p:grpSpPr>
        <p:sp>
          <p:nvSpPr>
            <p:cNvPr id="23" name="Fluxograma: Entrada manual 22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14" name="Retângulo 13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16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Gráfico 10" descr="Lista de verificação"/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21" name="Retângulo 20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6">
                    <a:lumMod val="90000"/>
                    <a:lumOff val="10000"/>
                  </a:schemeClr>
                </a:solidFill>
              </a:rPr>
              <a:t>4.	Encerramento</a:t>
            </a:r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8" name="Imagem 17"/>
          <p:cNvPicPr>
            <a:picLocks noChangeAspect="1"/>
          </p:cNvPicPr>
          <p:nvPr userDrawn="1"/>
        </p:nvPicPr>
        <p:blipFill>
          <a:blip r:embed="rId6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grpSp>
        <p:nvGrpSpPr>
          <p:cNvPr id="4" name="Grupo 3"/>
          <p:cNvGrpSpPr/>
          <p:nvPr userDrawn="1"/>
        </p:nvGrpSpPr>
        <p:grpSpPr>
          <a:xfrm>
            <a:off x="-63499" y="4122603"/>
            <a:ext cx="9747347" cy="720000"/>
            <a:chOff x="-63499" y="4122603"/>
            <a:chExt cx="9747347" cy="720000"/>
          </a:xfrm>
        </p:grpSpPr>
        <p:sp>
          <p:nvSpPr>
            <p:cNvPr id="24" name="Fluxograma: Entrada manual 23"/>
            <p:cNvSpPr/>
            <p:nvPr userDrawn="1"/>
          </p:nvSpPr>
          <p:spPr>
            <a:xfrm rot="16200000" flipV="1">
              <a:off x="960298" y="3098806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17" name="Retângulo 16"/>
            <p:cNvSpPr/>
            <p:nvPr userDrawn="1"/>
          </p:nvSpPr>
          <p:spPr>
            <a:xfrm>
              <a:off x="3203848" y="4122603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chemeClr val="accent4">
                      <a:lumMod val="50000"/>
                    </a:schemeClr>
                  </a:solidFill>
                </a:rPr>
                <a:t>3.	</a:t>
              </a:r>
              <a:r>
                <a:rPr lang="pt-BR" sz="2400" b="1" baseline="0">
                  <a:solidFill>
                    <a:schemeClr val="accent4">
                      <a:lumMod val="50000"/>
                    </a:schemeClr>
                  </a:solidFill>
                </a:rPr>
                <a:t>Apresentação das Escolas</a:t>
              </a:r>
              <a:endParaRPr lang="pt-BR" sz="2400" b="1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22" name="Gráfico 4" descr="Quadro-negro"/>
            <p:cNvPicPr>
              <a:picLocks noChangeAspect="1"/>
            </p:cNvPicPr>
            <p:nvPr userDrawn="1"/>
          </p:nvPicPr>
          <p:blipFill>
            <a:blip r:embed="rId8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03937" y="4122603"/>
              <a:ext cx="718004" cy="7180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186789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27" name="CaixaDeTexto 26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40" name="Fluxograma: Entrada manual 39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41" name="Fluxograma: Entrada manual 40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42" name="Retângulo 41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43" name="Grupo 42"/>
          <p:cNvGrpSpPr/>
          <p:nvPr userDrawn="1"/>
        </p:nvGrpSpPr>
        <p:grpSpPr>
          <a:xfrm>
            <a:off x="-63500" y="3573213"/>
            <a:ext cx="9747348" cy="756477"/>
            <a:chOff x="-63500" y="2922398"/>
            <a:chExt cx="9747348" cy="756477"/>
          </a:xfrm>
        </p:grpSpPr>
        <p:sp>
          <p:nvSpPr>
            <p:cNvPr id="44" name="Fluxograma: Entrada manual 43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45" name="Retângulo 44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46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7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48" name="Retângulo 47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3.	Encerramento</a:t>
            </a:r>
          </a:p>
        </p:txBody>
      </p:sp>
      <p:pic>
        <p:nvPicPr>
          <p:cNvPr id="49" name="Imagem 48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sp>
        <p:nvSpPr>
          <p:cNvPr id="2" name="Retângulo 1"/>
          <p:cNvSpPr/>
          <p:nvPr userDrawn="1"/>
        </p:nvSpPr>
        <p:spPr>
          <a:xfrm>
            <a:off x="-63500" y="2977728"/>
            <a:ext cx="10081421" cy="388027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93000711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28" name="CaixaDeTexto 27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21" name="Imagem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7" name="Fluxograma: Entrada manual 16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18" name="Fluxograma: Entrada manual 17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6" name="Retângulo 25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7" name="Grupo 26"/>
          <p:cNvGrpSpPr/>
          <p:nvPr userDrawn="1"/>
        </p:nvGrpSpPr>
        <p:grpSpPr>
          <a:xfrm>
            <a:off x="-11520" y="3498758"/>
            <a:ext cx="9747348" cy="756477"/>
            <a:chOff x="-63500" y="2922398"/>
            <a:chExt cx="9747348" cy="756477"/>
          </a:xfrm>
        </p:grpSpPr>
        <p:sp>
          <p:nvSpPr>
            <p:cNvPr id="30" name="Fluxograma: Entrada manual 29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31" name="Retângulo 30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 dirty="0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33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4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36" name="Retângulo 35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3.	Encerramento</a:t>
            </a:r>
          </a:p>
        </p:txBody>
      </p:sp>
      <p:pic>
        <p:nvPicPr>
          <p:cNvPr id="37" name="Imagem 36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sp>
        <p:nvSpPr>
          <p:cNvPr id="42" name="Retângulo 41"/>
          <p:cNvSpPr/>
          <p:nvPr userDrawn="1"/>
        </p:nvSpPr>
        <p:spPr>
          <a:xfrm>
            <a:off x="-156941" y="1367197"/>
            <a:ext cx="10081421" cy="1282364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41" name="Retângulo 40"/>
          <p:cNvSpPr/>
          <p:nvPr userDrawn="1"/>
        </p:nvSpPr>
        <p:spPr>
          <a:xfrm>
            <a:off x="1" y="4364121"/>
            <a:ext cx="9683848" cy="2521111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224493436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Acomp. pla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6480" y="902210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just" defTabSz="4572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2000" baseline="0" dirty="0">
              <a:solidFill>
                <a:schemeClr val="accent6"/>
              </a:solidFill>
            </a:endParaRPr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14946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Ações complementa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Ações Corretivas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200" dirty="0">
                <a:solidFill>
                  <a:schemeClr val="accent6"/>
                </a:solidFill>
              </a:rPr>
              <a:t>Analisando</a:t>
            </a:r>
            <a:r>
              <a:rPr lang="pt-BR" sz="2200" baseline="0" dirty="0">
                <a:solidFill>
                  <a:schemeClr val="accent6"/>
                </a:solidFill>
              </a:rPr>
              <a:t> o </a:t>
            </a:r>
            <a:r>
              <a:rPr lang="pt-BR" sz="2200" b="1" baseline="0" dirty="0">
                <a:solidFill>
                  <a:schemeClr val="accent6"/>
                </a:solidFill>
              </a:rPr>
              <a:t>Plano de Melhoria </a:t>
            </a:r>
            <a:r>
              <a:rPr lang="pt-BR" sz="2200" baseline="0" dirty="0">
                <a:solidFill>
                  <a:schemeClr val="accent6"/>
                </a:solidFill>
              </a:rPr>
              <a:t>da nossa escola identificamos a necessidade de fortalecê-lo com </a:t>
            </a:r>
            <a:r>
              <a:rPr lang="pt-BR" sz="2200" b="1" baseline="0" dirty="0">
                <a:solidFill>
                  <a:schemeClr val="accent6"/>
                </a:solidFill>
              </a:rPr>
              <a:t>ações corretivas </a:t>
            </a:r>
            <a:r>
              <a:rPr lang="pt-BR" sz="2200" b="0" baseline="0" dirty="0">
                <a:solidFill>
                  <a:schemeClr val="accent6"/>
                </a:solidFill>
              </a:rPr>
              <a:t>referentes ao fluxo</a:t>
            </a:r>
            <a:r>
              <a:rPr lang="pt-BR" sz="2200" baseline="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6970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6" name="Fluxograma: Entrada manual 15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4" name="Fluxograma: Entrada manual 23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5" name="Retângulo 24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6" name="Grupo 25"/>
          <p:cNvGrpSpPr/>
          <p:nvPr userDrawn="1"/>
        </p:nvGrpSpPr>
        <p:grpSpPr>
          <a:xfrm>
            <a:off x="-63500" y="2939614"/>
            <a:ext cx="9747348" cy="756477"/>
            <a:chOff x="-63500" y="2922398"/>
            <a:chExt cx="9747348" cy="756477"/>
          </a:xfrm>
        </p:grpSpPr>
        <p:sp>
          <p:nvSpPr>
            <p:cNvPr id="28" name="Fluxograma: Entrada manual 27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29" name="Retângulo 28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30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2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34" name="Retângulo 33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6">
                    <a:lumMod val="90000"/>
                    <a:lumOff val="10000"/>
                  </a:schemeClr>
                </a:solidFill>
              </a:rPr>
              <a:t>4.	Encerramento</a:t>
            </a:r>
          </a:p>
        </p:txBody>
      </p:sp>
      <p:pic>
        <p:nvPicPr>
          <p:cNvPr id="35" name="Imagem 34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grpSp>
        <p:nvGrpSpPr>
          <p:cNvPr id="37" name="Grupo 36"/>
          <p:cNvGrpSpPr/>
          <p:nvPr userDrawn="1"/>
        </p:nvGrpSpPr>
        <p:grpSpPr>
          <a:xfrm>
            <a:off x="-63499" y="4122603"/>
            <a:ext cx="9747347" cy="720000"/>
            <a:chOff x="-63499" y="4122603"/>
            <a:chExt cx="9747347" cy="720000"/>
          </a:xfrm>
        </p:grpSpPr>
        <p:sp>
          <p:nvSpPr>
            <p:cNvPr id="38" name="Fluxograma: Entrada manual 37"/>
            <p:cNvSpPr/>
            <p:nvPr userDrawn="1"/>
          </p:nvSpPr>
          <p:spPr>
            <a:xfrm rot="16200000" flipV="1">
              <a:off x="960298" y="3098806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40" name="Retângulo 39"/>
            <p:cNvSpPr/>
            <p:nvPr userDrawn="1"/>
          </p:nvSpPr>
          <p:spPr>
            <a:xfrm>
              <a:off x="3203848" y="4122603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chemeClr val="accent4">
                      <a:lumMod val="50000"/>
                    </a:schemeClr>
                  </a:solidFill>
                </a:rPr>
                <a:t>3.	</a:t>
              </a:r>
              <a:r>
                <a:rPr lang="pt-BR" sz="2400" b="1" baseline="0">
                  <a:solidFill>
                    <a:schemeClr val="accent4">
                      <a:lumMod val="50000"/>
                    </a:schemeClr>
                  </a:solidFill>
                </a:rPr>
                <a:t>Apresentação das Escolas</a:t>
              </a:r>
              <a:endParaRPr lang="pt-BR" sz="2400" b="1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41" name="Gráfico 4" descr="Quadro-negro"/>
            <p:cNvPicPr>
              <a:picLocks noChangeAspect="1"/>
            </p:cNvPicPr>
            <p:nvPr userDrawn="1"/>
          </p:nvPicPr>
          <p:blipFill>
            <a:blip r:embed="rId8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03937" y="4122603"/>
              <a:ext cx="718004" cy="718004"/>
            </a:xfrm>
            <a:prstGeom prst="rect">
              <a:avLst/>
            </a:prstGeom>
          </p:spPr>
        </p:pic>
      </p:grpSp>
      <p:sp>
        <p:nvSpPr>
          <p:cNvPr id="43" name="Retângulo 42"/>
          <p:cNvSpPr/>
          <p:nvPr userDrawn="1"/>
        </p:nvSpPr>
        <p:spPr>
          <a:xfrm>
            <a:off x="-156941" y="1367197"/>
            <a:ext cx="10081421" cy="256597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20" name="Retângulo 19"/>
          <p:cNvSpPr/>
          <p:nvPr userDrawn="1"/>
        </p:nvSpPr>
        <p:spPr>
          <a:xfrm>
            <a:off x="-156941" y="5235879"/>
            <a:ext cx="10081421" cy="101461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416042799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67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1" r:id="rId3"/>
    <p:sldLayoutId id="2147483916" r:id="rId4"/>
    <p:sldLayoutId id="2147483917" r:id="rId5"/>
    <p:sldLayoutId id="2147483919" r:id="rId6"/>
    <p:sldLayoutId id="2147483925" r:id="rId7"/>
    <p:sldLayoutId id="2147483926" r:id="rId8"/>
    <p:sldLayoutId id="2147483927" r:id="rId9"/>
    <p:sldLayoutId id="2147483929" r:id="rId10"/>
    <p:sldLayoutId id="2147483932" r:id="rId11"/>
    <p:sldLayoutId id="2147483935" r:id="rId12"/>
    <p:sldLayoutId id="2147483936" r:id="rId13"/>
    <p:sldLayoutId id="2147483940" r:id="rId14"/>
    <p:sldLayoutId id="2147483944" r:id="rId15"/>
    <p:sldLayoutId id="2147483945" r:id="rId16"/>
    <p:sldLayoutId id="2147483948" r:id="rId17"/>
    <p:sldLayoutId id="2147483950" r:id="rId18"/>
    <p:sldLayoutId id="2147483956" r:id="rId19"/>
    <p:sldLayoutId id="2147483957" r:id="rId20"/>
    <p:sldLayoutId id="2147483958" r:id="rId21"/>
  </p:sldLayoutIdLst>
  <p:transition spd="slow"/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4DE9CA65-878A-49EA-A3E4-FE453157A5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78109" y="4801594"/>
            <a:ext cx="4320000" cy="360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AB5980-64F2-44FD-9396-E5193782E0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8109" y="3518436"/>
            <a:ext cx="4320000" cy="1080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AED87F6-256A-4C67-BFDC-85D52C5A3F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78110" y="5389252"/>
            <a:ext cx="4319999" cy="426389"/>
          </a:xfrm>
        </p:spPr>
        <p:txBody>
          <a:bodyPr/>
          <a:lstStyle/>
          <a:p>
            <a:pPr marL="0" indent="0" algn="ctr">
              <a:buNone/>
            </a:pPr>
            <a:endParaRPr lang="pt-BR" dirty="0"/>
          </a:p>
        </p:txBody>
      </p:sp>
      <p:sp>
        <p:nvSpPr>
          <p:cNvPr id="5" name="Espaço Reservado para Texto 14"/>
          <p:cNvSpPr>
            <a:spLocks noGrp="1"/>
          </p:cNvSpPr>
          <p:nvPr>
            <p:ph type="body" sz="quarter" idx="13"/>
          </p:nvPr>
        </p:nvSpPr>
        <p:spPr>
          <a:xfrm>
            <a:off x="5278109" y="6061615"/>
            <a:ext cx="4320000" cy="465794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pt-BR" sz="1800" kern="1200" baseline="0" dirty="0" smtClean="0">
                <a:solidFill>
                  <a:schemeClr val="accent6"/>
                </a:solidFill>
                <a:latin typeface="+mj-lt"/>
                <a:ea typeface="+mn-ea"/>
                <a:cs typeface="Aharoni" panose="02010803020104030203" pitchFamily="2" charset="-79"/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dirty="0">
              <a:solidFill>
                <a:schemeClr val="tx2"/>
              </a:solidFill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dirty="0">
                <a:solidFill>
                  <a:schemeClr val="tx2"/>
                </a:solidFill>
              </a:rPr>
              <a:t>Número de participantes</a:t>
            </a:r>
            <a:r>
              <a:rPr lang="pt-BR" baseline="0" dirty="0">
                <a:solidFill>
                  <a:schemeClr val="tx2"/>
                </a:solidFill>
              </a:rPr>
              <a:t> na reunião: </a:t>
            </a:r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278110" y="6061615"/>
            <a:ext cx="4319999" cy="46579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20357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242847" y="957263"/>
            <a:ext cx="9458325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AI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5400" y="1217227"/>
            <a:ext cx="9054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Descrevam de forma clara e breve, para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cada indicativo selecionado no slide anterior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 as evidências e os resultados não satisfatórios que subsidiaram</a:t>
            </a:r>
            <a:r>
              <a:rPr lang="pt-BR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escolha de um novo problema para o segmento.</a:t>
            </a:r>
          </a:p>
        </p:txBody>
      </p:sp>
      <p:sp>
        <p:nvSpPr>
          <p:cNvPr id="8" name="Retângulo 7"/>
          <p:cNvSpPr/>
          <p:nvPr/>
        </p:nvSpPr>
        <p:spPr>
          <a:xfrm>
            <a:off x="406615" y="2617985"/>
            <a:ext cx="9187980" cy="3730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77687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153456" y="1009657"/>
            <a:ext cx="9576332" cy="5605456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do novo problema dos Anos Iniciais inserido  ao plano de melhoria: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da causa raiz ou raízes identificada(s) e inseridas ao plano: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da ação(</a:t>
            </a:r>
            <a:r>
              <a:rPr lang="pt-BR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ões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inserida(s) ao plano: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AI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82800" y="2257911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14" name="Retângulo 13"/>
          <p:cNvSpPr/>
          <p:nvPr/>
        </p:nvSpPr>
        <p:spPr>
          <a:xfrm>
            <a:off x="282800" y="4056371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15" name="Retângulo 14"/>
          <p:cNvSpPr/>
          <p:nvPr/>
        </p:nvSpPr>
        <p:spPr>
          <a:xfrm>
            <a:off x="282800" y="5589610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60080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271443" y="1014995"/>
            <a:ext cx="9458325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AF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5400" y="1125625"/>
            <a:ext cx="9054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Assinalem com um “X” (na coluna direita da tabela) os indicativos  que apresentaram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evidências e/ou resultados não satisfatórios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para a identificação de um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novo problema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nos Anos Finais: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236398"/>
              </p:ext>
            </p:extLst>
          </p:nvPr>
        </p:nvGraphicFramePr>
        <p:xfrm>
          <a:off x="645957" y="2843253"/>
          <a:ext cx="697459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852">
                  <a:extLst>
                    <a:ext uri="{9D8B030D-6E8A-4147-A177-3AD203B41FA5}">
                      <a16:colId xmlns:a16="http://schemas.microsoft.com/office/drawing/2014/main" val="3063001704"/>
                    </a:ext>
                  </a:extLst>
                </a:gridCol>
                <a:gridCol w="1142746">
                  <a:extLst>
                    <a:ext uri="{9D8B030D-6E8A-4147-A177-3AD203B41FA5}">
                      <a16:colId xmlns:a16="http://schemas.microsoft.com/office/drawing/2014/main" val="4687143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Frequência dos estudantes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340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Realização de atividades</a:t>
                      </a:r>
                      <a:r>
                        <a:rPr lang="pt-BR" sz="2200" baseline="0" dirty="0">
                          <a:solidFill>
                            <a:schemeClr val="accent6"/>
                          </a:solidFill>
                        </a:rPr>
                        <a:t> no CMSP</a:t>
                      </a:r>
                      <a:endParaRPr lang="pt-BR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53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Notas dos estudantes no 1º</a:t>
                      </a:r>
                      <a:r>
                        <a:rPr lang="pt-BR" sz="2200" baseline="0" dirty="0">
                          <a:solidFill>
                            <a:schemeClr val="accent6"/>
                          </a:solidFill>
                        </a:rPr>
                        <a:t> e 2º bimestre</a:t>
                      </a:r>
                      <a:endParaRPr lang="pt-BR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44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Realização</a:t>
                      </a:r>
                      <a:r>
                        <a:rPr lang="pt-BR" sz="2200" baseline="0" dirty="0">
                          <a:solidFill>
                            <a:schemeClr val="accent6"/>
                          </a:solidFill>
                        </a:rPr>
                        <a:t> e resultados das AAP</a:t>
                      </a:r>
                      <a:endParaRPr lang="pt-BR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73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Realização das sequências digitais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09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Outros </a:t>
                      </a:r>
                      <a:r>
                        <a:rPr lang="pt-BR" sz="2000" b="0" dirty="0">
                          <a:solidFill>
                            <a:schemeClr val="accent6"/>
                          </a:solidFill>
                        </a:rPr>
                        <a:t>(digite neste campo qual</a:t>
                      </a:r>
                      <a:r>
                        <a:rPr lang="pt-BR" sz="2000" b="0" baseline="0" dirty="0">
                          <a:solidFill>
                            <a:schemeClr val="accent6"/>
                          </a:solidFill>
                        </a:rPr>
                        <a:t> outro indicativo foi analisado)</a:t>
                      </a:r>
                      <a:endParaRPr lang="pt-BR" sz="2200" b="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144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993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271443" y="1014995"/>
            <a:ext cx="9458325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AF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5400" y="1074520"/>
            <a:ext cx="9054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Descrevam de forma clara e breve, para cada indicativo selecionado no slide anterior,  as evidências e os resultados não satisfatórios que subsidiaram</a:t>
            </a:r>
            <a:r>
              <a:rPr lang="pt-BR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escolha de um novo problema para o segmento.</a:t>
            </a:r>
          </a:p>
        </p:txBody>
      </p:sp>
      <p:sp>
        <p:nvSpPr>
          <p:cNvPr id="8" name="Retângulo 7"/>
          <p:cNvSpPr/>
          <p:nvPr/>
        </p:nvSpPr>
        <p:spPr>
          <a:xfrm>
            <a:off x="406615" y="2385451"/>
            <a:ext cx="9187980" cy="40645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40445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153456" y="1009657"/>
            <a:ext cx="9576332" cy="5605456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do novo problema dos Anos Finais inserido  ao plano de melhoria: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da causa raiz ou raízes identificada(s) e inseridas ao plano: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da ação(</a:t>
            </a:r>
            <a:r>
              <a:rPr lang="pt-BR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ões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inserida(s) ao plano: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AF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82800" y="2257911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14" name="Retângulo 13"/>
          <p:cNvSpPr/>
          <p:nvPr/>
        </p:nvSpPr>
        <p:spPr>
          <a:xfrm>
            <a:off x="282800" y="4056371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15" name="Retângulo 14"/>
          <p:cNvSpPr/>
          <p:nvPr/>
        </p:nvSpPr>
        <p:spPr>
          <a:xfrm>
            <a:off x="282800" y="5589610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14182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271443" y="1014995"/>
            <a:ext cx="9458325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EM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3423" y="1303577"/>
            <a:ext cx="9054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Assinalem com um “X” (na coluna direita da tabela) os indicativos  que apresentaram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evidências e/ou resultados não satisfatórios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para a identificação de um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novo problema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Ensino Médio: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834517"/>
              </p:ext>
            </p:extLst>
          </p:nvPr>
        </p:nvGraphicFramePr>
        <p:xfrm>
          <a:off x="641048" y="3117861"/>
          <a:ext cx="697459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852">
                  <a:extLst>
                    <a:ext uri="{9D8B030D-6E8A-4147-A177-3AD203B41FA5}">
                      <a16:colId xmlns:a16="http://schemas.microsoft.com/office/drawing/2014/main" val="3063001704"/>
                    </a:ext>
                  </a:extLst>
                </a:gridCol>
                <a:gridCol w="1142746">
                  <a:extLst>
                    <a:ext uri="{9D8B030D-6E8A-4147-A177-3AD203B41FA5}">
                      <a16:colId xmlns:a16="http://schemas.microsoft.com/office/drawing/2014/main" val="4687143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Frequência dos estudantes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340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Realização de atividades</a:t>
                      </a:r>
                      <a:r>
                        <a:rPr lang="pt-BR" sz="2200" baseline="0" dirty="0">
                          <a:solidFill>
                            <a:schemeClr val="accent6"/>
                          </a:solidFill>
                        </a:rPr>
                        <a:t> no CMSP</a:t>
                      </a:r>
                      <a:endParaRPr lang="pt-BR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53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Notas dos estudantes no 1º</a:t>
                      </a:r>
                      <a:r>
                        <a:rPr lang="pt-BR" sz="2200" baseline="0" dirty="0">
                          <a:solidFill>
                            <a:schemeClr val="accent6"/>
                          </a:solidFill>
                        </a:rPr>
                        <a:t> e 2º bimestre</a:t>
                      </a:r>
                      <a:endParaRPr lang="pt-BR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44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Realização</a:t>
                      </a:r>
                      <a:r>
                        <a:rPr lang="pt-BR" sz="2200" baseline="0" dirty="0">
                          <a:solidFill>
                            <a:schemeClr val="accent6"/>
                          </a:solidFill>
                        </a:rPr>
                        <a:t> e resultados das AAP</a:t>
                      </a:r>
                      <a:endParaRPr lang="pt-BR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73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Realização das sequências digitais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09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Outros </a:t>
                      </a:r>
                      <a:r>
                        <a:rPr lang="pt-BR" sz="2000" b="0" dirty="0">
                          <a:solidFill>
                            <a:schemeClr val="accent6"/>
                          </a:solidFill>
                        </a:rPr>
                        <a:t>(digite neste campo qual</a:t>
                      </a:r>
                      <a:r>
                        <a:rPr lang="pt-BR" sz="2000" b="0" baseline="0" dirty="0">
                          <a:solidFill>
                            <a:schemeClr val="accent6"/>
                          </a:solidFill>
                        </a:rPr>
                        <a:t> outro indicativo foi analisado)</a:t>
                      </a:r>
                      <a:endParaRPr lang="pt-BR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144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214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271443" y="1014995"/>
            <a:ext cx="9458325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E</a:t>
            </a:r>
            <a:r>
              <a:rPr lang="pt-BR" sz="28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3423" y="1217227"/>
            <a:ext cx="9054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Descrevam de forma clara e breve, para cada indicativo selecionado no slide anterior,  as evidências e os resultados não satisfatórios que subsidiaram</a:t>
            </a:r>
            <a:r>
              <a:rPr lang="pt-BR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escolha de um novo problema para o segmento.</a:t>
            </a:r>
          </a:p>
        </p:txBody>
      </p:sp>
      <p:sp>
        <p:nvSpPr>
          <p:cNvPr id="8" name="Retângulo 7"/>
          <p:cNvSpPr/>
          <p:nvPr/>
        </p:nvSpPr>
        <p:spPr>
          <a:xfrm>
            <a:off x="406615" y="2514040"/>
            <a:ext cx="9187980" cy="39651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071692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153456" y="1009657"/>
            <a:ext cx="9576332" cy="5605456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do novo problema do Ensino Médio inserido ao plano de melhoria: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da causa raiz ou raízes identificada(s) e inseridas ao plano: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da ação(</a:t>
            </a:r>
            <a:r>
              <a:rPr lang="pt-BR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ões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inserida(s) ao plano: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E</a:t>
            </a:r>
            <a:r>
              <a:rPr lang="pt-BR" sz="28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82800" y="2257911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endParaRPr lang="pt-BR" b="1" dirty="0"/>
          </a:p>
        </p:txBody>
      </p:sp>
      <p:sp>
        <p:nvSpPr>
          <p:cNvPr id="14" name="Retângulo 13"/>
          <p:cNvSpPr/>
          <p:nvPr/>
        </p:nvSpPr>
        <p:spPr>
          <a:xfrm>
            <a:off x="282800" y="4056371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endParaRPr lang="pt-BR" b="1" dirty="0"/>
          </a:p>
        </p:txBody>
      </p:sp>
      <p:sp>
        <p:nvSpPr>
          <p:cNvPr id="15" name="Retângulo 14"/>
          <p:cNvSpPr/>
          <p:nvPr/>
        </p:nvSpPr>
        <p:spPr>
          <a:xfrm>
            <a:off x="282800" y="5411089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24834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451;ga07e72bc6c_0_116"/>
          <p:cNvSpPr txBox="1"/>
          <p:nvPr/>
        </p:nvSpPr>
        <p:spPr>
          <a:xfrm>
            <a:off x="303898" y="957263"/>
            <a:ext cx="9307881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Ação Destaque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03899" y="957263"/>
            <a:ext cx="93078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Dentre as ações implementadas no primeiro semestre, por meio do plano de melhoria, a equipe selecionou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uma ação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que se destaca (gerou um bom resultado) entre as demais. Siga a linha histórica da ação selecionada, preenchendo as filipetas.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Problema identificado: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Causa raiz levantada: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86062" y="3061202"/>
            <a:ext cx="8972516" cy="9166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12" name="Retângulo 11"/>
          <p:cNvSpPr/>
          <p:nvPr/>
        </p:nvSpPr>
        <p:spPr>
          <a:xfrm>
            <a:off x="461283" y="4817907"/>
            <a:ext cx="8972516" cy="15040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93234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451;ga07e72bc6c_0_116"/>
          <p:cNvSpPr txBox="1"/>
          <p:nvPr/>
        </p:nvSpPr>
        <p:spPr>
          <a:xfrm>
            <a:off x="212458" y="957263"/>
            <a:ext cx="9458325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Ação Destaque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68075" y="828607"/>
            <a:ext cx="945832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Ação inserida ao plano: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Breve descrição da ação: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5223" y="1495319"/>
            <a:ext cx="9172794" cy="10154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355223" y="3200178"/>
            <a:ext cx="9172794" cy="32136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9488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7;p44"/>
          <p:cNvSpPr/>
          <p:nvPr/>
        </p:nvSpPr>
        <p:spPr>
          <a:xfrm>
            <a:off x="2932109" y="2792436"/>
            <a:ext cx="5492429" cy="4013313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5259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451;ga07e72bc6c_0_116"/>
          <p:cNvSpPr txBox="1"/>
          <p:nvPr/>
        </p:nvSpPr>
        <p:spPr>
          <a:xfrm>
            <a:off x="212458" y="957263"/>
            <a:ext cx="9458325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Ação Destaque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68075" y="944068"/>
            <a:ext cx="945832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Evidências e resultados da ação: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10840" y="1721220"/>
            <a:ext cx="9172794" cy="471509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19968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7;p44"/>
          <p:cNvSpPr/>
          <p:nvPr/>
        </p:nvSpPr>
        <p:spPr>
          <a:xfrm>
            <a:off x="7866353" y="951864"/>
            <a:ext cx="1152376" cy="122977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247;p44"/>
          <p:cNvSpPr/>
          <p:nvPr/>
        </p:nvSpPr>
        <p:spPr>
          <a:xfrm>
            <a:off x="-1" y="951865"/>
            <a:ext cx="9359153" cy="434627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2559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B129C422-2F87-E14B-9800-5D833C0EE18B}"/>
              </a:ext>
            </a:extLst>
          </p:cNvPr>
          <p:cNvSpPr/>
          <p:nvPr/>
        </p:nvSpPr>
        <p:spPr>
          <a:xfrm>
            <a:off x="155192" y="87290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0673" y="903764"/>
            <a:ext cx="9482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accent6"/>
                </a:solidFill>
              </a:rPr>
              <a:t>Devolutiva da diretoria de ensino frente as demandas levantadas pelas escolas na reunião anterior.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463444A-78B7-5245-96D6-2B5CEA9330BF}"/>
              </a:ext>
            </a:extLst>
          </p:cNvPr>
          <p:cNvSpPr txBox="1"/>
          <p:nvPr/>
        </p:nvSpPr>
        <p:spPr>
          <a:xfrm>
            <a:off x="359483" y="1809679"/>
            <a:ext cx="9204702" cy="44012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71903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B129C422-2F87-E14B-9800-5D833C0EE18B}"/>
              </a:ext>
            </a:extLst>
          </p:cNvPr>
          <p:cNvSpPr/>
          <p:nvPr/>
        </p:nvSpPr>
        <p:spPr>
          <a:xfrm>
            <a:off x="155192" y="87290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0673" y="903764"/>
            <a:ext cx="9482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chemeClr val="accent6"/>
                </a:solidFill>
              </a:rPr>
              <a:t>Após a reunião, chegamos à conclusão que a escola necessita de apoio da diretoria de ensino para as seguintes demandas:</a:t>
            </a:r>
          </a:p>
          <a:p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463444A-78B7-5245-96D6-2B5CEA9330BF}"/>
              </a:ext>
            </a:extLst>
          </p:cNvPr>
          <p:cNvSpPr txBox="1"/>
          <p:nvPr/>
        </p:nvSpPr>
        <p:spPr>
          <a:xfrm>
            <a:off x="342148" y="1798671"/>
            <a:ext cx="9204702" cy="47089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49640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2"/>
          <p:cNvSpPr txBox="1"/>
          <p:nvPr/>
        </p:nvSpPr>
        <p:spPr>
          <a:xfrm>
            <a:off x="203200" y="804878"/>
            <a:ext cx="9436100" cy="1732968"/>
          </a:xfrm>
          <a:prstGeom prst="rect">
            <a:avLst/>
          </a:prstGeom>
          <a:solidFill>
            <a:srgbClr val="C8E6B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O painel de Gestão à Vista da escola foi atualizado conforme foto/link abaixo.</a:t>
            </a:r>
            <a:endParaRPr dirty="0"/>
          </a:p>
          <a:p>
            <a:pPr marL="0" marR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Google Shape;459;p22"/>
          <p:cNvSpPr>
            <a:spLocks noGrp="1"/>
          </p:cNvSpPr>
          <p:nvPr>
            <p:ph type="pic" idx="2"/>
          </p:nvPr>
        </p:nvSpPr>
        <p:spPr>
          <a:xfrm>
            <a:off x="254000" y="2537846"/>
            <a:ext cx="9385300" cy="4045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60" name="Google Shape;460;p22"/>
          <p:cNvSpPr txBox="1"/>
          <p:nvPr/>
        </p:nvSpPr>
        <p:spPr>
          <a:xfrm>
            <a:off x="228600" y="1768445"/>
            <a:ext cx="94107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Nome da escola: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Link do painel:</a:t>
            </a:r>
            <a:endParaRPr sz="22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8828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0"/>
          </p:nvPr>
        </p:nvSpPr>
        <p:spPr>
          <a:xfrm>
            <a:off x="372979" y="1643062"/>
            <a:ext cx="9080021" cy="4817431"/>
          </a:xfrm>
        </p:spPr>
      </p:sp>
      <p:sp>
        <p:nvSpPr>
          <p:cNvPr id="3" name="CaixaDeTexto 2"/>
          <p:cNvSpPr txBox="1"/>
          <p:nvPr/>
        </p:nvSpPr>
        <p:spPr>
          <a:xfrm>
            <a:off x="257175" y="802243"/>
            <a:ext cx="2307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accent6"/>
                </a:solidFill>
              </a:rPr>
              <a:t>Nome da escola: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6175830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7149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s-ES" dirty="0"/>
              <a:t>IDEB 2019 0,00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s-ES" dirty="0"/>
              <a:t>IDEB 2019 0,00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s-ES" dirty="0"/>
              <a:t>IDEB 2019 0,00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28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Meta 2021 0,00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4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Meta 2021 0,00</a:t>
            </a:r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3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Meta 2021 0,00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82880" y="28136"/>
            <a:ext cx="513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Painel de Metas</a:t>
            </a:r>
          </a:p>
        </p:txBody>
      </p:sp>
    </p:spTree>
    <p:extLst>
      <p:ext uri="{BB962C8B-B14F-4D97-AF65-F5344CB8AC3E}">
        <p14:creationId xmlns:p14="http://schemas.microsoft.com/office/powerpoint/2010/main" val="424002779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7;p44"/>
          <p:cNvSpPr/>
          <p:nvPr/>
        </p:nvSpPr>
        <p:spPr>
          <a:xfrm>
            <a:off x="2751238" y="4807131"/>
            <a:ext cx="4520417" cy="1740374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47;p44"/>
          <p:cNvSpPr/>
          <p:nvPr/>
        </p:nvSpPr>
        <p:spPr>
          <a:xfrm>
            <a:off x="2751238" y="1126244"/>
            <a:ext cx="5492429" cy="98391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02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5247727" y="2487586"/>
            <a:ext cx="4173803" cy="36540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>
              <a:solidFill>
                <a:srgbClr val="0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0651" y="2460661"/>
            <a:ext cx="4173803" cy="38673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>
              <a:solidFill>
                <a:srgbClr val="000000"/>
              </a:solidFill>
            </a:endParaRPr>
          </a:p>
        </p:txBody>
      </p:sp>
      <p:graphicFrame>
        <p:nvGraphicFramePr>
          <p:cNvPr id="3" name="Gráfico 2"/>
          <p:cNvGraphicFramePr/>
          <p:nvPr/>
        </p:nvGraphicFramePr>
        <p:xfrm>
          <a:off x="1006999" y="2541651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/>
          <p:nvPr/>
        </p:nvGraphicFramePr>
        <p:xfrm>
          <a:off x="5534629" y="2541651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3936380" y="6425521"/>
            <a:ext cx="2230244" cy="3791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r>
              <a:rPr lang="pt-BR" b="1" dirty="0">
                <a:solidFill>
                  <a:srgbClr val="000000"/>
                </a:solidFill>
              </a:rPr>
              <a:t>Data Base: __/__/___</a:t>
            </a:r>
          </a:p>
        </p:txBody>
      </p:sp>
      <p:sp>
        <p:nvSpPr>
          <p:cNvPr id="2" name="Retângulo 1"/>
          <p:cNvSpPr/>
          <p:nvPr/>
        </p:nvSpPr>
        <p:spPr>
          <a:xfrm>
            <a:off x="172283" y="869236"/>
            <a:ext cx="9404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t-BR" sz="2400" dirty="0">
                <a:solidFill>
                  <a:schemeClr val="accent6"/>
                </a:solidFill>
              </a:rPr>
              <a:t>O </a:t>
            </a:r>
            <a:r>
              <a:rPr lang="pt-BR" sz="2400" b="1" dirty="0">
                <a:solidFill>
                  <a:schemeClr val="accent6"/>
                </a:solidFill>
              </a:rPr>
              <a:t>plano de melhoria </a:t>
            </a:r>
            <a:r>
              <a:rPr lang="pt-BR" sz="2400" dirty="0">
                <a:solidFill>
                  <a:schemeClr val="accent6"/>
                </a:solidFill>
              </a:rPr>
              <a:t>da nossa escola possui o seguinte </a:t>
            </a:r>
            <a:r>
              <a:rPr lang="pt-BR" sz="2400" i="1" dirty="0">
                <a:solidFill>
                  <a:schemeClr val="accent6"/>
                </a:solidFill>
              </a:rPr>
              <a:t>status</a:t>
            </a:r>
            <a:r>
              <a:rPr lang="pt-BR" sz="2400" dirty="0">
                <a:solidFill>
                  <a:schemeClr val="accent6"/>
                </a:solidFill>
              </a:rPr>
              <a:t> de implementação.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876362" y="1602223"/>
            <a:ext cx="61757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solidFill>
                  <a:schemeClr val="accent6"/>
                </a:solidFill>
              </a:rPr>
              <a:t>STATUS DO PLANO DE MELHORIA DA ESCOLA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294022" y="2049096"/>
            <a:ext cx="1237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accent6"/>
                </a:solidFill>
              </a:rPr>
              <a:t>Ação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814122" y="2044904"/>
            <a:ext cx="1237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accent6"/>
                </a:solidFill>
              </a:rPr>
              <a:t>Etapas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68812" y="102193"/>
            <a:ext cx="6963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Acompanhando o plano de melhoria</a:t>
            </a:r>
          </a:p>
        </p:txBody>
      </p:sp>
    </p:spTree>
    <p:extLst>
      <p:ext uri="{BB962C8B-B14F-4D97-AF65-F5344CB8AC3E}">
        <p14:creationId xmlns:p14="http://schemas.microsoft.com/office/powerpoint/2010/main" val="379690712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31" y="1002320"/>
            <a:ext cx="9614225" cy="5712447"/>
          </a:xfrm>
          <a:prstGeom prst="rect">
            <a:avLst/>
          </a:prstGeom>
        </p:spPr>
      </p:pic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43200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</a:t>
            </a:r>
            <a:endParaRPr sz="32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53456" y="1002320"/>
            <a:ext cx="9627599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solidFill>
                  <a:schemeClr val="accent6"/>
                </a:solidFill>
              </a:rPr>
              <a:t>Ação Complementar </a:t>
            </a:r>
            <a:r>
              <a:rPr lang="pt-BR" sz="2400" dirty="0">
                <a:solidFill>
                  <a:schemeClr val="accent6"/>
                </a:solidFill>
              </a:rPr>
              <a:t>- Ação proposta com o objetivo de fortalecer o plano de melhoria. Deve ser inserida no   momento (qualquer período) em que a equipe verificar fragilidades no plano. Essas ações se referem ao problemas que foram levantados na etapa de planejamento.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r>
              <a:rPr lang="pt-BR" sz="2400" b="1" dirty="0">
                <a:solidFill>
                  <a:schemeClr val="accent6"/>
                </a:solidFill>
              </a:rPr>
              <a:t>Ação Corretiva - </a:t>
            </a:r>
            <a:r>
              <a:rPr lang="pt-BR" sz="2400" dirty="0">
                <a:solidFill>
                  <a:schemeClr val="accent6"/>
                </a:solidFill>
              </a:rPr>
              <a:t>Com o plano de melhoria em curso (quando as ações planejadas já estão em andamento), a metodologia prevê a inserção de ações corretivas, a fim de  eliminar os desvios negativos apresentados pelos sinalizadores.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sz="2400" dirty="0">
                <a:solidFill>
                  <a:schemeClr val="accent6"/>
                </a:solidFill>
              </a:rPr>
              <a:t>Contudo, considerando a ausência  dos sinalizadores de processo e referência e as variáveis educacionais,  nesse período atípico, é preciso olhar para as várias ferramentas de aprendizagens e avaliações educacionais, a fim de analisar o percurso de aprendizagem dos alunos.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48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31" y="1002320"/>
            <a:ext cx="9614225" cy="5712447"/>
          </a:xfrm>
          <a:prstGeom prst="rect">
            <a:avLst/>
          </a:prstGeom>
        </p:spPr>
      </p:pic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09429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85763" y="1195895"/>
            <a:ext cx="91464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chemeClr val="accent6"/>
                </a:solidFill>
              </a:rPr>
              <a:t>O 6º passo da metodologia “</a:t>
            </a:r>
            <a:r>
              <a:rPr lang="pt-BR" sz="2400" b="1" dirty="0">
                <a:solidFill>
                  <a:schemeClr val="accent6"/>
                </a:solidFill>
              </a:rPr>
              <a:t>Acompanhando os planos e resultados</a:t>
            </a:r>
            <a:r>
              <a:rPr lang="pt-BR" sz="2400" dirty="0">
                <a:solidFill>
                  <a:schemeClr val="accent6"/>
                </a:solidFill>
              </a:rPr>
              <a:t>”, tem por objetivo a análise dos resultados educacionais, do status do plano de melhoria e da proposição de ações complementares e/ou corretivas, quando necessário. 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r>
              <a:rPr lang="pt-BR" sz="2400" dirty="0">
                <a:solidFill>
                  <a:schemeClr val="accent6"/>
                </a:solidFill>
              </a:rPr>
              <a:t> Sendo assim, a equipe analisa os </a:t>
            </a:r>
            <a:r>
              <a:rPr lang="pt-BR" sz="2400" b="1" dirty="0">
                <a:solidFill>
                  <a:schemeClr val="accent6"/>
                </a:solidFill>
              </a:rPr>
              <a:t>indicativos disponíveis e </a:t>
            </a:r>
            <a:r>
              <a:rPr lang="pt-BR" sz="2400" dirty="0">
                <a:solidFill>
                  <a:schemeClr val="accent6"/>
                </a:solidFill>
              </a:rPr>
              <a:t>os </a:t>
            </a:r>
            <a:r>
              <a:rPr lang="pt-BR" sz="2400" b="1" dirty="0">
                <a:solidFill>
                  <a:schemeClr val="accent6"/>
                </a:solidFill>
              </a:rPr>
              <a:t>resultados alcançados </a:t>
            </a:r>
            <a:r>
              <a:rPr lang="pt-BR" sz="2400" dirty="0">
                <a:solidFill>
                  <a:schemeClr val="accent6"/>
                </a:solidFill>
              </a:rPr>
              <a:t>até o momento, a fim de  verificar</a:t>
            </a:r>
            <a:r>
              <a:rPr lang="pt-BR" sz="2400" b="1" dirty="0">
                <a:solidFill>
                  <a:schemeClr val="accent6"/>
                </a:solidFill>
              </a:rPr>
              <a:t> </a:t>
            </a:r>
            <a:r>
              <a:rPr lang="pt-BR" sz="2400" dirty="0">
                <a:solidFill>
                  <a:schemeClr val="accent6"/>
                </a:solidFill>
              </a:rPr>
              <a:t>a necessidade de inserir ao plano de melhoria ações corretivas e/ou complementares. 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r>
              <a:rPr lang="pt-BR" sz="2400" dirty="0">
                <a:solidFill>
                  <a:schemeClr val="accent6"/>
                </a:solidFill>
              </a:rPr>
              <a:t>Lembrando que: as ações complementares são elaboradas com vistas ao fortalecimento das ações planejadas. E, as ações corretivas vislumbram eliminar novos problemas identificados pela análise dos processos de aprendizagens e resultados educacionais.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11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233" y="2717074"/>
            <a:ext cx="9387802" cy="399962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776" y="929430"/>
            <a:ext cx="9387802" cy="1552514"/>
          </a:xfrm>
          <a:prstGeom prst="rect">
            <a:avLst/>
          </a:prstGeom>
        </p:spPr>
      </p:pic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09429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75233" y="916007"/>
            <a:ext cx="91464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chemeClr val="accent6"/>
                </a:solidFill>
              </a:rPr>
              <a:t>Caso tenham inserido novas ações ao plano, preencham este e os próximos </a:t>
            </a:r>
            <a:r>
              <a:rPr lang="pt-BR" sz="2400" i="1" dirty="0">
                <a:solidFill>
                  <a:schemeClr val="accent6"/>
                </a:solidFill>
              </a:rPr>
              <a:t>slides, </a:t>
            </a:r>
            <a:r>
              <a:rPr lang="pt-BR" sz="2400" dirty="0">
                <a:solidFill>
                  <a:schemeClr val="accent6"/>
                </a:solidFill>
              </a:rPr>
              <a:t>com base na complementação dos problemas já identificados ou na inserção de novos problemas.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r>
              <a:rPr lang="pt-BR" sz="2400" dirty="0">
                <a:solidFill>
                  <a:schemeClr val="accent6"/>
                </a:solidFill>
              </a:rPr>
              <a:t>Assinalem com um “X” as últimas duas colunas da tabela, com vistas na inserção de ações complementares e corretivas no plano.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846233"/>
              </p:ext>
            </p:extLst>
          </p:nvPr>
        </p:nvGraphicFramePr>
        <p:xfrm>
          <a:off x="506442" y="3877850"/>
          <a:ext cx="889759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078">
                  <a:extLst>
                    <a:ext uri="{9D8B030D-6E8A-4147-A177-3AD203B41FA5}">
                      <a16:colId xmlns:a16="http://schemas.microsoft.com/office/drawing/2014/main" val="3342711535"/>
                    </a:ext>
                  </a:extLst>
                </a:gridCol>
                <a:gridCol w="3347206">
                  <a:extLst>
                    <a:ext uri="{9D8B030D-6E8A-4147-A177-3AD203B41FA5}">
                      <a16:colId xmlns:a16="http://schemas.microsoft.com/office/drawing/2014/main" val="3127418626"/>
                    </a:ext>
                  </a:extLst>
                </a:gridCol>
                <a:gridCol w="3039310">
                  <a:extLst>
                    <a:ext uri="{9D8B030D-6E8A-4147-A177-3AD203B41FA5}">
                      <a16:colId xmlns:a16="http://schemas.microsoft.com/office/drawing/2014/main" val="3816504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chemeClr val="accent6"/>
                          </a:solidFill>
                        </a:rPr>
                        <a:t>Segmento analisado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chemeClr val="accent6"/>
                          </a:solidFill>
                        </a:rPr>
                        <a:t>Ações</a:t>
                      </a:r>
                      <a:r>
                        <a:rPr lang="pt-BR" sz="2000" baseline="0" dirty="0">
                          <a:solidFill>
                            <a:schemeClr val="accent6"/>
                          </a:solidFill>
                        </a:rPr>
                        <a:t> complementares</a:t>
                      </a:r>
                      <a:endParaRPr lang="pt-BR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chemeClr val="accent6"/>
                          </a:solidFill>
                        </a:rPr>
                        <a:t>Ações</a:t>
                      </a:r>
                      <a:r>
                        <a:rPr lang="pt-BR" sz="2000" baseline="0" dirty="0">
                          <a:solidFill>
                            <a:schemeClr val="accent6"/>
                          </a:solidFill>
                        </a:rPr>
                        <a:t> corretivas</a:t>
                      </a:r>
                      <a:endParaRPr lang="pt-BR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20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accent6"/>
                          </a:solidFill>
                        </a:rPr>
                        <a:t>Anos Iniciais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810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accent6"/>
                          </a:solidFill>
                        </a:rPr>
                        <a:t>Anos Finais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93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accent6"/>
                          </a:solidFill>
                        </a:rPr>
                        <a:t>Ensino Médio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740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549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153456" y="939514"/>
            <a:ext cx="9458325" cy="5667763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150762"/>
            <a:ext cx="8077587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AI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3423" y="1276094"/>
            <a:ext cx="90543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Assinalem com um “X” (na coluna direita da tabela) os indicativos  que apresentaram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evidências e/ou resultados não satisfatórios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para a identificação de um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novo problema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nos </a:t>
            </a:r>
            <a:r>
              <a:rPr lang="pt-BR" sz="24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Anos Iniciais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ou seja,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ações corretivas: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38935"/>
              </p:ext>
            </p:extLst>
          </p:nvPr>
        </p:nvGraphicFramePr>
        <p:xfrm>
          <a:off x="704950" y="3080595"/>
          <a:ext cx="6974598" cy="3068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852">
                  <a:extLst>
                    <a:ext uri="{9D8B030D-6E8A-4147-A177-3AD203B41FA5}">
                      <a16:colId xmlns:a16="http://schemas.microsoft.com/office/drawing/2014/main" val="3063001704"/>
                    </a:ext>
                  </a:extLst>
                </a:gridCol>
                <a:gridCol w="1142746">
                  <a:extLst>
                    <a:ext uri="{9D8B030D-6E8A-4147-A177-3AD203B41FA5}">
                      <a16:colId xmlns:a16="http://schemas.microsoft.com/office/drawing/2014/main" val="468714336"/>
                    </a:ext>
                  </a:extLst>
                </a:gridCol>
              </a:tblGrid>
              <a:tr h="401245">
                <a:tc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Frequência dos estudantes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340134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Realização de atividades</a:t>
                      </a:r>
                      <a:r>
                        <a:rPr lang="pt-BR" sz="2200" b="0" baseline="0" dirty="0">
                          <a:solidFill>
                            <a:schemeClr val="accent6"/>
                          </a:solidFill>
                        </a:rPr>
                        <a:t> no CMSP</a:t>
                      </a:r>
                      <a:endParaRPr lang="pt-BR" sz="2200" b="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538670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Notas dos estudantes no 1º</a:t>
                      </a:r>
                      <a:r>
                        <a:rPr lang="pt-BR" sz="2200" b="0" baseline="0" dirty="0">
                          <a:solidFill>
                            <a:schemeClr val="accent6"/>
                          </a:solidFill>
                        </a:rPr>
                        <a:t> e 2º bimestre</a:t>
                      </a:r>
                      <a:endParaRPr lang="pt-BR" sz="2200" b="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44445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Realização</a:t>
                      </a:r>
                      <a:r>
                        <a:rPr lang="pt-BR" sz="2200" b="0" baseline="0" dirty="0">
                          <a:solidFill>
                            <a:schemeClr val="accent6"/>
                          </a:solidFill>
                        </a:rPr>
                        <a:t>  e resultados das AAP</a:t>
                      </a:r>
                      <a:endParaRPr lang="pt-BR" sz="2200" b="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737976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Realização das sequências digitais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093723"/>
                  </a:ext>
                </a:extLst>
              </a:tr>
              <a:tr h="9351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Outros </a:t>
                      </a:r>
                      <a:r>
                        <a:rPr lang="pt-BR" sz="2000" b="0" dirty="0">
                          <a:solidFill>
                            <a:schemeClr val="accent6"/>
                          </a:solidFill>
                        </a:rPr>
                        <a:t>(digite neste campo qual</a:t>
                      </a:r>
                      <a:r>
                        <a:rPr lang="pt-BR" sz="2000" b="0" baseline="0" dirty="0">
                          <a:solidFill>
                            <a:schemeClr val="accent6"/>
                          </a:solidFill>
                        </a:rPr>
                        <a:t> outro indicativo foi analisado)</a:t>
                      </a:r>
                      <a:endParaRPr lang="pt-BR" sz="2000" b="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144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546571"/>
      </p:ext>
    </p:extLst>
  </p:cSld>
  <p:clrMapOvr>
    <a:masterClrMapping/>
  </p:clrMapOvr>
</p:sld>
</file>

<file path=ppt/theme/theme1.xml><?xml version="1.0" encoding="utf-8"?>
<a:theme xmlns:a="http://schemas.openxmlformats.org/drawingml/2006/main" name="1_Reunião N3 - Mês com Resultados">
  <a:themeElements>
    <a:clrScheme name="MMR">
      <a:dk1>
        <a:srgbClr val="034EA2"/>
      </a:dk1>
      <a:lt1>
        <a:srgbClr val="FFFFFF"/>
      </a:lt1>
      <a:dk2>
        <a:srgbClr val="3E3E3F"/>
      </a:dk2>
      <a:lt2>
        <a:srgbClr val="FFD400"/>
      </a:lt2>
      <a:accent1>
        <a:srgbClr val="0A5AAA"/>
      </a:accent1>
      <a:accent2>
        <a:srgbClr val="F37029"/>
      </a:accent2>
      <a:accent3>
        <a:srgbClr val="FFEA01"/>
      </a:accent3>
      <a:accent4>
        <a:srgbClr val="78C240"/>
      </a:accent4>
      <a:accent5>
        <a:srgbClr val="ED1C24"/>
      </a:accent5>
      <a:accent6>
        <a:srgbClr val="231F20"/>
      </a:accent6>
      <a:hlink>
        <a:srgbClr val="0A5AAA"/>
      </a:hlink>
      <a:folHlink>
        <a:srgbClr val="F3702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36000" tIns="46800" rIns="36000" rtlCol="0" anchor="t"/>
      <a:lstStyle>
        <a:defPPr>
          <a:defRPr b="1" dirty="0" smtClean="0"/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7802043148FD44E87E842B173C38602" ma:contentTypeVersion="10" ma:contentTypeDescription="Crie um novo documento." ma:contentTypeScope="" ma:versionID="ad7d96f9bef5b0510ffa4b0cd9dd0593">
  <xsd:schema xmlns:xsd="http://www.w3.org/2001/XMLSchema" xmlns:xs="http://www.w3.org/2001/XMLSchema" xmlns:p="http://schemas.microsoft.com/office/2006/metadata/properties" xmlns:ns2="3227d561-b0d7-4dd9-8393-410254f9d343" xmlns:ns3="eb33c5a6-54d1-477f-83bb-93291d03e373" targetNamespace="http://schemas.microsoft.com/office/2006/metadata/properties" ma:root="true" ma:fieldsID="b7c31fa00adaf2738d1de9f893ee1435" ns2:_="" ns3:_="">
    <xsd:import namespace="3227d561-b0d7-4dd9-8393-410254f9d343"/>
    <xsd:import namespace="eb33c5a6-54d1-477f-83bb-93291d03e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7d561-b0d7-4dd9-8393-410254f9d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3c5a6-54d1-477f-83bb-93291d03e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90F3E5-9223-4A72-AE77-BB2D39EA87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27d561-b0d7-4dd9-8393-410254f9d343"/>
    <ds:schemaRef ds:uri="eb33c5a6-54d1-477f-83bb-93291d03e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D5C3DC-0542-4E8E-8077-5694BFE29E9F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3227d561-b0d7-4dd9-8393-410254f9d343"/>
    <ds:schemaRef ds:uri="http://schemas.microsoft.com/office/infopath/2007/PartnerControls"/>
    <ds:schemaRef ds:uri="http://schemas.openxmlformats.org/package/2006/metadata/core-properties"/>
    <ds:schemaRef ds:uri="eb33c5a6-54d1-477f-83bb-93291d03e373"/>
    <ds:schemaRef ds:uri="http://www.w3.org/XML/1998/namespace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1B2BB32-5FD4-4778-814C-B63E6D7FE0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90450</TotalTime>
  <Words>1044</Words>
  <Application>Microsoft Office PowerPoint</Application>
  <PresentationFormat>Papel A4 (210x297 mm)</PresentationFormat>
  <Paragraphs>199</Paragraphs>
  <Slides>26</Slides>
  <Notes>16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26</vt:i4>
      </vt:variant>
    </vt:vector>
  </HeadingPairs>
  <TitlesOfParts>
    <vt:vector size="31" baseType="lpstr">
      <vt:lpstr>Aharoni</vt:lpstr>
      <vt:lpstr>Arial</vt:lpstr>
      <vt:lpstr>Calibri</vt:lpstr>
      <vt:lpstr>Segoe UI Light</vt:lpstr>
      <vt:lpstr>1_Reunião N3 - Mês com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frederico.gabrielli</dc:creator>
  <cp:lastModifiedBy>Mirela De Oliveira Roman</cp:lastModifiedBy>
  <cp:revision>3726</cp:revision>
  <cp:lastPrinted>2012-10-01T22:32:26Z</cp:lastPrinted>
  <dcterms:created xsi:type="dcterms:W3CDTF">2012-10-24T12:37:45Z</dcterms:created>
  <dcterms:modified xsi:type="dcterms:W3CDTF">2021-07-14T17:03:53Z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0x01010027802043148FD44E87E842B173C38602</vt:lpwstr>
  </property>
</Properties>
</file>