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642" r:id="rId76"/>
    <p:sldId id="643" r:id="rId77"/>
    <p:sldId id="644" r:id="rId78"/>
    <p:sldId id="645" r:id="rId79"/>
    <p:sldId id="646" r:id="rId80"/>
    <p:sldId id="647" r:id="rId81"/>
    <p:sldId id="648" r:id="rId82"/>
    <p:sldId id="649" r:id="rId83"/>
    <p:sldId id="650" r:id="rId84"/>
    <p:sldId id="359" r:id="rId85"/>
    <p:sldId id="360" r:id="rId86"/>
    <p:sldId id="361" r:id="rId87"/>
    <p:sldId id="364" r:id="rId8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4" roundtripDataSignature="AMtx7mhF3laeFbSfimExv8KTY8ltGbTkZ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a Pag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2C3BE3-E2CC-4A9B-B8C8-522A039E0211}">
  <a:tblStyle styleId="{D52C3BE3-E2CC-4A9B-B8C8-522A039E02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768976-2B52-408D-AACA-1F5BAF20D9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D91910-7D6A-4CF3-A9A4-AB66D0CBDF1F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6CF46A6-6748-4CF3-A87D-E032AB4CC3D9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5021177-549B-4926-A103-C29D0FAEF0D1}" styleName="Table_4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398" Type="http://schemas.openxmlformats.org/officeDocument/2006/relationships/theme" Target="theme/theme1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96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394" Type="http://customschemas.google.com/relationships/presentationmetadata" Target="metadata"/><Relationship Id="rId39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397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39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4529bea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e4529bea70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e4529bea7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59772ad26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e59772ad26_0_7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e59772ad26_0_7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59772ad26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e59772ad26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e59772ad26_0_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59772ad26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e59772ad26_0_3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e59772ad26_0_3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4529bea7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e4529bea70_0_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e4529bea70_0_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59772ad26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e59772ad26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432dab3d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e432dab3da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ge432dab3da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59772ad26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e59772ad26_0_7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e59772ad26_0_7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9772ad2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e59772ad2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4529bea70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e4529bea70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f4e517959_3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df4e517959_3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4529bea70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e4529bea70_0_5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ge4529bea70_0_5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e4529bea70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e4529bea70_0_5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ge4529bea70_0_5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4529bea70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e4529bea70_0_6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ge4529bea70_0_6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5c3c8e8e7_6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ge5c3c8e8e7_6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ge5c3c8e8e7_6_3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5c3c8e8e7_6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ge5c3c8e8e7_6_6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9" name="Google Shape;529;ge5c3c8e8e7_6_6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e4529bea70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ge4529bea70_0_5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5" name="Google Shape;565;ge4529bea70_0_5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5c3c8e8e7_6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ge5c3c8e8e7_6_5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ge5c3c8e8e7_6_5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e5c3c8e8e7_6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ge5c3c8e8e7_6_5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2" name="Google Shape;612;ge5c3c8e8e7_6_5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e4529bea70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ge4529bea70_0_5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0" name="Google Shape;650;ge4529bea70_0_5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e4529bea70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ge4529bea70_0_5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3" name="Google Shape;663;ge4529bea70_0_5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4529bea7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e4529bea7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e5c3c8e8e7_6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ge5c3c8e8e7_6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6" name="Google Shape;676;ge5c3c8e8e7_6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4529bea70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ge4529bea70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4529bea70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ge4529bea70_0_8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ge4529bea70_0_8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e4529bea70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ge4529bea70_0_8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6" name="Google Shape;726;ge4529bea70_0_8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e4529bea70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6" name="Google Shape;736;ge4529bea70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e5c3c8e8e7_6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ge5c3c8e8e7_6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9" name="Google Shape;759;ge5c3c8e8e7_6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4529bea7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ge4529bea7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e5c3c8e8e7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ge5c3c8e8e7_6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9" name="Google Shape;799;ge5c3c8e8e7_6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e4529bea70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ge4529bea70_0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2" name="Google Shape;822;ge4529bea70_0_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e4529bea70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e4529bea70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3" name="Google Shape;833;ge4529bea70_0_3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4529bea7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e4529bea70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e4529bea70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e4529bea70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e4529bea70_0_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4" name="Google Shape;844;ge4529bea70_0_3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e4529bea70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ge4529bea70_0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5" name="Google Shape;855;ge4529bea70_0_3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4529bea70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5" name="Google Shape;865;ge4529bea70_0_3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6" name="Google Shape;866;ge4529bea70_0_3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4529bea70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8" name="Google Shape;878;ge4529bea70_0_9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9" name="Google Shape;879;ge4529bea70_0_9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5c3c8e8e7_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ge5c3c8e8e7_6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2" name="Google Shape;892;ge5c3c8e8e7_6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e5c3c8e8e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4" name="Google Shape;904;ge5c3c8e8e7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5" name="Google Shape;905;ge5c3c8e8e7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e4529bea70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7" name="Google Shape;917;ge4529bea70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8" name="Google Shape;918;ge4529bea70_0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e4529bea6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ge4529bea66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1" name="Google Shape;931;ge4529bea66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e4529bea70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ge4529bea70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4" name="Google Shape;944;ge4529bea70_0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e4529bea70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6" name="Google Shape;956;ge4529bea70_0_3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7" name="Google Shape;957;ge4529bea70_0_3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4529bea6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e4529bea66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e4529bea66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e4529bea70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9" name="Google Shape;969;ge4529bea70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0" name="Google Shape;970;ge4529bea70_0_3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e59772ad2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1" name="Google Shape;1001;ge59772ad2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e5c3c8e8e7_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3" name="Google Shape;1023;ge5c3c8e8e7_7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4" name="Google Shape;1024;ge5c3c8e8e7_7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e59772ad26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4" name="Google Shape;1034;ge59772ad26_0_9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5" name="Google Shape;1035;ge59772ad26_0_9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e50879d90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5" name="Google Shape;1045;ge50879d90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6" name="Google Shape;1046;ge50879d90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e5945a0c8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0" name="Google Shape;1060;ge5945a0c82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1" name="Google Shape;1061;ge5945a0c82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e50cebd1b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6" name="Google Shape;1076;ge50cebd1b4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7" name="Google Shape;1077;ge50cebd1b4_0_3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e59772ad2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5" name="Google Shape;1095;ge59772ad26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6" name="Google Shape;1096;ge59772ad2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e59772ad2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6" name="Google Shape;1116;ge59772ad26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7" name="Google Shape;1117;ge59772ad26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e4529bea6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2" name="Google Shape;1142;ge4529bea66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3" name="Google Shape;1143;ge4529bea66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4529bea6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e4529bea66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e4529bea66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e59772ad2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0" name="Google Shape;1170;ge59772ad2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1" name="Google Shape;1171;ge59772ad26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e59772ad26_0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9" name="Google Shape;1189;ge59772ad26_0_10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0" name="Google Shape;1190;ge59772ad26_0_10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e5945a0c8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6" name="Google Shape;1206;ge5945a0c82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7" name="Google Shape;1207;ge5945a0c82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e5c3c8e8e7_6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3" name="Google Shape;1223;ge5c3c8e8e7_6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4" name="Google Shape;1224;ge5c3c8e8e7_6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5c3c8e8e7_6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4" name="Google Shape;1234;ge5c3c8e8e7_6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5" name="Google Shape;1235;ge5c3c8e8e7_6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e5c3c8e8e7_6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9" name="Google Shape;1249;ge5c3c8e8e7_6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0" name="Google Shape;1250;ge5c3c8e8e7_6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e5c3c8e8e7_6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5" name="Google Shape;1265;ge5c3c8e8e7_6_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6" name="Google Shape;1266;ge5c3c8e8e7_6_2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e5c3c8e8e7_6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4" name="Google Shape;1284;ge5c3c8e8e7_6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5" name="Google Shape;1285;ge5c3c8e8e7_6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e5c3c8e8e7_6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6" name="Google Shape;1306;ge5c3c8e8e7_6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7" name="Google Shape;1307;ge5c3c8e8e7_6_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5c3c8e8e7_6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" name="Google Shape;1332;ge5c3c8e8e7_6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3" name="Google Shape;1333;ge5c3c8e8e7_6_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432dab3d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e432dab3d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e5c3c8e8e7_6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0" name="Google Shape;1360;ge5c3c8e8e7_6_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1" name="Google Shape;1361;ge5c3c8e8e7_6_3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e5c3c8e8e7_6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9" name="Google Shape;1379;ge5c3c8e8e7_6_3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0" name="Google Shape;1380;ge5c3c8e8e7_6_3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e5c3c8e8e7_6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6" name="Google Shape;1396;ge5c3c8e8e7_6_3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7" name="Google Shape;1397;ge5c3c8e8e7_6_3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e59772ad2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3" name="Google Shape;1413;ge59772ad2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4081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4411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45755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9696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698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4529bea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e4529bea7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e4529bea7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89858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4558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337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2683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e4574fa6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8" name="Google Shape;1678;ge4574fa67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9" name="Google Shape;1679;ge4574fa67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e5c3c8e8e7_6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9" name="Google Shape;1689;ge5c3c8e8e7_6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0" name="Google Shape;1690;ge5c3c8e8e7_6_3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85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e5c3c8e8e7_7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2" name="Google Shape;1712;ge5c3c8e8e7_7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3" name="Google Shape;1713;ge5c3c8e8e7_7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e44881382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4" name="Google Shape;1744;ge44881382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4529bea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e4529bea70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e4529bea70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d354be27cb_0_1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d354be27cb_0_1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d354be27cb_0_1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d354be27cb_0_1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d354be27cb_0_1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"/>
          <p:cNvGrpSpPr/>
          <p:nvPr/>
        </p:nvGrpSpPr>
        <p:grpSpPr>
          <a:xfrm>
            <a:off x="-457171" y="0"/>
            <a:ext cx="10375737" cy="5190396"/>
            <a:chOff x="2591200" y="1542550"/>
            <a:chExt cx="3694800" cy="1848300"/>
          </a:xfrm>
        </p:grpSpPr>
        <p:sp>
          <p:nvSpPr>
            <p:cNvPr id="60" name="Google Shape;60;p1"/>
            <p:cNvSpPr/>
            <p:nvPr/>
          </p:nvSpPr>
          <p:spPr>
            <a:xfrm>
              <a:off x="2591200" y="1542550"/>
              <a:ext cx="3694800" cy="1848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 l="16138" t="33314" r="16134" b="32194"/>
            <a:stretch/>
          </p:blipFill>
          <p:spPr>
            <a:xfrm>
              <a:off x="3513320" y="2014650"/>
              <a:ext cx="1850661" cy="667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ge4529bea70_0_3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59" name="Google Shape;259;ge4529bea70_0_3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ge4529bea70_0_3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1" name="Google Shape;261;ge4529bea70_0_3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ge4529bea70_0_3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e4529bea70_0_36"/>
          <p:cNvSpPr txBox="1"/>
          <p:nvPr/>
        </p:nvSpPr>
        <p:spPr>
          <a:xfrm>
            <a:off x="613558" y="1605600"/>
            <a:ext cx="24969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IDEB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Desde 2</a:t>
            </a:r>
            <a:r>
              <a:rPr lang="pt-B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011 São Paulo 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não </a:t>
            </a: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atinge a meta no ensino médio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ge4529bea70_0_36"/>
          <p:cNvSpPr txBox="1"/>
          <p:nvPr/>
        </p:nvSpPr>
        <p:spPr>
          <a:xfrm>
            <a:off x="613558" y="3205800"/>
            <a:ext cx="25737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EVASÃO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22%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dos jovens não concluem o EM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ge4529bea70_0_36"/>
          <p:cNvSpPr txBox="1"/>
          <p:nvPr/>
        </p:nvSpPr>
        <p:spPr>
          <a:xfrm>
            <a:off x="519775" y="805025"/>
            <a:ext cx="63366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RESULTADOS DO ENSINO MÉDIO EM SP</a:t>
            </a:r>
            <a:endParaRPr sz="2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ge4529bea70_0_36"/>
          <p:cNvSpPr txBox="1"/>
          <p:nvPr/>
        </p:nvSpPr>
        <p:spPr>
          <a:xfrm>
            <a:off x="116731" y="1389548"/>
            <a:ext cx="7716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t-BR" sz="47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#</a:t>
            </a:r>
            <a:endParaRPr sz="47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ge4529bea70_0_36"/>
          <p:cNvSpPr txBox="1"/>
          <p:nvPr/>
        </p:nvSpPr>
        <p:spPr>
          <a:xfrm>
            <a:off x="116731" y="2989748"/>
            <a:ext cx="7716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t-BR" sz="47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#</a:t>
            </a:r>
            <a:endParaRPr sz="47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ge4529bea70_0_36"/>
          <p:cNvSpPr txBox="1"/>
          <p:nvPr/>
        </p:nvSpPr>
        <p:spPr>
          <a:xfrm>
            <a:off x="3036050" y="1363928"/>
            <a:ext cx="30234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IDEB DO ENSINO MÉDIO</a:t>
            </a:r>
            <a:endParaRPr sz="1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ge4529bea70_0_36"/>
          <p:cNvSpPr txBox="1"/>
          <p:nvPr/>
        </p:nvSpPr>
        <p:spPr>
          <a:xfrm>
            <a:off x="2866272" y="4534174"/>
            <a:ext cx="2181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Índice alcançado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ge4529bea70_0_36"/>
          <p:cNvSpPr txBox="1"/>
          <p:nvPr/>
        </p:nvSpPr>
        <p:spPr>
          <a:xfrm>
            <a:off x="5037972" y="4534174"/>
            <a:ext cx="2181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Meta projetada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1" name="Google Shape;271;ge4529bea70_0_36"/>
          <p:cNvCxnSpPr/>
          <p:nvPr/>
        </p:nvCxnSpPr>
        <p:spPr>
          <a:xfrm>
            <a:off x="2952600" y="4457975"/>
            <a:ext cx="1695600" cy="0"/>
          </a:xfrm>
          <a:prstGeom prst="straightConnector1">
            <a:avLst/>
          </a:prstGeom>
          <a:noFill/>
          <a:ln w="76200" cap="flat" cmpd="sng">
            <a:solidFill>
              <a:srgbClr val="ED7D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ge4529bea70_0_36"/>
          <p:cNvCxnSpPr/>
          <p:nvPr/>
        </p:nvCxnSpPr>
        <p:spPr>
          <a:xfrm>
            <a:off x="5124300" y="4457975"/>
            <a:ext cx="1695600" cy="0"/>
          </a:xfrm>
          <a:prstGeom prst="straightConnector1">
            <a:avLst/>
          </a:prstGeom>
          <a:noFill/>
          <a:ln w="762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3" name="Google Shape;273;ge4529bea7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4250" y="1744325"/>
            <a:ext cx="3841750" cy="227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ge59772ad26_0_70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80" name="Google Shape;280;ge59772ad26_0_70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ge59772ad26_0_70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2" name="Google Shape;282;ge59772ad26_0_70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JOVENS FORA DA ESCOLA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3" name="Google Shape;283;ge59772ad26_0_705" descr="https://lh5.googleusercontent.com/vsHin3cASv2OgNgC-Wzxj16jDnp5RdwdPmoLmEGsmFFP7KBte5xHIS1mecuA56obyZ_QQmiAy__zi-TeHB8OSuCU1BFat4a_sojl0XT4aH6WRplwjrQltigRFouJLET15jI3Lp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71" y="1322721"/>
            <a:ext cx="6336601" cy="300472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e59772ad26_0_705"/>
          <p:cNvSpPr/>
          <p:nvPr/>
        </p:nvSpPr>
        <p:spPr>
          <a:xfrm>
            <a:off x="5948619" y="2567831"/>
            <a:ext cx="580500" cy="540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e59772ad26_0_705"/>
          <p:cNvSpPr/>
          <p:nvPr/>
        </p:nvSpPr>
        <p:spPr>
          <a:xfrm>
            <a:off x="4586490" y="2422537"/>
            <a:ext cx="580500" cy="540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e59772ad26_0_705"/>
          <p:cNvSpPr/>
          <p:nvPr/>
        </p:nvSpPr>
        <p:spPr>
          <a:xfrm>
            <a:off x="2958696" y="3273642"/>
            <a:ext cx="421500" cy="4437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e59772ad26_0_705"/>
          <p:cNvSpPr/>
          <p:nvPr/>
        </p:nvSpPr>
        <p:spPr>
          <a:xfrm>
            <a:off x="3210798" y="2948108"/>
            <a:ext cx="736500" cy="4437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e59772ad26_0_705"/>
          <p:cNvSpPr txBox="1"/>
          <p:nvPr/>
        </p:nvSpPr>
        <p:spPr>
          <a:xfrm>
            <a:off x="4568708" y="2530102"/>
            <a:ext cx="7365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29%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e59772ad26_0_705"/>
          <p:cNvSpPr txBox="1"/>
          <p:nvPr/>
        </p:nvSpPr>
        <p:spPr>
          <a:xfrm>
            <a:off x="3234912" y="3027776"/>
            <a:ext cx="801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9,7%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e59772ad26_0_705"/>
          <p:cNvSpPr txBox="1"/>
          <p:nvPr/>
        </p:nvSpPr>
        <p:spPr>
          <a:xfrm>
            <a:off x="2920548" y="3341667"/>
            <a:ext cx="5805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e59772ad26_0_705"/>
          <p:cNvSpPr txBox="1"/>
          <p:nvPr/>
        </p:nvSpPr>
        <p:spPr>
          <a:xfrm>
            <a:off x="5923355" y="2696918"/>
            <a:ext cx="720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23%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e59772ad26_0_70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ge59772ad26_0_33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99" name="Google Shape;299;ge59772ad26_0_33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ge59772ad26_0_33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1" name="Google Shape;301;ge59772ad26_0_33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LEGISLAÇÃO DO ENSINO MÉDIO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2" name="Google Shape;302;ge59772ad26_0_335"/>
          <p:cNvGrpSpPr/>
          <p:nvPr/>
        </p:nvGrpSpPr>
        <p:grpSpPr>
          <a:xfrm>
            <a:off x="675275" y="1350525"/>
            <a:ext cx="2225250" cy="2573250"/>
            <a:chOff x="675275" y="1350525"/>
            <a:chExt cx="2225250" cy="2573250"/>
          </a:xfrm>
        </p:grpSpPr>
        <p:sp>
          <p:nvSpPr>
            <p:cNvPr id="303" name="Google Shape;303;ge59772ad26_0_335"/>
            <p:cNvSpPr txBox="1"/>
            <p:nvPr/>
          </p:nvSpPr>
          <p:spPr>
            <a:xfrm>
              <a:off x="713225" y="2180475"/>
              <a:ext cx="2187300" cy="17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500">
                  <a:solidFill>
                    <a:schemeClr val="dk1"/>
                  </a:solidFill>
                </a:rPr>
                <a:t>PNE prevê em sua meta 3 a </a:t>
              </a:r>
              <a:r>
                <a:rPr lang="pt-BR" sz="1500" b="1">
                  <a:solidFill>
                    <a:schemeClr val="dk1"/>
                  </a:solidFill>
                </a:rPr>
                <a:t>renovação do ensino médio, com abordagens interdisciplinares e currículos flexíveis</a:t>
              </a: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e59772ad26_0_335"/>
            <p:cNvSpPr/>
            <p:nvPr/>
          </p:nvSpPr>
          <p:spPr>
            <a:xfrm>
              <a:off x="675275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600" b="1">
                  <a:solidFill>
                    <a:schemeClr val="dk1"/>
                  </a:solidFill>
                </a:rPr>
                <a:t>Plano Nacional de Educação de 2014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ge59772ad26_0_335"/>
          <p:cNvGrpSpPr/>
          <p:nvPr/>
        </p:nvGrpSpPr>
        <p:grpSpPr>
          <a:xfrm>
            <a:off x="3470788" y="1350525"/>
            <a:ext cx="2126400" cy="3104250"/>
            <a:chOff x="3470788" y="1350525"/>
            <a:chExt cx="2126400" cy="3104250"/>
          </a:xfrm>
        </p:grpSpPr>
        <p:sp>
          <p:nvSpPr>
            <p:cNvPr id="306" name="Google Shape;306;ge59772ad26_0_335"/>
            <p:cNvSpPr txBox="1"/>
            <p:nvPr/>
          </p:nvSpPr>
          <p:spPr>
            <a:xfrm>
              <a:off x="3470788" y="2180475"/>
              <a:ext cx="2126400" cy="22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500">
                  <a:solidFill>
                    <a:schemeClr val="dk1"/>
                  </a:solidFill>
                </a:rPr>
                <a:t>Mudança na LDB proposta por MP em 2016, </a:t>
              </a:r>
              <a:r>
                <a:rPr lang="pt-BR" sz="1500" b="1">
                  <a:solidFill>
                    <a:schemeClr val="dk1"/>
                  </a:solidFill>
                </a:rPr>
                <a:t>foi discutida, votada e aprovada pelo Congresso Nacional em 2017</a:t>
              </a:r>
              <a:r>
                <a:rPr lang="pt-BR" sz="1500">
                  <a:solidFill>
                    <a:schemeClr val="dk1"/>
                  </a:solidFill>
                </a:rPr>
                <a:t>, instituindo o Novo Ensino Médio 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e59772ad26_0_335"/>
            <p:cNvSpPr/>
            <p:nvPr/>
          </p:nvSpPr>
          <p:spPr>
            <a:xfrm>
              <a:off x="3470788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600" b="1">
                  <a:solidFill>
                    <a:schemeClr val="dk1"/>
                  </a:solidFill>
                </a:rPr>
                <a:t>Atualização da LDB de 2017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ge59772ad26_0_335"/>
          <p:cNvGrpSpPr/>
          <p:nvPr/>
        </p:nvGrpSpPr>
        <p:grpSpPr>
          <a:xfrm>
            <a:off x="6266300" y="1350525"/>
            <a:ext cx="2126400" cy="1245450"/>
            <a:chOff x="6266300" y="1350525"/>
            <a:chExt cx="2126400" cy="1245450"/>
          </a:xfrm>
        </p:grpSpPr>
        <p:sp>
          <p:nvSpPr>
            <p:cNvPr id="309" name="Google Shape;309;ge59772ad26_0_335"/>
            <p:cNvSpPr txBox="1"/>
            <p:nvPr/>
          </p:nvSpPr>
          <p:spPr>
            <a:xfrm>
              <a:off x="6266300" y="2180475"/>
              <a:ext cx="2126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e59772ad26_0_335"/>
            <p:cNvSpPr/>
            <p:nvPr/>
          </p:nvSpPr>
          <p:spPr>
            <a:xfrm>
              <a:off x="6266300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1" name="Google Shape;311;ge59772ad26_0_335"/>
          <p:cNvCxnSpPr/>
          <p:nvPr/>
        </p:nvCxnSpPr>
        <p:spPr>
          <a:xfrm>
            <a:off x="3134425" y="1350525"/>
            <a:ext cx="3600" cy="3323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12" name="Google Shape;312;ge59772ad26_0_33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59772ad26_0_388"/>
          <p:cNvSpPr txBox="1"/>
          <p:nvPr/>
        </p:nvSpPr>
        <p:spPr>
          <a:xfrm>
            <a:off x="2583025" y="2021687"/>
            <a:ext cx="1911300" cy="2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/>
              <a:t>O documento curricular passou por ampla consulta pública, com 400 mil contribuições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600" b="1"/>
              <a:t>Resultado</a:t>
            </a:r>
            <a:r>
              <a:rPr lang="pt-BR" sz="1600"/>
              <a:t>: Currículo aprovado no CEE, depois de incorporadas as contribuições</a:t>
            </a:r>
            <a:endParaRPr sz="1600"/>
          </a:p>
        </p:txBody>
      </p:sp>
      <p:sp>
        <p:nvSpPr>
          <p:cNvPr id="319" name="Google Shape;319;ge59772ad26_0_388"/>
          <p:cNvSpPr txBox="1"/>
          <p:nvPr/>
        </p:nvSpPr>
        <p:spPr>
          <a:xfrm>
            <a:off x="601836" y="2021687"/>
            <a:ext cx="2050500" cy="30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dirty="0"/>
              <a:t>160 mil estudantes e </a:t>
            </a:r>
            <a:r>
              <a:rPr lang="pt-BR" sz="1600" dirty="0" err="1"/>
              <a:t>prof</a:t>
            </a:r>
            <a:r>
              <a:rPr lang="pt-BR" sz="1600" dirty="0"/>
              <a:t> participaram de seminários para levantar insumos para a construção do currículo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600" b="1" dirty="0"/>
              <a:t>Resultado</a:t>
            </a:r>
            <a:r>
              <a:rPr lang="pt-BR" sz="1600" dirty="0"/>
              <a:t>: </a:t>
            </a:r>
            <a:br>
              <a:rPr lang="pt-BR" sz="1600" dirty="0"/>
            </a:br>
            <a:r>
              <a:rPr lang="pt-BR" sz="1600" dirty="0"/>
              <a:t>V0 do Documento curricular enviado para Consulta Pública em 2020.</a:t>
            </a:r>
            <a:endParaRPr sz="1600" dirty="0"/>
          </a:p>
        </p:txBody>
      </p:sp>
      <p:grpSp>
        <p:nvGrpSpPr>
          <p:cNvPr id="320" name="Google Shape;320;ge59772ad26_0_38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21" name="Google Shape;321;ge59772ad26_0_38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ge59772ad26_0_38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3" name="Google Shape;323;ge59772ad26_0_38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HISTÓRICO DE DIÁLOGOS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ge59772ad26_0_388"/>
          <p:cNvSpPr/>
          <p:nvPr/>
        </p:nvSpPr>
        <p:spPr>
          <a:xfrm>
            <a:off x="583911" y="1232175"/>
            <a:ext cx="2050500" cy="818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e59772ad26_0_388"/>
          <p:cNvSpPr/>
          <p:nvPr/>
        </p:nvSpPr>
        <p:spPr>
          <a:xfrm>
            <a:off x="2614369" y="1232175"/>
            <a:ext cx="2050500" cy="818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e59772ad26_0_388"/>
          <p:cNvSpPr/>
          <p:nvPr/>
        </p:nvSpPr>
        <p:spPr>
          <a:xfrm>
            <a:off x="4644827" y="1232175"/>
            <a:ext cx="2050500" cy="818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e59772ad26_0_38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e59772ad26_0_388"/>
          <p:cNvSpPr txBox="1"/>
          <p:nvPr/>
        </p:nvSpPr>
        <p:spPr>
          <a:xfrm>
            <a:off x="4659919" y="2021687"/>
            <a:ext cx="2050500" cy="30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/>
              <a:t>Escuta à rede e coletar insumos para a construção dos Itinerários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600" b="1"/>
              <a:t>Resultado</a:t>
            </a:r>
            <a:r>
              <a:rPr lang="pt-BR" sz="1600"/>
              <a:t>: Propostas concretas para itinerários construídas e estudantes ouvidos quanto a suas preferências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4529bea70_0_239"/>
          <p:cNvSpPr/>
          <p:nvPr/>
        </p:nvSpPr>
        <p:spPr>
          <a:xfrm>
            <a:off x="512600" y="28266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19/ago e 20/ago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5" name="Google Shape;335;ge4529bea70_0_239"/>
          <p:cNvSpPr txBox="1"/>
          <p:nvPr/>
        </p:nvSpPr>
        <p:spPr>
          <a:xfrm>
            <a:off x="2415325" y="1069975"/>
            <a:ext cx="56403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Lançamento dos IF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Manifestação de interesse dos estudantes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Resultado manifestação de interesse e divulgação das matrizes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Escola discute quais IF ofertará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dos IF ofertados em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Homologação pelas DEs da oferta de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Período da rematrícula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Alterações nos regimentos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 resultado da 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Atribuição de aulas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/>
              <a:t>Início das aulas - aprofundamentos</a:t>
            </a:r>
            <a:endParaRPr/>
          </a:p>
        </p:txBody>
      </p:sp>
      <p:sp>
        <p:nvSpPr>
          <p:cNvPr id="336" name="Google Shape;336;ge4529bea70_0_239"/>
          <p:cNvSpPr/>
          <p:nvPr/>
        </p:nvSpPr>
        <p:spPr>
          <a:xfrm>
            <a:off x="512600" y="11502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15/jun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37" name="Google Shape;337;ge4529bea70_0_23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38" name="Google Shape;338;ge4529bea70_0_23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ge4529bea70_0_23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0" name="Google Shape;340;ge4529bea70_0_239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DA IMPLEMENTAÇÃO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ge4529bea70_0_23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e4529bea70_0_239"/>
          <p:cNvSpPr/>
          <p:nvPr/>
        </p:nvSpPr>
        <p:spPr>
          <a:xfrm>
            <a:off x="512600" y="14855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15/jun a 15/jul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3" name="Google Shape;343;ge4529bea70_0_239"/>
          <p:cNvSpPr/>
          <p:nvPr/>
        </p:nvSpPr>
        <p:spPr>
          <a:xfrm>
            <a:off x="512600" y="18208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20/jul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4" name="Google Shape;344;ge4529bea70_0_239"/>
          <p:cNvSpPr/>
          <p:nvPr/>
        </p:nvSpPr>
        <p:spPr>
          <a:xfrm>
            <a:off x="512600" y="21560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20/jul a 18/ago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5" name="Google Shape;345;ge4529bea70_0_239"/>
          <p:cNvSpPr/>
          <p:nvPr/>
        </p:nvSpPr>
        <p:spPr>
          <a:xfrm>
            <a:off x="512600" y="31619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23/ago a 17/set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6" name="Google Shape;346;ge4529bea70_0_239"/>
          <p:cNvSpPr/>
          <p:nvPr/>
        </p:nvSpPr>
        <p:spPr>
          <a:xfrm>
            <a:off x="512600" y="24913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18/</a:t>
            </a:r>
            <a:r>
              <a:rPr lang="pt-BR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7" name="Google Shape;347;ge4529bea70_0_239"/>
          <p:cNvSpPr/>
          <p:nvPr/>
        </p:nvSpPr>
        <p:spPr>
          <a:xfrm>
            <a:off x="512600" y="34972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31/ago*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8" name="Google Shape;348;ge4529bea70_0_239"/>
          <p:cNvSpPr/>
          <p:nvPr/>
        </p:nvSpPr>
        <p:spPr>
          <a:xfrm>
            <a:off x="512600" y="38324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25/nov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9" name="Google Shape;349;ge4529bea70_0_239"/>
          <p:cNvSpPr/>
          <p:nvPr/>
        </p:nvSpPr>
        <p:spPr>
          <a:xfrm>
            <a:off x="512600" y="41677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23/nov a 21/dez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0" name="Google Shape;350;ge4529bea70_0_239"/>
          <p:cNvSpPr/>
          <p:nvPr/>
        </p:nvSpPr>
        <p:spPr>
          <a:xfrm>
            <a:off x="512600" y="45030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fevereiro de 2022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1" name="Google Shape;351;ge4529bea70_0_239"/>
          <p:cNvSpPr txBox="1"/>
          <p:nvPr/>
        </p:nvSpPr>
        <p:spPr>
          <a:xfrm>
            <a:off x="621800" y="4852425"/>
            <a:ext cx="55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* prazo será estendido junto ao CEE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e59772ad26_0_723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e59772ad26_0_7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e59772ad26_0_723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ge59772ad26_0_723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360" name="Google Shape;360;ge59772ad26_0_723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e59772ad26_0_723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362;ge59772ad26_0_723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63" name="Google Shape;363;ge59772ad26_0_723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e59772ad26_0_723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MANIFESTAÇÃO DE INTERESSE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5" name="Google Shape;365;ge59772ad26_0_7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e59772ad26_0_723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ge59772ad26_0_723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368" name="Google Shape;368;ge59772ad26_0_723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e59772ad26_0_723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e59772ad26_0_723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e59772ad26_0_723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e59772ad26_0_723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3" name="Google Shape;373;ge59772ad26_0_7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ge432dab3da_0_4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80" name="Google Shape;380;ge432dab3da_0_4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ge432dab3da_0_4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82" name="Google Shape;382;ge432dab3da_0_4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MANIFESTAÇÃO DE INTERESSE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ge432dab3da_0_4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e432dab3da_0_40"/>
          <p:cNvSpPr txBox="1"/>
          <p:nvPr/>
        </p:nvSpPr>
        <p:spPr>
          <a:xfrm>
            <a:off x="1403650" y="1190850"/>
            <a:ext cx="5472300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Como resultado do amplo processo de diálogos e consultas à rede, a SEDUC divulgou, em 15 de junho, </a:t>
            </a:r>
            <a:r>
              <a:rPr lang="pt-BR" sz="1800" b="1">
                <a:solidFill>
                  <a:schemeClr val="dk1"/>
                </a:solidFill>
              </a:rPr>
              <a:t>o catálogo de itinerários formativos</a:t>
            </a:r>
            <a:r>
              <a:rPr lang="pt-BR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 período de um mês, </a:t>
            </a:r>
            <a:r>
              <a:rPr lang="pt-BR" sz="1800" b="1">
                <a:solidFill>
                  <a:schemeClr val="dk1"/>
                </a:solidFill>
              </a:rPr>
              <a:t>os estudantes puderam manifestar interesse </a:t>
            </a:r>
            <a:r>
              <a:rPr lang="pt-BR" sz="1800">
                <a:solidFill>
                  <a:schemeClr val="dk1"/>
                </a:solidFill>
              </a:rPr>
              <a:t>entre as opções do catálogo apresentado pela SEDUC.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Mas importante: </a:t>
            </a:r>
            <a:r>
              <a:rPr lang="pt-BR" sz="1800" b="1">
                <a:solidFill>
                  <a:schemeClr val="dk1"/>
                </a:solidFill>
              </a:rPr>
              <a:t>ainda não é matrícula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ge59772ad26_0_74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91" name="Google Shape;391;ge59772ad26_0_74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ge59772ad26_0_74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3" name="Google Shape;393;ge59772ad26_0_74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MANIFESTAÇÃO DE INTERESSE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ge59772ad26_0_74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ge59772ad26_0_7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238" y="2477331"/>
            <a:ext cx="1481025" cy="12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e59772ad26_0_744"/>
          <p:cNvSpPr txBox="1"/>
          <p:nvPr/>
        </p:nvSpPr>
        <p:spPr>
          <a:xfrm>
            <a:off x="2659025" y="3991363"/>
            <a:ext cx="4217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3.337 escolas </a:t>
            </a:r>
            <a:r>
              <a:rPr lang="pt-BR" sz="1800">
                <a:solidFill>
                  <a:schemeClr val="dk1"/>
                </a:solidFill>
              </a:rPr>
              <a:t>(</a:t>
            </a:r>
            <a:r>
              <a:rPr lang="pt-BR" sz="1800"/>
              <a:t>92% do total) tiveram 75% ou mais de respondentes</a:t>
            </a:r>
            <a:endParaRPr sz="1800"/>
          </a:p>
        </p:txBody>
      </p:sp>
      <p:pic>
        <p:nvPicPr>
          <p:cNvPr id="397" name="Google Shape;397;ge59772ad26_0_7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106" y="957758"/>
            <a:ext cx="1217288" cy="12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e59772ad26_0_7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875" y="3881457"/>
            <a:ext cx="1047750" cy="95871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e59772ad26_0_744"/>
          <p:cNvSpPr txBox="1"/>
          <p:nvPr/>
        </p:nvSpPr>
        <p:spPr>
          <a:xfrm>
            <a:off x="2659025" y="2714850"/>
            <a:ext cx="4139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Todas as Diretorias de Ensino </a:t>
            </a:r>
            <a:r>
              <a:rPr lang="pt-BR" sz="1800">
                <a:solidFill>
                  <a:schemeClr val="dk1"/>
                </a:solidFill>
              </a:rPr>
              <a:t>ultrapassaram 75% dos estudantes </a:t>
            </a:r>
            <a:endParaRPr sz="1800"/>
          </a:p>
        </p:txBody>
      </p:sp>
      <p:sp>
        <p:nvSpPr>
          <p:cNvPr id="400" name="Google Shape;400;ge59772ad26_0_744"/>
          <p:cNvSpPr txBox="1"/>
          <p:nvPr/>
        </p:nvSpPr>
        <p:spPr>
          <a:xfrm>
            <a:off x="2659025" y="1050145"/>
            <a:ext cx="5653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Mais de 376 mil estudantes responderam </a:t>
            </a:r>
            <a:r>
              <a:rPr lang="pt-BR" sz="1800">
                <a:solidFill>
                  <a:schemeClr val="dk1"/>
                </a:solidFill>
              </a:rPr>
              <a:t>a manifestação, o que representa 89% do total de estudantes da 1ª série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ge59772ad26_0_1041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e59772ad26_0_10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ge59772ad26_0_1041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ge59772ad26_0_1041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409" name="Google Shape;409;ge59772ad26_0_1041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e59772ad26_0_1041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ge59772ad26_0_1041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12" name="Google Shape;412;ge59772ad26_0_1041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e59772ad26_0_1041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ANÚNCIOS DE</a:t>
            </a:r>
            <a:b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INVESTIMENTO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4" name="Google Shape;414;ge59772ad26_0_10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e59772ad26_0_1041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" name="Google Shape;416;ge59772ad26_0_1041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417" name="Google Shape;417;ge59772ad26_0_1041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e59772ad26_0_1041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e59772ad26_0_1041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e59772ad26_0_1041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e59772ad26_0_1041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2" name="Google Shape;422;ge59772ad26_0_10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ge4529bea70_0_452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e4529bea70_0_4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ge4529bea70_0_452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ge4529bea70_0_452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431" name="Google Shape;431;ge4529bea70_0_452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e4529bea70_0_452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3" name="Google Shape;433;ge4529bea70_0_452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34" name="Google Shape;434;ge4529bea70_0_452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e4529bea70_0_452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AMPLIAÇÃO DA CARGA HORÁRIA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6" name="Google Shape;436;ge4529bea70_0_4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e4529bea70_0_452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ge4529bea70_0_452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439" name="Google Shape;439;ge4529bea70_0_452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e4529bea70_0_452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e4529bea70_0_452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e4529bea70_0_452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e4529bea70_0_452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4" name="Google Shape;444;ge4529bea70_0_4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df4e517959_3_6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df4e517959_3_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df4e517959_3_6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gdf4e517959_3_69"/>
          <p:cNvGrpSpPr/>
          <p:nvPr/>
        </p:nvGrpSpPr>
        <p:grpSpPr>
          <a:xfrm>
            <a:off x="899950" y="1630819"/>
            <a:ext cx="6353225" cy="1883102"/>
            <a:chOff x="407394" y="380763"/>
            <a:chExt cx="2604955" cy="1029975"/>
          </a:xfrm>
        </p:grpSpPr>
        <p:sp>
          <p:nvSpPr>
            <p:cNvPr id="70" name="Google Shape;70;gdf4e517959_3_69"/>
            <p:cNvSpPr/>
            <p:nvPr/>
          </p:nvSpPr>
          <p:spPr>
            <a:xfrm>
              <a:off x="407394" y="382338"/>
              <a:ext cx="2512800" cy="10284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df4e517959_3_69"/>
            <p:cNvSpPr txBox="1"/>
            <p:nvPr/>
          </p:nvSpPr>
          <p:spPr>
            <a:xfrm>
              <a:off x="518305" y="380763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6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6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gdf4e517959_3_69"/>
            <p:cNvSpPr txBox="1"/>
            <p:nvPr/>
          </p:nvSpPr>
          <p:spPr>
            <a:xfrm>
              <a:off x="533449" y="814160"/>
              <a:ext cx="2478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6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6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3" name="Google Shape;73;gdf4e517959_3_6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df4e517959_3_69"/>
          <p:cNvPicPr preferRelativeResize="0"/>
          <p:nvPr/>
        </p:nvPicPr>
        <p:blipFill rotWithShape="1">
          <a:blip r:embed="rId6">
            <a:alphaModFix/>
          </a:blip>
          <a:srcRect l="16138" t="33312" r="16137" b="32197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gdf4e517959_3_69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76" name="Google Shape;76;gdf4e517959_3_6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df4e517959_3_6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df4e517959_3_6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df4e517959_3_6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df4e517959_3_6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gdf4e517959_3_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ge4529bea70_0_50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51" name="Google Shape;451;ge4529bea70_0_50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ge4529bea70_0_50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53" name="Google Shape;453;ge4529bea70_0_50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ge4529bea70_0_50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e4529bea70_0_504"/>
          <p:cNvSpPr txBox="1"/>
          <p:nvPr/>
        </p:nvSpPr>
        <p:spPr>
          <a:xfrm>
            <a:off x="1321809" y="895350"/>
            <a:ext cx="4632423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Expansão de aulas 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turmas do noturno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456" name="Google Shape;456;ge4529bea70_0_504"/>
          <p:cNvSpPr txBox="1"/>
          <p:nvPr/>
        </p:nvSpPr>
        <p:spPr>
          <a:xfrm>
            <a:off x="1321809" y="1969100"/>
            <a:ext cx="4632423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Expansão de Aulas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turmas do diurno</a:t>
            </a:r>
            <a:endParaRPr sz="19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57" name="Google Shape;457;ge4529bea70_0_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969100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e4529bea70_0_5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00" y="2140925"/>
            <a:ext cx="669450" cy="66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ge4529bea70_0_504"/>
          <p:cNvGrpSpPr/>
          <p:nvPr/>
        </p:nvGrpSpPr>
        <p:grpSpPr>
          <a:xfrm>
            <a:off x="355625" y="868747"/>
            <a:ext cx="875425" cy="873204"/>
            <a:chOff x="584225" y="2773747"/>
            <a:chExt cx="875425" cy="873204"/>
          </a:xfrm>
        </p:grpSpPr>
        <p:pic>
          <p:nvPicPr>
            <p:cNvPr id="460" name="Google Shape;460;ge4529bea70_0_50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ge4529bea70_0_50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2" name="Google Shape;462;ge4529bea70_0_504"/>
          <p:cNvSpPr txBox="1"/>
          <p:nvPr/>
        </p:nvSpPr>
        <p:spPr>
          <a:xfrm>
            <a:off x="1321809" y="3024650"/>
            <a:ext cx="4632423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Aumento de turmas 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escolas pequenas</a:t>
            </a:r>
            <a:endParaRPr sz="19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63" name="Google Shape;463;ge4529bea70_0_504"/>
          <p:cNvSpPr txBox="1"/>
          <p:nvPr/>
        </p:nvSpPr>
        <p:spPr>
          <a:xfrm>
            <a:off x="1321809" y="3988100"/>
            <a:ext cx="4632423" cy="11391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Atividades de Arte (ACDA)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latin typeface="PT Sans Narrow"/>
                <a:ea typeface="PT Sans Narrow"/>
                <a:cs typeface="PT Sans Narrow"/>
                <a:sym typeface="PT Sans Narrow"/>
              </a:rPr>
              <a:t>turmas de teatro, música, dança artes visuais</a:t>
            </a:r>
            <a:endParaRPr sz="19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64" name="Google Shape;464;ge4529bea70_0_5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050" y="3024650"/>
            <a:ext cx="824100" cy="8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e4529bea70_0_5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049" y="4132863"/>
            <a:ext cx="824100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e4529bea70_0_526"/>
          <p:cNvSpPr txBox="1"/>
          <p:nvPr/>
        </p:nvSpPr>
        <p:spPr>
          <a:xfrm>
            <a:off x="590900" y="1907000"/>
            <a:ext cx="6336600" cy="28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Premissa</a:t>
            </a:r>
            <a:r>
              <a:rPr lang="pt-BR" sz="1700"/>
              <a:t>: necessário ampliar a carga horária de 2.400 para 3.000 horas - Deliberação CEE </a:t>
            </a:r>
            <a:r>
              <a:rPr lang="pt-BR" sz="1700">
                <a:solidFill>
                  <a:schemeClr val="dk1"/>
                </a:solidFill>
              </a:rPr>
              <a:t>186/2020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/>
              <a:t>Ampliação</a:t>
            </a:r>
            <a:r>
              <a:rPr lang="pt-BR" sz="1700"/>
              <a:t>: +8 aulas semanais, conforme definição da escola</a:t>
            </a:r>
            <a:endParaRPr sz="17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 b="1"/>
              <a:t>Aulas pelo CMSP</a:t>
            </a:r>
            <a:r>
              <a:rPr lang="pt-BR" sz="1500"/>
              <a:t>: prof da turma transmite pelo aplicativo, de modo síncrono e assíncrono, para os estudantes da turma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 b="1"/>
              <a:t>Estudos orientados</a:t>
            </a:r>
            <a:r>
              <a:rPr lang="pt-BR" sz="1500"/>
              <a:t>: possibilidade de estudar com os materiais didáticos (análogo ao modelo CEEJA, mas com prof atribuído)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pt-BR" sz="1500" b="1"/>
              <a:t>Presencial</a:t>
            </a:r>
            <a:r>
              <a:rPr lang="pt-BR" sz="1500"/>
              <a:t>: uma aula a mais por dia iniciando às 18h15</a:t>
            </a:r>
            <a:br>
              <a:rPr lang="pt-BR" sz="1500"/>
            </a:br>
            <a:r>
              <a:rPr lang="pt-BR" sz="1500"/>
              <a:t>(</a:t>
            </a:r>
            <a:r>
              <a:rPr lang="pt-BR" sz="1500">
                <a:solidFill>
                  <a:schemeClr val="dk1"/>
                </a:solidFill>
              </a:rPr>
              <a:t>caso haja sala(s) ociosa(s) no período da tarde)</a:t>
            </a:r>
            <a:endParaRPr sz="1500"/>
          </a:p>
        </p:txBody>
      </p:sp>
      <p:grpSp>
        <p:nvGrpSpPr>
          <p:cNvPr id="472" name="Google Shape;472;ge4529bea70_0_52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73" name="Google Shape;473;ge4529bea70_0_52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ge4529bea70_0_52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75" name="Google Shape;475;ge4529bea70_0_52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ge4529bea70_0_52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e4529bea70_0_526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Expansão de aulas 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turmas do </a:t>
            </a:r>
            <a:r>
              <a:rPr lang="pt-BR" sz="1900" b="1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noturno</a:t>
            </a:r>
            <a:endParaRPr sz="1100" b="1">
              <a:solidFill>
                <a:srgbClr val="000000"/>
              </a:solidFill>
            </a:endParaRPr>
          </a:p>
        </p:txBody>
      </p:sp>
      <p:grpSp>
        <p:nvGrpSpPr>
          <p:cNvPr id="478" name="Google Shape;478;ge4529bea70_0_526"/>
          <p:cNvGrpSpPr/>
          <p:nvPr/>
        </p:nvGrpSpPr>
        <p:grpSpPr>
          <a:xfrm>
            <a:off x="355625" y="868747"/>
            <a:ext cx="875425" cy="873204"/>
            <a:chOff x="584225" y="2773747"/>
            <a:chExt cx="875425" cy="873204"/>
          </a:xfrm>
        </p:grpSpPr>
        <p:pic>
          <p:nvPicPr>
            <p:cNvPr id="479" name="Google Shape;479;ge4529bea70_0_5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ge4529bea70_0_5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ge4529bea70_0_60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87" name="Google Shape;487;ge4529bea70_0_60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ge4529bea70_0_60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9" name="Google Shape;489;ge4529bea70_0_607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19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ge4529bea70_0_60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1" name="Google Shape;491;ge4529bea70_0_607"/>
          <p:cNvGraphicFramePr/>
          <p:nvPr/>
        </p:nvGraphicFramePr>
        <p:xfrm>
          <a:off x="220625" y="1847850"/>
          <a:ext cx="6655400" cy="2803990"/>
        </p:xfrm>
        <a:graphic>
          <a:graphicData uri="http://schemas.openxmlformats.org/drawingml/2006/table">
            <a:tbl>
              <a:tblPr>
                <a:noFill/>
                <a:tableStyleId>{D52C3BE3-E2CC-4A9B-B8C8-522A039E0211}</a:tableStyleId>
              </a:tblPr>
              <a:tblGrid>
                <a:gridCol w="103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1ª série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2ª série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3ª série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Regular</a:t>
                      </a:r>
                      <a:br>
                        <a:rPr lang="pt-BR"/>
                      </a:b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(presencial)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Modelo flexível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Regular</a:t>
                      </a:r>
                      <a:br>
                        <a:rPr lang="pt-BR"/>
                      </a:b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(presencial)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chemeClr val="dk1"/>
                          </a:solidFill>
                        </a:rPr>
                        <a:t>Modelo flexível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Regular</a:t>
                      </a:r>
                      <a:br>
                        <a:rPr lang="pt-BR"/>
                      </a:br>
                      <a:r>
                        <a:rPr lang="pt-BR" sz="1100"/>
                        <a:t>(presencial)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chemeClr val="dk1"/>
                          </a:solidFill>
                        </a:rPr>
                        <a:t>Modelo flexível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FGB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Inova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3*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3*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3*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Aprofundamento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Total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25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8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25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8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25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8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2" name="Google Shape;492;ge4529bea70_0_607"/>
          <p:cNvSpPr txBox="1"/>
          <p:nvPr/>
        </p:nvSpPr>
        <p:spPr>
          <a:xfrm>
            <a:off x="765475" y="4714050"/>
            <a:ext cx="34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* 2 aulas de PV e 1 aula de Tecnologia</a:t>
            </a:r>
            <a:endParaRPr/>
          </a:p>
        </p:txBody>
      </p:sp>
      <p:sp>
        <p:nvSpPr>
          <p:cNvPr id="493" name="Google Shape;493;ge4529bea70_0_607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Expansão de aulas 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turmas do </a:t>
            </a:r>
            <a:r>
              <a:rPr lang="pt-BR" sz="1900" b="1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noturno</a:t>
            </a:r>
            <a:endParaRPr sz="1100" b="1">
              <a:solidFill>
                <a:srgbClr val="000000"/>
              </a:solidFill>
            </a:endParaRPr>
          </a:p>
        </p:txBody>
      </p:sp>
      <p:grpSp>
        <p:nvGrpSpPr>
          <p:cNvPr id="494" name="Google Shape;494;ge4529bea70_0_607"/>
          <p:cNvGrpSpPr/>
          <p:nvPr/>
        </p:nvGrpSpPr>
        <p:grpSpPr>
          <a:xfrm>
            <a:off x="355625" y="868747"/>
            <a:ext cx="875425" cy="873204"/>
            <a:chOff x="584225" y="2773747"/>
            <a:chExt cx="875425" cy="873204"/>
          </a:xfrm>
        </p:grpSpPr>
        <p:pic>
          <p:nvPicPr>
            <p:cNvPr id="495" name="Google Shape;495;ge4529bea70_0_60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ge4529bea70_0_60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5c3c8e8e7_6_398"/>
          <p:cNvSpPr/>
          <p:nvPr/>
        </p:nvSpPr>
        <p:spPr>
          <a:xfrm>
            <a:off x="1074775" y="1624725"/>
            <a:ext cx="33618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25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ge5c3c8e8e7_6_398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ge5c3c8e8e7_6_398"/>
          <p:cNvSpPr/>
          <p:nvPr/>
        </p:nvSpPr>
        <p:spPr>
          <a:xfrm>
            <a:off x="3797647" y="2441050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ge5c3c8e8e7_6_398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ge5c3c8e8e7_6_398"/>
          <p:cNvSpPr/>
          <p:nvPr/>
        </p:nvSpPr>
        <p:spPr>
          <a:xfrm>
            <a:off x="2462328" y="3246500"/>
            <a:ext cx="19743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15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7" name="Google Shape;507;ge5c3c8e8e7_6_398"/>
          <p:cNvSpPr/>
          <p:nvPr/>
        </p:nvSpPr>
        <p:spPr>
          <a:xfrm>
            <a:off x="2462326" y="3572775"/>
            <a:ext cx="19743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 </a:t>
            </a: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ge5c3c8e8e7_6_398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e5c3c8e8e7_6_398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ge5c3c8e8e7_6_398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e5c3c8e8e7_6_398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ge5c3c8e8e7_6_398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ge5c3c8e8e7_6_398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e5c3c8e8e7_6_398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ge5c3c8e8e7_6_398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6" name="Google Shape;516;ge5c3c8e8e7_6_398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ge5c3c8e8e7_6_398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ge5c3c8e8e7_6_398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19" name="Google Shape;519;ge5c3c8e8e7_6_39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20" name="Google Shape;520;ge5c3c8e8e7_6_39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ge5c3c8e8e7_6_39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2" name="Google Shape;522;ge5c3c8e8e7_6_39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3" name="Google Shape;523;ge5c3c8e8e7_6_398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4" name="Google Shape;524;ge5c3c8e8e7_6_398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5" name="Google Shape;525;ge5c3c8e8e7_6_39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5c3c8e8e7_6_648"/>
          <p:cNvSpPr/>
          <p:nvPr/>
        </p:nvSpPr>
        <p:spPr>
          <a:xfrm>
            <a:off x="1074775" y="1624725"/>
            <a:ext cx="4047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30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ge5c3c8e8e7_6_648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3" name="Google Shape;533;ge5c3c8e8e7_6_648"/>
          <p:cNvSpPr/>
          <p:nvPr/>
        </p:nvSpPr>
        <p:spPr>
          <a:xfrm>
            <a:off x="3797655" y="2441050"/>
            <a:ext cx="1857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13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4" name="Google Shape;534;ge5c3c8e8e7_6_648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ge5c3c8e8e7_6_648"/>
          <p:cNvSpPr/>
          <p:nvPr/>
        </p:nvSpPr>
        <p:spPr>
          <a:xfrm>
            <a:off x="2462323" y="3246500"/>
            <a:ext cx="31923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23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ge5c3c8e8e7_6_648"/>
          <p:cNvSpPr/>
          <p:nvPr/>
        </p:nvSpPr>
        <p:spPr>
          <a:xfrm>
            <a:off x="2462326" y="3572775"/>
            <a:ext cx="19743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 </a:t>
            </a: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ge5c3c8e8e7_6_648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e5c3c8e8e7_6_648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ge5c3c8e8e7_6_648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e5c3c8e8e7_6_648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1" name="Google Shape;541;ge5c3c8e8e7_6_648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ge5c3c8e8e7_6_648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e5c3c8e8e7_6_648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ge5c3c8e8e7_6_648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ge5c3c8e8e7_6_648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ge5c3c8e8e7_6_648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ge5c3c8e8e7_6_648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48" name="Google Shape;548;ge5c3c8e8e7_6_64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49" name="Google Shape;549;ge5c3c8e8e7_6_64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ge5c3c8e8e7_6_64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51" name="Google Shape;551;ge5c3c8e8e7_6_64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ge5c3c8e8e7_6_648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ge5c3c8e8e7_6_648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ge5c3c8e8e7_6_64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5" name="Google Shape;555;ge5c3c8e8e7_6_648"/>
          <p:cNvCxnSpPr/>
          <p:nvPr/>
        </p:nvCxnSpPr>
        <p:spPr>
          <a:xfrm>
            <a:off x="4448325" y="1444175"/>
            <a:ext cx="22200" cy="263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56" name="Google Shape;556;ge5c3c8e8e7_6_648"/>
          <p:cNvSpPr/>
          <p:nvPr/>
        </p:nvSpPr>
        <p:spPr>
          <a:xfrm>
            <a:off x="4483446" y="2772913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ge5c3c8e8e7_6_648"/>
          <p:cNvSpPr/>
          <p:nvPr/>
        </p:nvSpPr>
        <p:spPr>
          <a:xfrm>
            <a:off x="5161749" y="2772925"/>
            <a:ext cx="4929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ge5c3c8e8e7_6_648"/>
          <p:cNvSpPr/>
          <p:nvPr/>
        </p:nvSpPr>
        <p:spPr>
          <a:xfrm>
            <a:off x="5161750" y="1624725"/>
            <a:ext cx="492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900" b="1"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9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aulas</a:t>
            </a:r>
            <a:endParaRPr sz="9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ge5c3c8e8e7_6_648"/>
          <p:cNvSpPr/>
          <p:nvPr/>
        </p:nvSpPr>
        <p:spPr>
          <a:xfrm>
            <a:off x="5161749" y="1934725"/>
            <a:ext cx="4929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0" name="Google Shape;560;ge5c3c8e8e7_6_648"/>
          <p:cNvSpPr/>
          <p:nvPr/>
        </p:nvSpPr>
        <p:spPr>
          <a:xfrm>
            <a:off x="4483446" y="3572775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ge5c3c8e8e7_6_648"/>
          <p:cNvSpPr/>
          <p:nvPr/>
        </p:nvSpPr>
        <p:spPr>
          <a:xfrm>
            <a:off x="5161749" y="3572775"/>
            <a:ext cx="4929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4529bea70_0_546"/>
          <p:cNvSpPr txBox="1"/>
          <p:nvPr/>
        </p:nvSpPr>
        <p:spPr>
          <a:xfrm>
            <a:off x="590900" y="1907000"/>
            <a:ext cx="6336600" cy="3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Premissa</a:t>
            </a:r>
            <a:r>
              <a:rPr lang="pt-BR" sz="1700"/>
              <a:t>: expandir uma aula diária para todos os estudantes do diurno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/>
              <a:t>Modelo de ampliação</a:t>
            </a:r>
            <a:r>
              <a:rPr lang="pt-BR" sz="1700"/>
              <a:t>:</a:t>
            </a:r>
            <a:endParaRPr sz="1700"/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 b="1"/>
              <a:t>Aulas presenciais ou pelo CMSP</a:t>
            </a:r>
            <a:r>
              <a:rPr lang="pt-BR" sz="1500"/>
              <a:t>: </a:t>
            </a:r>
            <a:r>
              <a:rPr lang="pt-BR" sz="1500">
                <a:solidFill>
                  <a:schemeClr val="dk1"/>
                </a:solidFill>
              </a:rPr>
              <a:t>prof. ministra as aulas presencialmente ou pelo aplicativo, de modo sí</a:t>
            </a:r>
            <a:r>
              <a:rPr lang="pt-BR" sz="1500"/>
              <a:t>ncrono ou assíncrono, conforme definição da escola</a:t>
            </a: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Professores serão atribuídos normalmente para essas aulas</a:t>
            </a: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Em 2022, </a:t>
            </a:r>
            <a:r>
              <a:rPr lang="pt-BR" sz="1500"/>
              <a:t>na 2ª série: </a:t>
            </a:r>
            <a:r>
              <a:rPr lang="pt-BR" sz="15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2 aulas de Eletivas </a:t>
            </a:r>
            <a:r>
              <a:rPr lang="pt-BR" sz="1500"/>
              <a:t>e </a:t>
            </a:r>
            <a:br>
              <a:rPr lang="pt-BR" sz="1500"/>
            </a:br>
            <a:r>
              <a:rPr lang="pt-BR" sz="1500"/>
              <a:t>				 3 de Orientação de Estudos</a:t>
            </a: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pt-BR" sz="1500"/>
              <a:t>Em 2023: na 2ª e na 3ª séries</a:t>
            </a:r>
            <a:endParaRPr sz="1500"/>
          </a:p>
        </p:txBody>
      </p:sp>
      <p:grpSp>
        <p:nvGrpSpPr>
          <p:cNvPr id="568" name="Google Shape;568;ge4529bea70_0_54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69" name="Google Shape;569;ge4529bea70_0_54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ge4529bea70_0_54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71" name="Google Shape;571;ge4529bea70_0_54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ge4529bea70_0_54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ge4529bea70_0_546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Expansão de aulas 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turmas do </a:t>
            </a:r>
            <a:r>
              <a:rPr lang="pt-BR" sz="1900" b="1">
                <a:latin typeface="PT Sans Narrow"/>
                <a:ea typeface="PT Sans Narrow"/>
                <a:cs typeface="PT Sans Narrow"/>
                <a:sym typeface="PT Sans Narrow"/>
              </a:rPr>
              <a:t>diurno</a:t>
            </a:r>
            <a:endParaRPr sz="1100" b="1">
              <a:solidFill>
                <a:srgbClr val="000000"/>
              </a:solidFill>
            </a:endParaRPr>
          </a:p>
        </p:txBody>
      </p:sp>
      <p:pic>
        <p:nvPicPr>
          <p:cNvPr id="574" name="Google Shape;574;ge4529bea70_0_5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00" y="1074125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ge4529bea70_0_5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902300"/>
            <a:ext cx="669450" cy="6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e5c3c8e8e7_6_584"/>
          <p:cNvSpPr/>
          <p:nvPr/>
        </p:nvSpPr>
        <p:spPr>
          <a:xfrm>
            <a:off x="10747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ge5c3c8e8e7_6_584"/>
          <p:cNvSpPr/>
          <p:nvPr/>
        </p:nvSpPr>
        <p:spPr>
          <a:xfrm>
            <a:off x="5161746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" name="Google Shape;583;ge5c3c8e8e7_6_584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ge5c3c8e8e7_6_584"/>
          <p:cNvSpPr/>
          <p:nvPr/>
        </p:nvSpPr>
        <p:spPr>
          <a:xfrm>
            <a:off x="3797646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ge5c3c8e8e7_6_584"/>
          <p:cNvSpPr/>
          <p:nvPr/>
        </p:nvSpPr>
        <p:spPr>
          <a:xfrm>
            <a:off x="4465133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ge5c3c8e8e7_6_584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7" name="Google Shape;587;ge5c3c8e8e7_6_584"/>
          <p:cNvSpPr/>
          <p:nvPr/>
        </p:nvSpPr>
        <p:spPr>
          <a:xfrm>
            <a:off x="2462331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ge5c3c8e8e7_6_584"/>
          <p:cNvSpPr/>
          <p:nvPr/>
        </p:nvSpPr>
        <p:spPr>
          <a:xfrm>
            <a:off x="3130014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9" name="Google Shape;589;ge5c3c8e8e7_6_584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ge5c3c8e8e7_6_584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ge5c3c8e8e7_6_584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ge5c3c8e8e7_6_584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ge5c3c8e8e7_6_584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ge5c3c8e8e7_6_584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e5c3c8e8e7_6_584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ge5c3c8e8e7_6_584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ge5c3c8e8e7_6_584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ge5c3c8e8e7_6_584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ge5c3c8e8e7_6_584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00" name="Google Shape;600;ge5c3c8e8e7_6_58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01" name="Google Shape;601;ge5c3c8e8e7_6_58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ge5c3c8e8e7_6_58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03" name="Google Shape;603;ge5c3c8e8e7_6_58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ge5c3c8e8e7_6_584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ge5c3c8e8e7_6_584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6" name="Google Shape;606;ge5c3c8e8e7_6_584"/>
          <p:cNvSpPr/>
          <p:nvPr/>
        </p:nvSpPr>
        <p:spPr>
          <a:xfrm>
            <a:off x="5161746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ge5c3c8e8e7_6_584"/>
          <p:cNvSpPr/>
          <p:nvPr/>
        </p:nvSpPr>
        <p:spPr>
          <a:xfrm>
            <a:off x="2423598" y="357276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8" name="Google Shape;608;ge5c3c8e8e7_6_58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e5c3c8e8e7_6_544"/>
          <p:cNvSpPr/>
          <p:nvPr/>
        </p:nvSpPr>
        <p:spPr>
          <a:xfrm>
            <a:off x="10747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ge5c3c8e8e7_6_544"/>
          <p:cNvSpPr/>
          <p:nvPr/>
        </p:nvSpPr>
        <p:spPr>
          <a:xfrm>
            <a:off x="5161752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6" name="Google Shape;616;ge5c3c8e8e7_6_544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7" name="Google Shape;617;ge5c3c8e8e7_6_544"/>
          <p:cNvSpPr/>
          <p:nvPr/>
        </p:nvSpPr>
        <p:spPr>
          <a:xfrm>
            <a:off x="3797651" y="2441050"/>
            <a:ext cx="26706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20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ge5c3c8e8e7_6_544"/>
          <p:cNvSpPr/>
          <p:nvPr/>
        </p:nvSpPr>
        <p:spPr>
          <a:xfrm>
            <a:off x="4465133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ge5c3c8e8e7_6_544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ge5c3c8e8e7_6_544"/>
          <p:cNvSpPr/>
          <p:nvPr/>
        </p:nvSpPr>
        <p:spPr>
          <a:xfrm>
            <a:off x="2462324" y="3246500"/>
            <a:ext cx="4005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30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1" name="Google Shape;621;ge5c3c8e8e7_6_544"/>
          <p:cNvSpPr/>
          <p:nvPr/>
        </p:nvSpPr>
        <p:spPr>
          <a:xfrm>
            <a:off x="3130014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ge5c3c8e8e7_6_544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ge5c3c8e8e7_6_544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4" name="Google Shape;624;ge5c3c8e8e7_6_544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ge5c3c8e8e7_6_544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6" name="Google Shape;626;ge5c3c8e8e7_6_544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7" name="Google Shape;627;ge5c3c8e8e7_6_544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e5c3c8e8e7_6_544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ge5c3c8e8e7_6_544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0" name="Google Shape;630;ge5c3c8e8e7_6_544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1" name="Google Shape;631;ge5c3c8e8e7_6_544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2" name="Google Shape;632;ge5c3c8e8e7_6_544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33" name="Google Shape;633;ge5c3c8e8e7_6_54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34" name="Google Shape;634;ge5c3c8e8e7_6_54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ge5c3c8e8e7_6_54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36" name="Google Shape;636;ge5c3c8e8e7_6_54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7" name="Google Shape;637;ge5c3c8e8e7_6_544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8" name="Google Shape;638;ge5c3c8e8e7_6_544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9" name="Google Shape;639;ge5c3c8e8e7_6_544"/>
          <p:cNvSpPr/>
          <p:nvPr/>
        </p:nvSpPr>
        <p:spPr>
          <a:xfrm>
            <a:off x="5161746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0" name="Google Shape;640;ge5c3c8e8e7_6_544"/>
          <p:cNvSpPr/>
          <p:nvPr/>
        </p:nvSpPr>
        <p:spPr>
          <a:xfrm>
            <a:off x="2423598" y="357276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1" name="Google Shape;641;ge5c3c8e8e7_6_54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e5c3c8e8e7_6_544"/>
          <p:cNvSpPr/>
          <p:nvPr/>
        </p:nvSpPr>
        <p:spPr>
          <a:xfrm>
            <a:off x="5847546" y="2768319"/>
            <a:ext cx="639000" cy="2721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3" name="Google Shape;643;ge5c3c8e8e7_6_544"/>
          <p:cNvSpPr/>
          <p:nvPr/>
        </p:nvSpPr>
        <p:spPr>
          <a:xfrm>
            <a:off x="5847546" y="3572778"/>
            <a:ext cx="639000" cy="2721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4" name="Google Shape;644;ge5c3c8e8e7_6_544"/>
          <p:cNvSpPr/>
          <p:nvPr/>
        </p:nvSpPr>
        <p:spPr>
          <a:xfrm>
            <a:off x="4576128" y="4762128"/>
            <a:ext cx="161100" cy="1800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e5c3c8e8e7_6_544"/>
          <p:cNvSpPr txBox="1"/>
          <p:nvPr/>
        </p:nvSpPr>
        <p:spPr>
          <a:xfrm>
            <a:off x="4862098" y="4664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46" name="Google Shape;646;ge5c3c8e8e7_6_544"/>
          <p:cNvCxnSpPr/>
          <p:nvPr/>
        </p:nvCxnSpPr>
        <p:spPr>
          <a:xfrm>
            <a:off x="5819925" y="1444175"/>
            <a:ext cx="22200" cy="263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ge4529bea70_0_56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53" name="Google Shape;653;ge4529bea70_0_56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ge4529bea70_0_56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55" name="Google Shape;655;ge4529bea70_0_56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6" name="Google Shape;656;ge4529bea70_0_56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ge4529bea70_0_566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Aumento de turmas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escolas pequenas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658" name="Google Shape;658;ge4529bea70_0_5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50" y="895350"/>
            <a:ext cx="824100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ge4529bea70_0_566"/>
          <p:cNvSpPr txBox="1"/>
          <p:nvPr/>
        </p:nvSpPr>
        <p:spPr>
          <a:xfrm>
            <a:off x="590900" y="1907000"/>
            <a:ext cx="6336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Premissa</a:t>
            </a:r>
            <a:r>
              <a:rPr lang="pt-BR" sz="1700"/>
              <a:t>: garantir oferta de dois itinerários para todos os estudantes - mesmo nas escolas em que hoje há apenas 1 turma de cada série por turno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/>
              <a:t>Modelo de ampliação</a:t>
            </a:r>
            <a:r>
              <a:rPr lang="pt-BR" sz="1700"/>
              <a:t>:</a:t>
            </a:r>
            <a:endParaRPr sz="17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Os estudantes farão a FGB na mesma sala e se dividirão no horário destinado ao Aprofundamento Curricular (“análogo ao que é feito com eletivas”)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Serão 10 aulas a mais a serem atribuídas em 2022 e 20 aulas a mais em 2023 para todas essas escolas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ge4529bea70_0_58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66" name="Google Shape;666;ge4529bea70_0_58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ge4529bea70_0_58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68" name="Google Shape;668;ge4529bea70_0_586"/>
          <p:cNvSpPr txBox="1"/>
          <p:nvPr/>
        </p:nvSpPr>
        <p:spPr>
          <a:xfrm>
            <a:off x="590900" y="1983200"/>
            <a:ext cx="63366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Premissa</a:t>
            </a:r>
            <a:r>
              <a:rPr lang="pt-BR" sz="1700"/>
              <a:t>: incentivar o desenvolvimento artístico e cultural dos estudantes - assim como a competência socioemocional de interesse artístico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/>
              <a:t>Modelo de ampliação</a:t>
            </a:r>
            <a:r>
              <a:rPr lang="pt-BR" sz="1700"/>
              <a:t>:</a:t>
            </a:r>
            <a:endParaRPr sz="17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Análogo ao ACD, mas para turmas de </a:t>
            </a:r>
            <a:r>
              <a:rPr lang="pt-BR" sz="1500" b="1">
                <a:solidFill>
                  <a:schemeClr val="dk1"/>
                </a:solidFill>
              </a:rPr>
              <a:t>teatro</a:t>
            </a:r>
            <a:r>
              <a:rPr lang="pt-BR" sz="1500">
                <a:solidFill>
                  <a:schemeClr val="dk1"/>
                </a:solidFill>
              </a:rPr>
              <a:t>, </a:t>
            </a:r>
            <a:r>
              <a:rPr lang="pt-BR" sz="1500" b="1">
                <a:solidFill>
                  <a:schemeClr val="dk1"/>
                </a:solidFill>
              </a:rPr>
              <a:t>dança</a:t>
            </a:r>
            <a:r>
              <a:rPr lang="pt-BR" sz="1500">
                <a:solidFill>
                  <a:schemeClr val="dk1"/>
                </a:solidFill>
              </a:rPr>
              <a:t>, </a:t>
            </a:r>
            <a:r>
              <a:rPr lang="pt-BR" sz="1500" b="1">
                <a:solidFill>
                  <a:schemeClr val="dk1"/>
                </a:solidFill>
              </a:rPr>
              <a:t>música</a:t>
            </a:r>
            <a:r>
              <a:rPr lang="pt-BR" sz="1500">
                <a:solidFill>
                  <a:schemeClr val="dk1"/>
                </a:solidFill>
              </a:rPr>
              <a:t> e </a:t>
            </a:r>
            <a:r>
              <a:rPr lang="pt-BR" sz="1500" b="1">
                <a:solidFill>
                  <a:schemeClr val="dk1"/>
                </a:solidFill>
              </a:rPr>
              <a:t>artes visuais </a:t>
            </a:r>
            <a:r>
              <a:rPr lang="pt-BR" sz="1500">
                <a:solidFill>
                  <a:schemeClr val="dk1"/>
                </a:solidFill>
              </a:rPr>
              <a:t>com professor de Arte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Profs de Arte elaboram o projeto e têm aulas atribuídas (já desde 2021) conforme demanda dos estudantes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Turmas e regras de ACD (Desportivas) continuam com mais modalidades possíveis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669" name="Google Shape;669;ge4529bea70_0_58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ge4529bea70_0_58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ge4529bea70_0_586"/>
          <p:cNvSpPr txBox="1"/>
          <p:nvPr/>
        </p:nvSpPr>
        <p:spPr>
          <a:xfrm>
            <a:off x="1321789" y="895350"/>
            <a:ext cx="63366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Atividades Curriculares Desportivas e Artísticas (ACDA)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turmas de teatro, música, dança artes visuais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72" name="Google Shape;672;ge4529bea70_0_5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49" y="895350"/>
            <a:ext cx="824100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e4529bea70_0_12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e4529bea70_0_1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e4529bea70_0_12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ge4529bea70_0_129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00" name="Google Shape;100;ge4529bea70_0_129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e4529bea70_0_129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ge4529bea70_0_129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3" name="Google Shape;103;ge4529bea70_0_12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e4529bea70_0_129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ge4529bea70_0_1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e4529bea70_0_129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ge4529bea70_0_129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108" name="Google Shape;108;ge4529bea70_0_12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e4529bea70_0_12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e4529bea70_0_12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e4529bea70_0_12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e4529bea70_0_12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3" name="Google Shape;113;ge4529bea70_0_1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ge5c3c8e8e7_6_6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79" name="Google Shape;679;ge5c3c8e8e7_6_6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ge5c3c8e8e7_6_6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81" name="Google Shape;681;ge5c3c8e8e7_6_6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ge5c3c8e8e7_6_6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e5c3c8e8e7_6_62"/>
          <p:cNvSpPr txBox="1"/>
          <p:nvPr/>
        </p:nvSpPr>
        <p:spPr>
          <a:xfrm>
            <a:off x="1380800" y="3967503"/>
            <a:ext cx="5495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Isso significará crescimento de </a:t>
            </a:r>
            <a:r>
              <a:rPr lang="pt-BR" sz="2600" b="1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12%</a:t>
            </a:r>
            <a:r>
              <a:rPr lang="pt-BR" sz="2600" b="1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600" b="1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 </a:t>
            </a:r>
            <a:r>
              <a:rPr lang="pt-BR" sz="2300" b="1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total de professores com aulas no Ensino Médio</a:t>
            </a:r>
            <a:endParaRPr sz="2300" b="1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84" name="Google Shape;684;ge5c3c8e8e7_6_62"/>
          <p:cNvSpPr/>
          <p:nvPr/>
        </p:nvSpPr>
        <p:spPr>
          <a:xfrm>
            <a:off x="0" y="1027675"/>
            <a:ext cx="9144000" cy="901800"/>
          </a:xfrm>
          <a:prstGeom prst="rect">
            <a:avLst/>
          </a:prstGeom>
          <a:solidFill>
            <a:srgbClr val="0097A7">
              <a:alpha val="19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+ 121 mil aulas a serem atribuídas </a:t>
            </a:r>
            <a:endParaRPr sz="29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apenas no Ensino Médio</a:t>
            </a:r>
            <a:endParaRPr sz="2600" b="1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85" name="Google Shape;685;ge5c3c8e8e7_6_62"/>
          <p:cNvSpPr txBox="1"/>
          <p:nvPr/>
        </p:nvSpPr>
        <p:spPr>
          <a:xfrm>
            <a:off x="1304600" y="2504050"/>
            <a:ext cx="3118544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Esse aumento permite a contratação de até </a:t>
            </a:r>
            <a:endParaRPr sz="23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86" name="Google Shape;686;ge5c3c8e8e7_6_62"/>
          <p:cNvSpPr txBox="1"/>
          <p:nvPr/>
        </p:nvSpPr>
        <p:spPr>
          <a:xfrm>
            <a:off x="4010450" y="2391219"/>
            <a:ext cx="2653500" cy="1108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+10 mil</a:t>
            </a:r>
            <a:br>
              <a:rPr lang="pt-BR" sz="3200" b="1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pt-BR" sz="2800" b="1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novos professores</a:t>
            </a:r>
            <a:endParaRPr sz="2800" b="1" dirty="0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87" name="Google Shape;687;ge5c3c8e8e7_6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150" y="1089824"/>
            <a:ext cx="782500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ge5c3c8e8e7_6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50" y="4020128"/>
            <a:ext cx="782500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ge5c3c8e8e7_6_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506" y="2592244"/>
            <a:ext cx="667226" cy="66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ge4529bea70_0_755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ge4529bea70_0_7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ge4529bea70_0_755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7" name="Google Shape;697;ge4529bea70_0_755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698" name="Google Shape;698;ge4529bea70_0_755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e4529bea70_0_755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0" name="Google Shape;700;ge4529bea70_0_755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01" name="Google Shape;701;ge4529bea70_0_755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ge4529bea70_0_755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AÇÕES PARA ACESSO AO ENSINO SUPERIOR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3" name="Google Shape;703;ge4529bea70_0_7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ge4529bea70_0_755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5" name="Google Shape;705;ge4529bea70_0_755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706" name="Google Shape;706;ge4529bea70_0_755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e4529bea70_0_755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e4529bea70_0_755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e4529bea70_0_755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e4529bea70_0_755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1" name="Google Shape;711;ge4529bea70_0_7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4529bea70_0_874"/>
          <p:cNvSpPr txBox="1"/>
          <p:nvPr/>
        </p:nvSpPr>
        <p:spPr>
          <a:xfrm>
            <a:off x="786961" y="1008290"/>
            <a:ext cx="60891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 o Novo Ensino Médio ajuda o </a:t>
            </a:r>
            <a:r>
              <a:rPr lang="pt-BR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estudante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ingressar e permanecer no ensino superior?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universidades estaduais (USP, UNICAMP e UNESP) acompanharam o processo de construção do Currículo do ensino médio para 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garantir alinhamento com os exames 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acesso ao ensino superior.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disso, elas têm participado como leitoras críticas dos itinerários formativos com olhar para o acesso e a permanência no Ensino Superior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Resolução CNE 3/2018 estabelece que o ENEM 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 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levar em consideração os itinerários formativos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18" name="Google Shape;718;ge4529bea70_0_87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19" name="Google Shape;719;ge4529bea70_0_87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ge4529bea70_0_87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21" name="Google Shape;721;ge4529bea70_0_874"/>
          <p:cNvSpPr txBox="1"/>
          <p:nvPr/>
        </p:nvSpPr>
        <p:spPr>
          <a:xfrm>
            <a:off x="1403650" y="197952"/>
            <a:ext cx="633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ACESSO AO ENSINO SUPERIOR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ge4529bea70_0_87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ge4529bea70_0_88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29" name="Google Shape;729;ge4529bea70_0_88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ge4529bea70_0_88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31" name="Google Shape;731;ge4529bea70_0_884"/>
          <p:cNvSpPr txBox="1"/>
          <p:nvPr/>
        </p:nvSpPr>
        <p:spPr>
          <a:xfrm>
            <a:off x="634561" y="855890"/>
            <a:ext cx="60891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disso, a Seduc irá:</a:t>
            </a:r>
            <a:endParaRPr sz="2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Ampliar a carga horária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todos os estudantes do ensino médio diurno e do noturno, com ênfase em preparação acadêmica e orientação de estudos;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Distribuir (impressos)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materiais preparatórios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o ENEM e vestibulares para todos os estudantes de ensino médio;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disso, os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permitem aos estudantes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aprofundar seus conhecimentos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nas áreas de sua preferência, que têm maior peso no SISU/ENEM.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2" name="Google Shape;732;ge4529bea70_0_884"/>
          <p:cNvSpPr txBox="1"/>
          <p:nvPr/>
        </p:nvSpPr>
        <p:spPr>
          <a:xfrm>
            <a:off x="1403650" y="197952"/>
            <a:ext cx="633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ACESSO AO ENSINO SUPERIOR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ge4529bea70_0_88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ge4529bea70_0_853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ge4529bea70_0_8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0" name="Google Shape;740;ge4529bea70_0_853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1" name="Google Shape;741;ge4529bea70_0_853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742" name="Google Shape;742;ge4529bea70_0_853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e4529bea70_0_853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4" name="Google Shape;744;ge4529bea70_0_853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45" name="Google Shape;745;ge4529bea70_0_853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ge4529bea70_0_853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RECURSOS PARA O NOVO ENSINO MÉDIO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7" name="Google Shape;747;ge4529bea70_0_8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ge4529bea70_0_853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9" name="Google Shape;749;ge4529bea70_0_853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750" name="Google Shape;750;ge4529bea70_0_853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e4529bea70_0_853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ge4529bea70_0_853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e4529bea70_0_853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e4529bea70_0_853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5" name="Google Shape;755;ge4529bea70_0_8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ge5c3c8e8e7_6_8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62" name="Google Shape;762;ge5c3c8e8e7_6_8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ge5c3c8e8e7_6_8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64" name="Google Shape;764;ge5c3c8e8e7_6_8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ge5c3c8e8e7_6_82"/>
          <p:cNvSpPr txBox="1"/>
          <p:nvPr/>
        </p:nvSpPr>
        <p:spPr>
          <a:xfrm>
            <a:off x="1403648" y="197955"/>
            <a:ext cx="63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PROGRAMA DINHEIRO DIRETO NA ESCOLA</a:t>
            </a: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6" name="Google Shape;766;ge5c3c8e8e7_6_82"/>
          <p:cNvSpPr/>
          <p:nvPr/>
        </p:nvSpPr>
        <p:spPr>
          <a:xfrm>
            <a:off x="-120775" y="951475"/>
            <a:ext cx="9355200" cy="1015200"/>
          </a:xfrm>
          <a:prstGeom prst="rect">
            <a:avLst/>
          </a:prstGeom>
          <a:solidFill>
            <a:srgbClr val="0097A7">
              <a:alpha val="19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Para potencializar a implementação do Novo Ensino Médio e beneficiar ainda mais os estudantes dessa etapa</a:t>
            </a:r>
            <a:endParaRPr sz="2300" b="1" dirty="0">
              <a:solidFill>
                <a:srgbClr val="FFAB4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67" name="Google Shape;767;ge5c3c8e8e7_6_82"/>
          <p:cNvSpPr txBox="1"/>
          <p:nvPr/>
        </p:nvSpPr>
        <p:spPr>
          <a:xfrm>
            <a:off x="1139000" y="3612200"/>
            <a:ext cx="2985300" cy="7080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R$ 150 milhões </a:t>
            </a:r>
            <a:endParaRPr sz="27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68" name="Google Shape;768;ge5c3c8e8e7_6_82"/>
          <p:cNvSpPr txBox="1"/>
          <p:nvPr/>
        </p:nvSpPr>
        <p:spPr>
          <a:xfrm>
            <a:off x="1139000" y="2284645"/>
            <a:ext cx="57369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dirty="0">
                <a:latin typeface="PT Sans Narrow"/>
                <a:ea typeface="PT Sans Narrow"/>
                <a:cs typeface="PT Sans Narrow"/>
                <a:sym typeface="PT Sans Narrow"/>
              </a:rPr>
              <a:t>Recurso poderá ser utilizado para </a:t>
            </a:r>
            <a:r>
              <a:rPr lang="pt-BR" sz="1800" b="1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aquisição de itens e materiais para itinerários formativos</a:t>
            </a:r>
            <a:r>
              <a:rPr lang="pt-BR" sz="1800" dirty="0">
                <a:latin typeface="PT Sans Narrow"/>
                <a:ea typeface="PT Sans Narrow"/>
                <a:cs typeface="PT Sans Narrow"/>
                <a:sym typeface="PT Sans Narrow"/>
              </a:rPr>
              <a:t> e para </a:t>
            </a:r>
            <a:r>
              <a:rPr lang="pt-BR" sz="1800" b="1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fomentar projetos desenvolvidos</a:t>
            </a:r>
            <a:r>
              <a:rPr lang="pt-BR" sz="1800" dirty="0">
                <a:latin typeface="PT Sans Narrow"/>
                <a:ea typeface="PT Sans Narrow"/>
                <a:cs typeface="PT Sans Narrow"/>
                <a:sym typeface="PT Sans Narrow"/>
              </a:rPr>
              <a:t> no âmbito das aulas e atividades do Novo Ensino Médio</a:t>
            </a:r>
            <a:endParaRPr sz="1800" b="1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69" name="Google Shape;769;ge5c3c8e8e7_6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13" y="2502223"/>
            <a:ext cx="741613" cy="74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ge5c3c8e8e7_6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50" y="2284654"/>
            <a:ext cx="939900" cy="93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ge5c3c8e8e7_6_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738" y="3542275"/>
            <a:ext cx="806275" cy="806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ge5c3c8e8e7_6_82"/>
          <p:cNvSpPr txBox="1"/>
          <p:nvPr/>
        </p:nvSpPr>
        <p:spPr>
          <a:xfrm>
            <a:off x="4386496" y="3561425"/>
            <a:ext cx="2202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Valor médio repassado por Escola: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R$ 44.520,55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ge4529bea70_0_252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ge4529bea70_0_2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Google Shape;780;ge4529bea70_0_252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1" name="Google Shape;781;ge4529bea70_0_252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782" name="Google Shape;782;ge4529bea70_0_252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e4529bea70_0_252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4" name="Google Shape;784;ge4529bea70_0_252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85" name="Google Shape;785;ge4529bea70_0_252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ge4529bea70_0_252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DEFINIÇÃO DOS ITINERÁRIOS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7" name="Google Shape;787;ge4529bea70_0_2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ge4529bea70_0_252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ge4529bea70_0_252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790" name="Google Shape;790;ge4529bea70_0_252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e4529bea70_0_252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e4529bea70_0_252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ge4529bea70_0_252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e4529bea70_0_252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5" name="Google Shape;795;ge4529bea70_0_2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e5c3c8e8e7_6_40"/>
          <p:cNvSpPr/>
          <p:nvPr/>
        </p:nvSpPr>
        <p:spPr>
          <a:xfrm>
            <a:off x="512600" y="28266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19/ago e 20/ago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2" name="Google Shape;802;ge5c3c8e8e7_6_40"/>
          <p:cNvSpPr txBox="1"/>
          <p:nvPr/>
        </p:nvSpPr>
        <p:spPr>
          <a:xfrm>
            <a:off x="2415325" y="1069975"/>
            <a:ext cx="56403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Lançamento dos IF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Manifestação de interesse dos estudantes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Resultado manifestação de interesse e divulgação das matrizes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Escola discute quais IF ofertará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dos IF ofertados em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Homologação pelas DEs da oferta de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Período da rematrícula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Alterações nos regimentos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 resultado da 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Atribuição de aulas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/>
              <a:t>Início das aulas - aprofundamentos</a:t>
            </a:r>
            <a:endParaRPr/>
          </a:p>
        </p:txBody>
      </p:sp>
      <p:sp>
        <p:nvSpPr>
          <p:cNvPr id="803" name="Google Shape;803;ge5c3c8e8e7_6_40"/>
          <p:cNvSpPr/>
          <p:nvPr/>
        </p:nvSpPr>
        <p:spPr>
          <a:xfrm>
            <a:off x="512600" y="11502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15/jun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4" name="Google Shape;804;ge5c3c8e8e7_6_4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05" name="Google Shape;805;ge5c3c8e8e7_6_4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ge5c3c8e8e7_6_4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07" name="Google Shape;807;ge5c3c8e8e7_6_40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DA IMPLEMENTAÇÃO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8" name="Google Shape;808;ge5c3c8e8e7_6_4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ge5c3c8e8e7_6_40"/>
          <p:cNvSpPr/>
          <p:nvPr/>
        </p:nvSpPr>
        <p:spPr>
          <a:xfrm>
            <a:off x="512600" y="14855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15/jun a 15/jul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0" name="Google Shape;810;ge5c3c8e8e7_6_40"/>
          <p:cNvSpPr/>
          <p:nvPr/>
        </p:nvSpPr>
        <p:spPr>
          <a:xfrm>
            <a:off x="512600" y="18208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20/jul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1" name="Google Shape;811;ge5c3c8e8e7_6_40"/>
          <p:cNvSpPr/>
          <p:nvPr/>
        </p:nvSpPr>
        <p:spPr>
          <a:xfrm>
            <a:off x="512600" y="21560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20/jul a 18/ago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2" name="Google Shape;812;ge5c3c8e8e7_6_40"/>
          <p:cNvSpPr/>
          <p:nvPr/>
        </p:nvSpPr>
        <p:spPr>
          <a:xfrm>
            <a:off x="512600" y="31619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23/ago a 17/set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3" name="Google Shape;813;ge5c3c8e8e7_6_40"/>
          <p:cNvSpPr/>
          <p:nvPr/>
        </p:nvSpPr>
        <p:spPr>
          <a:xfrm>
            <a:off x="512600" y="24913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18/</a:t>
            </a:r>
            <a:r>
              <a:rPr lang="pt-BR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4" name="Google Shape;814;ge5c3c8e8e7_6_40"/>
          <p:cNvSpPr/>
          <p:nvPr/>
        </p:nvSpPr>
        <p:spPr>
          <a:xfrm>
            <a:off x="512600" y="34972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31/ago*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5" name="Google Shape;815;ge5c3c8e8e7_6_40"/>
          <p:cNvSpPr/>
          <p:nvPr/>
        </p:nvSpPr>
        <p:spPr>
          <a:xfrm>
            <a:off x="512600" y="38324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25/nov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6" name="Google Shape;816;ge5c3c8e8e7_6_40"/>
          <p:cNvSpPr/>
          <p:nvPr/>
        </p:nvSpPr>
        <p:spPr>
          <a:xfrm>
            <a:off x="512600" y="41677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23/nov a 21/dez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7" name="Google Shape;817;ge5c3c8e8e7_6_40"/>
          <p:cNvSpPr/>
          <p:nvPr/>
        </p:nvSpPr>
        <p:spPr>
          <a:xfrm>
            <a:off x="512600" y="45030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fevereiro de 2022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8" name="Google Shape;818;ge5c3c8e8e7_6_40"/>
          <p:cNvSpPr txBox="1"/>
          <p:nvPr/>
        </p:nvSpPr>
        <p:spPr>
          <a:xfrm>
            <a:off x="621800" y="4852425"/>
            <a:ext cx="55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* prazo será estendido junto ao CEE</a:t>
            </a:r>
            <a:endParaRPr sz="1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e4529bea70_0_273"/>
          <p:cNvSpPr txBox="1"/>
          <p:nvPr/>
        </p:nvSpPr>
        <p:spPr>
          <a:xfrm>
            <a:off x="504875" y="986275"/>
            <a:ext cx="63366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Cada escola definirá a sua oferta de Itinerários Formativos, mediante os seguintes critérios: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Número de turmas previstas para a 2ª série do Ensino Médio no ano letivo de 2022;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 manifestação de interesse dos estudantes (na SED ou em versão impressa);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Quadro docente em exercício na unidade escolar;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825" name="Google Shape;825;ge4529bea70_0_27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26" name="Google Shape;826;ge4529bea70_0_27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ge4529bea70_0_27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28" name="Google Shape;828;ge4529bea70_0_273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9" name="Google Shape;829;ge4529bea70_0_27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e4529bea70_0_306"/>
          <p:cNvSpPr txBox="1"/>
          <p:nvPr/>
        </p:nvSpPr>
        <p:spPr>
          <a:xfrm>
            <a:off x="504875" y="986275"/>
            <a:ext cx="6336600" cy="4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Regras para oferta dos itinerários: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Todas as escolas devem ofertar, no mínimo, duas opções de aprofundamento, inclusive as escolas que só possuem uma turma de 1ª série em 2021;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Além disso, todas as áreas do conhecimento devem estar contempladas na escola;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Essa regra vale para cada turno (diurno e noturno);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Caso haja demanda dos estudantes e a escola comporte, poderá ser ofertado mais de uma turma de um mesmo IF;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836" name="Google Shape;836;ge4529bea70_0_30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37" name="Google Shape;837;ge4529bea70_0_30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ge4529bea70_0_30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39" name="Google Shape;839;ge4529bea70_0_30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Google Shape;840;ge4529bea70_0_30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ge4529bea70_0_15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0" name="Google Shape;120;ge4529bea70_0_15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ge4529bea70_0_15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2" name="Google Shape;122;ge4529bea70_0_15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ge4529bea70_0_15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e4529bea70_0_150"/>
          <p:cNvSpPr txBox="1"/>
          <p:nvPr/>
        </p:nvSpPr>
        <p:spPr>
          <a:xfrm>
            <a:off x="402550" y="1154925"/>
            <a:ext cx="6191400" cy="29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9h às 10h</a:t>
            </a:r>
            <a:r>
              <a:rPr lang="pt-BR" sz="2100">
                <a:solidFill>
                  <a:schemeClr val="dk1"/>
                </a:solidFill>
              </a:rPr>
              <a:t> - Contexto e mensagens-chave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10h às 10h45</a:t>
            </a:r>
            <a:r>
              <a:rPr lang="pt-BR" sz="2100">
                <a:solidFill>
                  <a:schemeClr val="dk1"/>
                </a:solidFill>
              </a:rPr>
              <a:t> - Anúncios de investimentos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10h45 às 12h</a:t>
            </a:r>
            <a:r>
              <a:rPr lang="pt-BR" sz="2100">
                <a:solidFill>
                  <a:schemeClr val="dk1"/>
                </a:solidFill>
              </a:rPr>
              <a:t> - Workshop Itinerários Formativos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12h às 13h30</a:t>
            </a:r>
            <a:r>
              <a:rPr lang="pt-BR" sz="2100">
                <a:solidFill>
                  <a:schemeClr val="dk1"/>
                </a:solidFill>
              </a:rPr>
              <a:t> - Almoço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13h30 às 16h30</a:t>
            </a:r>
            <a:r>
              <a:rPr lang="pt-BR" sz="2100">
                <a:solidFill>
                  <a:schemeClr val="dk1"/>
                </a:solidFill>
              </a:rPr>
              <a:t> - Matrizes curriculares e dúvidas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ge4529bea70_0_31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47" name="Google Shape;847;ge4529bea70_0_31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ge4529bea70_0_31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49" name="Google Shape;849;ge4529bea70_0_31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0" name="Google Shape;850;ge4529bea70_0_31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ge4529bea70_0_316"/>
          <p:cNvSpPr txBox="1"/>
          <p:nvPr/>
        </p:nvSpPr>
        <p:spPr>
          <a:xfrm>
            <a:off x="504875" y="986275"/>
            <a:ext cx="63366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Regras para oferta dos itinerários: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Para passar a ofertar os itinerários do Novotec Expresso ou Integrado, a escola deverá fazer uma pré-adesão na SED até dia 22.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Caso a Sec. Desenvolvimento Econômico tenha capacidade de ofertar os cursos, será enviada uma sugestão para a escola em 29 de julho.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Até dia 18 de agosto, os diretores devem indicar na SED qual serão os itinerários ofertados na escola.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ge4529bea70_0_32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58" name="Google Shape;858;ge4529bea70_0_32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ge4529bea70_0_32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60" name="Google Shape;860;ge4529bea70_0_32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1" name="Google Shape;861;ge4529bea70_0_32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ge4529bea70_0_326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Agora vamos olhar alguns </a:t>
            </a:r>
            <a:r>
              <a:rPr lang="pt-BR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exemplos</a:t>
            </a:r>
            <a:endParaRPr sz="26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ge4529bea70_0_37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69" name="Google Shape;869;ge4529bea70_0_37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ge4529bea70_0_37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71" name="Google Shape;871;ge4529bea70_0_37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2" name="Google Shape;872;ge4529bea70_0_37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ge4529bea70_0_374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4" name="Google Shape;874;ge4529bea70_0_374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+ Ciências da Natureza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5" name="Google Shape;875;ge4529bea70_0_374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ge4529bea70_0_95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82" name="Google Shape;882;ge4529bea70_0_95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ge4529bea70_0_95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84" name="Google Shape;884;ge4529bea70_0_95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5" name="Google Shape;885;ge4529bea70_0_95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ge4529bea70_0_956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</a:t>
            </a:r>
            <a:r>
              <a:rPr lang="pt-BR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turmas de 2ª série no di</a:t>
            </a:r>
            <a:r>
              <a:rPr lang="pt-BR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urno e 	3 turmas de 2ª série no noturno</a:t>
            </a:r>
            <a:endParaRPr sz="1800" b="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7" name="Google Shape;887;ge4529bea70_0_956"/>
          <p:cNvSpPr txBox="1"/>
          <p:nvPr/>
        </p:nvSpPr>
        <p:spPr>
          <a:xfrm>
            <a:off x="574300" y="994550"/>
            <a:ext cx="81279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ge4529bea70_0_956"/>
          <p:cNvSpPr txBox="1"/>
          <p:nvPr/>
        </p:nvSpPr>
        <p:spPr>
          <a:xfrm>
            <a:off x="574300" y="2217425"/>
            <a:ext cx="7284900" cy="28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>
                <a:latin typeface="Open Sans"/>
                <a:ea typeface="Open Sans"/>
                <a:cs typeface="Open Sans"/>
                <a:sym typeface="Open Sans"/>
              </a:rPr>
              <a:t>Diurno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+ Ciências da Natureza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 + Matemática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Noturno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2ª série D: Ciências Humanas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2ª série E: Linguagens + Matemática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ge5c3c8e8e7_6_1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95" name="Google Shape;895;ge5c3c8e8e7_6_1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ge5c3c8e8e7_6_1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97" name="Google Shape;897;ge5c3c8e8e7_6_1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ge5c3c8e8e7_6_1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ge5c3c8e8e7_6_12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turma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0" name="Google Shape;900;ge5c3c8e8e7_6_12"/>
          <p:cNvSpPr txBox="1"/>
          <p:nvPr/>
        </p:nvSpPr>
        <p:spPr>
          <a:xfrm>
            <a:off x="574300" y="2217425"/>
            <a:ext cx="6301800" cy="18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Estudantes </a:t>
            </a: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fazem a FGB juntos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2ª série A1: Itinerário de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Linguagens + Ciências da Natureza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</a:t>
            </a: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A2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Itinerário de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1" name="Google Shape;901;ge5c3c8e8e7_6_12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e5c3c8e8e7_6_0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 + Matemática</a:t>
            </a:r>
            <a:endParaRPr/>
          </a:p>
        </p:txBody>
      </p:sp>
      <p:sp>
        <p:nvSpPr>
          <p:cNvPr id="908" name="Google Shape;908;ge5c3c8e8e7_6_0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9" name="Google Shape;909;ge5c3c8e8e7_6_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10" name="Google Shape;910;ge5c3c8e8e7_6_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ge5c3c8e8e7_6_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12" name="Google Shape;912;ge5c3c8e8e7_6_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3" name="Google Shape;913;ge5c3c8e8e7_6_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ge5c3c8e8e7_6_0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3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e4529bea70_0_362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21" name="Google Shape;921;ge4529bea70_0_36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22" name="Google Shape;922;ge4529bea70_0_36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ge4529bea70_0_36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24" name="Google Shape;924;ge4529bea70_0_36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5" name="Google Shape;925;ge4529bea70_0_36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ge4529bea70_0_362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3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7" name="Google Shape;927;ge4529bea70_0_362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</a:t>
            </a: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+ Novotec Expresso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 + Matemática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ge4529bea66_0_4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34" name="Google Shape;934;ge4529bea66_0_4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ge4529bea66_0_4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36" name="Google Shape;936;ge4529bea66_0_4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7" name="Google Shape;937;ge4529bea66_0_4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ge4529bea66_0_44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9" name="Google Shape;939;ge4529bea66_0_44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4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0" name="Google Shape;940;ge4529bea66_0_44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Ciências Humanas + Novotec Expresso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D: Ciências Humanas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ge4529bea70_0_33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47" name="Google Shape;947;ge4529bea70_0_33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ge4529bea70_0_33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49" name="Google Shape;949;ge4529bea70_0_33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0" name="Google Shape;950;ge4529bea70_0_33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ge4529bea70_0_338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2" name="Google Shape;952;ge4529bea70_0_338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4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3" name="Google Shape;953;ge4529bea70_0_338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</a:t>
            </a: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Novotec Integrado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Linguagens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D: Ciências Humanas +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da Natureza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ge4529bea70_0_35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60" name="Google Shape;960;ge4529bea70_0_35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ge4529bea70_0_35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62" name="Google Shape;962;ge4529bea70_0_35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3" name="Google Shape;963;ge4529bea70_0_35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ge4529bea70_0_350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4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5" name="Google Shape;965;ge4529bea70_0_350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+ Ciências Humanas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Linguagens + Ciências Humanas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D: Ciências Humanas + Matemática</a:t>
            </a:r>
            <a:endParaRPr/>
          </a:p>
        </p:txBody>
      </p:sp>
      <p:sp>
        <p:nvSpPr>
          <p:cNvPr id="966" name="Google Shape;966;ge4529bea70_0_350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4529bea66_0_11"/>
          <p:cNvSpPr txBox="1"/>
          <p:nvPr/>
        </p:nvSpPr>
        <p:spPr>
          <a:xfrm>
            <a:off x="1088350" y="115027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1. Na prática</a:t>
            </a:r>
            <a:r>
              <a:rPr lang="pt-BR" sz="2000">
                <a:solidFill>
                  <a:schemeClr val="dk1"/>
                </a:solidFill>
              </a:rPr>
              <a:t>, o que muda no Novo Ensino Médio?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31" name="Google Shape;131;ge4529bea66_0_1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2" name="Google Shape;132;ge4529bea66_0_1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ge4529bea66_0_1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4" name="Google Shape;134;ge4529bea66_0_11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PRINCIPAIS DÚVIDAS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e4529bea66_0_1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e4529bea66_0_11"/>
          <p:cNvSpPr txBox="1"/>
          <p:nvPr/>
        </p:nvSpPr>
        <p:spPr>
          <a:xfrm>
            <a:off x="1088350" y="2333500"/>
            <a:ext cx="5787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2. </a:t>
            </a:r>
            <a:r>
              <a:rPr lang="pt-BR" sz="2000">
                <a:solidFill>
                  <a:schemeClr val="dk1"/>
                </a:solidFill>
              </a:rPr>
              <a:t>As professoras e professores da rede estadual vão ter menos </a:t>
            </a:r>
            <a:r>
              <a:rPr lang="pt-BR" sz="2000" b="1">
                <a:solidFill>
                  <a:schemeClr val="dk1"/>
                </a:solidFill>
              </a:rPr>
              <a:t>aulas para atribuição</a:t>
            </a:r>
            <a:r>
              <a:rPr lang="pt-BR" sz="2000">
                <a:solidFill>
                  <a:schemeClr val="dk1"/>
                </a:solidFill>
              </a:rPr>
              <a:t>?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7" name="Google Shape;137;ge4529bea66_0_11"/>
          <p:cNvSpPr txBox="1"/>
          <p:nvPr/>
        </p:nvSpPr>
        <p:spPr>
          <a:xfrm>
            <a:off x="1088350" y="3595900"/>
            <a:ext cx="578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3. </a:t>
            </a:r>
            <a:r>
              <a:rPr lang="pt-BR" sz="2000">
                <a:solidFill>
                  <a:schemeClr val="dk1"/>
                </a:solidFill>
              </a:rPr>
              <a:t>As professoras e professores vão ter que dar </a:t>
            </a:r>
            <a:r>
              <a:rPr lang="pt-BR" sz="2000" b="1">
                <a:solidFill>
                  <a:schemeClr val="dk1"/>
                </a:solidFill>
              </a:rPr>
              <a:t>aulas de área do conhecimento</a:t>
            </a:r>
            <a:r>
              <a:rPr lang="pt-BR" sz="2000">
                <a:solidFill>
                  <a:schemeClr val="dk1"/>
                </a:solidFill>
              </a:rPr>
              <a:t> ou de coisas que não dominam?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e4529bea70_0_386"/>
          <p:cNvSpPr txBox="1"/>
          <p:nvPr/>
        </p:nvSpPr>
        <p:spPr>
          <a:xfrm>
            <a:off x="504875" y="986275"/>
            <a:ext cx="63366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Regras para oferta dos itinerários: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Vamos navegar pela SED para mostrar uma ferramenta </a:t>
            </a:r>
            <a:r>
              <a:rPr lang="pt-BR" sz="2000" b="1">
                <a:solidFill>
                  <a:schemeClr val="dk1"/>
                </a:solidFill>
              </a:rPr>
              <a:t>nova </a:t>
            </a:r>
            <a:r>
              <a:rPr lang="pt-BR" sz="2000">
                <a:solidFill>
                  <a:schemeClr val="dk1"/>
                </a:solidFill>
              </a:rPr>
              <a:t>que vai ajudar muito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Depois, faremos um rápido </a:t>
            </a:r>
            <a:r>
              <a:rPr lang="pt-BR" sz="2000" b="1">
                <a:solidFill>
                  <a:schemeClr val="dk1"/>
                </a:solidFill>
              </a:rPr>
              <a:t>exercício</a:t>
            </a:r>
            <a:endParaRPr sz="2000" b="1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</a:rPr>
              <a:t>Analisar os dados de sua escola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</a:rPr>
              <a:t>Mediante os resultados da manifestação de interesse, discutir com um(a) colega ao lado quais itinerários pode fazer sentido ofertar na sua escola em 2022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973" name="Google Shape;973;ge4529bea70_0_38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74" name="Google Shape;974;ge4529bea70_0_38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ge4529bea70_0_38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76" name="Google Shape;976;ge4529bea70_0_38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PROPOSTA DE ATIVIDADE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7" name="Google Shape;977;ge4529bea70_0_38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ge59772ad26_0_128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ge59772ad26_0_1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5" name="Google Shape;1005;ge59772ad26_0_128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6" name="Google Shape;1006;ge59772ad26_0_128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007" name="Google Shape;1007;ge59772ad26_0_128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e59772ad26_0_128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9" name="Google Shape;1009;ge59772ad26_0_128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10" name="Google Shape;1010;ge59772ad26_0_128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ge59772ad26_0_128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EXEMPLOS DE IMPLEMENTAÇÃO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2" name="Google Shape;1012;ge59772ad26_0_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ge59772ad26_0_128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ge59772ad26_0_128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1015" name="Google Shape;1015;ge59772ad26_0_128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e59772ad26_0_128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e59772ad26_0_128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e59772ad26_0_128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e59772ad26_0_128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0" name="Google Shape;1020;ge59772ad26_0_1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5c3c8e8e7_7_9"/>
          <p:cNvSpPr txBox="1"/>
          <p:nvPr/>
        </p:nvSpPr>
        <p:spPr>
          <a:xfrm>
            <a:off x="504875" y="986275"/>
            <a:ext cx="63366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Cada escola definirá a sua oferta de Itinerários Formativos, mediante os seguintes critérios: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Número de turmas previstas para a 2ª série do Ensino Médio no ano letivo de 2022;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 manifestação de interesse dos estudantes (na SED ou em versão impressa);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  <a:highlight>
                  <a:srgbClr val="D9EAD3"/>
                </a:highlight>
              </a:rPr>
              <a:t>Quadro docente em exercício na unidade escolar;</a:t>
            </a:r>
            <a:endParaRPr sz="2000">
              <a:solidFill>
                <a:schemeClr val="dk1"/>
              </a:solidFill>
              <a:highlight>
                <a:srgbClr val="D9EAD3"/>
              </a:highlight>
            </a:endParaRPr>
          </a:p>
        </p:txBody>
      </p:sp>
      <p:grpSp>
        <p:nvGrpSpPr>
          <p:cNvPr id="1027" name="Google Shape;1027;ge5c3c8e8e7_7_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28" name="Google Shape;1028;ge5c3c8e8e7_7_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ge5c3c8e8e7_7_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30" name="Google Shape;1030;ge5c3c8e8e7_7_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1" name="Google Shape;1031;ge5c3c8e8e7_7_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ge59772ad26_0_9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38" name="Google Shape;1038;ge59772ad26_0_9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ge59772ad26_0_9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40" name="Google Shape;1040;ge59772ad26_0_9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1" name="Google Shape;1041;ge59772ad26_0_9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ge59772ad26_0_979"/>
          <p:cNvSpPr txBox="1"/>
          <p:nvPr/>
        </p:nvSpPr>
        <p:spPr>
          <a:xfrm>
            <a:off x="504875" y="986275"/>
            <a:ext cx="8425800" cy="22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com: </a:t>
            </a:r>
            <a:endParaRPr sz="20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Duas turmas em cada série:</a:t>
            </a:r>
            <a:endParaRPr sz="20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1 turma LGG+CNT e</a:t>
            </a:r>
            <a:endParaRPr sz="20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1 turma MAT+CHS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e50879d906_1_0"/>
          <p:cNvSpPr txBox="1"/>
          <p:nvPr/>
        </p:nvSpPr>
        <p:spPr>
          <a:xfrm>
            <a:off x="504875" y="986275"/>
            <a:ext cx="84258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49" name="Google Shape;1049;ge50879d906_1_0"/>
          <p:cNvSpPr txBox="1"/>
          <p:nvPr/>
        </p:nvSpPr>
        <p:spPr>
          <a:xfrm>
            <a:off x="539375" y="1956250"/>
            <a:ext cx="4640700" cy="2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dk1"/>
                </a:solidFill>
              </a:rPr>
              <a:t>Em uma escola assim, no currículo antigo, o professor de Arte poderia ter atribuídas 12 aulas por semana:</a:t>
            </a:r>
            <a:endParaRPr sz="1700" b="1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pt-BR" sz="1700">
                <a:solidFill>
                  <a:schemeClr val="dk1"/>
                </a:solidFill>
              </a:rPr>
              <a:t>2 turmas para cada série.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pt-BR" sz="1700">
                <a:solidFill>
                  <a:schemeClr val="dk1"/>
                </a:solidFill>
              </a:rPr>
              <a:t>6 turmas de EM na escola.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Como cada turma tem 2 aulas por semana de Arte, os professores de Arte têm </a:t>
            </a:r>
            <a:r>
              <a:rPr lang="pt-BR" sz="1700" b="1">
                <a:solidFill>
                  <a:schemeClr val="dk1"/>
                </a:solidFill>
              </a:rPr>
              <a:t>12 aulas semanais possíveis de serem atribuídas.</a:t>
            </a:r>
            <a:endParaRPr sz="1700" b="1">
              <a:solidFill>
                <a:schemeClr val="dk1"/>
              </a:solidFill>
            </a:endParaRPr>
          </a:p>
        </p:txBody>
      </p:sp>
      <p:grpSp>
        <p:nvGrpSpPr>
          <p:cNvPr id="1050" name="Google Shape;1050;ge50879d906_1_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51" name="Google Shape;1051;ge50879d906_1_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ge50879d906_1_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53" name="Google Shape;1053;ge50879d906_1_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4" name="Google Shape;1054;ge50879d906_1_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ge50879d906_1_0"/>
          <p:cNvSpPr/>
          <p:nvPr/>
        </p:nvSpPr>
        <p:spPr>
          <a:xfrm>
            <a:off x="5332494" y="205620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ge50879d906_1_0"/>
          <p:cNvSpPr/>
          <p:nvPr/>
        </p:nvSpPr>
        <p:spPr>
          <a:xfrm>
            <a:off x="5332494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Parte Comum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ge50879d906_1_0"/>
          <p:cNvSpPr/>
          <p:nvPr/>
        </p:nvSpPr>
        <p:spPr>
          <a:xfrm>
            <a:off x="5332494" y="3344350"/>
            <a:ext cx="1452600" cy="98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e5945a0c82_0_130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064" name="Google Shape;1064;ge5945a0c82_0_13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65" name="Google Shape;1065;ge5945a0c82_0_13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ge5945a0c82_0_13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67" name="Google Shape;1067;ge5945a0c82_0_13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8" name="Google Shape;1068;ge5945a0c82_0_13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ge5945a0c82_0_130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ge5945a0c82_0_130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1" name="Google Shape;1071;ge5945a0c82_0_130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2" name="Google Shape;1072;ge5945a0c82_0_130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3" name="Google Shape;1073;ge5945a0c82_0_130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44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e50cebd1b4_0_343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080" name="Google Shape;1080;ge50cebd1b4_0_34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81" name="Google Shape;1081;ge50cebd1b4_0_34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ge50cebd1b4_0_34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83" name="Google Shape;1083;ge50cebd1b4_0_343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4" name="Google Shape;1084;ge50cebd1b4_0_34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ge50cebd1b4_0_343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6" name="Google Shape;1086;ge50cebd1b4_0_343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7" name="Google Shape;1087;ge50cebd1b4_0_343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8" name="Google Shape;1088;ge50cebd1b4_0_343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9" name="Google Shape;1089;ge50cebd1b4_0_343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44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90" name="Google Shape;1090;ge50cebd1b4_0_343"/>
          <p:cNvGrpSpPr/>
          <p:nvPr/>
        </p:nvGrpSpPr>
        <p:grpSpPr>
          <a:xfrm>
            <a:off x="3617984" y="2941050"/>
            <a:ext cx="1452608" cy="2000175"/>
            <a:chOff x="3700950" y="2941050"/>
            <a:chExt cx="1452608" cy="2000175"/>
          </a:xfrm>
        </p:grpSpPr>
        <p:sp>
          <p:nvSpPr>
            <p:cNvPr id="1091" name="Google Shape;1091;ge50cebd1b4_0_343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2" name="Google Shape;1092;ge50cebd1b4_0_343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e59772ad26_0_16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099" name="Google Shape;1099;ge59772ad26_0_1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00" name="Google Shape;1100;ge59772ad26_0_1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ge59772ad26_0_1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02" name="Google Shape;1102;ge59772ad26_0_1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3" name="Google Shape;1103;ge59772ad26_0_1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ge59772ad26_0_16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5" name="Google Shape;1105;ge59772ad26_0_16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ge59772ad26_0_16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7" name="Google Shape;1107;ge59772ad26_0_16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8" name="Google Shape;1108;ge59772ad26_0_16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44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09" name="Google Shape;1109;ge59772ad26_0_16"/>
          <p:cNvGrpSpPr/>
          <p:nvPr/>
        </p:nvGrpSpPr>
        <p:grpSpPr>
          <a:xfrm>
            <a:off x="3617984" y="2941050"/>
            <a:ext cx="1452608" cy="2000175"/>
            <a:chOff x="3700950" y="2941050"/>
            <a:chExt cx="1452608" cy="2000175"/>
          </a:xfrm>
        </p:grpSpPr>
        <p:sp>
          <p:nvSpPr>
            <p:cNvPr id="1110" name="Google Shape;1110;ge59772ad26_0_16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1" name="Google Shape;1111;ge59772ad26_0_16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12" name="Google Shape;1112;ge59772ad26_0_16"/>
          <p:cNvSpPr/>
          <p:nvPr/>
        </p:nvSpPr>
        <p:spPr>
          <a:xfrm>
            <a:off x="1988675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Aprofundamento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3" name="Google Shape;1113;ge59772ad26_0_16"/>
          <p:cNvSpPr/>
          <p:nvPr/>
        </p:nvSpPr>
        <p:spPr>
          <a:xfrm>
            <a:off x="1988684" y="3896943"/>
            <a:ext cx="1452600" cy="432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6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59772ad26_0_39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120" name="Google Shape;1120;ge59772ad26_0_3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21" name="Google Shape;1121;ge59772ad26_0_3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ge59772ad26_0_3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23" name="Google Shape;1123;ge59772ad26_0_3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ge59772ad26_0_3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ge59772ad26_0_39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6" name="Google Shape;1126;ge59772ad26_0_39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7" name="Google Shape;1127;ge59772ad26_0_39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28" name="Google Shape;1128;ge59772ad26_0_39"/>
          <p:cNvGrpSpPr/>
          <p:nvPr/>
        </p:nvGrpSpPr>
        <p:grpSpPr>
          <a:xfrm>
            <a:off x="3617984" y="2941050"/>
            <a:ext cx="1452608" cy="2000175"/>
            <a:chOff x="3700950" y="2941050"/>
            <a:chExt cx="1452608" cy="2000175"/>
          </a:xfrm>
        </p:grpSpPr>
        <p:sp>
          <p:nvSpPr>
            <p:cNvPr id="1129" name="Google Shape;1129;ge59772ad26_0_39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0" name="Google Shape;1130;ge59772ad26_0_39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1" name="Google Shape;1131;ge59772ad26_0_39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132" name="Google Shape;1132;ge59772ad26_0_39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3" name="Google Shape;1133;ge59772ad26_0_39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44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4" name="Google Shape;1134;ge59772ad26_0_39"/>
          <p:cNvGrpSpPr/>
          <p:nvPr/>
        </p:nvGrpSpPr>
        <p:grpSpPr>
          <a:xfrm>
            <a:off x="1988675" y="3896943"/>
            <a:ext cx="1452608" cy="1044282"/>
            <a:chOff x="2111967" y="3896943"/>
            <a:chExt cx="1452608" cy="1044282"/>
          </a:xfrm>
        </p:grpSpPr>
        <p:sp>
          <p:nvSpPr>
            <p:cNvPr id="1135" name="Google Shape;1135;ge59772ad26_0_39"/>
            <p:cNvSpPr/>
            <p:nvPr/>
          </p:nvSpPr>
          <p:spPr>
            <a:xfrm>
              <a:off x="2111967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Aprofundamento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6" name="Google Shape;1136;ge59772ad26_0_39"/>
            <p:cNvSpPr/>
            <p:nvPr/>
          </p:nvSpPr>
          <p:spPr>
            <a:xfrm>
              <a:off x="2111975" y="3896943"/>
              <a:ext cx="1452600" cy="4323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6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7" name="Google Shape;1137;ge59772ad26_0_39"/>
          <p:cNvGrpSpPr/>
          <p:nvPr/>
        </p:nvGrpSpPr>
        <p:grpSpPr>
          <a:xfrm>
            <a:off x="345893" y="3806051"/>
            <a:ext cx="1466082" cy="1135174"/>
            <a:chOff x="345893" y="3806051"/>
            <a:chExt cx="1466082" cy="1135174"/>
          </a:xfrm>
        </p:grpSpPr>
        <p:sp>
          <p:nvSpPr>
            <p:cNvPr id="1138" name="Google Shape;1138;ge59772ad26_0_39"/>
            <p:cNvSpPr/>
            <p:nvPr/>
          </p:nvSpPr>
          <p:spPr>
            <a:xfrm>
              <a:off x="3458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Parte Comum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9" name="Google Shape;1139;ge59772ad26_0_39"/>
            <p:cNvSpPr/>
            <p:nvPr/>
          </p:nvSpPr>
          <p:spPr>
            <a:xfrm>
              <a:off x="359375" y="3806051"/>
              <a:ext cx="1452600" cy="523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8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e4529bea66_0_56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146" name="Google Shape;1146;ge4529bea66_0_5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47" name="Google Shape;1147;ge4529bea66_0_5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ge4529bea66_0_5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49" name="Google Shape;1149;ge4529bea66_0_5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0" name="Google Shape;1150;ge4529bea66_0_5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ge4529bea66_0_56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2" name="Google Shape;1152;ge4529bea66_0_56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ge4529bea66_0_56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54" name="Google Shape;1154;ge4529bea66_0_56"/>
          <p:cNvGrpSpPr/>
          <p:nvPr/>
        </p:nvGrpSpPr>
        <p:grpSpPr>
          <a:xfrm>
            <a:off x="3617984" y="2941050"/>
            <a:ext cx="1452608" cy="2000175"/>
            <a:chOff x="3700950" y="2941050"/>
            <a:chExt cx="1452608" cy="2000175"/>
          </a:xfrm>
        </p:grpSpPr>
        <p:sp>
          <p:nvSpPr>
            <p:cNvPr id="1155" name="Google Shape;1155;ge4529bea66_0_56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6" name="Google Shape;1156;ge4529bea66_0_56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7" name="Google Shape;1157;ge4529bea66_0_56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158" name="Google Shape;1158;ge4529bea66_0_56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9" name="Google Shape;1159;ge4529bea66_0_56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44 aulas </a:t>
              </a:r>
              <a:endParaRPr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(podendo chegar a 52 aulas)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0" name="Google Shape;1160;ge4529bea66_0_56"/>
          <p:cNvGrpSpPr/>
          <p:nvPr/>
        </p:nvGrpSpPr>
        <p:grpSpPr>
          <a:xfrm>
            <a:off x="1988675" y="3400750"/>
            <a:ext cx="1452608" cy="1540475"/>
            <a:chOff x="2111967" y="3400750"/>
            <a:chExt cx="1452608" cy="1540475"/>
          </a:xfrm>
        </p:grpSpPr>
        <p:sp>
          <p:nvSpPr>
            <p:cNvPr id="1161" name="Google Shape;1161;ge4529bea66_0_56"/>
            <p:cNvSpPr/>
            <p:nvPr/>
          </p:nvSpPr>
          <p:spPr>
            <a:xfrm>
              <a:off x="2111967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Aprofundamento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2" name="Google Shape;1162;ge4529bea66_0_56"/>
            <p:cNvSpPr/>
            <p:nvPr/>
          </p:nvSpPr>
          <p:spPr>
            <a:xfrm>
              <a:off x="2111975" y="3896943"/>
              <a:ext cx="1452600" cy="4323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6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3" name="Google Shape;1163;ge4529bea66_0_56"/>
            <p:cNvSpPr/>
            <p:nvPr/>
          </p:nvSpPr>
          <p:spPr>
            <a:xfrm>
              <a:off x="2111975" y="3400750"/>
              <a:ext cx="1452600" cy="4323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8 aulas*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64" name="Google Shape;1164;ge4529bea66_0_56"/>
          <p:cNvSpPr/>
          <p:nvPr/>
        </p:nvSpPr>
        <p:spPr>
          <a:xfrm>
            <a:off x="413150" y="4873375"/>
            <a:ext cx="4094700" cy="2700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oboto"/>
                <a:ea typeface="Roboto"/>
                <a:cs typeface="Roboto"/>
                <a:sym typeface="Roboto"/>
              </a:rPr>
              <a:t>* aulas possíveis de atribuir na habilitação alternativa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65" name="Google Shape;1165;ge4529bea66_0_56"/>
          <p:cNvGrpSpPr/>
          <p:nvPr/>
        </p:nvGrpSpPr>
        <p:grpSpPr>
          <a:xfrm>
            <a:off x="345893" y="3806051"/>
            <a:ext cx="1466082" cy="1135174"/>
            <a:chOff x="345893" y="3806051"/>
            <a:chExt cx="1466082" cy="1135174"/>
          </a:xfrm>
        </p:grpSpPr>
        <p:sp>
          <p:nvSpPr>
            <p:cNvPr id="1166" name="Google Shape;1166;ge4529bea66_0_56"/>
            <p:cNvSpPr/>
            <p:nvPr/>
          </p:nvSpPr>
          <p:spPr>
            <a:xfrm>
              <a:off x="3458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Parte Comum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7" name="Google Shape;1167;ge4529bea66_0_56"/>
            <p:cNvSpPr/>
            <p:nvPr/>
          </p:nvSpPr>
          <p:spPr>
            <a:xfrm>
              <a:off x="359375" y="3806051"/>
              <a:ext cx="1452600" cy="523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8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e4529bea66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78442">
            <a:off x="18691" y="3282850"/>
            <a:ext cx="1232556" cy="8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e4529bea66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78442">
            <a:off x="18691" y="1987450"/>
            <a:ext cx="1232556" cy="8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e4529bea66_0_25"/>
          <p:cNvSpPr txBox="1"/>
          <p:nvPr/>
        </p:nvSpPr>
        <p:spPr>
          <a:xfrm>
            <a:off x="1088350" y="115027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1. Na prática</a:t>
            </a:r>
            <a:r>
              <a:rPr lang="pt-BR" sz="2000">
                <a:solidFill>
                  <a:schemeClr val="dk1"/>
                </a:solidFill>
              </a:rPr>
              <a:t>, o que muda no Novo Ensino Médio?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46" name="Google Shape;146;ge4529bea66_0_2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7" name="Google Shape;147;ge4529bea66_0_2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ge4529bea66_0_2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9" name="Google Shape;149;ge4529bea66_0_2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PRINCIPAIS DÚVIDAS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ge4529bea66_0_2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e4529bea66_0_25"/>
          <p:cNvSpPr txBox="1"/>
          <p:nvPr/>
        </p:nvSpPr>
        <p:spPr>
          <a:xfrm>
            <a:off x="1088350" y="2333500"/>
            <a:ext cx="5787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2. </a:t>
            </a:r>
            <a:r>
              <a:rPr lang="pt-BR" sz="2000">
                <a:solidFill>
                  <a:schemeClr val="dk1"/>
                </a:solidFill>
              </a:rPr>
              <a:t>As professoras e professores da rede estadual vão ter menos </a:t>
            </a:r>
            <a:r>
              <a:rPr lang="pt-BR" sz="2000" b="1">
                <a:solidFill>
                  <a:schemeClr val="dk1"/>
                </a:solidFill>
              </a:rPr>
              <a:t>aulas para atribuição</a:t>
            </a:r>
            <a:r>
              <a:rPr lang="pt-BR" sz="2000">
                <a:solidFill>
                  <a:schemeClr val="dk1"/>
                </a:solidFill>
              </a:rPr>
              <a:t>?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2" name="Google Shape;152;ge4529bea66_0_25"/>
          <p:cNvSpPr txBox="1"/>
          <p:nvPr/>
        </p:nvSpPr>
        <p:spPr>
          <a:xfrm>
            <a:off x="1088350" y="3595900"/>
            <a:ext cx="578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3. </a:t>
            </a:r>
            <a:r>
              <a:rPr lang="pt-BR" sz="2000">
                <a:solidFill>
                  <a:schemeClr val="dk1"/>
                </a:solidFill>
              </a:rPr>
              <a:t>As professoras e professores vão ter que dar </a:t>
            </a:r>
            <a:r>
              <a:rPr lang="pt-BR" sz="2000" b="1">
                <a:solidFill>
                  <a:schemeClr val="dk1"/>
                </a:solidFill>
              </a:rPr>
              <a:t>aulas de área do conhecimento</a:t>
            </a:r>
            <a:r>
              <a:rPr lang="pt-BR" sz="2000">
                <a:solidFill>
                  <a:schemeClr val="dk1"/>
                </a:solidFill>
              </a:rPr>
              <a:t> ou de coisas que não dominam?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e59772ad26_0_76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174" name="Google Shape;1174;ge59772ad26_0_7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75" name="Google Shape;1175;ge59772ad26_0_7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ge59772ad26_0_7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77" name="Google Shape;1177;ge59772ad26_0_7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8" name="Google Shape;1178;ge59772ad26_0_7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ge59772ad26_0_76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0" name="Google Shape;1180;ge59772ad26_0_76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1" name="Google Shape;1181;ge59772ad26_0_76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82" name="Google Shape;1182;ge59772ad26_0_76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183" name="Google Shape;1183;ge59772ad26_0_76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4" name="Google Shape;1184;ge59772ad26_0_76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44 aulas </a:t>
              </a:r>
              <a:endParaRPr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(podendo chegar a 52 aulas)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5" name="Google Shape;1185;ge59772ad26_0_76"/>
          <p:cNvSpPr/>
          <p:nvPr/>
        </p:nvSpPr>
        <p:spPr>
          <a:xfrm>
            <a:off x="3880246" y="3102225"/>
            <a:ext cx="1047600" cy="11199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ge59772ad26_0_76"/>
          <p:cNvSpPr/>
          <p:nvPr/>
        </p:nvSpPr>
        <p:spPr>
          <a:xfrm>
            <a:off x="1650400" y="3194025"/>
            <a:ext cx="1910400" cy="9285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16 aulas da expansão da carga horária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e59772ad26_0_1012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193" name="Google Shape;1193;ge59772ad26_0_101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94" name="Google Shape;1194;ge59772ad26_0_101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ge59772ad26_0_101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96" name="Google Shape;1196;ge59772ad26_0_101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Google Shape;1197;ge59772ad26_0_101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ge59772ad26_0_1012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9" name="Google Shape;1199;ge59772ad26_0_1012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0" name="Google Shape;1200;ge59772ad26_0_1012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01" name="Google Shape;1201;ge59772ad26_0_1012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202" name="Google Shape;1202;ge59772ad26_0_1012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3" name="Google Shape;1203;ge59772ad26_0_1012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 total, 72 aulas possíveis de serem atribuídas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e5945a0c82_0_64"/>
          <p:cNvSpPr/>
          <p:nvPr/>
        </p:nvSpPr>
        <p:spPr>
          <a:xfrm>
            <a:off x="4146950" y="2683750"/>
            <a:ext cx="20175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72 aulas semanais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0" name="Google Shape;1210;ge5945a0c82_0_64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211" name="Google Shape;1211;ge5945a0c82_0_6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12" name="Google Shape;1212;ge5945a0c82_0_6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ge5945a0c82_0_6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14" name="Google Shape;1214;ge5945a0c82_0_6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5" name="Google Shape;1215;ge5945a0c82_0_6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ge5945a0c82_0_64"/>
          <p:cNvSpPr/>
          <p:nvPr/>
        </p:nvSpPr>
        <p:spPr>
          <a:xfrm>
            <a:off x="4146899" y="2056200"/>
            <a:ext cx="20175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7" name="Google Shape;1217;ge5945a0c82_0_64"/>
          <p:cNvSpPr/>
          <p:nvPr/>
        </p:nvSpPr>
        <p:spPr>
          <a:xfrm>
            <a:off x="1708550" y="3798125"/>
            <a:ext cx="20175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 aulas semanais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ge5945a0c82_0_64"/>
          <p:cNvSpPr/>
          <p:nvPr/>
        </p:nvSpPr>
        <p:spPr>
          <a:xfrm>
            <a:off x="4146950" y="4410225"/>
            <a:ext cx="20175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9" name="Google Shape;1219;ge5945a0c82_0_64"/>
          <p:cNvSpPr/>
          <p:nvPr/>
        </p:nvSpPr>
        <p:spPr>
          <a:xfrm>
            <a:off x="1708499" y="2056200"/>
            <a:ext cx="20175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ge5945a0c82_0_64"/>
          <p:cNvSpPr/>
          <p:nvPr/>
        </p:nvSpPr>
        <p:spPr>
          <a:xfrm>
            <a:off x="1708550" y="4410225"/>
            <a:ext cx="20175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ge5c3c8e8e7_6_17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27" name="Google Shape;1227;ge5c3c8e8e7_6_17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ge5c3c8e8e7_6_17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29" name="Google Shape;1229;ge5c3c8e8e7_6_171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0" name="Google Shape;1230;ge5c3c8e8e7_6_17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ge5c3c8e8e7_6_171"/>
          <p:cNvSpPr txBox="1"/>
          <p:nvPr/>
        </p:nvSpPr>
        <p:spPr>
          <a:xfrm>
            <a:off x="504875" y="986275"/>
            <a:ext cx="84258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com: </a:t>
            </a:r>
            <a:endParaRPr sz="20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Duas turmas em cada série:</a:t>
            </a:r>
            <a:endParaRPr sz="20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1 turma LGG+CNT e</a:t>
            </a:r>
            <a:endParaRPr sz="20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1 turma MAT+CHS</a:t>
            </a:r>
            <a:endParaRPr sz="20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Como fica para o professor de sociologia?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5c3c8e8e7_6_181"/>
          <p:cNvSpPr txBox="1"/>
          <p:nvPr/>
        </p:nvSpPr>
        <p:spPr>
          <a:xfrm>
            <a:off x="504875" y="986275"/>
            <a:ext cx="84258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38" name="Google Shape;1238;ge5c3c8e8e7_6_181"/>
          <p:cNvSpPr txBox="1"/>
          <p:nvPr/>
        </p:nvSpPr>
        <p:spPr>
          <a:xfrm>
            <a:off x="539375" y="1956250"/>
            <a:ext cx="46407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dk1"/>
                </a:solidFill>
              </a:rPr>
              <a:t>Em uma escola assim, no currículo antigo, o professor de Sociologia poderia ter atribuídas 12 aulas por semana:</a:t>
            </a:r>
            <a:endParaRPr sz="1700" b="1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pt-BR" sz="1700">
                <a:solidFill>
                  <a:schemeClr val="dk1"/>
                </a:solidFill>
              </a:rPr>
              <a:t>2 turmas para cada série.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pt-BR" sz="1700">
                <a:solidFill>
                  <a:schemeClr val="dk1"/>
                </a:solidFill>
              </a:rPr>
              <a:t>6 turmas de EM na escola.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Como cada turma tem 2 aulas por semana de Arte, os professores de </a:t>
            </a:r>
            <a:r>
              <a:rPr lang="pt-BR" sz="1700" b="1">
                <a:solidFill>
                  <a:schemeClr val="dk1"/>
                </a:solidFill>
              </a:rPr>
              <a:t>Sociologia </a:t>
            </a:r>
            <a:r>
              <a:rPr lang="pt-BR" sz="1700">
                <a:solidFill>
                  <a:schemeClr val="dk1"/>
                </a:solidFill>
              </a:rPr>
              <a:t>têm </a:t>
            </a:r>
            <a:r>
              <a:rPr lang="pt-BR" sz="1700" b="1">
                <a:solidFill>
                  <a:schemeClr val="dk1"/>
                </a:solidFill>
              </a:rPr>
              <a:t>12 aulas semanais possíveis de serem atribuídas.</a:t>
            </a:r>
            <a:endParaRPr sz="1700" b="1">
              <a:solidFill>
                <a:schemeClr val="dk1"/>
              </a:solidFill>
            </a:endParaRPr>
          </a:p>
        </p:txBody>
      </p:sp>
      <p:grpSp>
        <p:nvGrpSpPr>
          <p:cNvPr id="1239" name="Google Shape;1239;ge5c3c8e8e7_6_18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40" name="Google Shape;1240;ge5c3c8e8e7_6_18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ge5c3c8e8e7_6_18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42" name="Google Shape;1242;ge5c3c8e8e7_6_181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3" name="Google Shape;1243;ge5c3c8e8e7_6_18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ge5c3c8e8e7_6_181"/>
          <p:cNvSpPr/>
          <p:nvPr/>
        </p:nvSpPr>
        <p:spPr>
          <a:xfrm>
            <a:off x="5332494" y="205620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5" name="Google Shape;1245;ge5c3c8e8e7_6_181"/>
          <p:cNvSpPr/>
          <p:nvPr/>
        </p:nvSpPr>
        <p:spPr>
          <a:xfrm>
            <a:off x="5332494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Parte Comum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6" name="Google Shape;1246;ge5c3c8e8e7_6_181"/>
          <p:cNvSpPr/>
          <p:nvPr/>
        </p:nvSpPr>
        <p:spPr>
          <a:xfrm>
            <a:off x="5332494" y="3344350"/>
            <a:ext cx="1452600" cy="98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e5c3c8e8e7_6_195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 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253" name="Google Shape;1253;ge5c3c8e8e7_6_19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54" name="Google Shape;1254;ge5c3c8e8e7_6_19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ge5c3c8e8e7_6_19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56" name="Google Shape;1256;ge5c3c8e8e7_6_19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7" name="Google Shape;1257;ge5c3c8e8e7_6_19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ge5c3c8e8e7_6_195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9" name="Google Shape;1259;ge5c3c8e8e7_6_195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0" name="Google Shape;1260;ge5c3c8e8e7_6_195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1" name="Google Shape;1261;ge5c3c8e8e7_6_195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2" name="Google Shape;1262;ge5c3c8e8e7_6_195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48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e5c3c8e8e7_6_210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269" name="Google Shape;1269;ge5c3c8e8e7_6_21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70" name="Google Shape;1270;ge5c3c8e8e7_6_21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ge5c3c8e8e7_6_21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72" name="Google Shape;1272;ge5c3c8e8e7_6_21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3" name="Google Shape;1273;ge5c3c8e8e7_6_21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ge5c3c8e8e7_6_210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5" name="Google Shape;1275;ge5c3c8e8e7_6_210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6" name="Google Shape;1276;ge5c3c8e8e7_6_210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48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7" name="Google Shape;1277;ge5c3c8e8e7_6_210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8" name="Google Shape;1278;ge5c3c8e8e7_6_210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79" name="Google Shape;1279;ge5c3c8e8e7_6_210"/>
          <p:cNvGrpSpPr/>
          <p:nvPr/>
        </p:nvGrpSpPr>
        <p:grpSpPr>
          <a:xfrm>
            <a:off x="3617962" y="3306169"/>
            <a:ext cx="1452608" cy="1634743"/>
            <a:chOff x="3700950" y="2941050"/>
            <a:chExt cx="1452608" cy="2000175"/>
          </a:xfrm>
        </p:grpSpPr>
        <p:sp>
          <p:nvSpPr>
            <p:cNvPr id="1280" name="Google Shape;1280;ge5c3c8e8e7_6_210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1" name="Google Shape;1281;ge5c3c8e8e7_6_210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e5c3c8e8e7_6_228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288" name="Google Shape;1288;ge5c3c8e8e7_6_22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89" name="Google Shape;1289;ge5c3c8e8e7_6_22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ge5c3c8e8e7_6_22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91" name="Google Shape;1291;ge5c3c8e8e7_6_22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2" name="Google Shape;1292;ge5c3c8e8e7_6_22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ge5c3c8e8e7_6_228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4" name="Google Shape;1294;ge5c3c8e8e7_6_228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5" name="Google Shape;1295;ge5c3c8e8e7_6_228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48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6" name="Google Shape;1296;ge5c3c8e8e7_6_228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7" name="Google Shape;1297;ge5c3c8e8e7_6_228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98" name="Google Shape;1298;ge5c3c8e8e7_6_228"/>
          <p:cNvGrpSpPr/>
          <p:nvPr/>
        </p:nvGrpSpPr>
        <p:grpSpPr>
          <a:xfrm>
            <a:off x="1988675" y="3743752"/>
            <a:ext cx="1452600" cy="1197473"/>
            <a:chOff x="2111966" y="3743752"/>
            <a:chExt cx="1452600" cy="1197473"/>
          </a:xfrm>
        </p:grpSpPr>
        <p:sp>
          <p:nvSpPr>
            <p:cNvPr id="1299" name="Google Shape;1299;ge5c3c8e8e7_6_228"/>
            <p:cNvSpPr/>
            <p:nvPr/>
          </p:nvSpPr>
          <p:spPr>
            <a:xfrm>
              <a:off x="2111967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Aprofundamento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0" name="Google Shape;1300;ge5c3c8e8e7_6_228"/>
            <p:cNvSpPr/>
            <p:nvPr/>
          </p:nvSpPr>
          <p:spPr>
            <a:xfrm>
              <a:off x="2111966" y="3743752"/>
              <a:ext cx="1452600" cy="5856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10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1" name="Google Shape;1301;ge5c3c8e8e7_6_228"/>
          <p:cNvGrpSpPr/>
          <p:nvPr/>
        </p:nvGrpSpPr>
        <p:grpSpPr>
          <a:xfrm>
            <a:off x="3617962" y="3306169"/>
            <a:ext cx="1452608" cy="1634743"/>
            <a:chOff x="3700950" y="2941050"/>
            <a:chExt cx="1452608" cy="2000175"/>
          </a:xfrm>
        </p:grpSpPr>
        <p:sp>
          <p:nvSpPr>
            <p:cNvPr id="1302" name="Google Shape;1302;ge5c3c8e8e7_6_228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3" name="Google Shape;1303;ge5c3c8e8e7_6_228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e5c3c8e8e7_6_248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310" name="Google Shape;1310;ge5c3c8e8e7_6_24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11" name="Google Shape;1311;ge5c3c8e8e7_6_24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ge5c3c8e8e7_6_24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13" name="Google Shape;1313;ge5c3c8e8e7_6_24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4" name="Google Shape;1314;ge5c3c8e8e7_6_24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ge5c3c8e8e7_6_248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16" name="Google Shape;1316;ge5c3c8e8e7_6_248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317" name="Google Shape;1317;ge5c3c8e8e7_6_248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8" name="Google Shape;1318;ge5c3c8e8e7_6_248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48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9" name="Google Shape;1319;ge5c3c8e8e7_6_248"/>
          <p:cNvGrpSpPr/>
          <p:nvPr/>
        </p:nvGrpSpPr>
        <p:grpSpPr>
          <a:xfrm>
            <a:off x="1988675" y="3743752"/>
            <a:ext cx="1452600" cy="1197473"/>
            <a:chOff x="2111966" y="3743752"/>
            <a:chExt cx="1452600" cy="1197473"/>
          </a:xfrm>
        </p:grpSpPr>
        <p:sp>
          <p:nvSpPr>
            <p:cNvPr id="1320" name="Google Shape;1320;ge5c3c8e8e7_6_248"/>
            <p:cNvSpPr/>
            <p:nvPr/>
          </p:nvSpPr>
          <p:spPr>
            <a:xfrm>
              <a:off x="2111967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Aprofundamento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1" name="Google Shape;1321;ge5c3c8e8e7_6_248"/>
            <p:cNvSpPr/>
            <p:nvPr/>
          </p:nvSpPr>
          <p:spPr>
            <a:xfrm>
              <a:off x="2111966" y="3743752"/>
              <a:ext cx="1452600" cy="5856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10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2" name="Google Shape;1322;ge5c3c8e8e7_6_248"/>
          <p:cNvGrpSpPr/>
          <p:nvPr/>
        </p:nvGrpSpPr>
        <p:grpSpPr>
          <a:xfrm>
            <a:off x="345893" y="3806051"/>
            <a:ext cx="1466082" cy="1135174"/>
            <a:chOff x="345893" y="3806051"/>
            <a:chExt cx="1466082" cy="1135174"/>
          </a:xfrm>
        </p:grpSpPr>
        <p:sp>
          <p:nvSpPr>
            <p:cNvPr id="1323" name="Google Shape;1323;ge5c3c8e8e7_6_248"/>
            <p:cNvSpPr/>
            <p:nvPr/>
          </p:nvSpPr>
          <p:spPr>
            <a:xfrm>
              <a:off x="3458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Parte Comum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4" name="Google Shape;1324;ge5c3c8e8e7_6_248"/>
            <p:cNvSpPr/>
            <p:nvPr/>
          </p:nvSpPr>
          <p:spPr>
            <a:xfrm>
              <a:off x="359375" y="3806051"/>
              <a:ext cx="1452600" cy="523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8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5" name="Google Shape;1325;ge5c3c8e8e7_6_248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6" name="Google Shape;1326;ge5c3c8e8e7_6_248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27" name="Google Shape;1327;ge5c3c8e8e7_6_248"/>
          <p:cNvGrpSpPr/>
          <p:nvPr/>
        </p:nvGrpSpPr>
        <p:grpSpPr>
          <a:xfrm>
            <a:off x="3617962" y="3306169"/>
            <a:ext cx="1452608" cy="1634743"/>
            <a:chOff x="3700950" y="2941050"/>
            <a:chExt cx="1452608" cy="2000175"/>
          </a:xfrm>
        </p:grpSpPr>
        <p:sp>
          <p:nvSpPr>
            <p:cNvPr id="1328" name="Google Shape;1328;ge5c3c8e8e7_6_248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9" name="Google Shape;1329;ge5c3c8e8e7_6_248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e5c3c8e8e7_6_273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336" name="Google Shape;1336;ge5c3c8e8e7_6_27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37" name="Google Shape;1337;ge5c3c8e8e7_6_27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ge5c3c8e8e7_6_27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39" name="Google Shape;1339;ge5c3c8e8e7_6_273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0" name="Google Shape;1340;ge5c3c8e8e7_6_27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ge5c3c8e8e7_6_273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42" name="Google Shape;1342;ge5c3c8e8e7_6_273"/>
          <p:cNvGrpSpPr/>
          <p:nvPr/>
        </p:nvGrpSpPr>
        <p:grpSpPr>
          <a:xfrm>
            <a:off x="3617962" y="3306169"/>
            <a:ext cx="1452608" cy="1634743"/>
            <a:chOff x="3700950" y="2941050"/>
            <a:chExt cx="1452608" cy="2000175"/>
          </a:xfrm>
        </p:grpSpPr>
        <p:sp>
          <p:nvSpPr>
            <p:cNvPr id="1343" name="Google Shape;1343;ge5c3c8e8e7_6_273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4" name="Google Shape;1344;ge5c3c8e8e7_6_273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5" name="Google Shape;1345;ge5c3c8e8e7_6_273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346" name="Google Shape;1346;ge5c3c8e8e7_6_273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7" name="Google Shape;1347;ge5c3c8e8e7_6_273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48 aulas </a:t>
              </a:r>
              <a:endParaRPr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(podendo chegar a 78 aulas)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48" name="Google Shape;1348;ge5c3c8e8e7_6_273"/>
          <p:cNvSpPr/>
          <p:nvPr/>
        </p:nvSpPr>
        <p:spPr>
          <a:xfrm>
            <a:off x="413150" y="4873375"/>
            <a:ext cx="4094700" cy="2700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oboto"/>
                <a:ea typeface="Roboto"/>
                <a:cs typeface="Roboto"/>
                <a:sym typeface="Roboto"/>
              </a:rPr>
              <a:t>* aulas possíveis de atribuir na habilitação alternativa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49" name="Google Shape;1349;ge5c3c8e8e7_6_273"/>
          <p:cNvGrpSpPr/>
          <p:nvPr/>
        </p:nvGrpSpPr>
        <p:grpSpPr>
          <a:xfrm>
            <a:off x="345893" y="3806051"/>
            <a:ext cx="1466082" cy="1135174"/>
            <a:chOff x="345893" y="3806051"/>
            <a:chExt cx="1466082" cy="1135174"/>
          </a:xfrm>
        </p:grpSpPr>
        <p:sp>
          <p:nvSpPr>
            <p:cNvPr id="1350" name="Google Shape;1350;ge5c3c8e8e7_6_273"/>
            <p:cNvSpPr/>
            <p:nvPr/>
          </p:nvSpPr>
          <p:spPr>
            <a:xfrm>
              <a:off x="3458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Parte Comum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1" name="Google Shape;1351;ge5c3c8e8e7_6_273"/>
            <p:cNvSpPr/>
            <p:nvPr/>
          </p:nvSpPr>
          <p:spPr>
            <a:xfrm>
              <a:off x="359375" y="3806051"/>
              <a:ext cx="1452600" cy="523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8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2" name="Google Shape;1352;ge5c3c8e8e7_6_273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3" name="Google Shape;1353;ge5c3c8e8e7_6_273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54" name="Google Shape;1354;ge5c3c8e8e7_6_273"/>
          <p:cNvGrpSpPr/>
          <p:nvPr/>
        </p:nvGrpSpPr>
        <p:grpSpPr>
          <a:xfrm>
            <a:off x="1988675" y="3743752"/>
            <a:ext cx="1452600" cy="1197473"/>
            <a:chOff x="2111966" y="3743752"/>
            <a:chExt cx="1452600" cy="1197473"/>
          </a:xfrm>
        </p:grpSpPr>
        <p:sp>
          <p:nvSpPr>
            <p:cNvPr id="1355" name="Google Shape;1355;ge5c3c8e8e7_6_273"/>
            <p:cNvSpPr/>
            <p:nvPr/>
          </p:nvSpPr>
          <p:spPr>
            <a:xfrm>
              <a:off x="2111967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Aprofundamento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6" name="Google Shape;1356;ge5c3c8e8e7_6_273"/>
            <p:cNvSpPr/>
            <p:nvPr/>
          </p:nvSpPr>
          <p:spPr>
            <a:xfrm>
              <a:off x="2111966" y="3743752"/>
              <a:ext cx="1452600" cy="5856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10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7" name="Google Shape;1357;ge5c3c8e8e7_6_273"/>
          <p:cNvSpPr/>
          <p:nvPr/>
        </p:nvSpPr>
        <p:spPr>
          <a:xfrm>
            <a:off x="1988675" y="2834375"/>
            <a:ext cx="1452600" cy="848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30 aulas*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e432dab3da_0_1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e432dab3da_0_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e432dab3da_0_1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ge432dab3da_0_19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94" name="Google Shape;194;ge432dab3da_0_19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e432dab3da_0_19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ge432dab3da_0_19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97" name="Google Shape;197;ge432dab3da_0_1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e432dab3da_0_19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CONTEXTUALIZAÇÃO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ge432dab3da_0_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432dab3da_0_19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ge432dab3da_0_19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202" name="Google Shape;202;ge432dab3da_0_1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e432dab3da_0_1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e432dab3da_0_1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e432dab3da_0_1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e432dab3da_0_1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7" name="Google Shape;207;ge432dab3da_0_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e5c3c8e8e7_6_300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364" name="Google Shape;1364;ge5c3c8e8e7_6_30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65" name="Google Shape;1365;ge5c3c8e8e7_6_30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ge5c3c8e8e7_6_30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67" name="Google Shape;1367;ge5c3c8e8e7_6_30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8" name="Google Shape;1368;ge5c3c8e8e7_6_30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ge5c3c8e8e7_6_300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0" name="Google Shape;1370;ge5c3c8e8e7_6_300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371" name="Google Shape;1371;ge5c3c8e8e7_6_300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2" name="Google Shape;1372;ge5c3c8e8e7_6_300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48 aulas </a:t>
              </a:r>
              <a:endParaRPr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(podendo chegar a 78 aulas)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73" name="Google Shape;1373;ge5c3c8e8e7_6_300"/>
          <p:cNvSpPr/>
          <p:nvPr/>
        </p:nvSpPr>
        <p:spPr>
          <a:xfrm>
            <a:off x="3880246" y="3102225"/>
            <a:ext cx="1047600" cy="11199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ge5c3c8e8e7_6_300"/>
          <p:cNvSpPr/>
          <p:nvPr/>
        </p:nvSpPr>
        <p:spPr>
          <a:xfrm>
            <a:off x="1650400" y="3194025"/>
            <a:ext cx="1910400" cy="9285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16 aulas da expansão da carga horária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5" name="Google Shape;1375;ge5c3c8e8e7_6_300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6" name="Google Shape;1376;ge5c3c8e8e7_6_300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e5c3c8e8e7_6_318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383" name="Google Shape;1383;ge5c3c8e8e7_6_31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84" name="Google Shape;1384;ge5c3c8e8e7_6_31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ge5c3c8e8e7_6_31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86" name="Google Shape;1386;ge5c3c8e8e7_6_31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7" name="Google Shape;1387;ge5c3c8e8e7_6_31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ge5c3c8e8e7_6_318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89" name="Google Shape;1389;ge5c3c8e8e7_6_318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390" name="Google Shape;1390;ge5c3c8e8e7_6_318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1" name="Google Shape;1391;ge5c3c8e8e7_6_318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 total, 94 aulas possíveis de serem atribuídas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92" name="Google Shape;1392;ge5c3c8e8e7_6_318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3" name="Google Shape;1393;ge5c3c8e8e7_6_318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e5c3c8e8e7_6_334"/>
          <p:cNvSpPr/>
          <p:nvPr/>
        </p:nvSpPr>
        <p:spPr>
          <a:xfrm>
            <a:off x="4146950" y="2683750"/>
            <a:ext cx="20175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94 aulas semanais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0" name="Google Shape;1400;ge5c3c8e8e7_6_334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401" name="Google Shape;1401;ge5c3c8e8e7_6_33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02" name="Google Shape;1402;ge5c3c8e8e7_6_33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ge5c3c8e8e7_6_33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04" name="Google Shape;1404;ge5c3c8e8e7_6_33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5" name="Google Shape;1405;ge5c3c8e8e7_6_33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ge5c3c8e8e7_6_334"/>
          <p:cNvSpPr/>
          <p:nvPr/>
        </p:nvSpPr>
        <p:spPr>
          <a:xfrm>
            <a:off x="4146899" y="2056200"/>
            <a:ext cx="20175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7" name="Google Shape;1407;ge5c3c8e8e7_6_334"/>
          <p:cNvSpPr/>
          <p:nvPr/>
        </p:nvSpPr>
        <p:spPr>
          <a:xfrm>
            <a:off x="1708550" y="3798125"/>
            <a:ext cx="20175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 aulas semanais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8" name="Google Shape;1408;ge5c3c8e8e7_6_334"/>
          <p:cNvSpPr/>
          <p:nvPr/>
        </p:nvSpPr>
        <p:spPr>
          <a:xfrm>
            <a:off x="4146950" y="4410225"/>
            <a:ext cx="20175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9" name="Google Shape;1409;ge5c3c8e8e7_6_334"/>
          <p:cNvSpPr/>
          <p:nvPr/>
        </p:nvSpPr>
        <p:spPr>
          <a:xfrm>
            <a:off x="1708499" y="2056200"/>
            <a:ext cx="20175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0" name="Google Shape;1410;ge5c3c8e8e7_6_334"/>
          <p:cNvSpPr/>
          <p:nvPr/>
        </p:nvSpPr>
        <p:spPr>
          <a:xfrm>
            <a:off x="1708550" y="4410225"/>
            <a:ext cx="20175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Google Shape;1415;ge59772ad26_0_196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ge59772ad26_0_19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ge59772ad26_0_196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8" name="Google Shape;1418;ge59772ad26_0_196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419" name="Google Shape;1419;ge59772ad26_0_196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e59772ad26_0_196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1" name="Google Shape;1421;ge59772ad26_0_196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22" name="Google Shape;1422;ge59772ad26_0_196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ge59772ad26_0_196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MATRIZES CURRICULARES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4" name="Google Shape;1424;ge59772ad26_0_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ge59772ad26_0_196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6" name="Google Shape;1426;ge59772ad26_0_196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1427" name="Google Shape;1427;ge59772ad26_0_196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ge59772ad26_0_196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ge59772ad26_0_196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ge59772ad26_0_196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ge59772ad26_0_196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2" name="Google Shape;1432;ge59772ad26_0_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3742303577"/>
              </p:ext>
            </p:extLst>
          </p:nvPr>
        </p:nvGraphicFramePr>
        <p:xfrm>
          <a:off x="1014401" y="1050605"/>
          <a:ext cx="5699800" cy="3946450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6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 de Linguagens e suas tecnologias (LGG)</a:t>
                      </a:r>
                      <a:endParaRPr sz="1500" u="none" strike="noStrike" cap="none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LGG1 – #SeLiganaMídia</a:t>
                      </a:r>
                      <a:endParaRPr sz="1500" u="none" strike="noStrike" cap="none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TÁ NA MÍDIA, TÁ NO MUNDO!</a:t>
                      </a:r>
                      <a:endParaRPr sz="1500" u="none" strike="noStrike" cap="none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500" u="none" strike="noStrike" cap="none"/>
                      </a:b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5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UC1LGG1 – “TÁ NA MÍDIA, TÁ NO MUNDO!”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Laboratório de produção jornalística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Observatório da imprensa internacional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Jornalismo e inclusão nos esportes: práticas experimentais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Criação &amp; comunicação publicitária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Laboratório de produção jornalística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 ou Arte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Observatório da imprensa internacional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 ou Arte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Jornalismo e inclusão nos esportes: práticas experimentais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Física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 há outra habilitação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Criação &amp; comunicação publicitária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 ou Língua Inglesa</a:t>
                      </a:r>
                      <a:endParaRPr sz="15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751987561"/>
              </p:ext>
            </p:extLst>
          </p:nvPr>
        </p:nvGraphicFramePr>
        <p:xfrm>
          <a:off x="1014401" y="1050605"/>
          <a:ext cx="5699800" cy="4024200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6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 de Matemática e suas tecnologias (MAT)</a:t>
                      </a:r>
                      <a:endParaRPr sz="1000" u="none" strike="noStrike" cap="none" dirty="0"/>
                    </a:p>
                  </a:txBody>
                  <a:tcPr marL="5000" marR="5000" marT="5000" marB="5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MAT1 – MATEMÁTICA CONECTADA</a:t>
                      </a:r>
                      <a:endParaRPr sz="1000" u="none" strike="noStrike" cap="none"/>
                    </a:p>
                  </a:txBody>
                  <a:tcPr marL="5000" marR="5000" marT="5000" marB="5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EDUCAÇÃO FINANCEIRA SUSTENTÁVEL</a:t>
                      </a:r>
                      <a:endParaRPr sz="1000" u="none" strike="noStrike" cap="none"/>
                    </a:p>
                  </a:txBody>
                  <a:tcPr marL="5000" marR="5000" marT="5000" marB="5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4975" marR="14975" marT="23950" marB="239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4975" marR="14975" marT="23950" marB="23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4975" marR="14975" marT="23950" marB="239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UC1MAT1 – “EDUCAÇÃO FINANCEIRA SUSTENTÁVEL”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Financeira em conexão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Conexão Empreendedora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Fenômenos físicos e interpretação de gráficos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 dirty="0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 dirty="0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000" marR="5000" marT="5000" marB="500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influência da mídia no consumo dos jovens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 dirty="0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000" marR="5000" marT="5000" marB="50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Financeira em conexão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Conexão Empreendedora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Fenômenos físicos e interpretação de gráficos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influência da mídia no consumo dos jovens</a:t>
                      </a:r>
                      <a:endParaRPr sz="1000" u="none" strike="noStrike" cap="none" dirty="0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4291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3571173153"/>
              </p:ext>
            </p:extLst>
          </p:nvPr>
        </p:nvGraphicFramePr>
        <p:xfrm>
          <a:off x="1014401" y="837949"/>
          <a:ext cx="5699800" cy="4290250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6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 de Ciências Humanas e Sociais Aplicadas (CHS)</a:t>
                      </a:r>
                      <a:endParaRPr sz="1000" u="none" strike="noStrike" cap="none" dirty="0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CHS1 - SUPERAR DESAFIOS É DE HUMANAS</a:t>
                      </a:r>
                      <a:endParaRPr sz="1000" u="none" strike="noStrike" cap="none" dirty="0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295487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NO MUNDO TUDO ESTÁ INTERLIGADO</a:t>
                      </a:r>
                      <a:endParaRPr sz="1000" u="none" strike="noStrike" cap="none" dirty="0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26068"/>
                  </a:ext>
                </a:extLst>
              </a:tr>
              <a:tr h="9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95450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UC1CHS1 – “NO MUNDO TUDO ESTÁ INTERLIGADO”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Ciência, tecnologia e ética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 transformações do espaço geográfico e sociedade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 narrativas históricas e sua produção material e imaterial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Cultura e Sociedade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Oficina de Produção textual e oralidade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125" marR="5125" marT="5125" marB="5125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 dirty="0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Ciência, tecnologia e ética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 ou História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 transformações do espaço geográfico e sociedade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História ou Sociologia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 narrativas históricas e sua produção material e imaterial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História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 ou Geografia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Cultura e Sociedade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Filosofia, Geografia ou História 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Oficina de Produção textual e oralidade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 ou Sociologia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6906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3772901338"/>
              </p:ext>
            </p:extLst>
          </p:nvPr>
        </p:nvGraphicFramePr>
        <p:xfrm>
          <a:off x="1014401" y="1050605"/>
          <a:ext cx="5699800" cy="3198625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6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 de Ciências da Natureza e suas tecnologias (CNT)</a:t>
                      </a:r>
                      <a:endParaRPr sz="1000" u="none" strike="noStrike" cap="none" dirty="0"/>
                    </a:p>
                  </a:txBody>
                  <a:tcPr marL="6250" marR="6250" marT="6250" marB="62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CNT1 – CIÊNCIA EM AÇÃO!</a:t>
                      </a:r>
                      <a:endParaRPr sz="1000" u="none" strike="noStrike" cap="none" dirty="0"/>
                    </a:p>
                  </a:txBody>
                  <a:tcPr marL="6250" marR="6250" marT="6250" marB="62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PROJETO CASA SUSTENTÁVEL</a:t>
                      </a:r>
                      <a:endParaRPr sz="1000" u="none" strike="noStrike" cap="none" dirty="0"/>
                    </a:p>
                  </a:txBody>
                  <a:tcPr marL="6250" marR="6250" marT="6250" marB="62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8750" marR="18750" marT="29975" marB="2997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8750" marR="18750" marT="29975" marB="29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8750" marR="18750" marT="29975" marB="299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7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UC1CNT1 – “PROJETO CASA SUSTENTÁVEL”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Hábitos sustentáveis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Eficiência Energética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Sustentável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 e sustentabilidade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000" u="none" strike="noStrike" cap="none" dirty="0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6250" marR="6250" marT="6250" marB="625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Hábitos sustentáveis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Eficiência Energética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Sustentável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 e sustentabilidade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7012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239718483"/>
              </p:ext>
            </p:extLst>
          </p:nvPr>
        </p:nvGraphicFramePr>
        <p:xfrm>
          <a:off x="680484" y="742256"/>
          <a:ext cx="6033717" cy="4399400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50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Ciências Humanas e Ciências da Natureza (CHSCNT)</a:t>
                      </a:r>
                      <a:endParaRPr sz="1000" u="none" strike="noStrike" cap="none" dirty="0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4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CHSCNT1 – A CULTURA DO SOLO: DO CAMPO À CIDADE</a:t>
                      </a:r>
                      <a:endParaRPr sz="1000" u="none" strike="noStrike" cap="none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221180"/>
                  </a:ext>
                </a:extLst>
              </a:tr>
              <a:tr h="1324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O INDIVÍDUO E O AMBIENTE</a:t>
                      </a:r>
                      <a:endParaRPr sz="1000" u="none" strike="noStrike" cap="none" dirty="0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55345"/>
                  </a:ext>
                </a:extLst>
              </a:tr>
              <a:tr h="2882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64178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UC1CHSCNT1 – “O INDIVÍDUO E O AMBIENTE”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solo à célula</a:t>
                      </a: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Transformação de Matéria e Energia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Das rochas ao solo, entenda essa transformação</a:t>
                      </a: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1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Transformações do solo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Aspectos socioculturais da alimentação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125" marR="5125" marT="5125" marB="5125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50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032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solo à célula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50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Transformação de Matéria e Energia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50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Das rochas ao solo, entenda essa transformação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032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Transformações do solo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50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Aspectos socioculturais da alimentação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8864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2965412705"/>
              </p:ext>
            </p:extLst>
          </p:nvPr>
        </p:nvGraphicFramePr>
        <p:xfrm>
          <a:off x="735958" y="983360"/>
          <a:ext cx="6140043" cy="4122148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3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188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Ciências Humanas e Linguagens (CHSLGG)</a:t>
                      </a:r>
                      <a:endParaRPr sz="900" u="none" strike="noStrike" cap="none" dirty="0"/>
                    </a:p>
                  </a:txBody>
                  <a:tcPr marL="5025" marR="5025" marT="5025" marB="50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9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CHSLGG1 – CULTURA EM MOVIMENTO: DIFERENTES FORMAS DE NARRAR A EXPERIÊNCIA HUMANA</a:t>
                      </a:r>
                      <a:endParaRPr sz="900" u="none" strike="noStrike" cap="none" dirty="0"/>
                    </a:p>
                  </a:txBody>
                  <a:tcPr marL="5025" marR="5025" marT="5025" marB="50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17478"/>
                  </a:ext>
                </a:extLst>
              </a:tr>
              <a:tr h="14188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TRADIÇÕES E HERANÇAS CULTURAIS</a:t>
                      </a:r>
                      <a:endParaRPr sz="900" u="none" strike="noStrike" cap="none" dirty="0"/>
                    </a:p>
                  </a:txBody>
                  <a:tcPr marL="5025" marR="5025" marT="5025" marB="50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93918"/>
                  </a:ext>
                </a:extLst>
              </a:tr>
              <a:tr h="308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900" u="none" strike="noStrike" cap="none" dirty="0"/>
                    </a:p>
                  </a:txBody>
                  <a:tcPr marL="15075" marR="15075" marT="24125" marB="241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900" u="none" strike="noStrike" cap="none"/>
                    </a:p>
                  </a:txBody>
                  <a:tcPr marL="15075" marR="15075" marT="24125" marB="241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900" u="none" strike="noStrike" cap="none"/>
                    </a:p>
                  </a:txBody>
                  <a:tcPr marL="15075" marR="15075" marT="24125" marB="24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900" u="none" strike="noStrike" cap="none"/>
                    </a:p>
                  </a:txBody>
                  <a:tcPr marL="15075" marR="15075" marT="24125" marB="24125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75253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9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UC1CHSLGG1 – “TRADIÇÕES E HERANÇAS CULTURAIS”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Tradições culturais</a:t>
                      </a:r>
                      <a:endParaRPr sz="900" u="none" strike="noStrike" cap="none" dirty="0"/>
                    </a:p>
                  </a:txBody>
                  <a:tcPr marL="15075" marR="15075" marT="24125" marB="241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 dirty="0"/>
                    </a:p>
                  </a:txBody>
                  <a:tcPr marL="15075" marR="15075" marT="24125" marB="241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 dirty="0"/>
                    </a:p>
                  </a:txBody>
                  <a:tcPr marL="15075" marR="15075" marT="24125" marB="241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 dirty="0"/>
                    </a:p>
                  </a:txBody>
                  <a:tcPr marL="15075" marR="15075" marT="24125" marB="241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Práticas corporais de lutas: heranças culturais</a:t>
                      </a:r>
                      <a:endParaRPr sz="900" u="none" strike="noStrike" cap="none" dirty="0"/>
                    </a:p>
                  </a:txBody>
                  <a:tcPr marL="15075" marR="15075" marT="24125" marB="24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5075" marR="15075" marT="24125" marB="241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5075" marR="15075" marT="24125" marB="241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 dirty="0"/>
                    </a:p>
                  </a:txBody>
                  <a:tcPr marL="15075" marR="15075" marT="24125" marB="241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Ressignificando a formação do povo brasileiro</a:t>
                      </a:r>
                      <a:endParaRPr sz="900" u="none" strike="noStrike" cap="none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 dirty="0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Diálogos com a Literatura: a cultura em contexto</a:t>
                      </a:r>
                      <a:endParaRPr sz="900" u="none" strike="noStrike" cap="none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 dirty="0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cultura e seus sentidos</a:t>
                      </a:r>
                      <a:endParaRPr sz="900" u="none" strike="noStrike" cap="none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 dirty="0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5025" marR="5025" marT="5025" marB="5025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900" u="none" strike="noStrike" cap="none" dirty="0"/>
                    </a:p>
                  </a:txBody>
                  <a:tcPr marL="15075" marR="15075" marT="24125" marB="241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900" u="none" strike="noStrike" cap="none" dirty="0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98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900" u="none" strike="noStrike" cap="none" dirty="0"/>
                    </a:p>
                  </a:txBody>
                  <a:tcPr marL="5025" marR="5025" marT="5025" marB="50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900" u="none" strike="noStrike" cap="none" dirty="0"/>
                    </a:p>
                  </a:txBody>
                  <a:tcPr marL="5025" marR="5025" marT="5025" marB="50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900" u="none" strike="noStrike" cap="none" dirty="0"/>
                    </a:p>
                  </a:txBody>
                  <a:tcPr marL="5025" marR="5025" marT="5025" marB="50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98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Tradições culturais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Portuguesa, Língua Inglesa ou História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98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Práticas corporais de lutas: heranças culturais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Física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 há outra habilitação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998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Ressignificando a formação do povo brasileiro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História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 ou Sociologia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998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Diálogos com a Literatura: a cultura em contexto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 ou Arte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888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cultura e seus sentidos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 ou História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19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ge4529bea70_0_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34" name="Google Shape;234;ge4529bea70_0_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ge4529bea70_0_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6" name="Google Shape;236;ge4529bea70_0_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ge4529bea70_0_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e4529bea70_0_0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1275750"/>
            <a:ext cx="6876000" cy="386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e4529bea70_0_0"/>
          <p:cNvSpPr txBox="1"/>
          <p:nvPr/>
        </p:nvSpPr>
        <p:spPr>
          <a:xfrm>
            <a:off x="277950" y="3435275"/>
            <a:ext cx="4038600" cy="15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Nossos estudantes sonham com uma escola que faça mais sentido</a:t>
            </a:r>
            <a:endParaRPr sz="2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4080505900"/>
              </p:ext>
            </p:extLst>
          </p:nvPr>
        </p:nvGraphicFramePr>
        <p:xfrm>
          <a:off x="714692" y="845141"/>
          <a:ext cx="6140043" cy="4187950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3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Ciências Humanas e Matemática (CHSMAT)</a:t>
                      </a:r>
                      <a:endParaRPr sz="900" u="none" strike="noStrike" cap="none" dirty="0"/>
                    </a:p>
                  </a:txBody>
                  <a:tcPr marL="4925" marR="4925" marT="4925" marB="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7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CHSMAT1 – CIÊNCIAS HUMANAS, ARTE, MATEMÁTICA #quem_divide_multiplica</a:t>
                      </a:r>
                      <a:endParaRPr sz="900" u="none" strike="noStrike" cap="none" dirty="0"/>
                    </a:p>
                  </a:txBody>
                  <a:tcPr marL="4925" marR="4925" marT="4925" marB="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17478"/>
                  </a:ext>
                </a:extLst>
              </a:tr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NÚMEROS TAMBÉM IMPORTAM!</a:t>
                      </a:r>
                      <a:endParaRPr sz="900" u="none" strike="noStrike" cap="none" dirty="0"/>
                    </a:p>
                  </a:txBody>
                  <a:tcPr marL="4925" marR="4925" marT="4925" marB="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93918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900" u="none" strike="noStrike" cap="none"/>
                    </a:p>
                  </a:txBody>
                  <a:tcPr marL="14800" marR="14800" marT="23675" marB="23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900" u="none" strike="noStrike" cap="none"/>
                    </a:p>
                  </a:txBody>
                  <a:tcPr marL="14800" marR="14800" marT="23675" marB="23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900" u="none" strike="noStrike" cap="none"/>
                    </a:p>
                  </a:txBody>
                  <a:tcPr marL="14800" marR="14800" marT="23675" marB="23675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2028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9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UC1CHSMAT1 – “NÚMEROS TAMBÉM IMPORTAM!”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População em índices</a:t>
                      </a:r>
                      <a:endParaRPr sz="900" u="none" strike="noStrike" cap="none"/>
                    </a:p>
                  </a:txBody>
                  <a:tcPr marL="14800" marR="14800" marT="23675" marB="23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Reflexões sobre o poder: do contrato social à redes</a:t>
                      </a:r>
                      <a:endParaRPr sz="900" u="none" strike="noStrike" cap="none"/>
                    </a:p>
                  </a:txBody>
                  <a:tcPr marL="14800" marR="14800" marT="23675" marB="236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Demografia: investigação das populações humanas</a:t>
                      </a:r>
                      <a:endParaRPr sz="900" u="none" strike="noStrike" cap="none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Trabalho, política e pensamento econômico</a:t>
                      </a:r>
                      <a:endParaRPr sz="900" u="none" strike="noStrike" cap="none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Mudanças sociais, demografia e trabalho</a:t>
                      </a:r>
                      <a:endParaRPr sz="900" u="none" strike="noStrike" cap="none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4925" marR="4925" marT="4925" marB="4925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900" u="none" strike="noStrike" cap="none" dirty="0"/>
                    </a:p>
                  </a:txBody>
                  <a:tcPr marL="14800" marR="14800" marT="23675" marB="2367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900" u="none" strike="noStrike" cap="none" dirty="0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900" u="none" strike="noStrike" cap="none" dirty="0"/>
                    </a:p>
                  </a:txBody>
                  <a:tcPr marL="4925" marR="4925" marT="4925" marB="49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900" u="none" strike="noStrike" cap="none" dirty="0"/>
                    </a:p>
                  </a:txBody>
                  <a:tcPr marL="4925" marR="4925" marT="4925" marB="49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900" u="none" strike="noStrike" cap="none" dirty="0"/>
                    </a:p>
                  </a:txBody>
                  <a:tcPr marL="4925" marR="4925" marT="4925" marB="49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População em índices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Reflexões sobre o poder: do contrato social à redes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História ou Sociologia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Demografia: investigação das populações humanas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 ou História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Trabalho, política e pensamento econômico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História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 ou Sociologia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Mudanças sociais, demografia e trabalho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2479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2730689122"/>
              </p:ext>
            </p:extLst>
          </p:nvPr>
        </p:nvGraphicFramePr>
        <p:xfrm>
          <a:off x="714692" y="845141"/>
          <a:ext cx="6140043" cy="4061246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3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Ciências da Natureza e Linguagens (CNTLGG)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7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CNTLGG1 – CORPO, SAÚDE E LINGUAGENS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17478"/>
                  </a:ext>
                </a:extLst>
              </a:tr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CORPOS EM MOVIMENTO: CULTURA E CIÊNCIA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93918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6025" marR="16025" marT="25650" marB="256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6025" marR="16025" marT="25650" marB="25650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2028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UC1CNTLGG1 – “CORPOS EM MOVIMENTO: CULTURA E CIÊNCIA”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Expressões artísticas: corpo em movimento 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Fisiologia do movimento</a:t>
                      </a:r>
                      <a:endParaRPr sz="1000" u="none" strike="noStrike" cap="none" dirty="0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Conservação do movimento</a:t>
                      </a:r>
                      <a:endParaRPr sz="1000" u="none" strike="noStrike" cap="none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da personagem: corpo e emoção</a:t>
                      </a:r>
                      <a:endParaRPr sz="1000" u="none" strike="noStrike" cap="none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Equilíbrio e movimento</a:t>
                      </a:r>
                      <a:endParaRPr sz="1000" u="none" strike="noStrike" cap="none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350" marR="5350" marT="5350" marB="535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Expressões artísticas: corpo em movimento 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Portuguesa, Língua Inglesa ou Educação Física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Fisiologia do movimento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Física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Conservação do movimento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da personagem: corpo e emoção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 ou Língua Inglesa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Equilíbrio e movimento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6025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1618266546"/>
              </p:ext>
            </p:extLst>
          </p:nvPr>
        </p:nvGraphicFramePr>
        <p:xfrm>
          <a:off x="714692" y="1227915"/>
          <a:ext cx="6140043" cy="3406264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3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Ciências da Natureza e Matemática (CNTMAT)</a:t>
                      </a:r>
                      <a:endParaRPr sz="1000" u="none" strike="noStrike" cap="none" dirty="0"/>
                    </a:p>
                  </a:txBody>
                  <a:tcPr marL="5975" marR="5975" marT="5975" marB="59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7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CNTMAT1 - MEU PAPEL NO DESENVOLVIMENTO SUSTENTÁVEL</a:t>
                      </a:r>
                      <a:endParaRPr sz="1000" u="none" strike="noStrike" cap="none" dirty="0"/>
                    </a:p>
                  </a:txBody>
                  <a:tcPr marL="5975" marR="5975" marT="5975" marB="59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17478"/>
                  </a:ext>
                </a:extLst>
              </a:tr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ÁGUA E ENERGIA</a:t>
                      </a:r>
                      <a:endParaRPr sz="1000" u="none" strike="noStrike" cap="none" dirty="0"/>
                    </a:p>
                  </a:txBody>
                  <a:tcPr marL="5975" marR="5975" marT="5975" marB="59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93918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 dirty="0"/>
                    </a:p>
                  </a:txBody>
                  <a:tcPr marL="17875" marR="17875" marT="28600" marB="286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7875" marR="17875" marT="28600" marB="286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7875" marR="17875" marT="28600" marB="28600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2028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UC1CNTMAT1 – “ÁGUA E ENERGIA”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Zoonoses tropicais</a:t>
                      </a:r>
                      <a:endParaRPr sz="1000" u="none" strike="noStrike" cap="none"/>
                    </a:p>
                  </a:txBody>
                  <a:tcPr marL="17875" marR="17875" marT="28600" marB="286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Energias limpas</a:t>
                      </a:r>
                      <a:endParaRPr sz="1000" u="none" strike="noStrike" cap="none"/>
                    </a:p>
                  </a:txBody>
                  <a:tcPr marL="17875" marR="17875" marT="28600" marB="286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Estatística na saúde pública e meio ambiente</a:t>
                      </a:r>
                      <a:endParaRPr sz="1000" u="none" strike="noStrike" cap="none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Água: solvente universal</a:t>
                      </a:r>
                      <a:endParaRPr sz="1000" u="none" strike="noStrike" cap="none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975" marR="5975" marT="5975" marB="5975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 dirty="0"/>
                    </a:p>
                  </a:txBody>
                  <a:tcPr marL="17875" marR="17875" marT="28600" marB="286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02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 dirty="0"/>
                    </a:p>
                  </a:txBody>
                  <a:tcPr marL="5975" marR="5975" marT="5975" marB="59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5975" marR="5975" marT="5975" marB="59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975" marR="5975" marT="5975" marB="59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Zoonoses tropicais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Energias limpas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Estatística na saúde pública e meio ambiente</a:t>
                      </a:r>
                      <a:endParaRPr sz="1000" u="none" strike="noStrike" cap="none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Água: solvente universal</a:t>
                      </a:r>
                      <a:endParaRPr sz="1000" u="none" strike="noStrike" cap="none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 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0969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4276875470"/>
              </p:ext>
            </p:extLst>
          </p:nvPr>
        </p:nvGraphicFramePr>
        <p:xfrm>
          <a:off x="693426" y="898304"/>
          <a:ext cx="6140043" cy="4193761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3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Linguagens e Matemática (LGGMAT)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LGGMAT1 – </a:t>
                      </a:r>
                      <a:r>
                        <a:rPr lang="pt-BR" sz="1000" b="1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START! </a:t>
                      </a: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HORA DO DESAFIO!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063863"/>
                  </a:ext>
                </a:extLst>
              </a:tr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COMO SE TORNAR UM RESOLVEDOR DE PROBLEMAS?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1427"/>
                  </a:ext>
                </a:extLst>
              </a:tr>
              <a:tr h="179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6025" marR="16025" marT="25650" marB="256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6025" marR="16025" marT="25650" marB="25650" anchor="ctr"/>
                </a:tc>
                <a:extLst>
                  <a:ext uri="{0D108BD9-81ED-4DB2-BD59-A6C34878D82A}">
                    <a16:rowId xmlns:a16="http://schemas.microsoft.com/office/drawing/2014/main" val="2857517478"/>
                  </a:ext>
                </a:extLst>
              </a:tr>
              <a:tr h="95838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UC1LGGMAT1 – “COMO SE TORNAR UM RESOLVEDOR DE PROBLEMAS?”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Oficina de produções textuais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3157693918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Desafios Musicais</a:t>
                      </a:r>
                      <a:endParaRPr sz="1000" u="none" strike="noStrike" cap="none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202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Workshop de técnicas de comunicação</a:t>
                      </a:r>
                      <a:endParaRPr sz="1000" u="none" strike="noStrike" cap="none" dirty="0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Dos jogos de tabuleiro ao RPG</a:t>
                      </a:r>
                      <a:endParaRPr sz="1000" u="none" strike="noStrike" cap="none" dirty="0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Pensamento e resolução de situações problema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 dirty="0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02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02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Oficina de produções textuais</a:t>
                      </a:r>
                      <a:endParaRPr sz="1000" u="none" strike="noStrike" cap="none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</a:t>
                      </a:r>
                      <a:endParaRPr sz="1000" u="none" strike="noStrike" cap="none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Desafios Musicais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Portuguesa, Língua Inglesa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Workshop de técnicas de comunicação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 ou Arte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Dos jogos de tabuleiro ao RPG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Física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 há outra habilitação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Pensamento e resolução de situações problema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943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1" name="Google Shape;1681;ge4574fa673_0_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682" name="Google Shape;1682;ge4574fa673_0_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3" name="Google Shape;1683;ge4574fa673_0_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84" name="Google Shape;1684;ge4574fa673_0_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5" name="Google Shape;1685;ge4574fa673_0_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ge4574fa673_0_0"/>
          <p:cNvSpPr txBox="1"/>
          <p:nvPr/>
        </p:nvSpPr>
        <p:spPr>
          <a:xfrm>
            <a:off x="1419275" y="1138675"/>
            <a:ext cx="63366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500">
                <a:solidFill>
                  <a:schemeClr val="dk1"/>
                </a:solidFill>
              </a:rPr>
              <a:t>Vamos navegar por mais uma ferramenta, agora para entender melhor as matrizes curriculares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e5c3c8e8e7_6_376"/>
          <p:cNvSpPr/>
          <p:nvPr/>
        </p:nvSpPr>
        <p:spPr>
          <a:xfrm>
            <a:off x="512600" y="28266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19/ago e 20/ago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3" name="Google Shape;1693;ge5c3c8e8e7_6_376"/>
          <p:cNvSpPr txBox="1"/>
          <p:nvPr/>
        </p:nvSpPr>
        <p:spPr>
          <a:xfrm>
            <a:off x="2415325" y="1069975"/>
            <a:ext cx="56403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Lançamento dos IF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Manifestação de interesse dos estudantes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Resultado manifestação de interesse e divulgação das matrizes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Escola discute quais IF ofertará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dos IF ofertados em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Homologação pelas DEs da oferta de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Período da rematrícula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Alterações nos regimentos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 resultado da 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Atribuição de aulas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/>
              <a:t>Início das aulas - aprofundamentos</a:t>
            </a:r>
            <a:endParaRPr/>
          </a:p>
        </p:txBody>
      </p:sp>
      <p:sp>
        <p:nvSpPr>
          <p:cNvPr id="1694" name="Google Shape;1694;ge5c3c8e8e7_6_376"/>
          <p:cNvSpPr/>
          <p:nvPr/>
        </p:nvSpPr>
        <p:spPr>
          <a:xfrm>
            <a:off x="512600" y="11502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15/jun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95" name="Google Shape;1695;ge5c3c8e8e7_6_37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696" name="Google Shape;1696;ge5c3c8e8e7_6_37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7" name="Google Shape;1697;ge5c3c8e8e7_6_37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98" name="Google Shape;1698;ge5c3c8e8e7_6_376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DA IMPLEMENTAÇÃO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9" name="Google Shape;1699;ge5c3c8e8e7_6_37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ge5c3c8e8e7_6_376"/>
          <p:cNvSpPr/>
          <p:nvPr/>
        </p:nvSpPr>
        <p:spPr>
          <a:xfrm>
            <a:off x="512600" y="14855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15/jun a 15/jul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1" name="Google Shape;1701;ge5c3c8e8e7_6_376"/>
          <p:cNvSpPr/>
          <p:nvPr/>
        </p:nvSpPr>
        <p:spPr>
          <a:xfrm>
            <a:off x="512600" y="18208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20/jul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2" name="Google Shape;1702;ge5c3c8e8e7_6_376"/>
          <p:cNvSpPr/>
          <p:nvPr/>
        </p:nvSpPr>
        <p:spPr>
          <a:xfrm>
            <a:off x="512600" y="21560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20/jul a 18/ago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3" name="Google Shape;1703;ge5c3c8e8e7_6_376"/>
          <p:cNvSpPr/>
          <p:nvPr/>
        </p:nvSpPr>
        <p:spPr>
          <a:xfrm>
            <a:off x="512600" y="31619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23/ago a 17/set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4" name="Google Shape;1704;ge5c3c8e8e7_6_376"/>
          <p:cNvSpPr/>
          <p:nvPr/>
        </p:nvSpPr>
        <p:spPr>
          <a:xfrm>
            <a:off x="512600" y="24913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18/</a:t>
            </a:r>
            <a:r>
              <a:rPr lang="pt-BR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5" name="Google Shape;1705;ge5c3c8e8e7_6_376"/>
          <p:cNvSpPr/>
          <p:nvPr/>
        </p:nvSpPr>
        <p:spPr>
          <a:xfrm>
            <a:off x="512600" y="34972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31/ago*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6" name="Google Shape;1706;ge5c3c8e8e7_6_376"/>
          <p:cNvSpPr/>
          <p:nvPr/>
        </p:nvSpPr>
        <p:spPr>
          <a:xfrm>
            <a:off x="512600" y="38324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25/nov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7" name="Google Shape;1707;ge5c3c8e8e7_6_376"/>
          <p:cNvSpPr/>
          <p:nvPr/>
        </p:nvSpPr>
        <p:spPr>
          <a:xfrm>
            <a:off x="512600" y="41677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23/nov a 21/dez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8" name="Google Shape;1708;ge5c3c8e8e7_6_376"/>
          <p:cNvSpPr/>
          <p:nvPr/>
        </p:nvSpPr>
        <p:spPr>
          <a:xfrm>
            <a:off x="512600" y="45030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fevereiro de 2022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9" name="Google Shape;1709;ge5c3c8e8e7_6_376"/>
          <p:cNvSpPr txBox="1"/>
          <p:nvPr/>
        </p:nvSpPr>
        <p:spPr>
          <a:xfrm>
            <a:off x="621800" y="4852425"/>
            <a:ext cx="55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* prazo será estendido junto ao CEE</a:t>
            </a:r>
            <a:endParaRPr sz="11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e5c3c8e8e7_7_69"/>
          <p:cNvSpPr txBox="1"/>
          <p:nvPr/>
        </p:nvSpPr>
        <p:spPr>
          <a:xfrm>
            <a:off x="1403650" y="833875"/>
            <a:ext cx="5472300" cy="3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Próximos passos: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Análise dos dados e construção de proposta para a escola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Discussão da proposta com professores e grêmio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Apresentação da proposta para Conselho e Supervisão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Homologação pelo Dirigente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716" name="Google Shape;1716;ge5c3c8e8e7_7_6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717" name="Google Shape;1717;ge5c3c8e8e7_7_6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8" name="Google Shape;1718;ge5c3c8e8e7_7_6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19" name="Google Shape;1719;ge5c3c8e8e7_7_6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0" name="Google Shape;1720;ge5c3c8e8e7_7_6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6" name="Google Shape;1746;ge44881382b_0_175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7" name="Google Shape;1747;ge44881382b_0_1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8" name="Google Shape;1748;ge44881382b_0_175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9" name="Google Shape;1749;ge44881382b_0_175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750" name="Google Shape;1750;ge44881382b_0_175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ge44881382b_0_175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2" name="Google Shape;1752;ge44881382b_0_175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753" name="Google Shape;1753;ge44881382b_0_175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Google Shape;1754;ge44881382b_0_175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OBRIGADO!</a:t>
            </a:r>
            <a:endParaRPr sz="5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5" name="Google Shape;1755;ge44881382b_0_175"/>
          <p:cNvPicPr preferRelativeResize="0"/>
          <p:nvPr/>
        </p:nvPicPr>
        <p:blipFill rotWithShape="1">
          <a:blip r:embed="rId6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6" name="Google Shape;1756;ge44881382b_0_175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1757" name="Google Shape;1757;ge44881382b_0_175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ge44881382b_0_175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ge44881382b_0_175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e44881382b_0_175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ge44881382b_0_175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2" name="Google Shape;1762;ge44881382b_0_1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ge4529bea70_0_2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46" name="Google Shape;246;ge4529bea70_0_2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ge4529bea70_0_2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8" name="Google Shape;248;ge4529bea70_0_2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ge4529bea70_0_2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e4529bea70_0_20"/>
          <p:cNvSpPr txBox="1"/>
          <p:nvPr/>
        </p:nvSpPr>
        <p:spPr>
          <a:xfrm>
            <a:off x="1403650" y="1223275"/>
            <a:ext cx="6336600" cy="13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3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87%</a:t>
            </a:r>
            <a:r>
              <a:rPr lang="pt-BR" sz="30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dos estudantes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desejam receber orientações e ajuda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 descobrir suas vocações, sonhos e fazer escolhas de vida¹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e4529bea70_0_20"/>
          <p:cNvSpPr txBox="1"/>
          <p:nvPr/>
        </p:nvSpPr>
        <p:spPr>
          <a:xfrm>
            <a:off x="1403650" y="2628600"/>
            <a:ext cx="54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3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85%</a:t>
            </a:r>
            <a:r>
              <a:rPr lang="pt-BR" sz="30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800" b="1">
                <a:latin typeface="Roboto"/>
                <a:ea typeface="Roboto"/>
                <a:cs typeface="Roboto"/>
                <a:sym typeface="Roboto"/>
              </a:rPr>
              <a:t>dos professores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acham importante proporcionar ao estudante do Ensino Médio a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possibilidade de aprofundar-se em uma ou duas áreas do conhecimento</a:t>
            </a:r>
            <a:r>
              <a:rPr lang="pt-BR" sz="18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²</a:t>
            </a:r>
            <a:endParaRPr sz="18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ge4529bea70_0_20"/>
          <p:cNvSpPr txBox="1"/>
          <p:nvPr/>
        </p:nvSpPr>
        <p:spPr>
          <a:xfrm>
            <a:off x="1393500" y="4544100"/>
            <a:ext cx="511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1- Pesquisa Nossa Escola em (Re)Construção 2019</a:t>
            </a:r>
            <a:endParaRPr sz="11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2- Pesquisa com participação de 87 mil professores da rede em 2019</a:t>
            </a:r>
            <a:endParaRPr sz="11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5159</Words>
  <Application>Microsoft Office PowerPoint</Application>
  <PresentationFormat>Apresentação na tela (16:9)</PresentationFormat>
  <Paragraphs>1240</Paragraphs>
  <Slides>87</Slides>
  <Notes>87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87</vt:i4>
      </vt:variant>
    </vt:vector>
  </HeadingPairs>
  <TitlesOfParts>
    <vt:vector size="94" baseType="lpstr">
      <vt:lpstr>Arial</vt:lpstr>
      <vt:lpstr>Calibri</vt:lpstr>
      <vt:lpstr>Open Sans</vt:lpstr>
      <vt:lpstr>PT Sans Narrow</vt:lpstr>
      <vt:lpstr>Roboto</vt:lpstr>
      <vt:lpstr>Verdana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Cristina Alencar Silva Colmenero</dc:creator>
  <cp:lastModifiedBy>Patricia Cristina Alencar Silva Colmenero</cp:lastModifiedBy>
  <cp:revision>2</cp:revision>
  <dcterms:modified xsi:type="dcterms:W3CDTF">2021-07-21T15:12:36Z</dcterms:modified>
</cp:coreProperties>
</file>