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Helvetica Neue" panose="020B0604020202020204" charset="0"/>
      <p:regular r:id="rId27"/>
      <p:bold r:id="rId28"/>
      <p:italic r:id="rId29"/>
      <p:boldItalic r:id="rId30"/>
    </p:embeddedFont>
    <p:embeddedFont>
      <p:font typeface="Jura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iBZOM6+1XVqhbxjlY+v1q4R8l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9" name="Google Shape;2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8" name="Google Shape;2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5" name="Google Shape;2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7" name="Google Shape;3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1/3">
  <p:cSld name="Blank - 1/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">
  <p:cSld name="White Background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11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i="0" u="none" strike="noStrike" cap="none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i="0" u="none" strike="noStrike" cap="none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i="0" u="none" strike="noStrike" cap="none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i="0" u="none" strike="noStrike" cap="none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i="0" u="none" strike="noStrike" cap="none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i="0" u="none" strike="noStrike" cap="none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i="0" u="none" strike="noStrike" cap="none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i="0" u="none" strike="noStrike" cap="none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i="0" u="none" strike="noStrike" cap="none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lay.google.com/store?hl=pt_B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ed.educacao.sp.gov.br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s://sed.educacao.sp.gov.br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496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0"/>
            <a:ext cx="12192001" cy="496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5306" y="5806396"/>
            <a:ext cx="2871963" cy="36734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1256375" y="2190750"/>
            <a:ext cx="8841300" cy="783900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923575" y="2343750"/>
            <a:ext cx="75069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rbel"/>
              <a:buNone/>
            </a:pPr>
            <a:r>
              <a:rPr lang="pt-BR" sz="4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Tutorial </a:t>
            </a:r>
            <a:r>
              <a:rPr lang="pt-BR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Distribuição</a:t>
            </a:r>
            <a:r>
              <a:rPr lang="pt-BR" sz="4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D</a:t>
            </a:r>
            <a:r>
              <a:rPr lang="pt-BR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 </a:t>
            </a:r>
            <a:r>
              <a:rPr lang="pt-BR" sz="4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Chip Escola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9628500" y="-696250"/>
            <a:ext cx="4077261" cy="4055807"/>
          </a:xfrm>
          <a:prstGeom prst="ellipse">
            <a:avLst/>
          </a:prstGeom>
          <a:noFill/>
          <a:ln w="12700" cap="flat" cmpd="sng">
            <a:solidFill>
              <a:schemeClr val="lt1">
                <a:alpha val="29019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9654092" y="2190751"/>
            <a:ext cx="1811332" cy="1801801"/>
          </a:xfrm>
          <a:prstGeom prst="ellipse">
            <a:avLst/>
          </a:prstGeom>
          <a:noFill/>
          <a:ln w="12700" cap="flat" cmpd="sng">
            <a:solidFill>
              <a:schemeClr val="lt1">
                <a:alpha val="29019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0" y="4004595"/>
            <a:ext cx="1811332" cy="1801801"/>
          </a:xfrm>
          <a:prstGeom prst="ellipse">
            <a:avLst/>
          </a:prstGeom>
          <a:noFill/>
          <a:ln w="12700" cap="flat" cmpd="sng">
            <a:solidFill>
              <a:schemeClr val="lt1">
                <a:alpha val="29019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28498" y="5605836"/>
            <a:ext cx="1536926" cy="76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7" name="Google Shape;247;p10"/>
          <p:cNvSpPr/>
          <p:nvPr/>
        </p:nvSpPr>
        <p:spPr>
          <a:xfrm rot="-5400000">
            <a:off x="-1383623" y="3012731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PASSO A PASSO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8" name="Google Shape;248;p10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019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49" name="Google Shape;249;p10"/>
          <p:cNvSpPr txBox="1">
            <a:spLocks noGrp="1"/>
          </p:cNvSpPr>
          <p:nvPr>
            <p:ph type="sldNum" idx="12"/>
          </p:nvPr>
        </p:nvSpPr>
        <p:spPr>
          <a:xfrm>
            <a:off x="11526774" y="395926"/>
            <a:ext cx="279286" cy="31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</a:pPr>
            <a:r>
              <a:rPr lang="pt-BR"/>
              <a:t>10</a:t>
            </a:r>
            <a:endParaRPr/>
          </a:p>
        </p:txBody>
      </p:sp>
      <p:pic>
        <p:nvPicPr>
          <p:cNvPr id="250" name="Google Shape;25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0743" y="4197767"/>
            <a:ext cx="5717096" cy="793591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0"/>
          <p:cNvSpPr/>
          <p:nvPr/>
        </p:nvSpPr>
        <p:spPr>
          <a:xfrm>
            <a:off x="8292245" y="1261577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10"/>
          <p:cNvSpPr txBox="1"/>
          <p:nvPr/>
        </p:nvSpPr>
        <p:spPr>
          <a:xfrm>
            <a:off x="9291488" y="2148289"/>
            <a:ext cx="2375376" cy="344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incluir o vínculo dos Chips a Unidade Escolar clique em “+Incluir Vínculo”.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686478" y="624863"/>
            <a:ext cx="9228313" cy="81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DISTRIBUIÇÃO DE CHIP ESCOLA</a:t>
            </a:r>
            <a:endParaRPr sz="3600" b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54" name="Google Shape;25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5893" y="2075907"/>
            <a:ext cx="7247601" cy="334348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0"/>
          <p:cNvSpPr/>
          <p:nvPr/>
        </p:nvSpPr>
        <p:spPr>
          <a:xfrm>
            <a:off x="6987654" y="2483894"/>
            <a:ext cx="1146412" cy="35484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6" name="Google Shape;256;p10"/>
          <p:cNvCxnSpPr>
            <a:endCxn id="255" idx="3"/>
          </p:cNvCxnSpPr>
          <p:nvPr/>
        </p:nvCxnSpPr>
        <p:spPr>
          <a:xfrm flipH="1">
            <a:off x="8134066" y="2306414"/>
            <a:ext cx="737700" cy="3549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Google Shape;262;p11"/>
          <p:cNvSpPr/>
          <p:nvPr/>
        </p:nvSpPr>
        <p:spPr>
          <a:xfrm rot="-5400000">
            <a:off x="-1383623" y="3012731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PASSO A PASSO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3" name="Google Shape;263;p1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019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4" name="Google Shape;264;p11"/>
          <p:cNvSpPr txBox="1">
            <a:spLocks noGrp="1"/>
          </p:cNvSpPr>
          <p:nvPr>
            <p:ph type="sldNum" idx="12"/>
          </p:nvPr>
        </p:nvSpPr>
        <p:spPr>
          <a:xfrm>
            <a:off x="11526774" y="395926"/>
            <a:ext cx="279286" cy="22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</a:pPr>
            <a:r>
              <a:rPr lang="pt-BR"/>
              <a:t>11</a:t>
            </a:r>
            <a:endParaRPr/>
          </a:p>
        </p:txBody>
      </p:sp>
      <p:pic>
        <p:nvPicPr>
          <p:cNvPr id="265" name="Google Shape;26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6352" y="4303568"/>
            <a:ext cx="5717096" cy="793591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1"/>
          <p:cNvSpPr/>
          <p:nvPr/>
        </p:nvSpPr>
        <p:spPr>
          <a:xfrm>
            <a:off x="8369292" y="1282912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7" name="Google Shape;267;p11"/>
          <p:cNvSpPr txBox="1"/>
          <p:nvPr/>
        </p:nvSpPr>
        <p:spPr>
          <a:xfrm>
            <a:off x="8739221" y="2524482"/>
            <a:ext cx="3085248" cy="311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Coloque no campo de filtro o código ID do Chip, para que o sistema encontre o Chip desejado que será vinculado a Escola.</a:t>
            </a:r>
            <a:endParaRPr/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Selecione os Chips desejados dos tipos de Aluno e Profissional da Educação e clique em “+Adicionar Vínculo”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686478" y="624863"/>
            <a:ext cx="9228313" cy="81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DISTRIBUIÇÃO DE CHIP ESCOLA</a:t>
            </a:r>
            <a:endParaRPr sz="3600" b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69" name="Google Shape;26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400" y="2629908"/>
            <a:ext cx="7177455" cy="300792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1"/>
          <p:cNvSpPr/>
          <p:nvPr/>
        </p:nvSpPr>
        <p:spPr>
          <a:xfrm flipH="1">
            <a:off x="7195601" y="2851109"/>
            <a:ext cx="803758" cy="169884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1" name="Google Shape;271;p11"/>
          <p:cNvCxnSpPr>
            <a:endCxn id="270" idx="1"/>
          </p:cNvCxnSpPr>
          <p:nvPr/>
        </p:nvCxnSpPr>
        <p:spPr>
          <a:xfrm flipH="1">
            <a:off x="7999359" y="2675351"/>
            <a:ext cx="585300" cy="2607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2" name="Google Shape;272;p11"/>
          <p:cNvSpPr/>
          <p:nvPr/>
        </p:nvSpPr>
        <p:spPr>
          <a:xfrm flipH="1">
            <a:off x="966906" y="3076145"/>
            <a:ext cx="816896" cy="1993566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3" name="Google Shape;273;p11"/>
          <p:cNvCxnSpPr>
            <a:endCxn id="272" idx="2"/>
          </p:cNvCxnSpPr>
          <p:nvPr/>
        </p:nvCxnSpPr>
        <p:spPr>
          <a:xfrm flipH="1">
            <a:off x="1375354" y="4456211"/>
            <a:ext cx="7209300" cy="613500"/>
          </a:xfrm>
          <a:prstGeom prst="bentConnector4">
            <a:avLst>
              <a:gd name="adj1" fmla="val 4299"/>
              <a:gd name="adj2" fmla="val 137261"/>
            </a:avLst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4" name="Google Shape;274;p11"/>
          <p:cNvSpPr/>
          <p:nvPr/>
        </p:nvSpPr>
        <p:spPr>
          <a:xfrm flipH="1">
            <a:off x="7479478" y="5443714"/>
            <a:ext cx="585377" cy="19411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5" name="Google Shape;275;p11"/>
          <p:cNvCxnSpPr>
            <a:endCxn id="274" idx="1"/>
          </p:cNvCxnSpPr>
          <p:nvPr/>
        </p:nvCxnSpPr>
        <p:spPr>
          <a:xfrm rot="10800000">
            <a:off x="8064855" y="5540772"/>
            <a:ext cx="847500" cy="354300"/>
          </a:xfrm>
          <a:prstGeom prst="bentConnector3">
            <a:avLst>
              <a:gd name="adj1" fmla="val 49992"/>
            </a:avLst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"/>
          <p:cNvSpPr/>
          <p:nvPr/>
        </p:nvSpPr>
        <p:spPr>
          <a:xfrm rot="-5400000">
            <a:off x="-1468474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PASSO A PASSO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1" name="Google Shape;281;p12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019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82" name="Google Shape;282;p12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11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sp>
        <p:nvSpPr>
          <p:cNvPr id="283" name="Google Shape;283;p12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Google Shape;284;p12"/>
          <p:cNvSpPr txBox="1"/>
          <p:nvPr/>
        </p:nvSpPr>
        <p:spPr>
          <a:xfrm>
            <a:off x="1773208" y="4102174"/>
            <a:ext cx="3358696" cy="21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5407143" y="-1212809"/>
            <a:ext cx="1998485" cy="198796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6" name="Google Shape;28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580807" y="-25665"/>
            <a:ext cx="8456012" cy="69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2"/>
          <p:cNvSpPr txBox="1"/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</a:pPr>
            <a:r>
              <a:rPr lang="pt-BR" sz="800" b="1" i="0" u="none" strike="noStrike" cap="none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rPr>
              <a:t>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2"/>
          <p:cNvSpPr txBox="1"/>
          <p:nvPr/>
        </p:nvSpPr>
        <p:spPr>
          <a:xfrm>
            <a:off x="2095787" y="5336876"/>
            <a:ext cx="77970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 vincular os Chips a Unidade Escolar, será apresentado na tela a quantidade de Chips que a Escola possui.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Clicando na “Lupa” será apresenta uma tela com as informações dos Chips vinculados.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2"/>
          <p:cNvSpPr txBox="1"/>
          <p:nvPr/>
        </p:nvSpPr>
        <p:spPr>
          <a:xfrm>
            <a:off x="686478" y="624863"/>
            <a:ext cx="9228313" cy="81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DISTRIBUIÇÃO DE CHIP ESCOLA</a:t>
            </a:r>
            <a:endParaRPr sz="3600" b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90" name="Google Shape;29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215" y="2153332"/>
            <a:ext cx="8468838" cy="197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2"/>
          <p:cNvSpPr/>
          <p:nvPr/>
        </p:nvSpPr>
        <p:spPr>
          <a:xfrm>
            <a:off x="1219470" y="3095693"/>
            <a:ext cx="8170190" cy="584684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2" name="Google Shape;292;p12"/>
          <p:cNvCxnSpPr>
            <a:stCxn id="291" idx="1"/>
          </p:cNvCxnSpPr>
          <p:nvPr/>
        </p:nvCxnSpPr>
        <p:spPr>
          <a:xfrm>
            <a:off x="1219470" y="3388035"/>
            <a:ext cx="748800" cy="2128500"/>
          </a:xfrm>
          <a:prstGeom prst="bentConnector4">
            <a:avLst>
              <a:gd name="adj1" fmla="val -31801"/>
              <a:gd name="adj2" fmla="val 56867"/>
            </a:avLst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8" name="Google Shape;298;p13"/>
          <p:cNvSpPr/>
          <p:nvPr/>
        </p:nvSpPr>
        <p:spPr>
          <a:xfrm rot="-5400000">
            <a:off x="-1383623" y="3012731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PASSO A PASSO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9" name="Google Shape;299;p13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019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00" name="Google Shape;300;p13"/>
          <p:cNvSpPr txBox="1">
            <a:spLocks noGrp="1"/>
          </p:cNvSpPr>
          <p:nvPr>
            <p:ph type="sldNum" idx="12"/>
          </p:nvPr>
        </p:nvSpPr>
        <p:spPr>
          <a:xfrm>
            <a:off x="11526774" y="395926"/>
            <a:ext cx="279286" cy="22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</a:pPr>
            <a:r>
              <a:rPr lang="pt-BR"/>
              <a:t>13</a:t>
            </a:r>
            <a:endParaRPr/>
          </a:p>
        </p:txBody>
      </p:sp>
      <p:pic>
        <p:nvPicPr>
          <p:cNvPr id="301" name="Google Shape;30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2941" y="4350714"/>
            <a:ext cx="5717096" cy="7935913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3"/>
          <p:cNvSpPr/>
          <p:nvPr/>
        </p:nvSpPr>
        <p:spPr>
          <a:xfrm>
            <a:off x="8386017" y="1261587"/>
            <a:ext cx="7348200" cy="7309800"/>
          </a:xfrm>
          <a:prstGeom prst="ellipse">
            <a:avLst/>
          </a:prstGeom>
          <a:noFill/>
          <a:ln w="9525" cap="flat" cmpd="sng">
            <a:solidFill>
              <a:srgbClr val="BABBBA">
                <a:alpha val="2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13"/>
          <p:cNvSpPr txBox="1"/>
          <p:nvPr/>
        </p:nvSpPr>
        <p:spPr>
          <a:xfrm>
            <a:off x="1795091" y="5333740"/>
            <a:ext cx="6893730" cy="1184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 clicar na “Lupa” será apresentado 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tela com todas as informações dos Chips com vínculo a Unidade escolar e qual Diretoria ela pertence.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3"/>
          <p:cNvSpPr txBox="1"/>
          <p:nvPr/>
        </p:nvSpPr>
        <p:spPr>
          <a:xfrm>
            <a:off x="686478" y="624863"/>
            <a:ext cx="9228313" cy="81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DISTRIBUIÇÃO DE CHIP ESCOLA</a:t>
            </a:r>
            <a:endParaRPr sz="3600" b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05" name="Google Shape;30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1458" y="2078729"/>
            <a:ext cx="7457363" cy="259992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3"/>
          <p:cNvSpPr/>
          <p:nvPr/>
        </p:nvSpPr>
        <p:spPr>
          <a:xfrm flipH="1">
            <a:off x="1355849" y="3092748"/>
            <a:ext cx="7174002" cy="906716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7" name="Google Shape;307;p13"/>
          <p:cNvCxnSpPr>
            <a:endCxn id="306" idx="3"/>
          </p:cNvCxnSpPr>
          <p:nvPr/>
        </p:nvCxnSpPr>
        <p:spPr>
          <a:xfrm rot="5400000" flipH="1">
            <a:off x="414749" y="4487206"/>
            <a:ext cx="1991100" cy="108900"/>
          </a:xfrm>
          <a:prstGeom prst="bentConnector4">
            <a:avLst>
              <a:gd name="adj1" fmla="val 38615"/>
              <a:gd name="adj2" fmla="val 309917"/>
            </a:avLst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5"/>
          <p:cNvSpPr/>
          <p:nvPr/>
        </p:nvSpPr>
        <p:spPr>
          <a:xfrm rot="5400000">
            <a:off x="3262017" y="-739794"/>
            <a:ext cx="2374770" cy="23622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" y="0"/>
                </a:moveTo>
                <a:lnTo>
                  <a:pt x="2208" y="111"/>
                </a:lnTo>
                <a:cubicBezTo>
                  <a:pt x="13100" y="1217"/>
                  <a:pt x="21600" y="10416"/>
                  <a:pt x="21600" y="21600"/>
                </a:cubicBezTo>
                <a:lnTo>
                  <a:pt x="14036" y="21600"/>
                </a:lnTo>
                <a:cubicBezTo>
                  <a:pt x="14036" y="13848"/>
                  <a:pt x="7752" y="7563"/>
                  <a:pt x="0" y="7563"/>
                </a:cubicBezTo>
                <a:lnTo>
                  <a:pt x="0" y="0"/>
                </a:lnTo>
                <a:close/>
              </a:path>
            </a:pathLst>
          </a:custGeom>
          <a:solidFill>
            <a:srgbClr val="9CC2E5">
              <a:alpha val="49019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11430000" y="2863508"/>
            <a:ext cx="1149119" cy="1143073"/>
          </a:xfrm>
          <a:prstGeom prst="ellipse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14" name="Google Shape;314;p15"/>
          <p:cNvCxnSpPr/>
          <p:nvPr/>
        </p:nvCxnSpPr>
        <p:spPr>
          <a:xfrm>
            <a:off x="11603126" y="806581"/>
            <a:ext cx="1" cy="901439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019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15" name="Google Shape;315;p15"/>
          <p:cNvCxnSpPr/>
          <p:nvPr/>
        </p:nvCxnSpPr>
        <p:spPr>
          <a:xfrm>
            <a:off x="11605507" y="6531769"/>
            <a:ext cx="1" cy="32623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019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16" name="Google Shape;316;p15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019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17" name="Google Shape;317;p15"/>
          <p:cNvSpPr/>
          <p:nvPr/>
        </p:nvSpPr>
        <p:spPr>
          <a:xfrm rot="-5400000">
            <a:off x="-1503275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MOBILE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2715182" y="858882"/>
            <a:ext cx="7296598" cy="5549525"/>
          </a:xfrm>
          <a:prstGeom prst="ellipse">
            <a:avLst/>
          </a:prstGeom>
          <a:solidFill>
            <a:srgbClr val="00B0F0"/>
          </a:solidFill>
          <a:ln w="9525" cap="flat" cmpd="sng">
            <a:solidFill>
              <a:srgbClr val="BABBBA">
                <a:alpha val="2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19" name="Google Shape;319;p15"/>
          <p:cNvGrpSpPr/>
          <p:nvPr/>
        </p:nvGrpSpPr>
        <p:grpSpPr>
          <a:xfrm>
            <a:off x="2011315" y="1048264"/>
            <a:ext cx="2489080" cy="5052120"/>
            <a:chOff x="0" y="0"/>
            <a:chExt cx="4978158" cy="10104236"/>
          </a:xfrm>
        </p:grpSpPr>
        <p:sp>
          <p:nvSpPr>
            <p:cNvPr id="320" name="Google Shape;320;p15"/>
            <p:cNvSpPr/>
            <p:nvPr/>
          </p:nvSpPr>
          <p:spPr>
            <a:xfrm>
              <a:off x="2227689" y="3080997"/>
              <a:ext cx="489021" cy="4864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337809" y="376656"/>
              <a:ext cx="4394605" cy="9521791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>
              <a:noFill/>
            </a:ln>
            <a:effectLst>
              <a:outerShdw blurRad="889000" dist="635000" dir="2700000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10159" y="3747927"/>
              <a:ext cx="369011" cy="73171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6A6A6"/>
                </a:gs>
                <a:gs pos="6000">
                  <a:srgbClr val="595959"/>
                </a:gs>
                <a:gs pos="15000">
                  <a:srgbClr val="CCCCCC"/>
                </a:gs>
                <a:gs pos="64999">
                  <a:srgbClr val="F2F2F2"/>
                </a:gs>
                <a:gs pos="90000">
                  <a:srgbClr val="A6A6A6"/>
                </a:gs>
                <a:gs pos="100000">
                  <a:srgbClr val="0D0D0D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0" y="1337478"/>
              <a:ext cx="369011" cy="73171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6A6A6"/>
                </a:gs>
                <a:gs pos="6000">
                  <a:srgbClr val="595959"/>
                </a:gs>
                <a:gs pos="15000">
                  <a:srgbClr val="CCCCCC"/>
                </a:gs>
                <a:gs pos="64999">
                  <a:srgbClr val="F2F2F2"/>
                </a:gs>
                <a:gs pos="90000">
                  <a:srgbClr val="A6A6A6"/>
                </a:gs>
                <a:gs pos="100000">
                  <a:srgbClr val="0D0D0D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0" y="2542702"/>
              <a:ext cx="369011" cy="73171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6A6A6"/>
                </a:gs>
                <a:gs pos="6000">
                  <a:srgbClr val="595959"/>
                </a:gs>
                <a:gs pos="15000">
                  <a:srgbClr val="CCCCCC"/>
                </a:gs>
                <a:gs pos="64999">
                  <a:srgbClr val="F2F2F2"/>
                </a:gs>
                <a:gs pos="90000">
                  <a:srgbClr val="A6A6A6"/>
                </a:gs>
                <a:gs pos="100000">
                  <a:srgbClr val="0D0D0D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47595" y="0"/>
              <a:ext cx="4930563" cy="1010423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4F4F4"/>
                </a:gs>
                <a:gs pos="2709">
                  <a:srgbClr val="BABBBA"/>
                </a:gs>
                <a:gs pos="6959">
                  <a:srgbClr val="F4F4F4"/>
                </a:gs>
                <a:gs pos="90981">
                  <a:srgbClr val="E8E8E8"/>
                </a:gs>
                <a:gs pos="97136">
                  <a:srgbClr val="BABBBA"/>
                </a:gs>
                <a:gs pos="100000">
                  <a:srgbClr val="F4F4F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87465" y="42476"/>
              <a:ext cx="4844075" cy="10019284"/>
            </a:xfrm>
            <a:prstGeom prst="roundRect">
              <a:avLst>
                <a:gd name="adj" fmla="val 16004"/>
              </a:avLst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2102746" y="9113539"/>
              <a:ext cx="820265" cy="813565"/>
            </a:xfrm>
            <a:prstGeom prst="ellipse">
              <a:avLst/>
            </a:prstGeom>
            <a:gradFill>
              <a:gsLst>
                <a:gs pos="0">
                  <a:srgbClr val="F4F4F4"/>
                </a:gs>
                <a:gs pos="22595">
                  <a:srgbClr val="BABBBA"/>
                </a:gs>
                <a:gs pos="49849">
                  <a:srgbClr val="F4F4F4"/>
                </a:gs>
                <a:gs pos="78486">
                  <a:srgbClr val="BABBBA"/>
                </a:gs>
                <a:gs pos="100000">
                  <a:srgbClr val="FEFEF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884817" y="629533"/>
              <a:ext cx="1256117" cy="91439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49019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 flipH="1">
              <a:off x="1460091" y="617156"/>
              <a:ext cx="119037" cy="116197"/>
            </a:xfrm>
            <a:prstGeom prst="ellipse">
              <a:avLst/>
            </a:prstGeom>
            <a:gradFill>
              <a:gsLst>
                <a:gs pos="0">
                  <a:srgbClr val="A6A6A6"/>
                </a:gs>
                <a:gs pos="100000">
                  <a:srgbClr val="0D0D0D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 flipH="1">
              <a:off x="2453357" y="256669"/>
              <a:ext cx="119037" cy="116197"/>
            </a:xfrm>
            <a:prstGeom prst="ellipse">
              <a:avLst/>
            </a:prstGeom>
            <a:gradFill>
              <a:gsLst>
                <a:gs pos="0">
                  <a:srgbClr val="A6A6A6"/>
                </a:gs>
                <a:gs pos="100000">
                  <a:srgbClr val="0D0D0D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2187871" y="9141556"/>
              <a:ext cx="769048" cy="762766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332" name="Google Shape;33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2221" y="1735807"/>
            <a:ext cx="2187269" cy="392491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5"/>
          <p:cNvSpPr txBox="1"/>
          <p:nvPr/>
        </p:nvSpPr>
        <p:spPr>
          <a:xfrm>
            <a:off x="4602258" y="1827940"/>
            <a:ext cx="4731484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VOCÊ SABIA QUE AGORA DA PARA ACESSAR A SED PELO CELULAR?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Baixe o app na Playstore através do link </a:t>
            </a:r>
            <a:r>
              <a:rPr lang="pt-BR" sz="18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https://play.google.com/store?hl=pt_BR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Os dados são patrocinados, e pelo aplicativo você também conseguirá utilizar o Registro de Presença 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 se preferir, baixe o app Di@rio de Classe, através do link: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https://play.google.com/store/apps/details?id=br.gov.sp.educacao.sed.mobile&amp;hl=pt_BR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5"/>
          <p:cNvSpPr txBox="1">
            <a:spLocks noGrp="1"/>
          </p:cNvSpPr>
          <p:nvPr>
            <p:ph type="sldNum" idx="12"/>
          </p:nvPr>
        </p:nvSpPr>
        <p:spPr>
          <a:xfrm>
            <a:off x="11430000" y="212705"/>
            <a:ext cx="377059" cy="4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</a:pPr>
            <a:r>
              <a:rPr lang="pt-BR"/>
              <a:t>15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179592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6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1" name="Google Shape;341;p16"/>
          <p:cNvSpPr txBox="1">
            <a:spLocks noGrp="1"/>
          </p:cNvSpPr>
          <p:nvPr>
            <p:ph type="sldNum" idx="12"/>
          </p:nvPr>
        </p:nvSpPr>
        <p:spPr>
          <a:xfrm>
            <a:off x="11413476" y="429658"/>
            <a:ext cx="317170" cy="279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</a:pPr>
            <a:r>
              <a:rPr lang="pt-BR"/>
              <a:t>16</a:t>
            </a:r>
            <a:endParaRPr/>
          </a:p>
        </p:txBody>
      </p:sp>
      <p:sp>
        <p:nvSpPr>
          <p:cNvPr id="342" name="Google Shape;342;p16"/>
          <p:cNvSpPr/>
          <p:nvPr/>
        </p:nvSpPr>
        <p:spPr>
          <a:xfrm>
            <a:off x="9125729" y="-176981"/>
            <a:ext cx="7371435" cy="7332646"/>
          </a:xfrm>
          <a:prstGeom prst="ellipse">
            <a:avLst/>
          </a:prstGeom>
          <a:noFill/>
          <a:ln w="12700" cap="flat" cmpd="sng">
            <a:solidFill>
              <a:srgbClr val="BABBBA">
                <a:alpha val="29019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-1446643" y="-2756905"/>
            <a:ext cx="4878818" cy="4853146"/>
          </a:xfrm>
          <a:prstGeom prst="ellipse">
            <a:avLst/>
          </a:prstGeom>
          <a:noFill/>
          <a:ln w="9525" cap="flat" cmpd="sng">
            <a:solidFill>
              <a:srgbClr val="BABBBA">
                <a:alpha val="2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4" name="Google Shape;344;p16"/>
          <p:cNvSpPr/>
          <p:nvPr/>
        </p:nvSpPr>
        <p:spPr>
          <a:xfrm>
            <a:off x="10207672" y="6036917"/>
            <a:ext cx="323074" cy="3213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5" name="Google Shape;345;p16"/>
          <p:cNvSpPr txBox="1"/>
          <p:nvPr/>
        </p:nvSpPr>
        <p:spPr>
          <a:xfrm>
            <a:off x="1524000" y="845113"/>
            <a:ext cx="5438660" cy="81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PORTAL DE ATENDIMENTO</a:t>
            </a:r>
            <a:endParaRPr sz="36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1400311" y="2096242"/>
            <a:ext cx="8890419" cy="11531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6"/>
          <p:cNvSpPr txBox="1"/>
          <p:nvPr/>
        </p:nvSpPr>
        <p:spPr>
          <a:xfrm>
            <a:off x="2188082" y="2302331"/>
            <a:ext cx="8286091" cy="94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 casos de dúvidas ou problemas, sugerimos que registre uma ocorrência no nosso Portal de Atendimento, através do link https://atendimento.educacao.sp.gov.br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3236" y="2302331"/>
            <a:ext cx="350492" cy="350492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6"/>
          <p:cNvSpPr/>
          <p:nvPr/>
        </p:nvSpPr>
        <p:spPr>
          <a:xfrm rot="-5400000">
            <a:off x="-1503275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INFORMAÇÕES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0" name="Google Shape;350;p16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019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351" name="Google Shape;35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3236" y="3429000"/>
            <a:ext cx="8333469" cy="3260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pic>
        <p:nvPicPr>
          <p:cNvPr id="357" name="Google Shape;35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7"/>
          <p:cNvSpPr/>
          <p:nvPr/>
        </p:nvSpPr>
        <p:spPr>
          <a:xfrm>
            <a:off x="0" y="5477796"/>
            <a:ext cx="12192000" cy="14096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7"/>
          <p:cNvSpPr txBox="1"/>
          <p:nvPr/>
        </p:nvSpPr>
        <p:spPr>
          <a:xfrm>
            <a:off x="2336268" y="2317168"/>
            <a:ext cx="3810559" cy="743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BD6EE"/>
              </a:buClr>
              <a:buSzPts val="3600"/>
              <a:buFont typeface="Arial"/>
              <a:buNone/>
            </a:pPr>
            <a:r>
              <a:rPr lang="pt-BR" sz="3600" b="0" i="0" u="none" strike="noStrike" cap="none">
                <a:solidFill>
                  <a:srgbClr val="BBD6EE"/>
                </a:solidFill>
                <a:latin typeface="Corbel"/>
                <a:ea typeface="Corbel"/>
                <a:cs typeface="Corbel"/>
                <a:sym typeface="Corbel"/>
              </a:rPr>
              <a:t>OBRIGADO!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306" y="5959031"/>
            <a:ext cx="2871963" cy="36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6463" y="5801776"/>
            <a:ext cx="1536926" cy="768463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7"/>
          <p:cNvSpPr txBox="1"/>
          <p:nvPr/>
        </p:nvSpPr>
        <p:spPr>
          <a:xfrm>
            <a:off x="2346139" y="3017061"/>
            <a:ext cx="6136956" cy="77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1376249" y="772886"/>
            <a:ext cx="4560095" cy="156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7099984" y="6418223"/>
            <a:ext cx="244511" cy="243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3"/>
          <p:cNvSpPr/>
          <p:nvPr/>
        </p:nvSpPr>
        <p:spPr>
          <a:xfrm rot="-5400000">
            <a:off x="-1503275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SUMÁRIO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" name="Google Shape;115;p3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019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6" name="Google Shape;116;p3"/>
          <p:cNvSpPr txBox="1"/>
          <p:nvPr/>
        </p:nvSpPr>
        <p:spPr>
          <a:xfrm>
            <a:off x="1524000" y="845113"/>
            <a:ext cx="3816350" cy="81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SUMÁRIO</a:t>
            </a:r>
            <a:endParaRPr sz="36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0433" y="-108994"/>
            <a:ext cx="5716453" cy="793591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805239" y="2439896"/>
            <a:ext cx="4083646" cy="55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 a SED  -------------------------------  4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1111103" y="2343911"/>
            <a:ext cx="522587" cy="522587"/>
          </a:xfrm>
          <a:prstGeom prst="ellipse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1177045" y="2416820"/>
            <a:ext cx="37538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1746879" y="3218041"/>
            <a:ext cx="4083646" cy="6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Introdução ----------------------------------  6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1746879" y="4009151"/>
            <a:ext cx="4349121" cy="6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Passo a passo --------------------------------  7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-894183" y="514124"/>
            <a:ext cx="4858389" cy="4832824"/>
          </a:xfrm>
          <a:prstGeom prst="ellipse">
            <a:avLst/>
          </a:prstGeom>
          <a:noFill/>
          <a:ln w="9525" cap="flat" cmpd="sng">
            <a:solidFill>
              <a:srgbClr val="BABBBA">
                <a:alpha val="2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180438" y="1841950"/>
            <a:ext cx="134882" cy="134172"/>
          </a:xfrm>
          <a:prstGeom prst="ellipse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1111103" y="3196467"/>
            <a:ext cx="522587" cy="522587"/>
          </a:xfrm>
          <a:prstGeom prst="ellipse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1194585" y="3284339"/>
            <a:ext cx="37538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1111103" y="4049023"/>
            <a:ext cx="522587" cy="522587"/>
          </a:xfrm>
          <a:prstGeom prst="ellipse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1194585" y="4136895"/>
            <a:ext cx="37538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1111103" y="4853062"/>
            <a:ext cx="522587" cy="522587"/>
          </a:xfrm>
          <a:prstGeom prst="ellipse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1194585" y="4940934"/>
            <a:ext cx="37538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 txBox="1">
            <a:spLocks noGrp="1"/>
          </p:cNvSpPr>
          <p:nvPr>
            <p:ph type="sldNum" idx="12"/>
          </p:nvPr>
        </p:nvSpPr>
        <p:spPr>
          <a:xfrm>
            <a:off x="11487907" y="506412"/>
            <a:ext cx="233311" cy="33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</a:pPr>
            <a:r>
              <a:rPr lang="pt-BR"/>
              <a:t>3</a:t>
            </a: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6264486" y="2343911"/>
            <a:ext cx="522587" cy="522587"/>
          </a:xfrm>
          <a:prstGeom prst="ellipse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6355430" y="2420927"/>
            <a:ext cx="37538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6347968" y="3284339"/>
            <a:ext cx="37538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1746879" y="4853062"/>
            <a:ext cx="4083646" cy="6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 ------------------------------------------ 15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6965762" y="2416820"/>
            <a:ext cx="4083646" cy="6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Portal de Atendimento -------------------- 16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/>
          <p:nvPr/>
        </p:nvSpPr>
        <p:spPr>
          <a:xfrm>
            <a:off x="94738" y="357525"/>
            <a:ext cx="5841082" cy="5810344"/>
          </a:xfrm>
          <a:prstGeom prst="ellipse">
            <a:avLst/>
          </a:prstGeom>
          <a:noFill/>
          <a:ln w="9525" cap="flat" cmpd="sng">
            <a:solidFill>
              <a:srgbClr val="BABBBA">
                <a:alpha val="2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3928418" y="6050159"/>
            <a:ext cx="106065" cy="10550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2E75B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750798" y="1135687"/>
            <a:ext cx="244511" cy="243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4"/>
          <p:cNvSpPr/>
          <p:nvPr/>
        </p:nvSpPr>
        <p:spPr>
          <a:xfrm rot="-5400000">
            <a:off x="-1503275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INÍCIO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p4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019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46" name="Google Shape;146;p4"/>
          <p:cNvSpPr/>
          <p:nvPr/>
        </p:nvSpPr>
        <p:spPr>
          <a:xfrm>
            <a:off x="1376249" y="772886"/>
            <a:ext cx="4560095" cy="156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9CC2E5"/>
                </a:solidFill>
                <a:latin typeface="Corbel"/>
                <a:ea typeface="Corbel"/>
                <a:cs typeface="Corbel"/>
                <a:sym typeface="Corbel"/>
              </a:rPr>
              <a:t>SOBRE</a:t>
            </a:r>
            <a:r>
              <a:rPr lang="pt-BR" sz="36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 A SED</a:t>
            </a:r>
            <a:endParaRPr sz="36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7" name="Google Shape;147;p4" descr="Picture Placeholder 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8094" y="0"/>
            <a:ext cx="6763908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492" y="507"/>
                </a:lnTo>
                <a:cubicBezTo>
                  <a:pt x="3011" y="3226"/>
                  <a:pt x="4546" y="6837"/>
                  <a:pt x="4546" y="10800"/>
                </a:cubicBezTo>
                <a:cubicBezTo>
                  <a:pt x="4546" y="14763"/>
                  <a:pt x="3011" y="18374"/>
                  <a:pt x="492" y="21093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711526" y="0"/>
            <a:ext cx="8403779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4"/>
          <p:cNvCxnSpPr/>
          <p:nvPr/>
        </p:nvCxnSpPr>
        <p:spPr>
          <a:xfrm>
            <a:off x="11603126" y="806581"/>
            <a:ext cx="1" cy="901439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019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50" name="Google Shape;150;p4"/>
          <p:cNvCxnSpPr/>
          <p:nvPr/>
        </p:nvCxnSpPr>
        <p:spPr>
          <a:xfrm>
            <a:off x="11605507" y="6531769"/>
            <a:ext cx="1" cy="32623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019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51" name="Google Shape;151;p4"/>
          <p:cNvSpPr/>
          <p:nvPr/>
        </p:nvSpPr>
        <p:spPr>
          <a:xfrm>
            <a:off x="12070751" y="2654829"/>
            <a:ext cx="1998485" cy="1987967"/>
          </a:xfrm>
          <a:prstGeom prst="ellipse">
            <a:avLst/>
          </a:prstGeom>
          <a:solidFill>
            <a:srgbClr val="DDEAF6">
              <a:alpha val="49019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E4E7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" name="Google Shape;152;p4"/>
          <p:cNvSpPr txBox="1">
            <a:spLocks noGrp="1"/>
          </p:cNvSpPr>
          <p:nvPr>
            <p:ph type="sldNum" idx="12"/>
          </p:nvPr>
        </p:nvSpPr>
        <p:spPr>
          <a:xfrm>
            <a:off x="11451360" y="357526"/>
            <a:ext cx="279286" cy="26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</a:pPr>
            <a:r>
              <a:rPr lang="pt-BR">
                <a:solidFill>
                  <a:schemeClr val="lt1"/>
                </a:solidFill>
              </a:rPr>
              <a:t>4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3" name="Google Shape;15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3455" y="1472775"/>
            <a:ext cx="5617094" cy="779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"/>
          <p:cNvSpPr txBox="1"/>
          <p:nvPr/>
        </p:nvSpPr>
        <p:spPr>
          <a:xfrm>
            <a:off x="1146726" y="2559816"/>
            <a:ext cx="3786602" cy="41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Plataforma SED foi criada em 2014 e instituída oficialmente em 2016 através da Resolução SE 36 de 25 -05 -2016.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Hoje a plataforma SED é utilizada pelas redes: estadual, municipal e privada em todo o Estado de São Paulo e possui interface com os aplicativos Diário de Classe, Leitor Resposta e Minha Escola SP disponíveis na loja de aplicativos para dispositivos com sistema operacional </a:t>
            </a:r>
            <a:r>
              <a:rPr lang="pt-BR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SED é personalizada para cada tipo de usuário. Para os pais e responsáveis dos estudantes, por exemplo, estão disponíveis as notas e faltas do estudante. Já os alunos podem solicitar a carteirinha, criar suas contas de e -mail e emitir documentos escolares.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Além do site </a:t>
            </a:r>
            <a:r>
              <a:rPr lang="pt-BR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https://sed.educacao.sp.gov.br</a:t>
            </a: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 a SED também pode ser acessada sem o consumo de dados móveis por meio do aplicativo “Secretaria Escolar Digital” também disponível na loja de aplicativos para dispositivos com sistema operacional android.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/>
          <p:nvPr/>
        </p:nvSpPr>
        <p:spPr>
          <a:xfrm>
            <a:off x="9575800" y="1199096"/>
            <a:ext cx="4695529" cy="4670818"/>
          </a:xfrm>
          <a:prstGeom prst="ellipse">
            <a:avLst/>
          </a:prstGeom>
          <a:noFill/>
          <a:ln w="9525" cap="flat" cmpd="sng">
            <a:solidFill>
              <a:srgbClr val="BABBBA">
                <a:alpha val="2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8367924" y="-1528888"/>
            <a:ext cx="1998485" cy="1987967"/>
          </a:xfrm>
          <a:prstGeom prst="ellipse">
            <a:avLst/>
          </a:prstGeom>
          <a:solidFill>
            <a:srgbClr val="FFD966">
              <a:alpha val="49019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61" name="Google Shape;161;p5"/>
          <p:cNvCxnSpPr/>
          <p:nvPr/>
        </p:nvCxnSpPr>
        <p:spPr>
          <a:xfrm>
            <a:off x="11603126" y="806581"/>
            <a:ext cx="1" cy="901439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019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2" name="Google Shape;162;p5"/>
          <p:cNvCxnSpPr/>
          <p:nvPr/>
        </p:nvCxnSpPr>
        <p:spPr>
          <a:xfrm>
            <a:off x="11605507" y="6531769"/>
            <a:ext cx="1" cy="32623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019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63" name="Google Shape;163;p5"/>
          <p:cNvSpPr txBox="1">
            <a:spLocks noGrp="1"/>
          </p:cNvSpPr>
          <p:nvPr>
            <p:ph type="sldNum" idx="12"/>
          </p:nvPr>
        </p:nvSpPr>
        <p:spPr>
          <a:xfrm>
            <a:off x="11451360" y="330446"/>
            <a:ext cx="279285" cy="290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</a:pPr>
            <a:r>
              <a:rPr lang="pt-BR"/>
              <a:t>5</a:t>
            </a:r>
            <a:endParaRPr/>
          </a:p>
        </p:txBody>
      </p:sp>
      <p:sp>
        <p:nvSpPr>
          <p:cNvPr id="164" name="Google Shape;164;p5"/>
          <p:cNvSpPr/>
          <p:nvPr/>
        </p:nvSpPr>
        <p:spPr>
          <a:xfrm>
            <a:off x="-4912749" y="-461582"/>
            <a:ext cx="7992174" cy="799217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364272" y="685800"/>
            <a:ext cx="5578882" cy="5549525"/>
          </a:xfrm>
          <a:prstGeom prst="ellipse">
            <a:avLst/>
          </a:prstGeom>
          <a:noFill/>
          <a:ln w="9525" cap="flat" cmpd="sng">
            <a:solidFill>
              <a:srgbClr val="BABBBA">
                <a:alpha val="2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5310052" y="667884"/>
            <a:ext cx="244511" cy="243225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364272" y="4860132"/>
            <a:ext cx="11827727" cy="573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6129" y="4623792"/>
            <a:ext cx="49405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"/>
          <p:cNvSpPr/>
          <p:nvPr/>
        </p:nvSpPr>
        <p:spPr>
          <a:xfrm>
            <a:off x="4759096" y="5638800"/>
            <a:ext cx="3137167" cy="422304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4929698" y="5668216"/>
            <a:ext cx="283308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sng" strike="noStrike" cap="none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https://sed.educacao.sp.gov.br/</a:t>
            </a:r>
            <a:endParaRPr sz="1600" b="0" i="0" u="none" strike="noStrike" cap="none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59879" y="5909575"/>
            <a:ext cx="303058" cy="30305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5"/>
          <p:cNvSpPr txBox="1"/>
          <p:nvPr/>
        </p:nvSpPr>
        <p:spPr>
          <a:xfrm>
            <a:off x="2902561" y="2796275"/>
            <a:ext cx="6751101" cy="820438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2902561" y="2324696"/>
            <a:ext cx="6751101" cy="45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2827508" y="2982087"/>
            <a:ext cx="7037462" cy="471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Distribuição</a:t>
            </a:r>
            <a:r>
              <a:rPr lang="pt-BR"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De Chip Escola</a:t>
            </a:r>
            <a:endParaRPr sz="32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/>
          <p:nvPr/>
        </p:nvSpPr>
        <p:spPr>
          <a:xfrm rot="-5400000">
            <a:off x="-1503275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INTTRODUÇÃO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019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81" name="Google Shape;181;p6"/>
          <p:cNvSpPr txBox="1">
            <a:spLocks noGrp="1"/>
          </p:cNvSpPr>
          <p:nvPr>
            <p:ph type="sldNum" idx="12"/>
          </p:nvPr>
        </p:nvSpPr>
        <p:spPr>
          <a:xfrm>
            <a:off x="11451360" y="405354"/>
            <a:ext cx="279286" cy="21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</a:pPr>
            <a:r>
              <a:rPr lang="pt-BR"/>
              <a:t>6</a:t>
            </a:r>
            <a:endParaRPr/>
          </a:p>
        </p:txBody>
      </p:sp>
      <p:sp>
        <p:nvSpPr>
          <p:cNvPr id="182" name="Google Shape;182;p6"/>
          <p:cNvSpPr/>
          <p:nvPr/>
        </p:nvSpPr>
        <p:spPr>
          <a:xfrm>
            <a:off x="1946740" y="2693641"/>
            <a:ext cx="4591898" cy="4567736"/>
          </a:xfrm>
          <a:prstGeom prst="ellipse">
            <a:avLst/>
          </a:prstGeom>
          <a:noFill/>
          <a:ln w="9525" cap="flat" cmpd="sng">
            <a:solidFill>
              <a:srgbClr val="BABBBA">
                <a:alpha val="2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-3635085" y="-199318"/>
            <a:ext cx="7094652" cy="7057319"/>
          </a:xfrm>
          <a:prstGeom prst="ellipse">
            <a:avLst/>
          </a:prstGeom>
          <a:noFill/>
          <a:ln w="9525" cap="flat" cmpd="sng">
            <a:solidFill>
              <a:srgbClr val="BABBBA">
                <a:alpha val="2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2246933" y="6524656"/>
            <a:ext cx="134882" cy="134172"/>
          </a:xfrm>
          <a:prstGeom prst="ellipse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1690675" y="254254"/>
            <a:ext cx="310943" cy="309308"/>
          </a:xfrm>
          <a:prstGeom prst="ellipse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5597147" y="3137378"/>
            <a:ext cx="4182220" cy="261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1373997" y="845456"/>
            <a:ext cx="6168272" cy="81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INTRODUÇÃO</a:t>
            </a:r>
            <a:endParaRPr sz="36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3459567" y="3463794"/>
            <a:ext cx="5674211" cy="3179235"/>
          </a:xfrm>
          <a:prstGeom prst="ellipse">
            <a:avLst/>
          </a:prstGeom>
          <a:solidFill>
            <a:srgbClr val="C4E0B2"/>
          </a:solidFill>
          <a:ln w="12700" cap="flat" cmpd="sng">
            <a:solidFill>
              <a:srgbClr val="A8D0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"/>
          <p:cNvSpPr txBox="1"/>
          <p:nvPr/>
        </p:nvSpPr>
        <p:spPr>
          <a:xfrm>
            <a:off x="5284761" y="4218922"/>
            <a:ext cx="357779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 - NIT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 - NIT Diretor(a)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1288750" y="2255426"/>
            <a:ext cx="5019594" cy="181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Neste material você irá aprender como 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realizar a distribuição dos chips para as escolas</a:t>
            </a: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perfis que possuem acesso são: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/>
          <p:nvPr/>
        </p:nvSpPr>
        <p:spPr>
          <a:xfrm rot="-5400000">
            <a:off x="-1468474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PASSO A PASSO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Google Shape;196;p7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019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97" name="Google Shape;197;p7"/>
          <p:cNvSpPr txBox="1"/>
          <p:nvPr/>
        </p:nvSpPr>
        <p:spPr>
          <a:xfrm>
            <a:off x="831704" y="214019"/>
            <a:ext cx="8633552" cy="85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DISTRIBUIÇÃO</a:t>
            </a:r>
            <a:r>
              <a:rPr lang="pt-BR" sz="3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D</a:t>
            </a:r>
            <a:r>
              <a:rPr lang="pt-BR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</a:t>
            </a:r>
            <a:r>
              <a:rPr lang="pt-BR" sz="3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C</a:t>
            </a:r>
            <a:r>
              <a:rPr lang="pt-BR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HIP ESCOLA</a:t>
            </a:r>
            <a:endParaRPr sz="3600" b="1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8" name="Google Shape;198;p7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11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sp>
        <p:nvSpPr>
          <p:cNvPr id="199" name="Google Shape;199;p7"/>
          <p:cNvSpPr/>
          <p:nvPr/>
        </p:nvSpPr>
        <p:spPr>
          <a:xfrm>
            <a:off x="4477415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1773208" y="4102174"/>
            <a:ext cx="3358696" cy="21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 txBox="1"/>
          <p:nvPr/>
        </p:nvSpPr>
        <p:spPr>
          <a:xfrm>
            <a:off x="7421385" y="3718528"/>
            <a:ext cx="3188212" cy="1043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Clique em Gestão Escolar.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5422893" y="-1481559"/>
            <a:ext cx="1998600" cy="19881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3" name="Google Shape;20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717805" y="-42625"/>
            <a:ext cx="8456012" cy="69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 txBox="1"/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</a:pPr>
            <a:r>
              <a:rPr lang="pt-BR" sz="800" b="1" i="0" u="none" strike="noStrike" cap="none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244" y="1425649"/>
            <a:ext cx="5276850" cy="535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7"/>
          <p:cNvSpPr/>
          <p:nvPr/>
        </p:nvSpPr>
        <p:spPr>
          <a:xfrm>
            <a:off x="891376" y="5763266"/>
            <a:ext cx="2479622" cy="434339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7" name="Google Shape;207;p7"/>
          <p:cNvCxnSpPr>
            <a:stCxn id="206" idx="3"/>
          </p:cNvCxnSpPr>
          <p:nvPr/>
        </p:nvCxnSpPr>
        <p:spPr>
          <a:xfrm rot="10800000" flipH="1">
            <a:off x="3370998" y="3862436"/>
            <a:ext cx="3862200" cy="2118000"/>
          </a:xfrm>
          <a:prstGeom prst="bentConnector3">
            <a:avLst>
              <a:gd name="adj1" fmla="val 77564"/>
            </a:avLst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/>
          <p:nvPr/>
        </p:nvSpPr>
        <p:spPr>
          <a:xfrm rot="-5400000">
            <a:off x="-1468474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PASSO A PASSO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" name="Google Shape;213;p8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019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14" name="Google Shape;214;p8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11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sp>
        <p:nvSpPr>
          <p:cNvPr id="215" name="Google Shape;215;p8"/>
          <p:cNvSpPr/>
          <p:nvPr/>
        </p:nvSpPr>
        <p:spPr>
          <a:xfrm>
            <a:off x="4076032" y="205689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1773208" y="4102174"/>
            <a:ext cx="3358696" cy="21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5407143" y="-1212809"/>
            <a:ext cx="1998485" cy="198796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8" name="Google Shape;21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353214" y="0"/>
            <a:ext cx="8456012" cy="69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8"/>
          <p:cNvSpPr txBox="1"/>
          <p:nvPr/>
        </p:nvSpPr>
        <p:spPr>
          <a:xfrm>
            <a:off x="11730646" y="506412"/>
            <a:ext cx="163417" cy="11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</a:pPr>
            <a:r>
              <a:rPr lang="pt-BR" sz="800" b="1" i="0" u="none" strike="noStrike" cap="none">
                <a:solidFill>
                  <a:schemeClr val="lt1"/>
                </a:solidFill>
                <a:latin typeface="Jura"/>
                <a:ea typeface="Jura"/>
                <a:cs typeface="Jura"/>
                <a:sym typeface="Jura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523300" y="503360"/>
            <a:ext cx="8743961" cy="80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DISTRIBUIÇÃO DE CHIP ESCOLA</a:t>
            </a:r>
            <a:endParaRPr sz="3600" b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221" name="Google Shape;221;p8"/>
          <p:cNvCxnSpPr>
            <a:stCxn id="222" idx="3"/>
          </p:cNvCxnSpPr>
          <p:nvPr/>
        </p:nvCxnSpPr>
        <p:spPr>
          <a:xfrm rot="10800000" flipH="1">
            <a:off x="4197756" y="3538041"/>
            <a:ext cx="1846200" cy="1384200"/>
          </a:xfrm>
          <a:prstGeom prst="bentConnector3">
            <a:avLst>
              <a:gd name="adj1" fmla="val 50001"/>
            </a:avLst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3" name="Google Shape;223;p8"/>
          <p:cNvSpPr txBox="1"/>
          <p:nvPr/>
        </p:nvSpPr>
        <p:spPr>
          <a:xfrm>
            <a:off x="6308436" y="3341794"/>
            <a:ext cx="2805279" cy="121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Selecione  Escola.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0593" y="2325304"/>
            <a:ext cx="3025747" cy="286529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8"/>
          <p:cNvSpPr/>
          <p:nvPr/>
        </p:nvSpPr>
        <p:spPr>
          <a:xfrm>
            <a:off x="1337481" y="4653887"/>
            <a:ext cx="2860275" cy="536707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9"/>
          <p:cNvSpPr/>
          <p:nvPr/>
        </p:nvSpPr>
        <p:spPr>
          <a:xfrm rot="-5400000">
            <a:off x="-1383623" y="3012731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PASSO A PASSO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1" name="Google Shape;231;p9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019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2" name="Google Shape;232;p9"/>
          <p:cNvSpPr txBox="1">
            <a:spLocks noGrp="1"/>
          </p:cNvSpPr>
          <p:nvPr>
            <p:ph type="sldNum" idx="12"/>
          </p:nvPr>
        </p:nvSpPr>
        <p:spPr>
          <a:xfrm>
            <a:off x="11526774" y="395926"/>
            <a:ext cx="360426" cy="31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</a:pPr>
            <a:r>
              <a:rPr lang="pt-BR"/>
              <a:t>9</a:t>
            </a:r>
            <a:endParaRPr/>
          </a:p>
        </p:txBody>
      </p:sp>
      <p:pic>
        <p:nvPicPr>
          <p:cNvPr id="233" name="Google Shape;23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2939" y="4100112"/>
            <a:ext cx="5717096" cy="7935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9"/>
          <p:cNvSpPr/>
          <p:nvPr/>
        </p:nvSpPr>
        <p:spPr>
          <a:xfrm>
            <a:off x="8369292" y="1282912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8779345" y="2499155"/>
            <a:ext cx="3133871" cy="311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Selecione Unidade escolar que receberá o vínculo dos Chips do tipo Aluno e Profissionais da Educação.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2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Clique em “Pesquisar” para visualizar os Chips que já estão vinculados na Unidade escolar.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 txBox="1"/>
          <p:nvPr/>
        </p:nvSpPr>
        <p:spPr>
          <a:xfrm>
            <a:off x="686478" y="624863"/>
            <a:ext cx="9228313" cy="81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DISTRIBUIÇÃO DE CHIP ESCOLA</a:t>
            </a:r>
            <a:endParaRPr sz="3600" b="1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37" name="Google Shape;23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549" y="2297049"/>
            <a:ext cx="7117504" cy="332062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9"/>
          <p:cNvSpPr/>
          <p:nvPr/>
        </p:nvSpPr>
        <p:spPr>
          <a:xfrm>
            <a:off x="2941778" y="3128267"/>
            <a:ext cx="4127762" cy="1814697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9" name="Google Shape;239;p9"/>
          <p:cNvCxnSpPr>
            <a:endCxn id="238" idx="3"/>
          </p:cNvCxnSpPr>
          <p:nvPr/>
        </p:nvCxnSpPr>
        <p:spPr>
          <a:xfrm flipH="1">
            <a:off x="7069540" y="2612715"/>
            <a:ext cx="1433100" cy="1422900"/>
          </a:xfrm>
          <a:prstGeom prst="bentConnector3">
            <a:avLst>
              <a:gd name="adj1" fmla="val 24290"/>
            </a:avLst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0" name="Google Shape;240;p9"/>
          <p:cNvSpPr/>
          <p:nvPr/>
        </p:nvSpPr>
        <p:spPr>
          <a:xfrm>
            <a:off x="6673755" y="5158854"/>
            <a:ext cx="1269242" cy="24292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1" name="Google Shape;241;p9"/>
          <p:cNvCxnSpPr>
            <a:endCxn id="240" idx="3"/>
          </p:cNvCxnSpPr>
          <p:nvPr/>
        </p:nvCxnSpPr>
        <p:spPr>
          <a:xfrm rot="5400000">
            <a:off x="7615397" y="4393216"/>
            <a:ext cx="1214700" cy="559500"/>
          </a:xfrm>
          <a:prstGeom prst="bentConnector2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Microsoft Office PowerPoint</Application>
  <PresentationFormat>Widescreen</PresentationFormat>
  <Paragraphs>100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Calibri</vt:lpstr>
      <vt:lpstr>Corbel</vt:lpstr>
      <vt:lpstr>Jura</vt:lpstr>
      <vt:lpstr>Arial</vt:lpstr>
      <vt:lpstr>Helvetica Neue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vpn</dc:creator>
  <cp:lastModifiedBy>Aline Catarina Cabral</cp:lastModifiedBy>
  <cp:revision>1</cp:revision>
  <dcterms:created xsi:type="dcterms:W3CDTF">2020-05-14T19:22:35Z</dcterms:created>
  <dcterms:modified xsi:type="dcterms:W3CDTF">2021-02-08T14:45:17Z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0x0101001640DB3C61EFF0488F38EE4489B6FC69</vt:lpwstr>
  </property>
</Properties>
</file>