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7"/>
      <p:bold r:id="rId98"/>
      <p:italic r:id="rId99"/>
      <p:boldItalic r:id="rId100"/>
    </p:embeddedFont>
    <p:embeddedFont>
      <p:font typeface="Open Sans" panose="020B0606030504020204" pitchFamily="34" charset="0"/>
      <p:regular r:id="rId101"/>
      <p:bold r:id="rId102"/>
      <p:italic r:id="rId103"/>
      <p:boldItalic r:id="rId104"/>
    </p:embeddedFont>
    <p:embeddedFont>
      <p:font typeface="Roboto" panose="02000000000000000000" pitchFamily="2" charset="0"/>
      <p:regular r:id="rId105"/>
      <p:bold r:id="rId106"/>
      <p:italic r:id="rId107"/>
      <p:boldItalic r:id="rId108"/>
    </p:embeddedFont>
    <p:embeddedFont>
      <p:font typeface="Roboto Black" panose="02000000000000000000" pitchFamily="2" charset="0"/>
      <p:bold r:id="rId109"/>
      <p:boldItalic r:id="rId110"/>
    </p:embeddedFont>
    <p:embeddedFont>
      <p:font typeface="Roboto Light" panose="02000000000000000000" pitchFamily="2" charset="0"/>
      <p:regular r:id="rId111"/>
      <p:bold r:id="rId112"/>
      <p:italic r:id="rId113"/>
      <p:boldItalic r:id="rId114"/>
    </p:embeddedFont>
    <p:embeddedFont>
      <p:font typeface="Verdana" panose="020B0604030504040204" pitchFamily="34" charset="0"/>
      <p:regular r:id="rId115"/>
      <p:bold r:id="rId116"/>
      <p:italic r:id="rId117"/>
      <p:boldItalic r:id="rId1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9" roundtripDataSignature="AMtx7mjOphf2+Jn67UC89FJiB2T5roVt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3E30EB-A621-40E1-AB9A-45B96FA7AE8C}">
  <a:tblStyle styleId="{E13E30EB-A621-40E1-AB9A-45B96FA7AE8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A2FD434-B81A-4B47-9D83-404BE866C6F0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BC8E2EF-019C-40F9-BE72-BEED55842D00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649739D-ED2F-475B-ACBA-23F9D74A00A6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21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6.fntdata"/><Relationship Id="rId16" Type="http://schemas.openxmlformats.org/officeDocument/2006/relationships/slide" Target="slides/slide15.xml"/><Relationship Id="rId107" Type="http://schemas.openxmlformats.org/officeDocument/2006/relationships/font" Target="fonts/font11.fntdata"/><Relationship Id="rId289" Type="http://customschemas.google.com/relationships/presentationmetadata" Target="meta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6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17.fntdata"/><Relationship Id="rId118" Type="http://schemas.openxmlformats.org/officeDocument/2006/relationships/font" Target="fonts/font22.fntdata"/><Relationship Id="rId290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7.fntdata"/><Relationship Id="rId108" Type="http://schemas.openxmlformats.org/officeDocument/2006/relationships/font" Target="fonts/font12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18.fntdata"/><Relationship Id="rId291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3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.fntdata"/><Relationship Id="rId104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92" Type="http://schemas.openxmlformats.org/officeDocument/2006/relationships/theme" Target="theme/theme1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14.fntdata"/><Relationship Id="rId115" Type="http://schemas.openxmlformats.org/officeDocument/2006/relationships/font" Target="fonts/font19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4.fntdata"/><Relationship Id="rId105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2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20.fntdata"/><Relationship Id="rId29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15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font" Target="fonts/font3.fntdata"/><Relationship Id="rId10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fdf423ca1_1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dfdf423ca1_1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dfdf423ca1_1_3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fdf423ca1_1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dfdf423ca1_1_3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dfdf423ca1_1_3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dfdf423ca1_1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dfdf423ca1_1_4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dfdf423ca1_1_4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dfdf423ca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dfdf423ca1_1_4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dfdf423ca1_1_4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dfdf423ca1_1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dfdf423ca1_1_4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dfdf423ca1_1_4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fdf423ca1_1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dfdf423ca1_1_4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dfdf423ca1_1_4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dfdf423ca1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dfdf423ca1_1_4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dfdf423ca1_1_4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df4e517959_3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df4e517959_3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dfdf423ca1_1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dfdf423ca1_1_5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gdfdf423ca1_1_5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fdf423ca1_1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gdfdf423ca1_1_5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gdfdf423ca1_1_5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f4e517959_3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df4e517959_3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dfdf423ca1_1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gdfdf423ca1_1_5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gdfdf423ca1_1_5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dfdf423ca1_1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gdfdf423ca1_1_5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gdfdf423ca1_1_5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dfdf423ca1_1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gdfdf423ca1_1_6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9" name="Google Shape;429;gdfdf423ca1_1_6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dfdf423ca1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gdfdf423ca1_1_6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2" name="Google Shape;462;gdfdf423ca1_1_6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dfdf423ca1_1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gdfdf423ca1_1_6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gdfdf423ca1_1_6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dfdf423ca1_1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gdfdf423ca1_1_6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gdfdf423ca1_1_6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dfdf423ca1_1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dfdf423ca1_1_6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8" name="Google Shape;498;gdfdf423ca1_1_6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dfdf423ca1_1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gdfdf423ca1_1_7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2" name="Google Shape;522;gdfdf423ca1_1_7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dfdf423ca1_1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gdfdf423ca1_1_7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0" name="Google Shape;550;gdfdf423ca1_1_7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dfdf423ca1_1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gdfdf423ca1_1_7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9" name="Google Shape;579;gdfdf423ca1_1_7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daa63b6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ddaa63b6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dfdf423ca1_1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gdfdf423ca1_1_7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8" name="Google Shape;608;gdfdf423ca1_1_7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dfdf423ca1_1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gdfdf423ca1_1_8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9" name="Google Shape;619;gdfdf423ca1_1_8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dfdf423ca1_1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gdfdf423ca1_1_8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2" name="Google Shape;632;gdfdf423ca1_1_8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dfdf423ca1_1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gdfdf423ca1_1_8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5" name="Google Shape;645;gdfdf423ca1_1_8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dfdf423ca1_1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5" name="Google Shape;655;gdfdf423ca1_1_8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6" name="Google Shape;656;gdfdf423ca1_1_8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dfdf423ca1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6" name="Google Shape;666;gdfdf423ca1_1_8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7" name="Google Shape;667;gdfdf423ca1_1_8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dfdf423ca1_1_1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9" name="Google Shape;679;gdfdf423ca1_1_10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gdfdf423ca1_1_10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dfdf423ca1_1_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gdfdf423ca1_1_8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gdfdf423ca1_1_8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df4e517959_3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gdf4e517959_3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d7fd04fd8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5" name="Google Shape;725;gd7fd04fd83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6" name="Google Shape;726;gd7fd04fd83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fdf423ca1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dfdf423ca1_1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dfdf423ca1_1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dfdf423ca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7" name="Google Shape;737;gdfdf423ca1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8" name="Google Shape;738;gdfdf423ca1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dfdf423ca1_1_1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gdfdf423ca1_1_14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2" name="Google Shape;762;gdfdf423ca1_1_14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dfdf423ca1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3" name="Google Shape;773;gdfdf423ca1_1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4" name="Google Shape;774;gdfdf423ca1_1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dfdf423ca1_1_1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7" name="Google Shape;807;gdfdf423ca1_1_13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8" name="Google Shape;808;gdfdf423ca1_1_13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dfdf423ca1_1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" name="Google Shape;819;gdfdf423ca1_1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df4e517959_3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0" name="Google Shape;830;gdf4e517959_3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dfdf423ca1_1_1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2" name="Google Shape;852;gdfdf423ca1_1_14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3" name="Google Shape;853;gdfdf423ca1_1_14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dfdf423ca1_1_1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6" name="Google Shape;876;gdfdf423ca1_1_14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7" name="Google Shape;877;gdfdf423ca1_1_14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dfdf423ca1_1_1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3" name="Google Shape;913;gdfdf423ca1_1_15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4" name="Google Shape;914;gdfdf423ca1_1_15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dfdf423ca1_1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0" name="Google Shape;950;gdfdf423ca1_1_15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1" name="Google Shape;951;gdfdf423ca1_1_15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fdf423ca1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dfdf423ca1_1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dfdf423ca1_1_1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dfdf423ca1_1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3" name="Google Shape;983;gdfdf423ca1_1_16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4" name="Google Shape;984;gdfdf423ca1_1_16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df4e517959_3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7" name="Google Shape;1017;gdf4e517959_3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dfdf423ca1_1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9" name="Google Shape;1039;gdfdf423ca1_1_16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0" name="Google Shape;1040;gdfdf423ca1_1_16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dfdf423ca1_1_1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1" name="Google Shape;1051;gdfdf423ca1_1_16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2" name="Google Shape;1052;gdfdf423ca1_1_16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dfdf423ca1_1_1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2" name="Google Shape;1062;gdfdf423ca1_1_17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3" name="Google Shape;1063;gdfdf423ca1_1_17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b6ccb7de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3" name="Google Shape;1073;gb6ccb7de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dfdf423ca1_1_1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5" name="Google Shape;1095;gdfdf423ca1_1_17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6" name="Google Shape;1096;gdfdf423ca1_1_17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b6cd780e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6" name="Google Shape;1106;gb6cd780e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dfdf423ca1_1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8" name="Google Shape;1128;gdfdf423ca1_1_18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9" name="Google Shape;1129;gdfdf423ca1_1_18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df4e517959_3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9" name="Google Shape;1139;gdf4e517959_3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fdf423ca1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dfdf423ca1_1_1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dfdf423ca1_1_1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dfdf423ca1_1_2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1" name="Google Shape;1161;gdfdf423ca1_1_26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2" name="Google Shape;1162;gdfdf423ca1_1_26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60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debd756d9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6" name="Google Shape;1176;gdebd756d9b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7" name="Google Shape;1177;gdebd756d9b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61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dfdf423ca1_1_1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7" name="Google Shape;1187;gdfdf423ca1_1_18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8" name="Google Shape;1188;gdfdf423ca1_1_18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dfdf423ca1_1_1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8" name="Google Shape;1198;gdfdf423ca1_1_18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9" name="Google Shape;1199;gdfdf423ca1_1_18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dfdf423ca1_1_1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9" name="Google Shape;1209;gdfdf423ca1_1_19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0" name="Google Shape;1210;gdfdf423ca1_1_19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dfdf423ca1_1_1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0" name="Google Shape;1220;gdfdf423ca1_1_19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1" name="Google Shape;1221;gdfdf423ca1_1_19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dfdf423ca1_1_1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1" name="Google Shape;1231;gdfdf423ca1_1_19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2" name="Google Shape;1232;gdfdf423ca1_1_19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dfdf423ca1_1_1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2" name="Google Shape;1242;gdfdf423ca1_1_19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3" name="Google Shape;1243;gdfdf423ca1_1_19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dfdf423ca1_1_1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3" name="Google Shape;1253;gdfdf423ca1_1_19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4" name="Google Shape;1254;gdfdf423ca1_1_19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dfdf423ca1_1_1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4" name="Google Shape;1264;gdfdf423ca1_1_19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5" name="Google Shape;1265;gdfdf423ca1_1_19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fdf423ca1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dfdf423ca1_1_2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dfdf423ca1_1_2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dfdf423ca1_1_1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5" name="Google Shape;1275;gdfdf423ca1_1_19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6" name="Google Shape;1276;gdfdf423ca1_1_19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dfdf423ca1_1_1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6" name="Google Shape;1286;gdfdf423ca1_1_19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7" name="Google Shape;1287;gdfdf423ca1_1_19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dfdf423ca1_1_1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3" name="Google Shape;1303;gdfdf423ca1_1_19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4" name="Google Shape;1304;gdfdf423ca1_1_19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dfdf423ca1_1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6" name="Google Shape;1316;gdfdf423ca1_1_20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7" name="Google Shape;1317;gdfdf423ca1_1_20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dfdf423ca1_1_2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9" name="Google Shape;1329;gdfdf423ca1_1_20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0" name="Google Shape;1330;gdfdf423ca1_1_20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dfdf423ca1_1_2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2" name="Google Shape;1342;gdfdf423ca1_1_20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3" name="Google Shape;1343;gdfdf423ca1_1_20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dfdf423ca1_1_2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5" name="Google Shape;1355;gdfdf423ca1_1_20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6" name="Google Shape;1356;gdfdf423ca1_1_20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dfdf423ca1_1_2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6" name="Google Shape;1366;gdfdf423ca1_1_20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7" name="Google Shape;1367;gdfdf423ca1_1_20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dfdf423ca1_1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7" name="Google Shape;1377;gdfdf423ca1_1_20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8" name="Google Shape;1378;gdfdf423ca1_1_20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dfdf423ca1_1_2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8" name="Google Shape;1388;gdfdf423ca1_1_20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9" name="Google Shape;1389;gdfdf423ca1_1_20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fdf423ca1_1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dfdf423ca1_1_3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dfdf423ca1_1_3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dfdf423ca1_1_2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9" name="Google Shape;1399;gdfdf423ca1_1_20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0" name="Google Shape;1400;gdfdf423ca1_1_20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dfdf423ca1_1_2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0" name="Google Shape;1410;gdfdf423ca1_1_20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1" name="Google Shape;1411;gdfdf423ca1_1_20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dfdf423ca1_1_2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1" name="Google Shape;1421;gdfdf423ca1_1_26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2" name="Google Shape;1422;gdfdf423ca1_1_26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82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dfdf423ca1_1_2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6" name="Google Shape;1436;gdfdf423ca1_1_26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7" name="Google Shape;1437;gdfdf423ca1_1_26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83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dfdf423ca1_1_2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7" name="Google Shape;1447;gdfdf423ca1_1_2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8" name="Google Shape;1448;gdfdf423ca1_1_23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dfdf423ca1_1_2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8" name="Google Shape;1458;gdfdf423ca1_1_23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9" name="Google Shape;1459;gdfdf423ca1_1_23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dfdf423ca1_1_2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9" name="Google Shape;1469;gdfdf423ca1_1_23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0" name="Google Shape;1470;gdfdf423ca1_1_23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dfdf423ca1_1_2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1" name="Google Shape;1481;gdfdf423ca1_1_23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2" name="Google Shape;1482;gdfdf423ca1_1_23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df4e517959_3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3" name="Google Shape;1493;gdf4e517959_3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dfdf423ca1_1_2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5" name="Google Shape;1515;gdfdf423ca1_1_24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6" name="Google Shape;1516;gdfdf423ca1_1_24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fdf423ca1_1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dfdf423ca1_1_3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dfdf423ca1_1_3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dfdf423ca1_1_2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7" name="Google Shape;1527;gdfdf423ca1_1_24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8" name="Google Shape;1528;gdfdf423ca1_1_24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dfdf423ca1_1_2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8" name="Google Shape;1538;gdfdf423ca1_1_24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9" name="Google Shape;1539;gdfdf423ca1_1_24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dfdf423ca1_1_2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9" name="Google Shape;1549;gdfdf423ca1_1_24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0" name="Google Shape;1550;gdfdf423ca1_1_24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dfdf423ca1_1_2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0" name="Google Shape;1560;gdfdf423ca1_1_25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1" name="Google Shape;1561;gdfdf423ca1_1_25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dfdf423ca1_1_2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1" name="Google Shape;1571;gdfdf423ca1_1_2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5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d354be27cb_0_1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d354be27cb_0_1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gd354be27cb_0_1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gd354be27cb_0_1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d354be27cb_0_1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vbUw7U" TargetMode="Externa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esp.sp.gov.br/ceesp/textos/2020/2020-00267-Delib-186-20-Indic-198-20-Retificada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"/>
          <p:cNvGrpSpPr/>
          <p:nvPr/>
        </p:nvGrpSpPr>
        <p:grpSpPr>
          <a:xfrm>
            <a:off x="-457171" y="0"/>
            <a:ext cx="10375737" cy="5190396"/>
            <a:chOff x="2591200" y="1542550"/>
            <a:chExt cx="3694800" cy="1848300"/>
          </a:xfrm>
        </p:grpSpPr>
        <p:sp>
          <p:nvSpPr>
            <p:cNvPr id="60" name="Google Shape;60;p1"/>
            <p:cNvSpPr/>
            <p:nvPr/>
          </p:nvSpPr>
          <p:spPr>
            <a:xfrm>
              <a:off x="2591200" y="1542550"/>
              <a:ext cx="3694800" cy="1848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1" name="Google Shape;61;p1"/>
            <p:cNvPicPr preferRelativeResize="0"/>
            <p:nvPr/>
          </p:nvPicPr>
          <p:blipFill rotWithShape="1">
            <a:blip r:embed="rId3">
              <a:alphaModFix/>
            </a:blip>
            <a:srcRect l="16138" t="33314" r="16134" b="32194"/>
            <a:stretch/>
          </p:blipFill>
          <p:spPr>
            <a:xfrm>
              <a:off x="3513320" y="2014650"/>
              <a:ext cx="1850661" cy="667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gdfdf423ca1_1_38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12" name="Google Shape;212;gdfdf423ca1_1_38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gdfdf423ca1_1_38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14" name="Google Shape;214;gdfdf423ca1_1_38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HISTÓRICO DE DIÁLOGOS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gdfdf423ca1_1_386"/>
          <p:cNvSpPr/>
          <p:nvPr/>
        </p:nvSpPr>
        <p:spPr>
          <a:xfrm>
            <a:off x="775300" y="1232175"/>
            <a:ext cx="2050500" cy="818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dfdf423ca1_1_386"/>
          <p:cNvSpPr txBox="1"/>
          <p:nvPr/>
        </p:nvSpPr>
        <p:spPr>
          <a:xfrm>
            <a:off x="793225" y="2138650"/>
            <a:ext cx="2050500" cy="2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Evento: </a:t>
            </a: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Consulta pública do currículo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 mil estudantes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 mil professores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dfdf423ca1_1_386"/>
          <p:cNvSpPr txBox="1"/>
          <p:nvPr/>
        </p:nvSpPr>
        <p:spPr>
          <a:xfrm>
            <a:off x="3094074" y="1232175"/>
            <a:ext cx="37818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documento curricular passou por </a:t>
            </a:r>
            <a:r>
              <a:rPr lang="pt-BR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ampla consulta pública</a:t>
            </a: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 parte do currículo foi avaliada e comentada.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Quase </a:t>
            </a:r>
            <a:r>
              <a:rPr lang="pt-BR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400 mil contribuições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Resultado: documento curricular incorporou as contribuições e foi enviado para o Conselho Estadual de Educação.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dfdf423ca1_1_38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dfdf423ca1_1_398"/>
          <p:cNvSpPr txBox="1"/>
          <p:nvPr/>
        </p:nvSpPr>
        <p:spPr>
          <a:xfrm>
            <a:off x="793225" y="2138650"/>
            <a:ext cx="2050500" cy="2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Evento: </a:t>
            </a: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Escuta a estudantes e professores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154 mil estudantes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mil professores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gdfdf423ca1_1_39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26" name="Google Shape;226;gdfdf423ca1_1_39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7" name="Google Shape;227;gdfdf423ca1_1_39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28" name="Google Shape;228;gdfdf423ca1_1_39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HISTÓRICO DE DIÁLOGOS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gdfdf423ca1_1_398"/>
          <p:cNvSpPr/>
          <p:nvPr/>
        </p:nvSpPr>
        <p:spPr>
          <a:xfrm>
            <a:off x="775300" y="1232175"/>
            <a:ext cx="2050500" cy="818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dfdf423ca1_1_398"/>
          <p:cNvSpPr txBox="1"/>
          <p:nvPr/>
        </p:nvSpPr>
        <p:spPr>
          <a:xfrm>
            <a:off x="3094074" y="1232175"/>
            <a:ext cx="3781800" cy="3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 da consulta de março-maio 2021: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Esclarecer 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estrutura dos Itinerários Formativos 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Escutar a rede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coletar insumos para a construção dos Itinerários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Resultados: 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Propostas concretas para itinerários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Mapeamento das dúvidas que continuam </a:t>
            </a:r>
            <a:endParaRPr/>
          </a:p>
        </p:txBody>
      </p:sp>
      <p:sp>
        <p:nvSpPr>
          <p:cNvPr id="231" name="Google Shape;231;gdfdf423ca1_1_39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fdf423ca1_1_410"/>
          <p:cNvSpPr txBox="1"/>
          <p:nvPr/>
        </p:nvSpPr>
        <p:spPr>
          <a:xfrm>
            <a:off x="775300" y="1613175"/>
            <a:ext cx="767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Qual(is) área(s) do conhecimento você gostaria de se aprofundar no itinerário formativo? (escolha 1ª e 2ª opções)¹</a:t>
            </a:r>
            <a:endParaRPr sz="1800" b="0" i="0" u="none" strike="noStrike" cap="none">
              <a:solidFill>
                <a:srgbClr val="FC1A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" name="Google Shape;238;gdfdf423ca1_1_41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39" name="Google Shape;239;gdfdf423ca1_1_41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0" name="Google Shape;240;gdfdf423ca1_1_41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41" name="Google Shape;241;gdfdf423ca1_1_41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HISTÓRICO DE DIÁLOGOS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gdfdf423ca1_1_410"/>
          <p:cNvSpPr/>
          <p:nvPr/>
        </p:nvSpPr>
        <p:spPr>
          <a:xfrm>
            <a:off x="775300" y="1003575"/>
            <a:ext cx="5891100" cy="5232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2021 - Resultados da consulta aos estudantes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gdfdf423ca1_1_410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500" y="2374575"/>
            <a:ext cx="4494542" cy="240457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dfdf423ca1_1_410"/>
          <p:cNvSpPr txBox="1"/>
          <p:nvPr/>
        </p:nvSpPr>
        <p:spPr>
          <a:xfrm>
            <a:off x="775299" y="4754606"/>
            <a:ext cx="598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1 - Mais de 80% dos estudantes sinalizaram interesse em 2 áreas do conhecimento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dfdf423ca1_1_410"/>
          <p:cNvSpPr txBox="1"/>
          <p:nvPr/>
        </p:nvSpPr>
        <p:spPr>
          <a:xfrm>
            <a:off x="1371575" y="2771975"/>
            <a:ext cx="69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41,1%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dfdf423ca1_1_410"/>
          <p:cNvSpPr txBox="1"/>
          <p:nvPr/>
        </p:nvSpPr>
        <p:spPr>
          <a:xfrm>
            <a:off x="2133575" y="3229175"/>
            <a:ext cx="69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24,3%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dfdf423ca1_1_410"/>
          <p:cNvSpPr txBox="1"/>
          <p:nvPr/>
        </p:nvSpPr>
        <p:spPr>
          <a:xfrm>
            <a:off x="2895575" y="2924375"/>
            <a:ext cx="69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35,2%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dfdf423ca1_1_410"/>
          <p:cNvSpPr txBox="1"/>
          <p:nvPr/>
        </p:nvSpPr>
        <p:spPr>
          <a:xfrm>
            <a:off x="3657575" y="3229175"/>
            <a:ext cx="69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26,1%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dfdf423ca1_1_410"/>
          <p:cNvSpPr txBox="1"/>
          <p:nvPr/>
        </p:nvSpPr>
        <p:spPr>
          <a:xfrm>
            <a:off x="4419575" y="2390975"/>
            <a:ext cx="69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53,4%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dfdf423ca1_1_41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fdf423ca1_1_428"/>
          <p:cNvSpPr txBox="1"/>
          <p:nvPr/>
        </p:nvSpPr>
        <p:spPr>
          <a:xfrm>
            <a:off x="775300" y="1613175"/>
            <a:ext cx="767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Motivos para escolha do itinerário</a:t>
            </a:r>
            <a:endParaRPr sz="1800" b="0" i="0" u="none" strike="noStrike" cap="none">
              <a:solidFill>
                <a:srgbClr val="FC1A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gdfdf423ca1_1_42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58" name="Google Shape;258;gdfdf423ca1_1_42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9" name="Google Shape;259;gdfdf423ca1_1_42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60" name="Google Shape;260;gdfdf423ca1_1_42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HISTÓRICO DE DIÁLOGOS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gdfdf423ca1_1_428"/>
          <p:cNvSpPr/>
          <p:nvPr/>
        </p:nvSpPr>
        <p:spPr>
          <a:xfrm>
            <a:off x="775300" y="1003575"/>
            <a:ext cx="5891100" cy="5232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2021 - Resultados da consulta aos estudantes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dfdf423ca1_1_428"/>
          <p:cNvSpPr txBox="1"/>
          <p:nvPr/>
        </p:nvSpPr>
        <p:spPr>
          <a:xfrm>
            <a:off x="5437675" y="1722874"/>
            <a:ext cx="3366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estudantes puderam selecionar mais de uma opção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gdfdf423ca1_1_428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211975"/>
            <a:ext cx="4494540" cy="277912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dfdf423ca1_1_428"/>
          <p:cNvSpPr txBox="1"/>
          <p:nvPr/>
        </p:nvSpPr>
        <p:spPr>
          <a:xfrm>
            <a:off x="1600175" y="3229175"/>
            <a:ext cx="69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21,8%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dfdf423ca1_1_428"/>
          <p:cNvSpPr txBox="1"/>
          <p:nvPr/>
        </p:nvSpPr>
        <p:spPr>
          <a:xfrm>
            <a:off x="2743175" y="2009975"/>
            <a:ext cx="69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59,8%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dfdf423ca1_1_428"/>
          <p:cNvSpPr txBox="1"/>
          <p:nvPr/>
        </p:nvSpPr>
        <p:spPr>
          <a:xfrm>
            <a:off x="3886175" y="2924375"/>
            <a:ext cx="69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33,2%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dfdf423ca1_1_42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dfdf423ca1_1_444"/>
          <p:cNvSpPr txBox="1"/>
          <p:nvPr/>
        </p:nvSpPr>
        <p:spPr>
          <a:xfrm>
            <a:off x="786961" y="1008290"/>
            <a:ext cx="60891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 o Novo Ensino Médio ajuda o aluno a ingressar e permanecer no ensino superior?</a:t>
            </a:r>
            <a:endParaRPr sz="1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universidades estaduais (USP, UNICAMP e UNESP) acompanharam o processo de construção do Currículo do ensino médio para </a:t>
            </a: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garantir alinhamento com os exames </a:t>
            </a: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 acesso ao ensino superior.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Além disso, elas têm participado como leitoras críticas dos itinerários formativos com olhar para o acesso e a permanência no Ensino Superior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Resolução CNE 3/2018 estabelece que o ENEM </a:t>
            </a: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deve </a:t>
            </a: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levar em consideração os itinerários formativos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74" name="Google Shape;274;gdfdf423ca1_1_44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75" name="Google Shape;275;gdfdf423ca1_1_44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6" name="Google Shape;276;gdfdf423ca1_1_44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77" name="Google Shape;277;gdfdf423ca1_1_444"/>
          <p:cNvSpPr txBox="1"/>
          <p:nvPr/>
        </p:nvSpPr>
        <p:spPr>
          <a:xfrm>
            <a:off x="1403650" y="197952"/>
            <a:ext cx="633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ACESSO AO ENSINO SUPERIOR</a:t>
            </a: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gdfdf423ca1_1_44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dfdf423ca1_1_454"/>
          <p:cNvSpPr txBox="1"/>
          <p:nvPr/>
        </p:nvSpPr>
        <p:spPr>
          <a:xfrm>
            <a:off x="690236" y="2216316"/>
            <a:ext cx="21975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Metade dos estudantes afirmaram ter alguma dúvida ou não saber nada sobre o Novo Ensino Médio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dfdf423ca1_1_454"/>
          <p:cNvSpPr txBox="1"/>
          <p:nvPr/>
        </p:nvSpPr>
        <p:spPr>
          <a:xfrm>
            <a:off x="775300" y="1613175"/>
            <a:ext cx="767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Você já conhece as mudanças do Novo Ensino Médio?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" name="Google Shape;286;gdfdf423ca1_1_45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87" name="Google Shape;287;gdfdf423ca1_1_45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gdfdf423ca1_1_45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9" name="Google Shape;289;gdfdf423ca1_1_45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HISTÓRICO DE DIÁLOGOS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gdfdf423ca1_1_454"/>
          <p:cNvSpPr/>
          <p:nvPr/>
        </p:nvSpPr>
        <p:spPr>
          <a:xfrm>
            <a:off x="775300" y="1003575"/>
            <a:ext cx="5891100" cy="5232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2021 - Resultados da consulta aos estudantes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gdfdf423ca1_1_454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1236" y="2052916"/>
            <a:ext cx="3648396" cy="225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dfdf423ca1_1_454"/>
          <p:cNvSpPr txBox="1"/>
          <p:nvPr/>
        </p:nvSpPr>
        <p:spPr>
          <a:xfrm>
            <a:off x="3648711" y="3004116"/>
            <a:ext cx="69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49,8%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dfdf423ca1_1_454"/>
          <p:cNvSpPr txBox="1"/>
          <p:nvPr/>
        </p:nvSpPr>
        <p:spPr>
          <a:xfrm>
            <a:off x="4563111" y="2623116"/>
            <a:ext cx="69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23,</a:t>
            </a: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5</a:t>
            </a: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dfdf423ca1_1_454"/>
          <p:cNvSpPr txBox="1"/>
          <p:nvPr/>
        </p:nvSpPr>
        <p:spPr>
          <a:xfrm>
            <a:off x="4563111" y="3385116"/>
            <a:ext cx="69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26,7%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dfdf423ca1_1_454"/>
          <p:cNvSpPr txBox="1"/>
          <p:nvPr/>
        </p:nvSpPr>
        <p:spPr>
          <a:xfrm>
            <a:off x="2835173" y="4627700"/>
            <a:ext cx="236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Ainda tenho dúvidas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dfdf423ca1_1_454"/>
          <p:cNvSpPr/>
          <p:nvPr/>
        </p:nvSpPr>
        <p:spPr>
          <a:xfrm>
            <a:off x="2580423" y="4716500"/>
            <a:ext cx="198300" cy="161100"/>
          </a:xfrm>
          <a:prstGeom prst="rect">
            <a:avLst/>
          </a:prstGeom>
          <a:solidFill>
            <a:srgbClr val="4FA0C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dfdf423ca1_1_454"/>
          <p:cNvSpPr/>
          <p:nvPr/>
        </p:nvSpPr>
        <p:spPr>
          <a:xfrm>
            <a:off x="599113" y="4712750"/>
            <a:ext cx="198300" cy="161100"/>
          </a:xfrm>
          <a:prstGeom prst="rect">
            <a:avLst/>
          </a:prstGeom>
          <a:solidFill>
            <a:srgbClr val="FF7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dfdf423ca1_1_454"/>
          <p:cNvSpPr txBox="1"/>
          <p:nvPr/>
        </p:nvSpPr>
        <p:spPr>
          <a:xfrm>
            <a:off x="853863" y="4621100"/>
            <a:ext cx="236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Sim, tô por dentro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dfdf423ca1_1_454"/>
          <p:cNvSpPr/>
          <p:nvPr/>
        </p:nvSpPr>
        <p:spPr>
          <a:xfrm>
            <a:off x="4813155" y="4735700"/>
            <a:ext cx="198300" cy="161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dfdf423ca1_1_454"/>
          <p:cNvSpPr txBox="1"/>
          <p:nvPr/>
        </p:nvSpPr>
        <p:spPr>
          <a:xfrm>
            <a:off x="5057275" y="4634300"/>
            <a:ext cx="236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tô sabendo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dfdf423ca1_1_454"/>
          <p:cNvSpPr/>
          <p:nvPr/>
        </p:nvSpPr>
        <p:spPr>
          <a:xfrm>
            <a:off x="599113" y="4712750"/>
            <a:ext cx="198300" cy="161100"/>
          </a:xfrm>
          <a:prstGeom prst="rect">
            <a:avLst/>
          </a:prstGeom>
          <a:solidFill>
            <a:srgbClr val="FF7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dfdf423ca1_1_454"/>
          <p:cNvSpPr/>
          <p:nvPr/>
        </p:nvSpPr>
        <p:spPr>
          <a:xfrm>
            <a:off x="4813315" y="4732010"/>
            <a:ext cx="198300" cy="1611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dfdf423ca1_1_45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gdfdf423ca1_1_4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310" name="Google Shape;310;gdfdf423ca1_1_4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1" name="Google Shape;311;gdfdf423ca1_1_4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12" name="Google Shape;312;gdfdf423ca1_1_4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HISTÓRICO DE DIÁLOGOS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gdfdf423ca1_1_479"/>
          <p:cNvSpPr/>
          <p:nvPr/>
        </p:nvSpPr>
        <p:spPr>
          <a:xfrm>
            <a:off x="775300" y="1003575"/>
            <a:ext cx="5891100" cy="5232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2021 - Resultados da consulta aos estudantes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dfdf423ca1_1_479"/>
          <p:cNvSpPr txBox="1"/>
          <p:nvPr/>
        </p:nvSpPr>
        <p:spPr>
          <a:xfrm>
            <a:off x="775300" y="1613175"/>
            <a:ext cx="61008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resultado da consulta, uma série de dúvidas sobre o Novo Ensino Médio foram levantadas.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Enviaremos para as DEs um material informativo com os principais questionamentos levantados e seus esclarecimentos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material deverá ser trabalhado com equipe gestora, professores e estudantes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dfdf423ca1_1_4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df4e517959_3_90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df4e517959_3_9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gdf4e517959_3_90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gdf4e517959_3_90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324" name="Google Shape;324;gdf4e517959_3_90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gdf4e517959_3_90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6" name="Google Shape;326;gdf4e517959_3_90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pic>
        <p:nvPicPr>
          <p:cNvPr id="327" name="Google Shape;327;gdf4e517959_3_90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df4e517959_3_90"/>
          <p:cNvSpPr txBox="1"/>
          <p:nvPr/>
        </p:nvSpPr>
        <p:spPr>
          <a:xfrm>
            <a:off x="2020475" y="2003225"/>
            <a:ext cx="39153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ARQUITETURA DE IMPLEMENTAÇÃO</a:t>
            </a:r>
            <a:endParaRPr sz="3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9" name="Google Shape;329;gdf4e517959_3_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df4e517959_3_90"/>
          <p:cNvPicPr preferRelativeResize="0"/>
          <p:nvPr/>
        </p:nvPicPr>
        <p:blipFill rotWithShape="1">
          <a:blip r:embed="rId7">
            <a:alphaModFix/>
          </a:blip>
          <a:srcRect l="16138" t="33312" r="16138" b="32198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gdf4e517959_3_90"/>
          <p:cNvGrpSpPr/>
          <p:nvPr/>
        </p:nvGrpSpPr>
        <p:grpSpPr>
          <a:xfrm>
            <a:off x="787996" y="-427823"/>
            <a:ext cx="1265933" cy="1006938"/>
            <a:chOff x="4123350" y="1954053"/>
            <a:chExt cx="1005986" cy="3189540"/>
          </a:xfrm>
        </p:grpSpPr>
        <p:sp>
          <p:nvSpPr>
            <p:cNvPr id="332" name="Google Shape;332;gdf4e517959_3_90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gdf4e517959_3_90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gdf4e517959_3_90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gdf4e517959_3_90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df4e517959_3_90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7" name="Google Shape;337;gdf4e517959_3_9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gdfdf423ca1_1_54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344" name="Google Shape;344;gdfdf423ca1_1_54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5" name="Google Shape;345;gdfdf423ca1_1_54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46" name="Google Shape;346;gdfdf423ca1_1_540"/>
          <p:cNvSpPr txBox="1"/>
          <p:nvPr/>
        </p:nvSpPr>
        <p:spPr>
          <a:xfrm>
            <a:off x="1403650" y="197952"/>
            <a:ext cx="633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pt-BR" sz="27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IMPLEMENTAÇÃO</a:t>
            </a: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gdfdf423ca1_1_540"/>
          <p:cNvSpPr txBox="1"/>
          <p:nvPr/>
        </p:nvSpPr>
        <p:spPr>
          <a:xfrm>
            <a:off x="860174" y="1172875"/>
            <a:ext cx="65001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partir de 2021</a:t>
            </a:r>
            <a:r>
              <a:rPr lang="pt-BR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pt-BR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ocorrerá a implementação gradual do currículo, iniciando apenas pela 1</a:t>
            </a:r>
            <a:r>
              <a:rPr lang="pt-B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gdfdf423ca1_1_540"/>
          <p:cNvSpPr txBox="1"/>
          <p:nvPr/>
        </p:nvSpPr>
        <p:spPr>
          <a:xfrm>
            <a:off x="445507" y="2170526"/>
            <a:ext cx="848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2021</a:t>
            </a: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" name="Google Shape;349;gdfdf423ca1_1_540"/>
          <p:cNvSpPr txBox="1"/>
          <p:nvPr/>
        </p:nvSpPr>
        <p:spPr>
          <a:xfrm>
            <a:off x="2571234" y="2170526"/>
            <a:ext cx="848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2022</a:t>
            </a: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" name="Google Shape;350;gdfdf423ca1_1_540"/>
          <p:cNvSpPr txBox="1"/>
          <p:nvPr/>
        </p:nvSpPr>
        <p:spPr>
          <a:xfrm>
            <a:off x="4696961" y="2170526"/>
            <a:ext cx="848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2023</a:t>
            </a: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1" name="Google Shape;351;gdfdf423ca1_1_540"/>
          <p:cNvCxnSpPr/>
          <p:nvPr/>
        </p:nvCxnSpPr>
        <p:spPr>
          <a:xfrm rot="10800000" flipH="1">
            <a:off x="501531" y="2575723"/>
            <a:ext cx="6061500" cy="87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2" name="Google Shape;352;gdfdf423ca1_1_540"/>
          <p:cNvSpPr/>
          <p:nvPr/>
        </p:nvSpPr>
        <p:spPr>
          <a:xfrm>
            <a:off x="579387" y="2687551"/>
            <a:ext cx="5983500" cy="429600"/>
          </a:xfrm>
          <a:prstGeom prst="roundRect">
            <a:avLst>
              <a:gd name="adj" fmla="val 16667"/>
            </a:avLst>
          </a:prstGeom>
          <a:solidFill>
            <a:srgbClr val="2E58A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Implementação para todos os estudantes da 1</a:t>
            </a:r>
            <a:r>
              <a:rPr lang="pt-BR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" name="Google Shape;353;gdfdf423ca1_1_540"/>
          <p:cNvSpPr/>
          <p:nvPr/>
        </p:nvSpPr>
        <p:spPr>
          <a:xfrm>
            <a:off x="2757511" y="3180675"/>
            <a:ext cx="3805500" cy="538200"/>
          </a:xfrm>
          <a:prstGeom prst="roundRect">
            <a:avLst>
              <a:gd name="adj" fmla="val 16667"/>
            </a:avLst>
          </a:prstGeom>
          <a:solidFill>
            <a:srgbClr val="2E58A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Implementação para todos os estudantes da 2</a:t>
            </a:r>
            <a:r>
              <a:rPr lang="pt-BR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" name="Google Shape;354;gdfdf423ca1_1_540"/>
          <p:cNvSpPr/>
          <p:nvPr/>
        </p:nvSpPr>
        <p:spPr>
          <a:xfrm>
            <a:off x="4586311" y="3764101"/>
            <a:ext cx="1976700" cy="1150800"/>
          </a:xfrm>
          <a:prstGeom prst="roundRect">
            <a:avLst>
              <a:gd name="adj" fmla="val 16667"/>
            </a:avLst>
          </a:prstGeom>
          <a:solidFill>
            <a:srgbClr val="2E58A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Implementação para todos os estudantes da 3</a:t>
            </a:r>
            <a:r>
              <a:rPr lang="pt-BR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" name="Google Shape;355;gdfdf423ca1_1_54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dfdf423ca1_1_557"/>
          <p:cNvSpPr txBox="1"/>
          <p:nvPr/>
        </p:nvSpPr>
        <p:spPr>
          <a:xfrm>
            <a:off x="946451" y="944503"/>
            <a:ext cx="5911500" cy="3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 ficará minha área do conhecimento (ou componente)?</a:t>
            </a:r>
            <a:endParaRPr sz="1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Todas as áreas e componentes são obrigatórios: </a:t>
            </a: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Linguagens (Língua Portuguesa, Arte, Educação Física, Língua Inglesa), </a:t>
            </a: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Matemática, </a:t>
            </a: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Ciências da Natureza (Biologia, Física, Química) e </a:t>
            </a: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Ciências Humanas (Sociologia, Filosofia, História, Geografia).</a:t>
            </a: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Currículo do ensino médio</a:t>
            </a:r>
            <a:r>
              <a:rPr lang="pt-BR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garante o desenvolvimento das competências gerais e específicas de todos os componentes curriculares organizados por área de conhecimento </a:t>
            </a:r>
            <a:r>
              <a:rPr lang="pt-BR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 com a possibilidade de aprofundamento e ampliação das habilidades nos Itinerários Formativos.</a:t>
            </a: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62" name="Google Shape;362;gdfdf423ca1_1_557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363" name="Google Shape;363;gdfdf423ca1_1_557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4" name="Google Shape;364;gdfdf423ca1_1_557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65" name="Google Shape;365;gdfdf423ca1_1_557"/>
          <p:cNvSpPr txBox="1"/>
          <p:nvPr/>
        </p:nvSpPr>
        <p:spPr>
          <a:xfrm>
            <a:off x="1403650" y="197952"/>
            <a:ext cx="633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pt-BR" sz="27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ARQUITETURA DE IMPLEMENTAÇÃO</a:t>
            </a: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gdfdf423ca1_1_557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df4e517959_3_69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df4e517959_3_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gdf4e517959_3_69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gdf4e517959_3_69"/>
          <p:cNvGrpSpPr/>
          <p:nvPr/>
        </p:nvGrpSpPr>
        <p:grpSpPr>
          <a:xfrm>
            <a:off x="899950" y="1630819"/>
            <a:ext cx="6353225" cy="1883104"/>
            <a:chOff x="407394" y="380763"/>
            <a:chExt cx="2604955" cy="1029976"/>
          </a:xfrm>
        </p:grpSpPr>
        <p:sp>
          <p:nvSpPr>
            <p:cNvPr id="70" name="Google Shape;70;gdf4e517959_3_69"/>
            <p:cNvSpPr/>
            <p:nvPr/>
          </p:nvSpPr>
          <p:spPr>
            <a:xfrm>
              <a:off x="407394" y="382338"/>
              <a:ext cx="2512800" cy="10284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gdf4e517959_3_69"/>
            <p:cNvSpPr txBox="1"/>
            <p:nvPr/>
          </p:nvSpPr>
          <p:spPr>
            <a:xfrm>
              <a:off x="518305" y="380763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6100" b="0" i="0" u="none" strike="noStrike" cap="none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NOVO</a:t>
              </a:r>
              <a:endParaRPr sz="6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" name="Google Shape;72;gdf4e517959_3_69"/>
            <p:cNvSpPr txBox="1"/>
            <p:nvPr/>
          </p:nvSpPr>
          <p:spPr>
            <a:xfrm>
              <a:off x="533449" y="814160"/>
              <a:ext cx="24789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61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ENSINO MÉDIO</a:t>
              </a:r>
              <a:endParaRPr sz="61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pic>
        <p:nvPicPr>
          <p:cNvPr id="73" name="Google Shape;73;gdf4e517959_3_69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df4e517959_3_69"/>
          <p:cNvPicPr preferRelativeResize="0"/>
          <p:nvPr/>
        </p:nvPicPr>
        <p:blipFill rotWithShape="1">
          <a:blip r:embed="rId6">
            <a:alphaModFix/>
          </a:blip>
          <a:srcRect l="16138" t="33312" r="16138" b="32198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gdf4e517959_3_69"/>
          <p:cNvGrpSpPr/>
          <p:nvPr/>
        </p:nvGrpSpPr>
        <p:grpSpPr>
          <a:xfrm>
            <a:off x="787996" y="-427823"/>
            <a:ext cx="1265933" cy="1006938"/>
            <a:chOff x="4123350" y="1954053"/>
            <a:chExt cx="1005986" cy="3189540"/>
          </a:xfrm>
        </p:grpSpPr>
        <p:sp>
          <p:nvSpPr>
            <p:cNvPr id="76" name="Google Shape;76;gdf4e517959_3_69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gdf4e517959_3_69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gdf4e517959_3_69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df4e517959_3_69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gdf4e517959_3_69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" name="Google Shape;81;gdf4e517959_3_6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dfdf423ca1_1_567"/>
          <p:cNvSpPr/>
          <p:nvPr/>
        </p:nvSpPr>
        <p:spPr>
          <a:xfrm>
            <a:off x="1684376" y="1624725"/>
            <a:ext cx="4029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900 horas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" name="Google Shape;373;gdfdf423ca1_1_567"/>
          <p:cNvSpPr/>
          <p:nvPr/>
        </p:nvSpPr>
        <p:spPr>
          <a:xfrm>
            <a:off x="5771346" y="1619675"/>
            <a:ext cx="639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150 horas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" name="Google Shape;374;gdfdf423ca1_1_567"/>
          <p:cNvSpPr/>
          <p:nvPr/>
        </p:nvSpPr>
        <p:spPr>
          <a:xfrm>
            <a:off x="16864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600 horas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gdfdf423ca1_1_567"/>
          <p:cNvSpPr/>
          <p:nvPr/>
        </p:nvSpPr>
        <p:spPr>
          <a:xfrm>
            <a:off x="4407246" y="2441053"/>
            <a:ext cx="20031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450 horas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" name="Google Shape;376;gdfdf423ca1_1_567"/>
          <p:cNvSpPr/>
          <p:nvPr/>
        </p:nvSpPr>
        <p:spPr>
          <a:xfrm>
            <a:off x="16846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300 horas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7" name="Google Shape;377;gdfdf423ca1_1_567"/>
          <p:cNvSpPr/>
          <p:nvPr/>
        </p:nvSpPr>
        <p:spPr>
          <a:xfrm>
            <a:off x="3071931" y="3246492"/>
            <a:ext cx="33384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750 horas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gdfdf423ca1_1_567"/>
          <p:cNvSpPr txBox="1"/>
          <p:nvPr/>
        </p:nvSpPr>
        <p:spPr>
          <a:xfrm>
            <a:off x="5434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gdfdf423ca1_1_567"/>
          <p:cNvSpPr txBox="1"/>
          <p:nvPr/>
        </p:nvSpPr>
        <p:spPr>
          <a:xfrm>
            <a:off x="5434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gdfdf423ca1_1_567"/>
          <p:cNvSpPr txBox="1"/>
          <p:nvPr/>
        </p:nvSpPr>
        <p:spPr>
          <a:xfrm>
            <a:off x="5434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81" name="Google Shape;381;gdfdf423ca1_1_567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382" name="Google Shape;382;gdfdf423ca1_1_567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3" name="Google Shape;383;gdfdf423ca1_1_567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84" name="Google Shape;384;gdfdf423ca1_1_567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NOVO ENSINO MÉDIO EM SP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" name="Google Shape;385;gdfdf423ca1_1_567"/>
          <p:cNvSpPr txBox="1"/>
          <p:nvPr/>
        </p:nvSpPr>
        <p:spPr>
          <a:xfrm>
            <a:off x="622000" y="953925"/>
            <a:ext cx="688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Carga horária - horas por ano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6" name="Google Shape;386;gdfdf423ca1_1_567"/>
          <p:cNvSpPr txBox="1"/>
          <p:nvPr/>
        </p:nvSpPr>
        <p:spPr>
          <a:xfrm>
            <a:off x="724322" y="4263685"/>
            <a:ext cx="9600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Geral Básica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gdfdf423ca1_1_567"/>
          <p:cNvSpPr/>
          <p:nvPr/>
        </p:nvSpPr>
        <p:spPr>
          <a:xfrm>
            <a:off x="551672" y="4349204"/>
            <a:ext cx="193200" cy="216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dfdf423ca1_1_567"/>
          <p:cNvSpPr txBox="1"/>
          <p:nvPr/>
        </p:nvSpPr>
        <p:spPr>
          <a:xfrm>
            <a:off x="2036589" y="4263685"/>
            <a:ext cx="8985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gdfdf423ca1_1_567"/>
          <p:cNvSpPr/>
          <p:nvPr/>
        </p:nvSpPr>
        <p:spPr>
          <a:xfrm>
            <a:off x="1808417" y="4349210"/>
            <a:ext cx="193200" cy="2160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gdfdf423ca1_1_567"/>
          <p:cNvSpPr txBox="1"/>
          <p:nvPr/>
        </p:nvSpPr>
        <p:spPr>
          <a:xfrm>
            <a:off x="-232600" y="4666525"/>
            <a:ext cx="666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Total: 3.150 horas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dfdf423ca1_1_567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fdf423ca1_1_591"/>
          <p:cNvSpPr/>
          <p:nvPr/>
        </p:nvSpPr>
        <p:spPr>
          <a:xfrm>
            <a:off x="1684376" y="1624725"/>
            <a:ext cx="4029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900 horas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gdfdf423ca1_1_591"/>
          <p:cNvSpPr/>
          <p:nvPr/>
        </p:nvSpPr>
        <p:spPr>
          <a:xfrm>
            <a:off x="5771346" y="1619675"/>
            <a:ext cx="639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150 horas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9" name="Google Shape;399;gdfdf423ca1_1_591"/>
          <p:cNvSpPr/>
          <p:nvPr/>
        </p:nvSpPr>
        <p:spPr>
          <a:xfrm>
            <a:off x="16864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600 horas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gdfdf423ca1_1_591"/>
          <p:cNvSpPr/>
          <p:nvPr/>
        </p:nvSpPr>
        <p:spPr>
          <a:xfrm>
            <a:off x="4407246" y="2441053"/>
            <a:ext cx="20031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450 horas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gdfdf423ca1_1_591"/>
          <p:cNvSpPr/>
          <p:nvPr/>
        </p:nvSpPr>
        <p:spPr>
          <a:xfrm>
            <a:off x="5074733" y="2768319"/>
            <a:ext cx="1335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300 horas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gdfdf423ca1_1_591"/>
          <p:cNvSpPr/>
          <p:nvPr/>
        </p:nvSpPr>
        <p:spPr>
          <a:xfrm>
            <a:off x="16846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300 horas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gdfdf423ca1_1_591"/>
          <p:cNvSpPr/>
          <p:nvPr/>
        </p:nvSpPr>
        <p:spPr>
          <a:xfrm>
            <a:off x="3071931" y="3246492"/>
            <a:ext cx="33384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750 horas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gdfdf423ca1_1_591"/>
          <p:cNvSpPr/>
          <p:nvPr/>
        </p:nvSpPr>
        <p:spPr>
          <a:xfrm>
            <a:off x="3739614" y="3572778"/>
            <a:ext cx="2670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600 horas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gdfdf423ca1_1_591"/>
          <p:cNvSpPr/>
          <p:nvPr/>
        </p:nvSpPr>
        <p:spPr>
          <a:xfrm>
            <a:off x="3024484" y="4381128"/>
            <a:ext cx="161100" cy="18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dfdf423ca1_1_591"/>
          <p:cNvSpPr txBox="1"/>
          <p:nvPr/>
        </p:nvSpPr>
        <p:spPr>
          <a:xfrm>
            <a:off x="3185584" y="4277614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Componentes do Inova Educação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gdfdf423ca1_1_591"/>
          <p:cNvSpPr/>
          <p:nvPr/>
        </p:nvSpPr>
        <p:spPr>
          <a:xfrm>
            <a:off x="4576128" y="4381128"/>
            <a:ext cx="161100" cy="180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gdfdf423ca1_1_591"/>
          <p:cNvSpPr txBox="1"/>
          <p:nvPr/>
        </p:nvSpPr>
        <p:spPr>
          <a:xfrm>
            <a:off x="4862098" y="4283890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Aprofundamento Curricular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gdfdf423ca1_1_591"/>
          <p:cNvSpPr txBox="1"/>
          <p:nvPr/>
        </p:nvSpPr>
        <p:spPr>
          <a:xfrm>
            <a:off x="724322" y="4263685"/>
            <a:ext cx="9600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Geral Básica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gdfdf423ca1_1_591"/>
          <p:cNvSpPr/>
          <p:nvPr/>
        </p:nvSpPr>
        <p:spPr>
          <a:xfrm>
            <a:off x="551672" y="4349204"/>
            <a:ext cx="193200" cy="216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dfdf423ca1_1_591"/>
          <p:cNvSpPr txBox="1"/>
          <p:nvPr/>
        </p:nvSpPr>
        <p:spPr>
          <a:xfrm>
            <a:off x="2036589" y="4263685"/>
            <a:ext cx="8985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gdfdf423ca1_1_591"/>
          <p:cNvSpPr/>
          <p:nvPr/>
        </p:nvSpPr>
        <p:spPr>
          <a:xfrm>
            <a:off x="1808417" y="4349210"/>
            <a:ext cx="193200" cy="2160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gdfdf423ca1_1_591"/>
          <p:cNvSpPr txBox="1"/>
          <p:nvPr/>
        </p:nvSpPr>
        <p:spPr>
          <a:xfrm>
            <a:off x="5434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gdfdf423ca1_1_591"/>
          <p:cNvSpPr txBox="1"/>
          <p:nvPr/>
        </p:nvSpPr>
        <p:spPr>
          <a:xfrm>
            <a:off x="5434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gdfdf423ca1_1_591"/>
          <p:cNvSpPr txBox="1"/>
          <p:nvPr/>
        </p:nvSpPr>
        <p:spPr>
          <a:xfrm>
            <a:off x="5434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16" name="Google Shape;416;gdfdf423ca1_1_591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417" name="Google Shape;417;gdfdf423ca1_1_591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8" name="Google Shape;418;gdfdf423ca1_1_591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19" name="Google Shape;419;gdfdf423ca1_1_591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NOVO ENSINO MÉDIO EM SP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gdfdf423ca1_1_591"/>
          <p:cNvSpPr txBox="1"/>
          <p:nvPr/>
        </p:nvSpPr>
        <p:spPr>
          <a:xfrm>
            <a:off x="622000" y="953925"/>
            <a:ext cx="688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Carga horária - horas por ano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gdfdf423ca1_1_591"/>
          <p:cNvSpPr/>
          <p:nvPr/>
        </p:nvSpPr>
        <p:spPr>
          <a:xfrm>
            <a:off x="5771346" y="19347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150 horas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gdfdf423ca1_1_591"/>
          <p:cNvSpPr/>
          <p:nvPr/>
        </p:nvSpPr>
        <p:spPr>
          <a:xfrm>
            <a:off x="4407246" y="27729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150 horas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gdfdf423ca1_1_591"/>
          <p:cNvSpPr/>
          <p:nvPr/>
        </p:nvSpPr>
        <p:spPr>
          <a:xfrm>
            <a:off x="3033198" y="357276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150 horas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4" name="Google Shape;424;gdfdf423ca1_1_591"/>
          <p:cNvSpPr txBox="1"/>
          <p:nvPr/>
        </p:nvSpPr>
        <p:spPr>
          <a:xfrm>
            <a:off x="-232600" y="4666525"/>
            <a:ext cx="666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Total: 3.150 horas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dfdf423ca1_1_591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dfdf423ca1_1_624"/>
          <p:cNvSpPr/>
          <p:nvPr/>
        </p:nvSpPr>
        <p:spPr>
          <a:xfrm>
            <a:off x="1684376" y="1624725"/>
            <a:ext cx="4029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gdfdf423ca1_1_624"/>
          <p:cNvSpPr/>
          <p:nvPr/>
        </p:nvSpPr>
        <p:spPr>
          <a:xfrm>
            <a:off x="5771346" y="1619675"/>
            <a:ext cx="639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gdfdf423ca1_1_624"/>
          <p:cNvSpPr/>
          <p:nvPr/>
        </p:nvSpPr>
        <p:spPr>
          <a:xfrm>
            <a:off x="16864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gdfdf423ca1_1_624"/>
          <p:cNvSpPr/>
          <p:nvPr/>
        </p:nvSpPr>
        <p:spPr>
          <a:xfrm>
            <a:off x="4407246" y="2441053"/>
            <a:ext cx="20031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 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5" name="Google Shape;435;gdfdf423ca1_1_624"/>
          <p:cNvSpPr/>
          <p:nvPr/>
        </p:nvSpPr>
        <p:spPr>
          <a:xfrm>
            <a:off x="5074733" y="2768319"/>
            <a:ext cx="1335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 aulas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6" name="Google Shape;436;gdfdf423ca1_1_624"/>
          <p:cNvSpPr/>
          <p:nvPr/>
        </p:nvSpPr>
        <p:spPr>
          <a:xfrm>
            <a:off x="16846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7" name="Google Shape;437;gdfdf423ca1_1_624"/>
          <p:cNvSpPr/>
          <p:nvPr/>
        </p:nvSpPr>
        <p:spPr>
          <a:xfrm>
            <a:off x="3071931" y="3246492"/>
            <a:ext cx="33384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25 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8" name="Google Shape;438;gdfdf423ca1_1_624"/>
          <p:cNvSpPr/>
          <p:nvPr/>
        </p:nvSpPr>
        <p:spPr>
          <a:xfrm>
            <a:off x="3739614" y="3572778"/>
            <a:ext cx="2670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 aulas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" name="Google Shape;439;gdfdf423ca1_1_624"/>
          <p:cNvSpPr/>
          <p:nvPr/>
        </p:nvSpPr>
        <p:spPr>
          <a:xfrm>
            <a:off x="3024484" y="4381128"/>
            <a:ext cx="161100" cy="18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gdfdf423ca1_1_624"/>
          <p:cNvSpPr txBox="1"/>
          <p:nvPr/>
        </p:nvSpPr>
        <p:spPr>
          <a:xfrm>
            <a:off x="3185584" y="4277614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Componentes do Inova Educação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" name="Google Shape;441;gdfdf423ca1_1_624"/>
          <p:cNvSpPr/>
          <p:nvPr/>
        </p:nvSpPr>
        <p:spPr>
          <a:xfrm>
            <a:off x="4576128" y="4381128"/>
            <a:ext cx="161100" cy="180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gdfdf423ca1_1_624"/>
          <p:cNvSpPr txBox="1"/>
          <p:nvPr/>
        </p:nvSpPr>
        <p:spPr>
          <a:xfrm>
            <a:off x="4862098" y="4283890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Aprofundamento Curricular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gdfdf423ca1_1_624"/>
          <p:cNvSpPr txBox="1"/>
          <p:nvPr/>
        </p:nvSpPr>
        <p:spPr>
          <a:xfrm>
            <a:off x="724322" y="4263685"/>
            <a:ext cx="9600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Geral Básica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" name="Google Shape;444;gdfdf423ca1_1_624"/>
          <p:cNvSpPr/>
          <p:nvPr/>
        </p:nvSpPr>
        <p:spPr>
          <a:xfrm>
            <a:off x="551672" y="4349204"/>
            <a:ext cx="193200" cy="216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dfdf423ca1_1_624"/>
          <p:cNvSpPr txBox="1"/>
          <p:nvPr/>
        </p:nvSpPr>
        <p:spPr>
          <a:xfrm>
            <a:off x="2036589" y="4263685"/>
            <a:ext cx="8985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gdfdf423ca1_1_624"/>
          <p:cNvSpPr/>
          <p:nvPr/>
        </p:nvSpPr>
        <p:spPr>
          <a:xfrm>
            <a:off x="1808417" y="4349210"/>
            <a:ext cx="193200" cy="2160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gdfdf423ca1_1_624"/>
          <p:cNvSpPr txBox="1"/>
          <p:nvPr/>
        </p:nvSpPr>
        <p:spPr>
          <a:xfrm>
            <a:off x="5434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" name="Google Shape;448;gdfdf423ca1_1_624"/>
          <p:cNvSpPr txBox="1"/>
          <p:nvPr/>
        </p:nvSpPr>
        <p:spPr>
          <a:xfrm>
            <a:off x="5434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" name="Google Shape;449;gdfdf423ca1_1_624"/>
          <p:cNvSpPr txBox="1"/>
          <p:nvPr/>
        </p:nvSpPr>
        <p:spPr>
          <a:xfrm>
            <a:off x="5434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0" name="Google Shape;450;gdfdf423ca1_1_62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451" name="Google Shape;451;gdfdf423ca1_1_62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2" name="Google Shape;452;gdfdf423ca1_1_62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53" name="Google Shape;453;gdfdf423ca1_1_62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NOVO ENSINO MÉDIO EM SP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" name="Google Shape;454;gdfdf423ca1_1_624"/>
          <p:cNvSpPr txBox="1"/>
          <p:nvPr/>
        </p:nvSpPr>
        <p:spPr>
          <a:xfrm>
            <a:off x="622000" y="953925"/>
            <a:ext cx="688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Carga horária - aulas por semana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Google Shape;455;gdfdf423ca1_1_624"/>
          <p:cNvSpPr/>
          <p:nvPr/>
        </p:nvSpPr>
        <p:spPr>
          <a:xfrm>
            <a:off x="4407246" y="27729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" name="Google Shape;456;gdfdf423ca1_1_624"/>
          <p:cNvSpPr/>
          <p:nvPr/>
        </p:nvSpPr>
        <p:spPr>
          <a:xfrm>
            <a:off x="5771346" y="19347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gdfdf423ca1_1_624"/>
          <p:cNvSpPr/>
          <p:nvPr/>
        </p:nvSpPr>
        <p:spPr>
          <a:xfrm>
            <a:off x="3033198" y="357276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" name="Google Shape;458;gdfdf423ca1_1_62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dfdf423ca1_1_656"/>
          <p:cNvSpPr txBox="1"/>
          <p:nvPr/>
        </p:nvSpPr>
        <p:spPr>
          <a:xfrm>
            <a:off x="1403650" y="991525"/>
            <a:ext cx="6336600" cy="3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Possibilidades de itinerários de área do conhecimento: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Linguagens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Matemática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Ciências da Natureza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Ciências Humanas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Linguagens e Matemática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Linguagens e Ciências Humanas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Linguagens e Ciências da Natureza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Matemática e Ciências Humanas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Matemática e Ciências da Natureza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Ciências Humanas e Ciências da Natureza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gdfdf423ca1_1_65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466" name="Google Shape;466;gdfdf423ca1_1_65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7" name="Google Shape;467;gdfdf423ca1_1_65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68" name="Google Shape;468;gdfdf423ca1_1_65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gdfdf423ca1_1_65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dfdf423ca1_1_666"/>
          <p:cNvSpPr txBox="1"/>
          <p:nvPr/>
        </p:nvSpPr>
        <p:spPr>
          <a:xfrm>
            <a:off x="594228" y="965269"/>
            <a:ext cx="6382800" cy="23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Cada uma das opções de aprofundamento curricular será </a:t>
            </a:r>
            <a:r>
              <a:rPr lang="pt-BR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composta por seis Unidades Curriculares (UCs) distintas</a:t>
            </a:r>
            <a:r>
              <a:rPr lang="pt-BR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Cada Unidade Curricular dura 1 semestre</a:t>
            </a: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76" name="Google Shape;476;gdfdf423ca1_1_66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477" name="Google Shape;477;gdfdf423ca1_1_66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8" name="Google Shape;478;gdfdf423ca1_1_66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79" name="Google Shape;479;gdfdf423ca1_1_66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0" name="Google Shape;480;gdfdf423ca1_1_666"/>
          <p:cNvSpPr txBox="1"/>
          <p:nvPr/>
        </p:nvSpPr>
        <p:spPr>
          <a:xfrm>
            <a:off x="594228" y="3162750"/>
            <a:ext cx="6393600" cy="1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 Unidades Curriculares na 2</a:t>
            </a: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série e </a:t>
            </a:r>
            <a:endParaRPr sz="2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 Unidades Curriculares na 3</a:t>
            </a: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r>
              <a:rPr lang="pt-BR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1" name="Google Shape;481;gdfdf423ca1_1_66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dfdf423ca1_1_677"/>
          <p:cNvSpPr/>
          <p:nvPr/>
        </p:nvSpPr>
        <p:spPr>
          <a:xfrm>
            <a:off x="638636" y="3932757"/>
            <a:ext cx="6092400" cy="558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500" b="0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Cada unidade curricular tem carga horária de 150 horas (10 aulas semanais)</a:t>
            </a:r>
            <a:endParaRPr sz="15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88" name="Google Shape;488;gdfdf423ca1_1_677"/>
          <p:cNvGraphicFramePr/>
          <p:nvPr/>
        </p:nvGraphicFramePr>
        <p:xfrm>
          <a:off x="716986" y="2435786"/>
          <a:ext cx="5982150" cy="1483400"/>
        </p:xfrm>
        <a:graphic>
          <a:graphicData uri="http://schemas.openxmlformats.org/drawingml/2006/table">
            <a:tbl>
              <a:tblPr>
                <a:noFill/>
                <a:tableStyleId>{E13E30EB-A621-40E1-AB9A-45B96FA7AE8C}</a:tableStyleId>
              </a:tblPr>
              <a:tblGrid>
                <a:gridCol w="99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r>
                        <a:rPr lang="pt-BR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ª</a:t>
                      </a:r>
                      <a:r>
                        <a:rPr lang="pt-BR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série</a:t>
                      </a:r>
                      <a:endParaRPr sz="14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r>
                        <a:rPr lang="pt-BR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ª</a:t>
                      </a:r>
                      <a:r>
                        <a:rPr lang="pt-BR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série</a:t>
                      </a:r>
                      <a:endParaRPr sz="14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r>
                        <a:rPr lang="pt-BR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ª</a:t>
                      </a:r>
                      <a:r>
                        <a:rPr lang="pt-BR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série</a:t>
                      </a:r>
                      <a:endParaRPr sz="14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r>
                        <a:rPr lang="pt-BR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º</a:t>
                      </a:r>
                      <a:r>
                        <a:rPr lang="pt-BR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sem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r>
                        <a:rPr lang="pt-BR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º</a:t>
                      </a:r>
                      <a:r>
                        <a:rPr lang="pt-BR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sem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r>
                        <a:rPr lang="pt-BR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º</a:t>
                      </a:r>
                      <a:r>
                        <a:rPr lang="pt-BR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sem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r>
                        <a:rPr lang="pt-BR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º</a:t>
                      </a:r>
                      <a:r>
                        <a:rPr lang="pt-BR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sem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r>
                        <a:rPr lang="pt-BR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º</a:t>
                      </a:r>
                      <a:r>
                        <a:rPr lang="pt-BR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sem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r>
                        <a:rPr lang="pt-BR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º</a:t>
                      </a:r>
                      <a:r>
                        <a:rPr lang="pt-BR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sem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UC 1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UC 2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UC 3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UC 5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UC 4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UC 6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9" name="Google Shape;489;gdfdf423ca1_1_677"/>
          <p:cNvSpPr/>
          <p:nvPr/>
        </p:nvSpPr>
        <p:spPr>
          <a:xfrm>
            <a:off x="716986" y="1315625"/>
            <a:ext cx="6631200" cy="38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Como ficam distribuídas as unidades curriculares (UC) ao longo das 3 séries?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90" name="Google Shape;490;gdfdf423ca1_1_677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491" name="Google Shape;491;gdfdf423ca1_1_677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2" name="Google Shape;492;gdfdf423ca1_1_677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93" name="Google Shape;493;gdfdf423ca1_1_677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4" name="Google Shape;494;gdfdf423ca1_1_677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dfdf423ca1_1_689"/>
          <p:cNvSpPr/>
          <p:nvPr/>
        </p:nvSpPr>
        <p:spPr>
          <a:xfrm>
            <a:off x="16864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1" name="Google Shape;501;gdfdf423ca1_1_689"/>
          <p:cNvSpPr/>
          <p:nvPr/>
        </p:nvSpPr>
        <p:spPr>
          <a:xfrm>
            <a:off x="4407246" y="2441053"/>
            <a:ext cx="20031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2" name="Google Shape;502;gdfdf423ca1_1_689"/>
          <p:cNvSpPr/>
          <p:nvPr/>
        </p:nvSpPr>
        <p:spPr>
          <a:xfrm>
            <a:off x="5074708" y="2768319"/>
            <a:ext cx="1335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Aprofundamento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" name="Google Shape;503;gdfdf423ca1_1_689"/>
          <p:cNvSpPr/>
          <p:nvPr/>
        </p:nvSpPr>
        <p:spPr>
          <a:xfrm>
            <a:off x="16846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" name="Google Shape;504;gdfdf423ca1_1_689"/>
          <p:cNvSpPr/>
          <p:nvPr/>
        </p:nvSpPr>
        <p:spPr>
          <a:xfrm>
            <a:off x="3717117" y="3572778"/>
            <a:ext cx="2670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Aprofundamento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5" name="Google Shape;505;gdfdf423ca1_1_689"/>
          <p:cNvSpPr txBox="1"/>
          <p:nvPr/>
        </p:nvSpPr>
        <p:spPr>
          <a:xfrm>
            <a:off x="5434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6" name="Google Shape;506;gdfdf423ca1_1_689"/>
          <p:cNvSpPr txBox="1"/>
          <p:nvPr/>
        </p:nvSpPr>
        <p:spPr>
          <a:xfrm>
            <a:off x="5434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7" name="Google Shape;507;gdfdf423ca1_1_689"/>
          <p:cNvSpPr txBox="1"/>
          <p:nvPr/>
        </p:nvSpPr>
        <p:spPr>
          <a:xfrm>
            <a:off x="5434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08" name="Google Shape;508;gdfdf423ca1_1_68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509" name="Google Shape;509;gdfdf423ca1_1_68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0" name="Google Shape;510;gdfdf423ca1_1_68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11" name="Google Shape;511;gdfdf423ca1_1_68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NOVO ENSINO MÉDIO EM SP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2" name="Google Shape;512;gdfdf423ca1_1_689"/>
          <p:cNvSpPr/>
          <p:nvPr/>
        </p:nvSpPr>
        <p:spPr>
          <a:xfrm>
            <a:off x="1684376" y="1624725"/>
            <a:ext cx="4029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3" name="Google Shape;513;gdfdf423ca1_1_689"/>
          <p:cNvSpPr/>
          <p:nvPr/>
        </p:nvSpPr>
        <p:spPr>
          <a:xfrm>
            <a:off x="5771346" y="1619675"/>
            <a:ext cx="639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4" name="Google Shape;514;gdfdf423ca1_1_689"/>
          <p:cNvSpPr/>
          <p:nvPr/>
        </p:nvSpPr>
        <p:spPr>
          <a:xfrm>
            <a:off x="5771346" y="19347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5" name="Google Shape;515;gdfdf423ca1_1_689"/>
          <p:cNvSpPr/>
          <p:nvPr/>
        </p:nvSpPr>
        <p:spPr>
          <a:xfrm>
            <a:off x="4407246" y="2768319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6" name="Google Shape;516;gdfdf423ca1_1_689"/>
          <p:cNvSpPr/>
          <p:nvPr/>
        </p:nvSpPr>
        <p:spPr>
          <a:xfrm>
            <a:off x="3073431" y="3246492"/>
            <a:ext cx="33384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7" name="Google Shape;517;gdfdf423ca1_1_689"/>
          <p:cNvSpPr/>
          <p:nvPr/>
        </p:nvSpPr>
        <p:spPr>
          <a:xfrm>
            <a:off x="3073431" y="3572911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8" name="Google Shape;518;gdfdf423ca1_1_68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dfdf423ca1_1_712"/>
          <p:cNvSpPr/>
          <p:nvPr/>
        </p:nvSpPr>
        <p:spPr>
          <a:xfrm>
            <a:off x="16864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5" name="Google Shape;525;gdfdf423ca1_1_712"/>
          <p:cNvSpPr/>
          <p:nvPr/>
        </p:nvSpPr>
        <p:spPr>
          <a:xfrm>
            <a:off x="16846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6" name="Google Shape;526;gdfdf423ca1_1_712"/>
          <p:cNvSpPr/>
          <p:nvPr/>
        </p:nvSpPr>
        <p:spPr>
          <a:xfrm>
            <a:off x="5104973" y="2768325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1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7" name="Google Shape;527;gdfdf423ca1_1_712"/>
          <p:cNvSpPr txBox="1"/>
          <p:nvPr/>
        </p:nvSpPr>
        <p:spPr>
          <a:xfrm>
            <a:off x="5434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8" name="Google Shape;528;gdfdf423ca1_1_712"/>
          <p:cNvSpPr txBox="1"/>
          <p:nvPr/>
        </p:nvSpPr>
        <p:spPr>
          <a:xfrm>
            <a:off x="5434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9" name="Google Shape;529;gdfdf423ca1_1_712"/>
          <p:cNvSpPr txBox="1"/>
          <p:nvPr/>
        </p:nvSpPr>
        <p:spPr>
          <a:xfrm>
            <a:off x="5434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30" name="Google Shape;530;gdfdf423ca1_1_712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531" name="Google Shape;531;gdfdf423ca1_1_712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2" name="Google Shape;532;gdfdf423ca1_1_712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33" name="Google Shape;533;gdfdf423ca1_1_712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NOVO ENSINO MÉDIO EM SP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4" name="Google Shape;534;gdfdf423ca1_1_712"/>
          <p:cNvSpPr/>
          <p:nvPr/>
        </p:nvSpPr>
        <p:spPr>
          <a:xfrm>
            <a:off x="5772831" y="2768325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2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5" name="Google Shape;535;gdfdf423ca1_1_712"/>
          <p:cNvSpPr/>
          <p:nvPr/>
        </p:nvSpPr>
        <p:spPr>
          <a:xfrm>
            <a:off x="3740794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3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6" name="Google Shape;536;gdfdf423ca1_1_712"/>
          <p:cNvSpPr/>
          <p:nvPr/>
        </p:nvSpPr>
        <p:spPr>
          <a:xfrm>
            <a:off x="4406178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4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" name="Google Shape;537;gdfdf423ca1_1_712"/>
          <p:cNvSpPr/>
          <p:nvPr/>
        </p:nvSpPr>
        <p:spPr>
          <a:xfrm>
            <a:off x="5104973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5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8" name="Google Shape;538;gdfdf423ca1_1_712"/>
          <p:cNvSpPr/>
          <p:nvPr/>
        </p:nvSpPr>
        <p:spPr>
          <a:xfrm>
            <a:off x="5772831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6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9" name="Google Shape;539;gdfdf423ca1_1_712"/>
          <p:cNvSpPr/>
          <p:nvPr/>
        </p:nvSpPr>
        <p:spPr>
          <a:xfrm>
            <a:off x="4408731" y="2441053"/>
            <a:ext cx="20031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0" name="Google Shape;540;gdfdf423ca1_1_712"/>
          <p:cNvSpPr/>
          <p:nvPr/>
        </p:nvSpPr>
        <p:spPr>
          <a:xfrm>
            <a:off x="3073431" y="3246492"/>
            <a:ext cx="33384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1" name="Google Shape;541;gdfdf423ca1_1_712"/>
          <p:cNvSpPr/>
          <p:nvPr/>
        </p:nvSpPr>
        <p:spPr>
          <a:xfrm>
            <a:off x="1684376" y="1624725"/>
            <a:ext cx="4029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gdfdf423ca1_1_712"/>
          <p:cNvSpPr/>
          <p:nvPr/>
        </p:nvSpPr>
        <p:spPr>
          <a:xfrm>
            <a:off x="5772831" y="1619675"/>
            <a:ext cx="639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3" name="Google Shape;543;gdfdf423ca1_1_712"/>
          <p:cNvSpPr/>
          <p:nvPr/>
        </p:nvSpPr>
        <p:spPr>
          <a:xfrm>
            <a:off x="5772831" y="19347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4" name="Google Shape;544;gdfdf423ca1_1_712"/>
          <p:cNvSpPr/>
          <p:nvPr/>
        </p:nvSpPr>
        <p:spPr>
          <a:xfrm>
            <a:off x="4407246" y="2768325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5" name="Google Shape;545;gdfdf423ca1_1_712"/>
          <p:cNvSpPr/>
          <p:nvPr/>
        </p:nvSpPr>
        <p:spPr>
          <a:xfrm>
            <a:off x="3073431" y="3572911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6" name="Google Shape;546;gdfdf423ca1_1_712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dfdf423ca1_1_739"/>
          <p:cNvSpPr/>
          <p:nvPr/>
        </p:nvSpPr>
        <p:spPr>
          <a:xfrm>
            <a:off x="16864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3" name="Google Shape;553;gdfdf423ca1_1_739"/>
          <p:cNvSpPr/>
          <p:nvPr/>
        </p:nvSpPr>
        <p:spPr>
          <a:xfrm>
            <a:off x="16846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4" name="Google Shape;554;gdfdf423ca1_1_739"/>
          <p:cNvSpPr/>
          <p:nvPr/>
        </p:nvSpPr>
        <p:spPr>
          <a:xfrm>
            <a:off x="5104973" y="2768325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1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5" name="Google Shape;555;gdfdf423ca1_1_739"/>
          <p:cNvSpPr txBox="1"/>
          <p:nvPr/>
        </p:nvSpPr>
        <p:spPr>
          <a:xfrm>
            <a:off x="5434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6" name="Google Shape;556;gdfdf423ca1_1_739"/>
          <p:cNvSpPr txBox="1"/>
          <p:nvPr/>
        </p:nvSpPr>
        <p:spPr>
          <a:xfrm>
            <a:off x="5434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7" name="Google Shape;557;gdfdf423ca1_1_739"/>
          <p:cNvSpPr txBox="1"/>
          <p:nvPr/>
        </p:nvSpPr>
        <p:spPr>
          <a:xfrm>
            <a:off x="5434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58" name="Google Shape;558;gdfdf423ca1_1_73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559" name="Google Shape;559;gdfdf423ca1_1_73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0" name="Google Shape;560;gdfdf423ca1_1_73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61" name="Google Shape;561;gdfdf423ca1_1_73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NOVO ENSINO MÉDIO EM SP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2" name="Google Shape;562;gdfdf423ca1_1_739"/>
          <p:cNvSpPr/>
          <p:nvPr/>
        </p:nvSpPr>
        <p:spPr>
          <a:xfrm>
            <a:off x="5772831" y="2768325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2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3" name="Google Shape;563;gdfdf423ca1_1_739"/>
          <p:cNvSpPr/>
          <p:nvPr/>
        </p:nvSpPr>
        <p:spPr>
          <a:xfrm>
            <a:off x="3740794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3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4" name="Google Shape;564;gdfdf423ca1_1_739"/>
          <p:cNvSpPr/>
          <p:nvPr/>
        </p:nvSpPr>
        <p:spPr>
          <a:xfrm>
            <a:off x="4406178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4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5" name="Google Shape;565;gdfdf423ca1_1_739"/>
          <p:cNvSpPr/>
          <p:nvPr/>
        </p:nvSpPr>
        <p:spPr>
          <a:xfrm>
            <a:off x="5772831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6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6" name="Google Shape;566;gdfdf423ca1_1_739"/>
          <p:cNvSpPr/>
          <p:nvPr/>
        </p:nvSpPr>
        <p:spPr>
          <a:xfrm>
            <a:off x="4408731" y="2441053"/>
            <a:ext cx="20031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7" name="Google Shape;567;gdfdf423ca1_1_739"/>
          <p:cNvSpPr/>
          <p:nvPr/>
        </p:nvSpPr>
        <p:spPr>
          <a:xfrm>
            <a:off x="3073431" y="3246492"/>
            <a:ext cx="33384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8" name="Google Shape;568;gdfdf423ca1_1_739"/>
          <p:cNvSpPr/>
          <p:nvPr/>
        </p:nvSpPr>
        <p:spPr>
          <a:xfrm>
            <a:off x="1684376" y="1624725"/>
            <a:ext cx="4029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9" name="Google Shape;569;gdfdf423ca1_1_739"/>
          <p:cNvSpPr/>
          <p:nvPr/>
        </p:nvSpPr>
        <p:spPr>
          <a:xfrm>
            <a:off x="5772831" y="1619675"/>
            <a:ext cx="639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0" name="Google Shape;570;gdfdf423ca1_1_739"/>
          <p:cNvSpPr/>
          <p:nvPr/>
        </p:nvSpPr>
        <p:spPr>
          <a:xfrm>
            <a:off x="5772831" y="19347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1" name="Google Shape;571;gdfdf423ca1_1_739"/>
          <p:cNvSpPr/>
          <p:nvPr/>
        </p:nvSpPr>
        <p:spPr>
          <a:xfrm>
            <a:off x="4407246" y="2768325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2" name="Google Shape;572;gdfdf423ca1_1_739"/>
          <p:cNvSpPr/>
          <p:nvPr/>
        </p:nvSpPr>
        <p:spPr>
          <a:xfrm>
            <a:off x="3073431" y="3572911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3" name="Google Shape;573;gdfdf423ca1_1_739"/>
          <p:cNvSpPr/>
          <p:nvPr/>
        </p:nvSpPr>
        <p:spPr>
          <a:xfrm>
            <a:off x="613825" y="4042625"/>
            <a:ext cx="5866800" cy="896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estudante poderá solicitar transferência de um IF para outro ao final de cada semestre letivo. A transferência será concretizada se houver vagas.</a:t>
            </a:r>
            <a:endParaRPr sz="15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4" name="Google Shape;574;gdfdf423ca1_1_739"/>
          <p:cNvSpPr/>
          <p:nvPr/>
        </p:nvSpPr>
        <p:spPr>
          <a:xfrm>
            <a:off x="5104973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5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5" name="Google Shape;575;gdfdf423ca1_1_73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dfdf423ca1_1_767"/>
          <p:cNvSpPr/>
          <p:nvPr/>
        </p:nvSpPr>
        <p:spPr>
          <a:xfrm>
            <a:off x="16864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2" name="Google Shape;582;gdfdf423ca1_1_767"/>
          <p:cNvSpPr/>
          <p:nvPr/>
        </p:nvSpPr>
        <p:spPr>
          <a:xfrm>
            <a:off x="16846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" name="Google Shape;583;gdfdf423ca1_1_767"/>
          <p:cNvSpPr/>
          <p:nvPr/>
        </p:nvSpPr>
        <p:spPr>
          <a:xfrm>
            <a:off x="5104973" y="2768325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1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4" name="Google Shape;584;gdfdf423ca1_1_767"/>
          <p:cNvSpPr txBox="1"/>
          <p:nvPr/>
        </p:nvSpPr>
        <p:spPr>
          <a:xfrm>
            <a:off x="5434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5" name="Google Shape;585;gdfdf423ca1_1_767"/>
          <p:cNvSpPr txBox="1"/>
          <p:nvPr/>
        </p:nvSpPr>
        <p:spPr>
          <a:xfrm>
            <a:off x="5434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6" name="Google Shape;586;gdfdf423ca1_1_767"/>
          <p:cNvSpPr txBox="1"/>
          <p:nvPr/>
        </p:nvSpPr>
        <p:spPr>
          <a:xfrm>
            <a:off x="5434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87" name="Google Shape;587;gdfdf423ca1_1_767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588" name="Google Shape;588;gdfdf423ca1_1_767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9" name="Google Shape;589;gdfdf423ca1_1_767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90" name="Google Shape;590;gdfdf423ca1_1_767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NOVO ENSINO MÉDIO EM SP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1" name="Google Shape;591;gdfdf423ca1_1_767"/>
          <p:cNvSpPr/>
          <p:nvPr/>
        </p:nvSpPr>
        <p:spPr>
          <a:xfrm>
            <a:off x="5772831" y="2768325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2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2" name="Google Shape;592;gdfdf423ca1_1_767"/>
          <p:cNvSpPr/>
          <p:nvPr/>
        </p:nvSpPr>
        <p:spPr>
          <a:xfrm>
            <a:off x="3740794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3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3" name="Google Shape;593;gdfdf423ca1_1_767"/>
          <p:cNvSpPr/>
          <p:nvPr/>
        </p:nvSpPr>
        <p:spPr>
          <a:xfrm>
            <a:off x="4406178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4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4" name="Google Shape;594;gdfdf423ca1_1_767"/>
          <p:cNvSpPr/>
          <p:nvPr/>
        </p:nvSpPr>
        <p:spPr>
          <a:xfrm>
            <a:off x="5772831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6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5" name="Google Shape;595;gdfdf423ca1_1_767"/>
          <p:cNvSpPr/>
          <p:nvPr/>
        </p:nvSpPr>
        <p:spPr>
          <a:xfrm>
            <a:off x="4408731" y="2441053"/>
            <a:ext cx="20031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6" name="Google Shape;596;gdfdf423ca1_1_767"/>
          <p:cNvSpPr/>
          <p:nvPr/>
        </p:nvSpPr>
        <p:spPr>
          <a:xfrm>
            <a:off x="3073431" y="3246492"/>
            <a:ext cx="33384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7" name="Google Shape;597;gdfdf423ca1_1_767"/>
          <p:cNvSpPr/>
          <p:nvPr/>
        </p:nvSpPr>
        <p:spPr>
          <a:xfrm>
            <a:off x="1684376" y="1624725"/>
            <a:ext cx="4029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8" name="Google Shape;598;gdfdf423ca1_1_767"/>
          <p:cNvSpPr/>
          <p:nvPr/>
        </p:nvSpPr>
        <p:spPr>
          <a:xfrm>
            <a:off x="5772831" y="1619675"/>
            <a:ext cx="639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9" name="Google Shape;599;gdfdf423ca1_1_767"/>
          <p:cNvSpPr/>
          <p:nvPr/>
        </p:nvSpPr>
        <p:spPr>
          <a:xfrm>
            <a:off x="5772831" y="19347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0" name="Google Shape;600;gdfdf423ca1_1_767"/>
          <p:cNvSpPr/>
          <p:nvPr/>
        </p:nvSpPr>
        <p:spPr>
          <a:xfrm>
            <a:off x="4407246" y="2768325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1" name="Google Shape;601;gdfdf423ca1_1_767"/>
          <p:cNvSpPr/>
          <p:nvPr/>
        </p:nvSpPr>
        <p:spPr>
          <a:xfrm>
            <a:off x="3073431" y="3572911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2" name="Google Shape;602;gdfdf423ca1_1_767"/>
          <p:cNvSpPr/>
          <p:nvPr/>
        </p:nvSpPr>
        <p:spPr>
          <a:xfrm>
            <a:off x="613825" y="4042625"/>
            <a:ext cx="6336600" cy="896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 o estudante conclui uma UC e então abandona os estudos, ao retornar à escola no futuro, ele não precisará cursar novamente a carga horária dessa UC</a:t>
            </a:r>
            <a:endParaRPr sz="15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3" name="Google Shape;603;gdfdf423ca1_1_767"/>
          <p:cNvSpPr/>
          <p:nvPr/>
        </p:nvSpPr>
        <p:spPr>
          <a:xfrm>
            <a:off x="5104973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5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4" name="Google Shape;604;gdfdf423ca1_1_767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ddaa63b651_0_0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ddaa63b651_0_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ddaa63b651_0_0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gddaa63b651_0_0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90" name="Google Shape;90;gddaa63b651_0_0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gddaa63b651_0_0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" name="Google Shape;92;gddaa63b651_0_0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pic>
        <p:nvPicPr>
          <p:cNvPr id="93" name="Google Shape;93;gddaa63b651_0_0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ddaa63b651_0_0"/>
          <p:cNvSpPr txBox="1"/>
          <p:nvPr/>
        </p:nvSpPr>
        <p:spPr>
          <a:xfrm>
            <a:off x="2020475" y="2003225"/>
            <a:ext cx="39153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RELEMBRANDO COMO CHEGAMOS AQUI</a:t>
            </a:r>
            <a:endParaRPr sz="3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gddaa63b651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ddaa63b651_0_0"/>
          <p:cNvPicPr preferRelativeResize="0"/>
          <p:nvPr/>
        </p:nvPicPr>
        <p:blipFill rotWithShape="1">
          <a:blip r:embed="rId7">
            <a:alphaModFix/>
          </a:blip>
          <a:srcRect l="16138" t="33312" r="16138" b="32198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gddaa63b651_0_0"/>
          <p:cNvGrpSpPr/>
          <p:nvPr/>
        </p:nvGrpSpPr>
        <p:grpSpPr>
          <a:xfrm>
            <a:off x="787996" y="-427823"/>
            <a:ext cx="1265933" cy="1006938"/>
            <a:chOff x="4123350" y="1954053"/>
            <a:chExt cx="1005986" cy="3189540"/>
          </a:xfrm>
        </p:grpSpPr>
        <p:sp>
          <p:nvSpPr>
            <p:cNvPr id="98" name="Google Shape;98;gddaa63b651_0_0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ddaa63b651_0_0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gddaa63b651_0_0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gddaa63b651_0_0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gddaa63b651_0_0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3" name="Google Shape;103;gddaa63b651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dfdf423ca1_1_795"/>
          <p:cNvSpPr txBox="1"/>
          <p:nvPr/>
        </p:nvSpPr>
        <p:spPr>
          <a:xfrm>
            <a:off x="1403650" y="1236200"/>
            <a:ext cx="6336600" cy="23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Cada Unidade Curricular será composta de </a:t>
            </a:r>
            <a:r>
              <a:rPr lang="pt-BR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Componentes Curriculares</a:t>
            </a:r>
            <a:r>
              <a:rPr lang="pt-BR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11" name="Google Shape;611;gdfdf423ca1_1_795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12" name="Google Shape;612;gdfdf423ca1_1_795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3" name="Google Shape;613;gdfdf423ca1_1_795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14" name="Google Shape;614;gdfdf423ca1_1_795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5" name="Google Shape;615;gdfdf423ca1_1_795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dfdf423ca1_1_805"/>
          <p:cNvSpPr/>
          <p:nvPr/>
        </p:nvSpPr>
        <p:spPr>
          <a:xfrm>
            <a:off x="565589" y="1341968"/>
            <a:ext cx="69693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Nome da UC: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“Ta na mídia, ta no mundo”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2" name="Google Shape;622;gdfdf423ca1_1_805"/>
          <p:cNvSpPr/>
          <p:nvPr/>
        </p:nvSpPr>
        <p:spPr>
          <a:xfrm>
            <a:off x="565589" y="960968"/>
            <a:ext cx="69693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 fictício de Unidade Curricular – Linguagens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23" name="Google Shape;623;gdfdf423ca1_1_805"/>
          <p:cNvGraphicFramePr/>
          <p:nvPr/>
        </p:nvGraphicFramePr>
        <p:xfrm>
          <a:off x="670139" y="1847930"/>
          <a:ext cx="4018375" cy="2696175"/>
        </p:xfrm>
        <a:graphic>
          <a:graphicData uri="http://schemas.openxmlformats.org/drawingml/2006/table">
            <a:tbl>
              <a:tblPr>
                <a:noFill/>
                <a:tableStyleId>{E13E30EB-A621-40E1-AB9A-45B96FA7AE8C}</a:tableStyleId>
              </a:tblPr>
              <a:tblGrid>
                <a:gridCol w="243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Componente Curricular</a:t>
                      </a:r>
                      <a:endParaRPr sz="12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Aulas semanais</a:t>
                      </a:r>
                      <a:endParaRPr sz="12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Laboratório de produção jornalística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aulas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Observatório da imprensa internacional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aulas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Jornalismo e inclusão: práticas e experimentações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aulas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Criação e comunicação publicitária.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aulas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24" name="Google Shape;624;gdfdf423ca1_1_805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25" name="Google Shape;625;gdfdf423ca1_1_805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6" name="Google Shape;626;gdfdf423ca1_1_805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27" name="Google Shape;627;gdfdf423ca1_1_805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8" name="Google Shape;628;gdfdf423ca1_1_805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gdfdf423ca1_1_817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35" name="Google Shape;635;gdfdf423ca1_1_817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6" name="Google Shape;636;gdfdf423ca1_1_817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37" name="Google Shape;637;gdfdf423ca1_1_817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38" name="Google Shape;638;gdfdf423ca1_1_817"/>
          <p:cNvGraphicFramePr/>
          <p:nvPr/>
        </p:nvGraphicFramePr>
        <p:xfrm>
          <a:off x="670139" y="1847930"/>
          <a:ext cx="4018375" cy="3244800"/>
        </p:xfrm>
        <a:graphic>
          <a:graphicData uri="http://schemas.openxmlformats.org/drawingml/2006/table">
            <a:tbl>
              <a:tblPr>
                <a:noFill/>
                <a:tableStyleId>{E13E30EB-A621-40E1-AB9A-45B96FA7AE8C}</a:tableStyleId>
              </a:tblPr>
              <a:tblGrid>
                <a:gridCol w="243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Componente Curricular</a:t>
                      </a:r>
                      <a:endParaRPr sz="12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Aulas semanais</a:t>
                      </a:r>
                      <a:endParaRPr sz="12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Transformação de Matéria e Energia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aulas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Transformações do solo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aulas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Aspectos socioculturais da alimentação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aulas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Estudos do solo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aulas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 solo à célula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aulas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39" name="Google Shape;639;gdfdf423ca1_1_817"/>
          <p:cNvSpPr/>
          <p:nvPr/>
        </p:nvSpPr>
        <p:spPr>
          <a:xfrm>
            <a:off x="565601" y="960975"/>
            <a:ext cx="77631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EXEMPLO fictício de Unidade Curricular integrada CNT + CHS  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0" name="Google Shape;640;gdfdf423ca1_1_817"/>
          <p:cNvSpPr/>
          <p:nvPr/>
        </p:nvSpPr>
        <p:spPr>
          <a:xfrm>
            <a:off x="565589" y="1341968"/>
            <a:ext cx="69693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Nome da UC: </a:t>
            </a: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“Do solo ao território: expandindo horizontes”</a:t>
            </a: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1" name="Google Shape;641;gdfdf423ca1_1_817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gdfdf423ca1_1_82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48" name="Google Shape;648;gdfdf423ca1_1_82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9" name="Google Shape;649;gdfdf423ca1_1_82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50" name="Google Shape;650;gdfdf423ca1_1_82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1" name="Google Shape;651;gdfdf423ca1_1_829"/>
          <p:cNvSpPr txBox="1"/>
          <p:nvPr/>
        </p:nvSpPr>
        <p:spPr>
          <a:xfrm>
            <a:off x="1403650" y="702800"/>
            <a:ext cx="6336600" cy="23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atribuição de aulas continuará sendo </a:t>
            </a:r>
            <a:br>
              <a:rPr lang="pt-BR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 Componente Curricular</a:t>
            </a: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2" name="Google Shape;652;gdfdf423ca1_1_82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658;gdfdf423ca1_1_83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59" name="Google Shape;659;gdfdf423ca1_1_83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0" name="Google Shape;660;gdfdf423ca1_1_83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61" name="Google Shape;661;gdfdf423ca1_1_839"/>
          <p:cNvSpPr txBox="1"/>
          <p:nvPr/>
        </p:nvSpPr>
        <p:spPr>
          <a:xfrm>
            <a:off x="1169730" y="1769600"/>
            <a:ext cx="6336600" cy="23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atribuição de aulas continuará sendo </a:t>
            </a:r>
            <a:br>
              <a:rPr lang="pt-BR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 Componente Curricular</a:t>
            </a: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MAS os Componentes Curriculares são NOVOS! </a:t>
            </a: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Esses componentes aprofundam conhecimentos que os professores já dominam.</a:t>
            </a: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2" name="Google Shape;662;gdfdf423ca1_1_83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3" name="Google Shape;663;gdfdf423ca1_1_83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dfdf423ca1_1_849"/>
          <p:cNvSpPr/>
          <p:nvPr/>
        </p:nvSpPr>
        <p:spPr>
          <a:xfrm>
            <a:off x="565589" y="1341968"/>
            <a:ext cx="69693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Nome da UC: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“Ta na mídia, ta no mundo”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0" name="Google Shape;670;gdfdf423ca1_1_849"/>
          <p:cNvSpPr/>
          <p:nvPr/>
        </p:nvSpPr>
        <p:spPr>
          <a:xfrm>
            <a:off x="565589" y="960968"/>
            <a:ext cx="69693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 fictício de Unidade Curricular – Linguagens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71" name="Google Shape;671;gdfdf423ca1_1_849"/>
          <p:cNvGraphicFramePr/>
          <p:nvPr/>
        </p:nvGraphicFramePr>
        <p:xfrm>
          <a:off x="670139" y="1847930"/>
          <a:ext cx="6078025" cy="3108810"/>
        </p:xfrm>
        <a:graphic>
          <a:graphicData uri="http://schemas.openxmlformats.org/drawingml/2006/table">
            <a:tbl>
              <a:tblPr>
                <a:noFill/>
                <a:tableStyleId>{E13E30EB-A621-40E1-AB9A-45B96FA7AE8C}</a:tableStyleId>
              </a:tblPr>
              <a:tblGrid>
                <a:gridCol w="201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Componente Curricular</a:t>
                      </a:r>
                      <a:endParaRPr sz="12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Aulas semanais</a:t>
                      </a:r>
                      <a:endParaRPr sz="12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Habilitação</a:t>
                      </a:r>
                      <a:br>
                        <a:rPr lang="pt-B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pt-B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prioritária</a:t>
                      </a:r>
                      <a:endParaRPr sz="12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Habilitação/</a:t>
                      </a:r>
                      <a:br>
                        <a:rPr lang="pt-BR" sz="12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pt-BR" sz="12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qualificação </a:t>
                      </a:r>
                      <a:r>
                        <a:rPr lang="pt-B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alternativa</a:t>
                      </a:r>
                      <a:endParaRPr sz="12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Laboratório de produção jornalística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aulas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Língua Portuguesa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Língua Inglesa ou Arte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Observatório da imprensa internacional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aulas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Língua Inglesa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Língua Portuguesa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Jornalismo e inclusão: práticas e experimentações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aulas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Educação Física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Língua Portuguesa ou Língua Inglesa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Criação e comunicação publicitária.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aulas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Arte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Língua Portuguesa ou Língua Inglesa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72" name="Google Shape;672;gdfdf423ca1_1_84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73" name="Google Shape;673;gdfdf423ca1_1_84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4" name="Google Shape;674;gdfdf423ca1_1_84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75" name="Google Shape;675;gdfdf423ca1_1_84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6" name="Google Shape;676;gdfdf423ca1_1_84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dfdf423ca1_1_1051"/>
          <p:cNvSpPr/>
          <p:nvPr/>
        </p:nvSpPr>
        <p:spPr>
          <a:xfrm>
            <a:off x="565589" y="1341968"/>
            <a:ext cx="69693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Nome da UC: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“Ta na mídia, ta no mundo”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3" name="Google Shape;683;gdfdf423ca1_1_1051"/>
          <p:cNvSpPr/>
          <p:nvPr/>
        </p:nvSpPr>
        <p:spPr>
          <a:xfrm>
            <a:off x="565589" y="960968"/>
            <a:ext cx="69693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 fictício de Unidade Curricular – Linguagens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84" name="Google Shape;684;gdfdf423ca1_1_1051"/>
          <p:cNvGraphicFramePr/>
          <p:nvPr/>
        </p:nvGraphicFramePr>
        <p:xfrm>
          <a:off x="670139" y="1847930"/>
          <a:ext cx="6078025" cy="3213060"/>
        </p:xfrm>
        <a:graphic>
          <a:graphicData uri="http://schemas.openxmlformats.org/drawingml/2006/table">
            <a:tbl>
              <a:tblPr>
                <a:noFill/>
                <a:tableStyleId>{E13E30EB-A621-40E1-AB9A-45B96FA7AE8C}</a:tableStyleId>
              </a:tblPr>
              <a:tblGrid>
                <a:gridCol w="201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2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Componente Curricular</a:t>
                      </a:r>
                      <a:endParaRPr sz="12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Aulas semanais</a:t>
                      </a:r>
                      <a:endParaRPr sz="12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Habilitação</a:t>
                      </a:r>
                      <a:br>
                        <a:rPr lang="pt-B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pt-B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prioritária</a:t>
                      </a:r>
                      <a:endParaRPr sz="12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Habilitação/</a:t>
                      </a:r>
                      <a:br>
                        <a:rPr lang="pt-BR" sz="12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pt-BR" sz="12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qualificação </a:t>
                      </a:r>
                      <a:r>
                        <a:rPr lang="pt-B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alternativa</a:t>
                      </a:r>
                      <a:endParaRPr sz="12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7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Transformação de Matéria e Energia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aulas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Física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Química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Transformações do solo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aulas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Química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Biologia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Aspectos socioculturais da alimentação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aulas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Sociologia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História ou Filosofia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Estudos do solo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aulas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Geografia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 solo à célula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aulas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Biologia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Química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85" name="Google Shape;685;gdfdf423ca1_1_1051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86" name="Google Shape;686;gdfdf423ca1_1_1051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7" name="Google Shape;687;gdfdf423ca1_1_1051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88" name="Google Shape;688;gdfdf423ca1_1_1051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9" name="Google Shape;689;gdfdf423ca1_1_1051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dfdf423ca1_1_871"/>
          <p:cNvSpPr txBox="1"/>
          <p:nvPr/>
        </p:nvSpPr>
        <p:spPr>
          <a:xfrm>
            <a:off x="776325" y="1769600"/>
            <a:ext cx="6198600" cy="23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atribuição de aulas continuará sendo </a:t>
            </a:r>
            <a:r>
              <a:rPr lang="pt-BR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 Componente Curricular</a:t>
            </a: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 </a:t>
            </a:r>
            <a:r>
              <a:rPr lang="pt-BR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observará a habilitação prioritária e a habilitação/qualificação alternativa</a:t>
            </a: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Em nov/dez serão atribuídas as aulas dos </a:t>
            </a:r>
            <a:br>
              <a:rPr lang="pt-BR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</a:br>
            <a:r>
              <a:rPr lang="pt-BR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2 semestres subsequentes, mas os componentes ministrados a cada semestre serão diferentes</a:t>
            </a: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96" name="Google Shape;696;gdfdf423ca1_1_871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97" name="Google Shape;697;gdfdf423ca1_1_871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8" name="Google Shape;698;gdfdf423ca1_1_871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99" name="Google Shape;699;gdfdf423ca1_1_871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0" name="Google Shape;700;gdfdf423ca1_1_871"/>
          <p:cNvSpPr/>
          <p:nvPr/>
        </p:nvSpPr>
        <p:spPr>
          <a:xfrm>
            <a:off x="6886634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gdf4e517959_3_113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gdf4e517959_3_1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7" name="Google Shape;707;gdf4e517959_3_113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8" name="Google Shape;708;gdf4e517959_3_113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709" name="Google Shape;709;gdf4e517959_3_113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gdf4e517959_3_113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1" name="Google Shape;711;gdf4e517959_3_113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pic>
        <p:nvPicPr>
          <p:cNvPr id="712" name="Google Shape;712;gdf4e517959_3_113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gdf4e517959_3_113"/>
          <p:cNvSpPr txBox="1"/>
          <p:nvPr/>
        </p:nvSpPr>
        <p:spPr>
          <a:xfrm>
            <a:off x="2020475" y="2003225"/>
            <a:ext cx="51105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ARQUITETURA PARA FORMAÇÃO TÉCNICA E PROFISSIONAL</a:t>
            </a:r>
            <a:endParaRPr sz="3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4" name="Google Shape;714;gdf4e517959_3_1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gdf4e517959_3_113"/>
          <p:cNvPicPr preferRelativeResize="0"/>
          <p:nvPr/>
        </p:nvPicPr>
        <p:blipFill rotWithShape="1">
          <a:blip r:embed="rId7">
            <a:alphaModFix/>
          </a:blip>
          <a:srcRect l="16138" t="33312" r="16138" b="32198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6" name="Google Shape;716;gdf4e517959_3_113"/>
          <p:cNvGrpSpPr/>
          <p:nvPr/>
        </p:nvGrpSpPr>
        <p:grpSpPr>
          <a:xfrm>
            <a:off x="787996" y="-427823"/>
            <a:ext cx="1265933" cy="1006938"/>
            <a:chOff x="4123350" y="1954053"/>
            <a:chExt cx="1005986" cy="3189540"/>
          </a:xfrm>
        </p:grpSpPr>
        <p:sp>
          <p:nvSpPr>
            <p:cNvPr id="717" name="Google Shape;717;gdf4e517959_3_113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gdf4e517959_3_113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gdf4e517959_3_113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gdf4e517959_3_113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gdf4e517959_3_113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2" name="Google Shape;722;gdf4e517959_3_1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gd7fd04fd83_0_45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729" name="Google Shape;729;gd7fd04fd83_0_45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0" name="Google Shape;730;gd7fd04fd83_0_45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31" name="Google Shape;731;gd7fd04fd83_0_45"/>
          <p:cNvSpPr txBox="1"/>
          <p:nvPr/>
        </p:nvSpPr>
        <p:spPr>
          <a:xfrm>
            <a:off x="1403648" y="243111"/>
            <a:ext cx="633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Itinerários com cursos técnicos e profissionalizantes</a:t>
            </a:r>
            <a:endParaRPr sz="900"/>
          </a:p>
        </p:txBody>
      </p:sp>
      <p:sp>
        <p:nvSpPr>
          <p:cNvPr id="732" name="Google Shape;732;gd7fd04fd83_0_45"/>
          <p:cNvSpPr txBox="1"/>
          <p:nvPr/>
        </p:nvSpPr>
        <p:spPr>
          <a:xfrm>
            <a:off x="536400" y="1086275"/>
            <a:ext cx="28878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</a:rPr>
              <a:t>Opção 1: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Curso Técnico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Novotec Integrado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Itinerário inteiramente profissionalizante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Só se escola aderir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33" name="Google Shape;733;gd7fd04fd83_0_45"/>
          <p:cNvSpPr txBox="1"/>
          <p:nvPr/>
        </p:nvSpPr>
        <p:spPr>
          <a:xfrm>
            <a:off x="3985080" y="1086275"/>
            <a:ext cx="28878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>
                <a:solidFill>
                  <a:schemeClr val="dk1"/>
                </a:solidFill>
              </a:rPr>
              <a:t>Opção 2: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Curso de qualificação (FIC)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Novotec Expresso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Substituem algumas UCs nos itinerários acadêmicos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Só se escola aderir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34" name="Google Shape;734;gd7fd04fd83_0_45"/>
          <p:cNvSpPr/>
          <p:nvPr/>
        </p:nvSpPr>
        <p:spPr>
          <a:xfrm>
            <a:off x="6886634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gdfdf423ca1_1_152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10" name="Google Shape;110;gdfdf423ca1_1_152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" name="Google Shape;111;gdfdf423ca1_1_152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2" name="Google Shape;112;gdfdf423ca1_1_152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LEGISLAÇÃO DO ENSINO MÉDIO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3" name="Google Shape;113;gdfdf423ca1_1_152"/>
          <p:cNvGrpSpPr/>
          <p:nvPr/>
        </p:nvGrpSpPr>
        <p:grpSpPr>
          <a:xfrm>
            <a:off x="675275" y="1350525"/>
            <a:ext cx="2225250" cy="3104250"/>
            <a:chOff x="675275" y="1350525"/>
            <a:chExt cx="2225250" cy="3104250"/>
          </a:xfrm>
        </p:grpSpPr>
        <p:sp>
          <p:nvSpPr>
            <p:cNvPr id="114" name="Google Shape;114;gdfdf423ca1_1_152"/>
            <p:cNvSpPr txBox="1"/>
            <p:nvPr/>
          </p:nvSpPr>
          <p:spPr>
            <a:xfrm>
              <a:off x="713225" y="2180475"/>
              <a:ext cx="2187300" cy="22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educação deve visar o </a:t>
              </a:r>
              <a:r>
                <a:rPr lang="pt-BR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pleno desenvolvimento da pessoa e seu preparo para exercício da cidadania e sua qualificação para o trabalho</a:t>
              </a:r>
              <a:endPara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dfdf423ca1_1_152"/>
            <p:cNvSpPr/>
            <p:nvPr/>
          </p:nvSpPr>
          <p:spPr>
            <a:xfrm>
              <a:off x="675275" y="1350525"/>
              <a:ext cx="2126400" cy="589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pt-BR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Constituição Federal de 1988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gdfdf423ca1_1_152"/>
          <p:cNvGrpSpPr/>
          <p:nvPr/>
        </p:nvGrpSpPr>
        <p:grpSpPr>
          <a:xfrm>
            <a:off x="3470788" y="1350525"/>
            <a:ext cx="2126400" cy="2573250"/>
            <a:chOff x="3470788" y="1350525"/>
            <a:chExt cx="2126400" cy="2573250"/>
          </a:xfrm>
        </p:grpSpPr>
        <p:sp>
          <p:nvSpPr>
            <p:cNvPr id="117" name="Google Shape;117;gdfdf423ca1_1_152"/>
            <p:cNvSpPr txBox="1"/>
            <p:nvPr/>
          </p:nvSpPr>
          <p:spPr>
            <a:xfrm>
              <a:off x="3470788" y="2180475"/>
              <a:ext cx="2126400" cy="174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ensino médio tem como finalidade o </a:t>
              </a:r>
              <a:r>
                <a:rPr lang="pt-BR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desenvolvimento humano, técnico, ético, cognitivo e social </a:t>
              </a:r>
              <a:r>
                <a:rPr lang="pt-BR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dos estudantes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dfdf423ca1_1_152"/>
            <p:cNvSpPr/>
            <p:nvPr/>
          </p:nvSpPr>
          <p:spPr>
            <a:xfrm>
              <a:off x="3470788" y="1350525"/>
              <a:ext cx="2126400" cy="589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pt-BR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Lei de Diretrizes e Bases de 1996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9" name="Google Shape;119;gdfdf423ca1_1_152"/>
          <p:cNvCxnSpPr/>
          <p:nvPr/>
        </p:nvCxnSpPr>
        <p:spPr>
          <a:xfrm>
            <a:off x="3134425" y="1350525"/>
            <a:ext cx="3600" cy="33234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20" name="Google Shape;120;gdfdf423ca1_1_152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dfdf423ca1_1_0"/>
          <p:cNvSpPr txBox="1"/>
          <p:nvPr/>
        </p:nvSpPr>
        <p:spPr>
          <a:xfrm>
            <a:off x="384000" y="857664"/>
            <a:ext cx="236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dk1"/>
                </a:solidFill>
              </a:rPr>
              <a:t>Opção 1: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1" name="Google Shape;741;gdfdf423ca1_1_0"/>
          <p:cNvSpPr/>
          <p:nvPr/>
        </p:nvSpPr>
        <p:spPr>
          <a:xfrm>
            <a:off x="1559850" y="1472325"/>
            <a:ext cx="39711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2" name="Google Shape;742;gdfdf423ca1_1_0"/>
          <p:cNvSpPr/>
          <p:nvPr/>
        </p:nvSpPr>
        <p:spPr>
          <a:xfrm>
            <a:off x="1534040" y="22886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3" name="Google Shape;743;gdfdf423ca1_1_0"/>
          <p:cNvSpPr/>
          <p:nvPr/>
        </p:nvSpPr>
        <p:spPr>
          <a:xfrm>
            <a:off x="4256274" y="2288653"/>
            <a:ext cx="20031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4" name="Google Shape;744;gdfdf423ca1_1_0"/>
          <p:cNvSpPr/>
          <p:nvPr/>
        </p:nvSpPr>
        <p:spPr>
          <a:xfrm>
            <a:off x="1532280" y="31059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5" name="Google Shape;745;gdfdf423ca1_1_0"/>
          <p:cNvSpPr/>
          <p:nvPr/>
        </p:nvSpPr>
        <p:spPr>
          <a:xfrm>
            <a:off x="4256274" y="2615925"/>
            <a:ext cx="2003100" cy="272100"/>
          </a:xfrm>
          <a:prstGeom prst="rect">
            <a:avLst/>
          </a:prstGeom>
          <a:solidFill>
            <a:srgbClr val="2E58A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Formação técnica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6" name="Google Shape;746;gdfdf423ca1_1_0"/>
          <p:cNvSpPr/>
          <p:nvPr/>
        </p:nvSpPr>
        <p:spPr>
          <a:xfrm>
            <a:off x="2920974" y="3094092"/>
            <a:ext cx="33384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7" name="Google Shape;747;gdfdf423ca1_1_0"/>
          <p:cNvSpPr txBox="1"/>
          <p:nvPr/>
        </p:nvSpPr>
        <p:spPr>
          <a:xfrm>
            <a:off x="391053" y="14174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8" name="Google Shape;748;gdfdf423ca1_1_0"/>
          <p:cNvSpPr txBox="1"/>
          <p:nvPr/>
        </p:nvSpPr>
        <p:spPr>
          <a:xfrm>
            <a:off x="391054" y="22235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9" name="Google Shape;749;gdfdf423ca1_1_0"/>
          <p:cNvSpPr txBox="1"/>
          <p:nvPr/>
        </p:nvSpPr>
        <p:spPr>
          <a:xfrm>
            <a:off x="391051" y="30356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50" name="Google Shape;750;gdfdf423ca1_1_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751" name="Google Shape;751;gdfdf423ca1_1_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2" name="Google Shape;752;gdfdf423ca1_1_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53" name="Google Shape;753;gdfdf423ca1_1_0"/>
          <p:cNvSpPr/>
          <p:nvPr/>
        </p:nvSpPr>
        <p:spPr>
          <a:xfrm>
            <a:off x="2920974" y="3420500"/>
            <a:ext cx="3338400" cy="272100"/>
          </a:xfrm>
          <a:prstGeom prst="rect">
            <a:avLst/>
          </a:prstGeom>
          <a:solidFill>
            <a:srgbClr val="2E58A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Formação técnica</a:t>
            </a:r>
            <a:endParaRPr/>
          </a:p>
        </p:txBody>
      </p:sp>
      <p:sp>
        <p:nvSpPr>
          <p:cNvPr id="754" name="Google Shape;754;gdfdf423ca1_1_0"/>
          <p:cNvSpPr txBox="1"/>
          <p:nvPr/>
        </p:nvSpPr>
        <p:spPr>
          <a:xfrm>
            <a:off x="1403648" y="243111"/>
            <a:ext cx="633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Itinerários com cursos técnicos</a:t>
            </a:r>
            <a:endParaRPr/>
          </a:p>
        </p:txBody>
      </p:sp>
      <p:sp>
        <p:nvSpPr>
          <p:cNvPr id="755" name="Google Shape;755;gdfdf423ca1_1_0"/>
          <p:cNvSpPr/>
          <p:nvPr/>
        </p:nvSpPr>
        <p:spPr>
          <a:xfrm>
            <a:off x="384000" y="3831400"/>
            <a:ext cx="6502500" cy="13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</a:rPr>
              <a:t>Quem são os professores? </a:t>
            </a:r>
            <a:endParaRPr sz="1600" b="1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t-BR" sz="1600">
                <a:solidFill>
                  <a:schemeClr val="dk1"/>
                </a:solidFill>
              </a:rPr>
              <a:t>Professores da rede estadual ministram as aulas da FGB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●"/>
            </a:pPr>
            <a:r>
              <a:rPr lang="pt-BR" sz="1600">
                <a:solidFill>
                  <a:schemeClr val="dk1"/>
                </a:solidFill>
              </a:rPr>
              <a:t>Professores de escola técnica ministram as aulas da formação técnica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756" name="Google Shape;756;gdfdf423ca1_1_0"/>
          <p:cNvSpPr/>
          <p:nvPr/>
        </p:nvSpPr>
        <p:spPr>
          <a:xfrm>
            <a:off x="5620374" y="1467275"/>
            <a:ext cx="639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7" name="Google Shape;757;gdfdf423ca1_1_0"/>
          <p:cNvSpPr/>
          <p:nvPr/>
        </p:nvSpPr>
        <p:spPr>
          <a:xfrm>
            <a:off x="5620374" y="17823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8" name="Google Shape;758;gdfdf423ca1_1_0"/>
          <p:cNvSpPr/>
          <p:nvPr/>
        </p:nvSpPr>
        <p:spPr>
          <a:xfrm>
            <a:off x="6886634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dfdf423ca1_1_1464"/>
          <p:cNvSpPr txBox="1"/>
          <p:nvPr/>
        </p:nvSpPr>
        <p:spPr>
          <a:xfrm>
            <a:off x="568050" y="4134425"/>
            <a:ext cx="683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Em 2022, serão abertas vagas em +12 cursos</a:t>
            </a:r>
            <a:endParaRPr sz="1800"/>
          </a:p>
        </p:txBody>
      </p:sp>
      <p:sp>
        <p:nvSpPr>
          <p:cNvPr id="765" name="Google Shape;765;gdfdf423ca1_1_1464"/>
          <p:cNvSpPr txBox="1"/>
          <p:nvPr/>
        </p:nvSpPr>
        <p:spPr>
          <a:xfrm>
            <a:off x="489250" y="1036325"/>
            <a:ext cx="5273100" cy="30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/>
              <a:t>Cursos já ofertados pelo Novotec Integrado:</a:t>
            </a:r>
            <a:endParaRPr sz="1800"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Contabilidade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Administração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Marketing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Logística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Recursos Humanos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Desenvolvimento de Sistemas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Informática para Internet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Serviços Jurídicos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Guia de Turismo</a:t>
            </a:r>
            <a:endParaRPr sz="1800"/>
          </a:p>
        </p:txBody>
      </p:sp>
      <p:grpSp>
        <p:nvGrpSpPr>
          <p:cNvPr id="766" name="Google Shape;766;gdfdf423ca1_1_146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767" name="Google Shape;767;gdfdf423ca1_1_146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8" name="Google Shape;768;gdfdf423ca1_1_146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69" name="Google Shape;769;gdfdf423ca1_1_1464"/>
          <p:cNvSpPr txBox="1"/>
          <p:nvPr/>
        </p:nvSpPr>
        <p:spPr>
          <a:xfrm>
            <a:off x="1403648" y="243111"/>
            <a:ext cx="633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Itinerários com cursos técnicos</a:t>
            </a:r>
            <a:endParaRPr/>
          </a:p>
        </p:txBody>
      </p:sp>
      <p:sp>
        <p:nvSpPr>
          <p:cNvPr id="770" name="Google Shape;770;gdfdf423ca1_1_1464"/>
          <p:cNvSpPr/>
          <p:nvPr/>
        </p:nvSpPr>
        <p:spPr>
          <a:xfrm>
            <a:off x="6886634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dfdf423ca1_1_76"/>
          <p:cNvSpPr/>
          <p:nvPr/>
        </p:nvSpPr>
        <p:spPr>
          <a:xfrm>
            <a:off x="384000" y="3755200"/>
            <a:ext cx="6502500" cy="13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dk1"/>
                </a:solidFill>
              </a:rPr>
              <a:t>Quem são os professores? </a:t>
            </a:r>
            <a:endParaRPr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Prof da rede estadual ministram as aulas da FGB e das UCs das áreas do conhecimento e acompanham as aulas das UCs de qualificação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Professores da escola técnica ministram aulas das UCs de qualificação, atuando em conjunto com profs da rede estadual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777" name="Google Shape;777;gdfdf423ca1_1_76"/>
          <p:cNvSpPr txBox="1"/>
          <p:nvPr/>
        </p:nvSpPr>
        <p:spPr>
          <a:xfrm>
            <a:off x="384000" y="857664"/>
            <a:ext cx="236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dk1"/>
                </a:solidFill>
              </a:rPr>
              <a:t>Opção 2: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8" name="Google Shape;778;gdfdf423ca1_1_76"/>
          <p:cNvSpPr/>
          <p:nvPr/>
        </p:nvSpPr>
        <p:spPr>
          <a:xfrm>
            <a:off x="1559850" y="1472325"/>
            <a:ext cx="39711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9" name="Google Shape;779;gdfdf423ca1_1_76"/>
          <p:cNvSpPr/>
          <p:nvPr/>
        </p:nvSpPr>
        <p:spPr>
          <a:xfrm>
            <a:off x="1534040" y="22886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0" name="Google Shape;780;gdfdf423ca1_1_76"/>
          <p:cNvSpPr/>
          <p:nvPr/>
        </p:nvSpPr>
        <p:spPr>
          <a:xfrm>
            <a:off x="4256274" y="2288653"/>
            <a:ext cx="20031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1" name="Google Shape;781;gdfdf423ca1_1_76"/>
          <p:cNvSpPr/>
          <p:nvPr/>
        </p:nvSpPr>
        <p:spPr>
          <a:xfrm>
            <a:off x="1532280" y="31059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2" name="Google Shape;782;gdfdf423ca1_1_76"/>
          <p:cNvSpPr/>
          <p:nvPr/>
        </p:nvSpPr>
        <p:spPr>
          <a:xfrm>
            <a:off x="2920974" y="3094092"/>
            <a:ext cx="33384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3" name="Google Shape;783;gdfdf423ca1_1_76"/>
          <p:cNvSpPr txBox="1"/>
          <p:nvPr/>
        </p:nvSpPr>
        <p:spPr>
          <a:xfrm>
            <a:off x="391053" y="14174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4" name="Google Shape;784;gdfdf423ca1_1_76"/>
          <p:cNvSpPr txBox="1"/>
          <p:nvPr/>
        </p:nvSpPr>
        <p:spPr>
          <a:xfrm>
            <a:off x="391054" y="22235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5" name="Google Shape;785;gdfdf423ca1_1_76"/>
          <p:cNvSpPr txBox="1"/>
          <p:nvPr/>
        </p:nvSpPr>
        <p:spPr>
          <a:xfrm>
            <a:off x="391051" y="30356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86" name="Google Shape;786;gdfdf423ca1_1_7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787" name="Google Shape;787;gdfdf423ca1_1_7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8" name="Google Shape;788;gdfdf423ca1_1_7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89" name="Google Shape;789;gdfdf423ca1_1_76"/>
          <p:cNvSpPr txBox="1"/>
          <p:nvPr/>
        </p:nvSpPr>
        <p:spPr>
          <a:xfrm>
            <a:off x="1403648" y="243111"/>
            <a:ext cx="633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Itinerários com cursos profissionalizantes</a:t>
            </a:r>
            <a:endParaRPr/>
          </a:p>
        </p:txBody>
      </p:sp>
      <p:sp>
        <p:nvSpPr>
          <p:cNvPr id="790" name="Google Shape;790;gdfdf423ca1_1_76"/>
          <p:cNvSpPr/>
          <p:nvPr/>
        </p:nvSpPr>
        <p:spPr>
          <a:xfrm>
            <a:off x="5620374" y="1467275"/>
            <a:ext cx="639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1" name="Google Shape;791;gdfdf423ca1_1_76"/>
          <p:cNvSpPr/>
          <p:nvPr/>
        </p:nvSpPr>
        <p:spPr>
          <a:xfrm>
            <a:off x="5620374" y="17823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2" name="Google Shape;792;gdfdf423ca1_1_76"/>
          <p:cNvSpPr/>
          <p:nvPr/>
        </p:nvSpPr>
        <p:spPr>
          <a:xfrm>
            <a:off x="4952573" y="2615925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1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3" name="Google Shape;793;gdfdf423ca1_1_76"/>
          <p:cNvSpPr/>
          <p:nvPr/>
        </p:nvSpPr>
        <p:spPr>
          <a:xfrm>
            <a:off x="5620431" y="2615925"/>
            <a:ext cx="639000" cy="272100"/>
          </a:xfrm>
          <a:prstGeom prst="rect">
            <a:avLst/>
          </a:prstGeom>
          <a:solidFill>
            <a:srgbClr val="2E58A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2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4" name="Google Shape;794;gdfdf423ca1_1_76"/>
          <p:cNvSpPr/>
          <p:nvPr/>
        </p:nvSpPr>
        <p:spPr>
          <a:xfrm>
            <a:off x="3588394" y="3420511"/>
            <a:ext cx="639000" cy="272100"/>
          </a:xfrm>
          <a:prstGeom prst="rect">
            <a:avLst/>
          </a:prstGeom>
          <a:solidFill>
            <a:srgbClr val="2E58A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3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5" name="Google Shape;795;gdfdf423ca1_1_76"/>
          <p:cNvSpPr/>
          <p:nvPr/>
        </p:nvSpPr>
        <p:spPr>
          <a:xfrm>
            <a:off x="4253778" y="34205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4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6" name="Google Shape;796;gdfdf423ca1_1_76"/>
          <p:cNvSpPr/>
          <p:nvPr/>
        </p:nvSpPr>
        <p:spPr>
          <a:xfrm>
            <a:off x="4952573" y="34205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5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7" name="Google Shape;797;gdfdf423ca1_1_76"/>
          <p:cNvSpPr/>
          <p:nvPr/>
        </p:nvSpPr>
        <p:spPr>
          <a:xfrm>
            <a:off x="5620431" y="34205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6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8" name="Google Shape;798;gdfdf423ca1_1_76"/>
          <p:cNvSpPr/>
          <p:nvPr/>
        </p:nvSpPr>
        <p:spPr>
          <a:xfrm>
            <a:off x="4256331" y="2615925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9" name="Google Shape;799;gdfdf423ca1_1_76"/>
          <p:cNvSpPr/>
          <p:nvPr/>
        </p:nvSpPr>
        <p:spPr>
          <a:xfrm>
            <a:off x="2921031" y="3420511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0" name="Google Shape;800;gdfdf423ca1_1_76"/>
          <p:cNvSpPr/>
          <p:nvPr/>
        </p:nvSpPr>
        <p:spPr>
          <a:xfrm>
            <a:off x="6886634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gdfdf423ca1_1_76"/>
          <p:cNvSpPr txBox="1"/>
          <p:nvPr/>
        </p:nvSpPr>
        <p:spPr>
          <a:xfrm>
            <a:off x="7242000" y="1357875"/>
            <a:ext cx="182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</a:rPr>
              <a:t>UC de área do conhecimento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802" name="Google Shape;802;gdfdf423ca1_1_76"/>
          <p:cNvSpPr/>
          <p:nvPr/>
        </p:nvSpPr>
        <p:spPr>
          <a:xfrm>
            <a:off x="6812725" y="1498875"/>
            <a:ext cx="366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3" name="Google Shape;803;gdfdf423ca1_1_76"/>
          <p:cNvSpPr/>
          <p:nvPr/>
        </p:nvSpPr>
        <p:spPr>
          <a:xfrm>
            <a:off x="6812725" y="1949213"/>
            <a:ext cx="366000" cy="272100"/>
          </a:xfrm>
          <a:prstGeom prst="rect">
            <a:avLst/>
          </a:prstGeom>
          <a:solidFill>
            <a:srgbClr val="2E58A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4" name="Google Shape;804;gdfdf423ca1_1_76"/>
          <p:cNvSpPr txBox="1"/>
          <p:nvPr/>
        </p:nvSpPr>
        <p:spPr>
          <a:xfrm>
            <a:off x="7242000" y="1900613"/>
            <a:ext cx="182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</a:rPr>
              <a:t>UC profissionalizante</a:t>
            </a:r>
            <a:endParaRPr sz="1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dfdf423ca1_1_1393"/>
          <p:cNvSpPr txBox="1"/>
          <p:nvPr/>
        </p:nvSpPr>
        <p:spPr>
          <a:xfrm>
            <a:off x="489250" y="883925"/>
            <a:ext cx="8076900" cy="4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Exemplos de cursos do Novotec Expresso, ofertados como Unidades Curriculares profissionalizantes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Comunicação e PV para o Mercado de Trabalho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Criação de Sites e Plataformas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Gráfico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de Plataformas e Experiência do  Usuário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Edição de Vídeo para Youtube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Excel Aplicado à Área Administrativa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Introdução a Banco de Dados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Programação (com Arduíno)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Gestão de Projetos Sociais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1" name="Google Shape;811;gdfdf423ca1_1_1393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12" name="Google Shape;812;gdfdf423ca1_1_1393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3" name="Google Shape;813;gdfdf423ca1_1_1393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14" name="Google Shape;814;gdfdf423ca1_1_1393"/>
          <p:cNvSpPr txBox="1"/>
          <p:nvPr/>
        </p:nvSpPr>
        <p:spPr>
          <a:xfrm>
            <a:off x="1403648" y="243111"/>
            <a:ext cx="633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Itinerários com cursos profissionalizantes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gdfdf423ca1_1_1393"/>
          <p:cNvSpPr/>
          <p:nvPr/>
        </p:nvSpPr>
        <p:spPr>
          <a:xfrm>
            <a:off x="5503405" y="1502250"/>
            <a:ext cx="3532200" cy="1069500"/>
          </a:xfrm>
          <a:prstGeom prst="roundRect">
            <a:avLst>
              <a:gd name="adj" fmla="val 16667"/>
            </a:avLst>
          </a:prstGeom>
          <a:solidFill>
            <a:srgbClr val="FEA62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cursos foram pensados para complementar e aplicar na prática o conteúdo das unidades curriculares de cada itinerário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gdfdf423ca1_1_1393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gdfdf423ca1_1_140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22" name="Google Shape;822;gdfdf423ca1_1_140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3" name="Google Shape;823;gdfdf423ca1_1_140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24" name="Google Shape;824;gdfdf423ca1_1_1404"/>
          <p:cNvSpPr txBox="1"/>
          <p:nvPr/>
        </p:nvSpPr>
        <p:spPr>
          <a:xfrm>
            <a:off x="1403648" y="243111"/>
            <a:ext cx="633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expansão do Novotec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5" name="Google Shape;825;gdfdf423ca1_1_1404" title="Gráfico"/>
          <p:cNvPicPr preferRelativeResize="0"/>
          <p:nvPr/>
        </p:nvPicPr>
        <p:blipFill rotWithShape="1">
          <a:blip r:embed="rId3">
            <a:alphaModFix/>
          </a:blip>
          <a:srcRect t="10176"/>
          <a:stretch/>
        </p:blipFill>
        <p:spPr>
          <a:xfrm>
            <a:off x="431178" y="1423300"/>
            <a:ext cx="6631551" cy="3683051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gdfdf423ca1_1_1404"/>
          <p:cNvSpPr txBox="1"/>
          <p:nvPr/>
        </p:nvSpPr>
        <p:spPr>
          <a:xfrm>
            <a:off x="690862" y="807725"/>
            <a:ext cx="717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atender aos interesses dos estudantes, as matrículas de ensino técnico e profissionalizante foram e serão ampliadas, conforme adesão das escolas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gdfdf423ca1_1_140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" name="Google Shape;832;gdf4e517959_3_134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gdf4e517959_3_1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4" name="Google Shape;834;gdf4e517959_3_134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5" name="Google Shape;835;gdf4e517959_3_134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836" name="Google Shape;836;gdf4e517959_3_134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gdf4e517959_3_134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8" name="Google Shape;838;gdf4e517959_3_134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pic>
        <p:nvPicPr>
          <p:cNvPr id="839" name="Google Shape;839;gdf4e517959_3_134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gdf4e517959_3_134"/>
          <p:cNvSpPr txBox="1"/>
          <p:nvPr/>
        </p:nvSpPr>
        <p:spPr>
          <a:xfrm>
            <a:off x="2020475" y="2003225"/>
            <a:ext cx="51105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ARQUITETURA PARA IMPLEMENTAÇÃO - ESCOLAS DO PEI</a:t>
            </a:r>
            <a:endParaRPr sz="3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1" name="Google Shape;841;gdf4e517959_3_1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gdf4e517959_3_134"/>
          <p:cNvPicPr preferRelativeResize="0"/>
          <p:nvPr/>
        </p:nvPicPr>
        <p:blipFill rotWithShape="1">
          <a:blip r:embed="rId7">
            <a:alphaModFix/>
          </a:blip>
          <a:srcRect l="16138" t="33312" r="16138" b="32198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3" name="Google Shape;843;gdf4e517959_3_134"/>
          <p:cNvGrpSpPr/>
          <p:nvPr/>
        </p:nvGrpSpPr>
        <p:grpSpPr>
          <a:xfrm>
            <a:off x="787996" y="-427823"/>
            <a:ext cx="1265933" cy="1006938"/>
            <a:chOff x="4123350" y="1954053"/>
            <a:chExt cx="1005986" cy="3189540"/>
          </a:xfrm>
        </p:grpSpPr>
        <p:sp>
          <p:nvSpPr>
            <p:cNvPr id="844" name="Google Shape;844;gdf4e517959_3_134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gdf4e517959_3_134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df4e517959_3_134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df4e517959_3_134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gdf4e517959_3_134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49" name="Google Shape;849;gdf4e517959_3_1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gdfdf423ca1_1_1475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56" name="Google Shape;856;gdfdf423ca1_1_1475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7" name="Google Shape;857;gdfdf423ca1_1_1475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58" name="Google Shape;858;gdfdf423ca1_1_1475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NOVO ENSINO MÉDIO EM SP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9" name="Google Shape;859;gdfdf423ca1_1_1475"/>
          <p:cNvSpPr/>
          <p:nvPr/>
        </p:nvSpPr>
        <p:spPr>
          <a:xfrm>
            <a:off x="1531975" y="1624725"/>
            <a:ext cx="40329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0" name="Google Shape;860;gdfdf423ca1_1_1475"/>
          <p:cNvSpPr/>
          <p:nvPr/>
        </p:nvSpPr>
        <p:spPr>
          <a:xfrm>
            <a:off x="15340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1" name="Google Shape;861;gdfdf423ca1_1_1475"/>
          <p:cNvSpPr/>
          <p:nvPr/>
        </p:nvSpPr>
        <p:spPr>
          <a:xfrm>
            <a:off x="4254846" y="2441053"/>
            <a:ext cx="20031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2" name="Google Shape;862;gdfdf423ca1_1_1475"/>
          <p:cNvSpPr/>
          <p:nvPr/>
        </p:nvSpPr>
        <p:spPr>
          <a:xfrm>
            <a:off x="4922346" y="2768319"/>
            <a:ext cx="1335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Aprofundamento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3" name="Google Shape;863;gdfdf423ca1_1_1475"/>
          <p:cNvSpPr/>
          <p:nvPr/>
        </p:nvSpPr>
        <p:spPr>
          <a:xfrm>
            <a:off x="15322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4" name="Google Shape;864;gdfdf423ca1_1_1475"/>
          <p:cNvSpPr/>
          <p:nvPr/>
        </p:nvSpPr>
        <p:spPr>
          <a:xfrm>
            <a:off x="2919546" y="3246492"/>
            <a:ext cx="33384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5" name="Google Shape;865;gdfdf423ca1_1_1475"/>
          <p:cNvSpPr/>
          <p:nvPr/>
        </p:nvSpPr>
        <p:spPr>
          <a:xfrm>
            <a:off x="3587346" y="3572778"/>
            <a:ext cx="2670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Aprofundamento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6" name="Google Shape;866;gdfdf423ca1_1_1475"/>
          <p:cNvSpPr txBox="1"/>
          <p:nvPr/>
        </p:nvSpPr>
        <p:spPr>
          <a:xfrm>
            <a:off x="3910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7" name="Google Shape;867;gdfdf423ca1_1_1475"/>
          <p:cNvSpPr txBox="1"/>
          <p:nvPr/>
        </p:nvSpPr>
        <p:spPr>
          <a:xfrm>
            <a:off x="3910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8" name="Google Shape;868;gdfdf423ca1_1_1475"/>
          <p:cNvSpPr txBox="1"/>
          <p:nvPr/>
        </p:nvSpPr>
        <p:spPr>
          <a:xfrm>
            <a:off x="3910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9" name="Google Shape;869;gdfdf423ca1_1_1475"/>
          <p:cNvSpPr/>
          <p:nvPr/>
        </p:nvSpPr>
        <p:spPr>
          <a:xfrm>
            <a:off x="5618946" y="1624734"/>
            <a:ext cx="639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0" name="Google Shape;870;gdfdf423ca1_1_1475"/>
          <p:cNvSpPr/>
          <p:nvPr/>
        </p:nvSpPr>
        <p:spPr>
          <a:xfrm>
            <a:off x="5618946" y="19347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1" name="Google Shape;871;gdfdf423ca1_1_1475"/>
          <p:cNvSpPr/>
          <p:nvPr/>
        </p:nvSpPr>
        <p:spPr>
          <a:xfrm>
            <a:off x="4254846" y="2768319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2" name="Google Shape;872;gdfdf423ca1_1_1475"/>
          <p:cNvSpPr/>
          <p:nvPr/>
        </p:nvSpPr>
        <p:spPr>
          <a:xfrm>
            <a:off x="2919546" y="3572778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3" name="Google Shape;873;gdfdf423ca1_1_1475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gdfdf423ca1_1_149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80" name="Google Shape;880;gdfdf423ca1_1_149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1" name="Google Shape;881;gdfdf423ca1_1_149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82" name="Google Shape;882;gdfdf423ca1_1_149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MODELO DA PEI DE 9 HORAS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3" name="Google Shape;883;gdfdf423ca1_1_1498"/>
          <p:cNvSpPr/>
          <p:nvPr/>
        </p:nvSpPr>
        <p:spPr>
          <a:xfrm>
            <a:off x="5618950" y="1619675"/>
            <a:ext cx="24915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4" name="Google Shape;884;gdfdf423ca1_1_1498"/>
          <p:cNvSpPr/>
          <p:nvPr/>
        </p:nvSpPr>
        <p:spPr>
          <a:xfrm>
            <a:off x="15340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5" name="Google Shape;885;gdfdf423ca1_1_1498"/>
          <p:cNvSpPr/>
          <p:nvPr/>
        </p:nvSpPr>
        <p:spPr>
          <a:xfrm>
            <a:off x="4265128" y="2441050"/>
            <a:ext cx="38454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6" name="Google Shape;886;gdfdf423ca1_1_1498"/>
          <p:cNvSpPr/>
          <p:nvPr/>
        </p:nvSpPr>
        <p:spPr>
          <a:xfrm>
            <a:off x="4931728" y="2768319"/>
            <a:ext cx="1335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Aprofundamento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7" name="Google Shape;887;gdfdf423ca1_1_1498"/>
          <p:cNvSpPr/>
          <p:nvPr/>
        </p:nvSpPr>
        <p:spPr>
          <a:xfrm>
            <a:off x="15322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8" name="Google Shape;888;gdfdf423ca1_1_1498"/>
          <p:cNvSpPr/>
          <p:nvPr/>
        </p:nvSpPr>
        <p:spPr>
          <a:xfrm>
            <a:off x="2880928" y="3246500"/>
            <a:ext cx="52296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9" name="Google Shape;889;gdfdf423ca1_1_1498"/>
          <p:cNvSpPr/>
          <p:nvPr/>
        </p:nvSpPr>
        <p:spPr>
          <a:xfrm>
            <a:off x="3559828" y="3572778"/>
            <a:ext cx="2670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Aprofundamento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0" name="Google Shape;890;gdfdf423ca1_1_1498"/>
          <p:cNvSpPr txBox="1"/>
          <p:nvPr/>
        </p:nvSpPr>
        <p:spPr>
          <a:xfrm>
            <a:off x="3910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1" name="Google Shape;891;gdfdf423ca1_1_1498"/>
          <p:cNvSpPr txBox="1"/>
          <p:nvPr/>
        </p:nvSpPr>
        <p:spPr>
          <a:xfrm>
            <a:off x="3910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2" name="Google Shape;892;gdfdf423ca1_1_1498"/>
          <p:cNvSpPr txBox="1"/>
          <p:nvPr/>
        </p:nvSpPr>
        <p:spPr>
          <a:xfrm>
            <a:off x="3910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3" name="Google Shape;893;gdfdf423ca1_1_1498"/>
          <p:cNvSpPr/>
          <p:nvPr/>
        </p:nvSpPr>
        <p:spPr>
          <a:xfrm>
            <a:off x="6288673" y="1948806"/>
            <a:ext cx="798600" cy="2721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Práticas Experim.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4" name="Google Shape;894;gdfdf423ca1_1_1498"/>
          <p:cNvSpPr/>
          <p:nvPr/>
        </p:nvSpPr>
        <p:spPr>
          <a:xfrm>
            <a:off x="7118001" y="1948806"/>
            <a:ext cx="5646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5" name="Google Shape;895;gdfdf423ca1_1_1498"/>
          <p:cNvSpPr/>
          <p:nvPr/>
        </p:nvSpPr>
        <p:spPr>
          <a:xfrm>
            <a:off x="7713328" y="1948806"/>
            <a:ext cx="397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Clu-bes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6" name="Google Shape;896;gdfdf423ca1_1_1498"/>
          <p:cNvSpPr/>
          <p:nvPr/>
        </p:nvSpPr>
        <p:spPr>
          <a:xfrm>
            <a:off x="6294928" y="2768319"/>
            <a:ext cx="798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7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7" name="Google Shape;897;gdfdf423ca1_1_1498"/>
          <p:cNvSpPr/>
          <p:nvPr/>
        </p:nvSpPr>
        <p:spPr>
          <a:xfrm>
            <a:off x="7121128" y="2768319"/>
            <a:ext cx="5646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8" name="Google Shape;898;gdfdf423ca1_1_1498"/>
          <p:cNvSpPr/>
          <p:nvPr/>
        </p:nvSpPr>
        <p:spPr>
          <a:xfrm>
            <a:off x="7713328" y="2768319"/>
            <a:ext cx="397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Clu-bes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9" name="Google Shape;899;gdfdf423ca1_1_1498"/>
          <p:cNvSpPr/>
          <p:nvPr/>
        </p:nvSpPr>
        <p:spPr>
          <a:xfrm>
            <a:off x="6270328" y="3572778"/>
            <a:ext cx="798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UC 8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0" name="Google Shape;900;gdfdf423ca1_1_1498"/>
          <p:cNvSpPr/>
          <p:nvPr/>
        </p:nvSpPr>
        <p:spPr>
          <a:xfrm>
            <a:off x="7108828" y="3572778"/>
            <a:ext cx="5646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1" name="Google Shape;901;gdfdf423ca1_1_1498"/>
          <p:cNvSpPr/>
          <p:nvPr/>
        </p:nvSpPr>
        <p:spPr>
          <a:xfrm>
            <a:off x="7713328" y="3572778"/>
            <a:ext cx="397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Clu-bes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2" name="Google Shape;902;gdfdf423ca1_1_1498"/>
          <p:cNvSpPr/>
          <p:nvPr/>
        </p:nvSpPr>
        <p:spPr>
          <a:xfrm>
            <a:off x="4265128" y="2768319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3" name="Google Shape;903;gdfdf423ca1_1_1498"/>
          <p:cNvSpPr/>
          <p:nvPr/>
        </p:nvSpPr>
        <p:spPr>
          <a:xfrm>
            <a:off x="2880928" y="3572778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4" name="Google Shape;904;gdfdf423ca1_1_1498"/>
          <p:cNvSpPr/>
          <p:nvPr/>
        </p:nvSpPr>
        <p:spPr>
          <a:xfrm>
            <a:off x="1531975" y="1624725"/>
            <a:ext cx="40329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5" name="Google Shape;905;gdfdf423ca1_1_1498"/>
          <p:cNvSpPr/>
          <p:nvPr/>
        </p:nvSpPr>
        <p:spPr>
          <a:xfrm>
            <a:off x="5618946" y="1948806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6" name="Google Shape;906;gdfdf423ca1_1_1498"/>
          <p:cNvSpPr/>
          <p:nvPr/>
        </p:nvSpPr>
        <p:spPr>
          <a:xfrm rot="-5400000">
            <a:off x="3729250" y="1785625"/>
            <a:ext cx="191700" cy="48429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gdfdf423ca1_1_1498"/>
          <p:cNvSpPr/>
          <p:nvPr/>
        </p:nvSpPr>
        <p:spPr>
          <a:xfrm rot="-5400000">
            <a:off x="7133875" y="3283825"/>
            <a:ext cx="191700" cy="18465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gdfdf423ca1_1_1498"/>
          <p:cNvSpPr txBox="1"/>
          <p:nvPr/>
        </p:nvSpPr>
        <p:spPr>
          <a:xfrm>
            <a:off x="1378800" y="4795800"/>
            <a:ext cx="690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9" name="Google Shape;909;gdfdf423ca1_1_1498"/>
          <p:cNvSpPr txBox="1"/>
          <p:nvPr/>
        </p:nvSpPr>
        <p:spPr>
          <a:xfrm>
            <a:off x="6134100" y="4327425"/>
            <a:ext cx="249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Carga horária estendida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0" name="Google Shape;910;gdfdf423ca1_1_1498"/>
          <p:cNvSpPr txBox="1"/>
          <p:nvPr/>
        </p:nvSpPr>
        <p:spPr>
          <a:xfrm>
            <a:off x="2268425" y="4327425"/>
            <a:ext cx="32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Equivalente à carga horária regular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6" name="Google Shape;916;gdfdf423ca1_1_153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917" name="Google Shape;917;gdfdf423ca1_1_153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8" name="Google Shape;918;gdfdf423ca1_1_153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19" name="Google Shape;919;gdfdf423ca1_1_1534"/>
          <p:cNvSpPr/>
          <p:nvPr/>
        </p:nvSpPr>
        <p:spPr>
          <a:xfrm>
            <a:off x="15340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600h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0" name="Google Shape;920;gdfdf423ca1_1_1534"/>
          <p:cNvSpPr/>
          <p:nvPr/>
        </p:nvSpPr>
        <p:spPr>
          <a:xfrm>
            <a:off x="4265128" y="2441050"/>
            <a:ext cx="38454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750h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1" name="Google Shape;921;gdfdf423ca1_1_1534"/>
          <p:cNvSpPr/>
          <p:nvPr/>
        </p:nvSpPr>
        <p:spPr>
          <a:xfrm>
            <a:off x="15322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300h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2" name="Google Shape;922;gdfdf423ca1_1_1534"/>
          <p:cNvSpPr/>
          <p:nvPr/>
        </p:nvSpPr>
        <p:spPr>
          <a:xfrm>
            <a:off x="2880928" y="3246500"/>
            <a:ext cx="52296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1.050h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3" name="Google Shape;923;gdfdf423ca1_1_1534"/>
          <p:cNvSpPr txBox="1"/>
          <p:nvPr/>
        </p:nvSpPr>
        <p:spPr>
          <a:xfrm>
            <a:off x="3910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4" name="Google Shape;924;gdfdf423ca1_1_1534"/>
          <p:cNvSpPr txBox="1"/>
          <p:nvPr/>
        </p:nvSpPr>
        <p:spPr>
          <a:xfrm>
            <a:off x="3910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5" name="Google Shape;925;gdfdf423ca1_1_1534"/>
          <p:cNvSpPr txBox="1"/>
          <p:nvPr/>
        </p:nvSpPr>
        <p:spPr>
          <a:xfrm>
            <a:off x="3910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6" name="Google Shape;926;gdfdf423ca1_1_1534"/>
          <p:cNvSpPr/>
          <p:nvPr/>
        </p:nvSpPr>
        <p:spPr>
          <a:xfrm>
            <a:off x="6270917" y="2768319"/>
            <a:ext cx="798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7" name="Google Shape;927;gdfdf423ca1_1_1534"/>
          <p:cNvSpPr/>
          <p:nvPr/>
        </p:nvSpPr>
        <p:spPr>
          <a:xfrm>
            <a:off x="7109123" y="2768319"/>
            <a:ext cx="5646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90h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gdfdf423ca1_1_1534"/>
          <p:cNvSpPr/>
          <p:nvPr/>
        </p:nvSpPr>
        <p:spPr>
          <a:xfrm>
            <a:off x="7713328" y="2768319"/>
            <a:ext cx="397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60h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gdfdf423ca1_1_1534"/>
          <p:cNvSpPr/>
          <p:nvPr/>
        </p:nvSpPr>
        <p:spPr>
          <a:xfrm>
            <a:off x="6270917" y="3572778"/>
            <a:ext cx="798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0" name="Google Shape;930;gdfdf423ca1_1_1534"/>
          <p:cNvSpPr/>
          <p:nvPr/>
        </p:nvSpPr>
        <p:spPr>
          <a:xfrm>
            <a:off x="7109123" y="3572778"/>
            <a:ext cx="5646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90h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gdfdf423ca1_1_1534"/>
          <p:cNvSpPr/>
          <p:nvPr/>
        </p:nvSpPr>
        <p:spPr>
          <a:xfrm>
            <a:off x="7713328" y="3572778"/>
            <a:ext cx="397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60h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gdfdf423ca1_1_1534"/>
          <p:cNvSpPr/>
          <p:nvPr/>
        </p:nvSpPr>
        <p:spPr>
          <a:xfrm>
            <a:off x="4265128" y="2768319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3" name="Google Shape;933;gdfdf423ca1_1_1534"/>
          <p:cNvSpPr/>
          <p:nvPr/>
        </p:nvSpPr>
        <p:spPr>
          <a:xfrm>
            <a:off x="2880928" y="3572778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4" name="Google Shape;934;gdfdf423ca1_1_1534"/>
          <p:cNvSpPr/>
          <p:nvPr/>
        </p:nvSpPr>
        <p:spPr>
          <a:xfrm>
            <a:off x="5618950" y="1619675"/>
            <a:ext cx="24915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450h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5" name="Google Shape;935;gdfdf423ca1_1_1534"/>
          <p:cNvSpPr/>
          <p:nvPr/>
        </p:nvSpPr>
        <p:spPr>
          <a:xfrm>
            <a:off x="6288673" y="1948806"/>
            <a:ext cx="798600" cy="2721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6" name="Google Shape;936;gdfdf423ca1_1_1534"/>
          <p:cNvSpPr/>
          <p:nvPr/>
        </p:nvSpPr>
        <p:spPr>
          <a:xfrm>
            <a:off x="7118001" y="1948806"/>
            <a:ext cx="5646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90h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7" name="Google Shape;937;gdfdf423ca1_1_1534"/>
          <p:cNvSpPr/>
          <p:nvPr/>
        </p:nvSpPr>
        <p:spPr>
          <a:xfrm>
            <a:off x="7713328" y="1948806"/>
            <a:ext cx="397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60h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8" name="Google Shape;938;gdfdf423ca1_1_1534"/>
          <p:cNvSpPr/>
          <p:nvPr/>
        </p:nvSpPr>
        <p:spPr>
          <a:xfrm>
            <a:off x="1531975" y="1624725"/>
            <a:ext cx="40329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900h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9" name="Google Shape;939;gdfdf423ca1_1_1534"/>
          <p:cNvSpPr/>
          <p:nvPr/>
        </p:nvSpPr>
        <p:spPr>
          <a:xfrm>
            <a:off x="5618946" y="1948806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0" name="Google Shape;940;gdfdf423ca1_1_153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MODELO DA PEI DE 9 HORAS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1" name="Google Shape;941;gdfdf423ca1_1_1534"/>
          <p:cNvSpPr/>
          <p:nvPr/>
        </p:nvSpPr>
        <p:spPr>
          <a:xfrm>
            <a:off x="3588394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2" name="Google Shape;942;gdfdf423ca1_1_1534"/>
          <p:cNvSpPr/>
          <p:nvPr/>
        </p:nvSpPr>
        <p:spPr>
          <a:xfrm>
            <a:off x="4265739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gdfdf423ca1_1_1534"/>
          <p:cNvSpPr/>
          <p:nvPr/>
        </p:nvSpPr>
        <p:spPr>
          <a:xfrm>
            <a:off x="5620431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gdfdf423ca1_1_1534"/>
          <p:cNvSpPr/>
          <p:nvPr/>
        </p:nvSpPr>
        <p:spPr>
          <a:xfrm>
            <a:off x="4943085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gdfdf423ca1_1_1534"/>
          <p:cNvSpPr/>
          <p:nvPr/>
        </p:nvSpPr>
        <p:spPr>
          <a:xfrm>
            <a:off x="5620431" y="2768319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6" name="Google Shape;946;gdfdf423ca1_1_1534"/>
          <p:cNvSpPr/>
          <p:nvPr/>
        </p:nvSpPr>
        <p:spPr>
          <a:xfrm>
            <a:off x="4943085" y="2768319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7" name="Google Shape;947;gdfdf423ca1_1_1534"/>
          <p:cNvSpPr txBox="1"/>
          <p:nvPr/>
        </p:nvSpPr>
        <p:spPr>
          <a:xfrm>
            <a:off x="1443800" y="4666525"/>
            <a:ext cx="666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Total: 4.050 horas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3" name="Google Shape;953;gdfdf423ca1_1_157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954" name="Google Shape;954;gdfdf423ca1_1_157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5" name="Google Shape;955;gdfdf423ca1_1_157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56" name="Google Shape;956;gdfdf423ca1_1_1570"/>
          <p:cNvSpPr/>
          <p:nvPr/>
        </p:nvSpPr>
        <p:spPr>
          <a:xfrm>
            <a:off x="15340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7" name="Google Shape;957;gdfdf423ca1_1_1570"/>
          <p:cNvSpPr/>
          <p:nvPr/>
        </p:nvSpPr>
        <p:spPr>
          <a:xfrm>
            <a:off x="4265126" y="2441050"/>
            <a:ext cx="30834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gdfdf423ca1_1_1570"/>
          <p:cNvSpPr/>
          <p:nvPr/>
        </p:nvSpPr>
        <p:spPr>
          <a:xfrm>
            <a:off x="4922308" y="2768319"/>
            <a:ext cx="1335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Aprofundamento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gdfdf423ca1_1_1570"/>
          <p:cNvSpPr/>
          <p:nvPr/>
        </p:nvSpPr>
        <p:spPr>
          <a:xfrm>
            <a:off x="1532280" y="325240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0" name="Google Shape;960;gdfdf423ca1_1_1570"/>
          <p:cNvSpPr/>
          <p:nvPr/>
        </p:nvSpPr>
        <p:spPr>
          <a:xfrm>
            <a:off x="2902528" y="3252409"/>
            <a:ext cx="4446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gdfdf423ca1_1_1570"/>
          <p:cNvSpPr txBox="1"/>
          <p:nvPr/>
        </p:nvSpPr>
        <p:spPr>
          <a:xfrm>
            <a:off x="3910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2" name="Google Shape;962;gdfdf423ca1_1_1570"/>
          <p:cNvSpPr txBox="1"/>
          <p:nvPr/>
        </p:nvSpPr>
        <p:spPr>
          <a:xfrm>
            <a:off x="3910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3" name="Google Shape;963;gdfdf423ca1_1_1570"/>
          <p:cNvSpPr txBox="1"/>
          <p:nvPr/>
        </p:nvSpPr>
        <p:spPr>
          <a:xfrm>
            <a:off x="3910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4" name="Google Shape;964;gdfdf423ca1_1_1570"/>
          <p:cNvSpPr/>
          <p:nvPr/>
        </p:nvSpPr>
        <p:spPr>
          <a:xfrm>
            <a:off x="6321288" y="2768314"/>
            <a:ext cx="5778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gdfdf423ca1_1_1570"/>
          <p:cNvSpPr/>
          <p:nvPr/>
        </p:nvSpPr>
        <p:spPr>
          <a:xfrm>
            <a:off x="6951328" y="2768319"/>
            <a:ext cx="397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Clu-bes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gdfdf423ca1_1_1570"/>
          <p:cNvSpPr/>
          <p:nvPr/>
        </p:nvSpPr>
        <p:spPr>
          <a:xfrm>
            <a:off x="6321288" y="3572775"/>
            <a:ext cx="5778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gdfdf423ca1_1_1570"/>
          <p:cNvSpPr/>
          <p:nvPr/>
        </p:nvSpPr>
        <p:spPr>
          <a:xfrm>
            <a:off x="6951328" y="3572778"/>
            <a:ext cx="397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Clu-bes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gdfdf423ca1_1_1570"/>
          <p:cNvSpPr/>
          <p:nvPr/>
        </p:nvSpPr>
        <p:spPr>
          <a:xfrm>
            <a:off x="4265128" y="2768319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gdfdf423ca1_1_1570"/>
          <p:cNvSpPr/>
          <p:nvPr/>
        </p:nvSpPr>
        <p:spPr>
          <a:xfrm>
            <a:off x="2880928" y="3572778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0" name="Google Shape;970;gdfdf423ca1_1_1570"/>
          <p:cNvSpPr/>
          <p:nvPr/>
        </p:nvSpPr>
        <p:spPr>
          <a:xfrm>
            <a:off x="5618950" y="1619675"/>
            <a:ext cx="17295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1" name="Google Shape;971;gdfdf423ca1_1_1570"/>
          <p:cNvSpPr/>
          <p:nvPr/>
        </p:nvSpPr>
        <p:spPr>
          <a:xfrm>
            <a:off x="6330375" y="1948800"/>
            <a:ext cx="5778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OE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2" name="Google Shape;972;gdfdf423ca1_1_1570"/>
          <p:cNvSpPr/>
          <p:nvPr/>
        </p:nvSpPr>
        <p:spPr>
          <a:xfrm>
            <a:off x="6951328" y="1948806"/>
            <a:ext cx="397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Clu-bes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gdfdf423ca1_1_1570"/>
          <p:cNvSpPr/>
          <p:nvPr/>
        </p:nvSpPr>
        <p:spPr>
          <a:xfrm>
            <a:off x="1531975" y="1624725"/>
            <a:ext cx="40329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FGB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4" name="Google Shape;974;gdfdf423ca1_1_1570"/>
          <p:cNvSpPr/>
          <p:nvPr/>
        </p:nvSpPr>
        <p:spPr>
          <a:xfrm>
            <a:off x="5618946" y="1948806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Inova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gdfdf423ca1_1_157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MODELO DA PEI DE 7 HORAS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6" name="Google Shape;976;gdfdf423ca1_1_1570"/>
          <p:cNvSpPr/>
          <p:nvPr/>
        </p:nvSpPr>
        <p:spPr>
          <a:xfrm>
            <a:off x="3564717" y="3572778"/>
            <a:ext cx="2670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Aprofundamento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7" name="Google Shape;977;gdfdf423ca1_1_1570"/>
          <p:cNvSpPr/>
          <p:nvPr/>
        </p:nvSpPr>
        <p:spPr>
          <a:xfrm rot="-5400000">
            <a:off x="3729250" y="1785625"/>
            <a:ext cx="191700" cy="48429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gdfdf423ca1_1_1570"/>
          <p:cNvSpPr/>
          <p:nvPr/>
        </p:nvSpPr>
        <p:spPr>
          <a:xfrm rot="-5400000">
            <a:off x="6738175" y="3679525"/>
            <a:ext cx="191700" cy="10551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gdfdf423ca1_1_1570"/>
          <p:cNvSpPr txBox="1"/>
          <p:nvPr/>
        </p:nvSpPr>
        <p:spPr>
          <a:xfrm>
            <a:off x="2268425" y="4327425"/>
            <a:ext cx="32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Equivalente à carga horária regular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0" name="Google Shape;980;gdfdf423ca1_1_1570"/>
          <p:cNvSpPr txBox="1"/>
          <p:nvPr/>
        </p:nvSpPr>
        <p:spPr>
          <a:xfrm>
            <a:off x="5905500" y="4251225"/>
            <a:ext cx="201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Carga horária estendida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gdfdf423ca1_1_16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7" name="Google Shape;127;gdfdf423ca1_1_16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" name="Google Shape;128;gdfdf423ca1_1_16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9" name="Google Shape;129;gdfdf423ca1_1_16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LEGISLAÇÃO DO ENSINO MÉDIO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0" name="Google Shape;130;gdfdf423ca1_1_168"/>
          <p:cNvGrpSpPr/>
          <p:nvPr/>
        </p:nvGrpSpPr>
        <p:grpSpPr>
          <a:xfrm>
            <a:off x="675275" y="1350525"/>
            <a:ext cx="2225250" cy="3369750"/>
            <a:chOff x="675275" y="1350525"/>
            <a:chExt cx="2225250" cy="3369750"/>
          </a:xfrm>
        </p:grpSpPr>
        <p:sp>
          <p:nvSpPr>
            <p:cNvPr id="131" name="Google Shape;131;gdfdf423ca1_1_168"/>
            <p:cNvSpPr txBox="1"/>
            <p:nvPr/>
          </p:nvSpPr>
          <p:spPr>
            <a:xfrm>
              <a:off x="713225" y="2180475"/>
              <a:ext cx="2187300" cy="253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 2008, o estado de SP </a:t>
              </a:r>
              <a:r>
                <a:rPr lang="pt-BR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homologou o currículo que está em vigor </a:t>
              </a:r>
              <a:r>
                <a:rPr lang="pt-BR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para o ensino médio, com clareza sobre as </a:t>
              </a:r>
              <a:r>
                <a:rPr lang="pt-BR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habilidades </a:t>
              </a:r>
              <a:r>
                <a:rPr lang="pt-BR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serem aprendidas e a inclusão de conceitos de </a:t>
              </a:r>
              <a:r>
                <a:rPr lang="pt-BR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educação integral</a:t>
              </a:r>
              <a:endPara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gdfdf423ca1_1_168"/>
            <p:cNvSpPr/>
            <p:nvPr/>
          </p:nvSpPr>
          <p:spPr>
            <a:xfrm>
              <a:off x="675275" y="1350525"/>
              <a:ext cx="2126400" cy="589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Currículo do Estado de SP de 2008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gdfdf423ca1_1_168"/>
          <p:cNvGrpSpPr/>
          <p:nvPr/>
        </p:nvGrpSpPr>
        <p:grpSpPr>
          <a:xfrm>
            <a:off x="3470788" y="1350525"/>
            <a:ext cx="2126400" cy="2573250"/>
            <a:chOff x="3470788" y="1350525"/>
            <a:chExt cx="2126400" cy="2573250"/>
          </a:xfrm>
        </p:grpSpPr>
        <p:sp>
          <p:nvSpPr>
            <p:cNvPr id="134" name="Google Shape;134;gdfdf423ca1_1_168"/>
            <p:cNvSpPr txBox="1"/>
            <p:nvPr/>
          </p:nvSpPr>
          <p:spPr>
            <a:xfrm>
              <a:off x="3470788" y="2180475"/>
              <a:ext cx="2126400" cy="174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PNE prevê em sua meta 3 a </a:t>
              </a:r>
              <a:r>
                <a:rPr lang="pt-BR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renovação do ensino médio, com abordagens interdisciplinares e currículos flexíveis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gdfdf423ca1_1_168"/>
            <p:cNvSpPr/>
            <p:nvPr/>
          </p:nvSpPr>
          <p:spPr>
            <a:xfrm>
              <a:off x="3470788" y="1350525"/>
              <a:ext cx="2126400" cy="589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Plano Nacional de Educação de 2014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gdfdf423ca1_1_168"/>
          <p:cNvGrpSpPr/>
          <p:nvPr/>
        </p:nvGrpSpPr>
        <p:grpSpPr>
          <a:xfrm>
            <a:off x="6266300" y="1350525"/>
            <a:ext cx="2126400" cy="1245450"/>
            <a:chOff x="6266300" y="1350525"/>
            <a:chExt cx="2126400" cy="1245450"/>
          </a:xfrm>
        </p:grpSpPr>
        <p:sp>
          <p:nvSpPr>
            <p:cNvPr id="137" name="Google Shape;137;gdfdf423ca1_1_168"/>
            <p:cNvSpPr txBox="1"/>
            <p:nvPr/>
          </p:nvSpPr>
          <p:spPr>
            <a:xfrm>
              <a:off x="6266300" y="2180475"/>
              <a:ext cx="21264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dfdf423ca1_1_168"/>
            <p:cNvSpPr/>
            <p:nvPr/>
          </p:nvSpPr>
          <p:spPr>
            <a:xfrm>
              <a:off x="6266300" y="1350525"/>
              <a:ext cx="2126400" cy="589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9" name="Google Shape;139;gdfdf423ca1_1_168"/>
          <p:cNvCxnSpPr/>
          <p:nvPr/>
        </p:nvCxnSpPr>
        <p:spPr>
          <a:xfrm>
            <a:off x="3134425" y="1350525"/>
            <a:ext cx="3600" cy="33234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40" name="Google Shape;140;gdfdf423ca1_1_16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6" name="Google Shape;986;gdfdf423ca1_1_1602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987" name="Google Shape;987;gdfdf423ca1_1_1602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8" name="Google Shape;988;gdfdf423ca1_1_1602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89" name="Google Shape;989;gdfdf423ca1_1_1602"/>
          <p:cNvSpPr/>
          <p:nvPr/>
        </p:nvSpPr>
        <p:spPr>
          <a:xfrm>
            <a:off x="15340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600h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0" name="Google Shape;990;gdfdf423ca1_1_1602"/>
          <p:cNvSpPr/>
          <p:nvPr/>
        </p:nvSpPr>
        <p:spPr>
          <a:xfrm>
            <a:off x="4265126" y="2441050"/>
            <a:ext cx="30834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600h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1" name="Google Shape;991;gdfdf423ca1_1_1602"/>
          <p:cNvSpPr/>
          <p:nvPr/>
        </p:nvSpPr>
        <p:spPr>
          <a:xfrm>
            <a:off x="1532280" y="325240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300h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2" name="Google Shape;992;gdfdf423ca1_1_1602"/>
          <p:cNvSpPr/>
          <p:nvPr/>
        </p:nvSpPr>
        <p:spPr>
          <a:xfrm>
            <a:off x="2880928" y="3257384"/>
            <a:ext cx="4446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900h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3" name="Google Shape;993;gdfdf423ca1_1_1602"/>
          <p:cNvSpPr txBox="1"/>
          <p:nvPr/>
        </p:nvSpPr>
        <p:spPr>
          <a:xfrm>
            <a:off x="3910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4" name="Google Shape;994;gdfdf423ca1_1_1602"/>
          <p:cNvSpPr txBox="1"/>
          <p:nvPr/>
        </p:nvSpPr>
        <p:spPr>
          <a:xfrm>
            <a:off x="3910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5" name="Google Shape;995;gdfdf423ca1_1_1602"/>
          <p:cNvSpPr txBox="1"/>
          <p:nvPr/>
        </p:nvSpPr>
        <p:spPr>
          <a:xfrm>
            <a:off x="3910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6" name="Google Shape;996;gdfdf423ca1_1_1602"/>
          <p:cNvSpPr/>
          <p:nvPr/>
        </p:nvSpPr>
        <p:spPr>
          <a:xfrm>
            <a:off x="6321288" y="2768314"/>
            <a:ext cx="5778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90h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gdfdf423ca1_1_1602"/>
          <p:cNvSpPr/>
          <p:nvPr/>
        </p:nvSpPr>
        <p:spPr>
          <a:xfrm>
            <a:off x="6951328" y="2768319"/>
            <a:ext cx="397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60h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gdfdf423ca1_1_1602"/>
          <p:cNvSpPr/>
          <p:nvPr/>
        </p:nvSpPr>
        <p:spPr>
          <a:xfrm>
            <a:off x="6321288" y="3572775"/>
            <a:ext cx="5778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90h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gdfdf423ca1_1_1602"/>
          <p:cNvSpPr/>
          <p:nvPr/>
        </p:nvSpPr>
        <p:spPr>
          <a:xfrm>
            <a:off x="6951328" y="3572778"/>
            <a:ext cx="397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60h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gdfdf423ca1_1_1602"/>
          <p:cNvSpPr/>
          <p:nvPr/>
        </p:nvSpPr>
        <p:spPr>
          <a:xfrm>
            <a:off x="4265128" y="2768319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1" name="Google Shape;1001;gdfdf423ca1_1_1602"/>
          <p:cNvSpPr/>
          <p:nvPr/>
        </p:nvSpPr>
        <p:spPr>
          <a:xfrm>
            <a:off x="2880928" y="3572778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2" name="Google Shape;1002;gdfdf423ca1_1_1602"/>
          <p:cNvSpPr/>
          <p:nvPr/>
        </p:nvSpPr>
        <p:spPr>
          <a:xfrm>
            <a:off x="5618950" y="1619675"/>
            <a:ext cx="17295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300h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3" name="Google Shape;1003;gdfdf423ca1_1_1602"/>
          <p:cNvSpPr/>
          <p:nvPr/>
        </p:nvSpPr>
        <p:spPr>
          <a:xfrm>
            <a:off x="6330375" y="1948800"/>
            <a:ext cx="577800" cy="27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90h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4" name="Google Shape;1004;gdfdf423ca1_1_1602"/>
          <p:cNvSpPr/>
          <p:nvPr/>
        </p:nvSpPr>
        <p:spPr>
          <a:xfrm>
            <a:off x="6951328" y="1948806"/>
            <a:ext cx="397200" cy="27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60h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5" name="Google Shape;1005;gdfdf423ca1_1_1602"/>
          <p:cNvSpPr/>
          <p:nvPr/>
        </p:nvSpPr>
        <p:spPr>
          <a:xfrm>
            <a:off x="1531975" y="1624725"/>
            <a:ext cx="40329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900h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6" name="Google Shape;1006;gdfdf423ca1_1_1602"/>
          <p:cNvSpPr/>
          <p:nvPr/>
        </p:nvSpPr>
        <p:spPr>
          <a:xfrm>
            <a:off x="5618946" y="1948806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7" name="Google Shape;1007;gdfdf423ca1_1_1602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MODELO DA PEI DE 7 HORAS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8" name="Google Shape;1008;gdfdf423ca1_1_1602"/>
          <p:cNvSpPr/>
          <p:nvPr/>
        </p:nvSpPr>
        <p:spPr>
          <a:xfrm>
            <a:off x="3588394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9" name="Google Shape;1009;gdfdf423ca1_1_1602"/>
          <p:cNvSpPr/>
          <p:nvPr/>
        </p:nvSpPr>
        <p:spPr>
          <a:xfrm>
            <a:off x="4265739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gdfdf423ca1_1_1602"/>
          <p:cNvSpPr/>
          <p:nvPr/>
        </p:nvSpPr>
        <p:spPr>
          <a:xfrm>
            <a:off x="5620431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gdfdf423ca1_1_1602"/>
          <p:cNvSpPr/>
          <p:nvPr/>
        </p:nvSpPr>
        <p:spPr>
          <a:xfrm>
            <a:off x="4943085" y="3572911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gdfdf423ca1_1_1602"/>
          <p:cNvSpPr/>
          <p:nvPr/>
        </p:nvSpPr>
        <p:spPr>
          <a:xfrm>
            <a:off x="5620431" y="2768319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3" name="Google Shape;1013;gdfdf423ca1_1_1602"/>
          <p:cNvSpPr/>
          <p:nvPr/>
        </p:nvSpPr>
        <p:spPr>
          <a:xfrm>
            <a:off x="4943085" y="2768319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150h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4" name="Google Shape;1014;gdfdf423ca1_1_1602"/>
          <p:cNvSpPr txBox="1"/>
          <p:nvPr/>
        </p:nvSpPr>
        <p:spPr>
          <a:xfrm>
            <a:off x="681800" y="4666525"/>
            <a:ext cx="666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Total: 3.600 horas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9" name="Google Shape;1019;gdf4e517959_3_155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gdf4e517959_3_1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1" name="Google Shape;1021;gdf4e517959_3_155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2" name="Google Shape;1022;gdf4e517959_3_155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1023" name="Google Shape;1023;gdf4e517959_3_155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gdf4e517959_3_155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25" name="Google Shape;1025;gdf4e517959_3_155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pic>
        <p:nvPicPr>
          <p:cNvPr id="1026" name="Google Shape;1026;gdf4e517959_3_155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gdf4e517959_3_155"/>
          <p:cNvSpPr txBox="1"/>
          <p:nvPr/>
        </p:nvSpPr>
        <p:spPr>
          <a:xfrm>
            <a:off x="2020475" y="2003225"/>
            <a:ext cx="51105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ARQUITETURA PARA IMPLEMENTAÇÃO - ESCOLAS DO NOTURNO</a:t>
            </a:r>
            <a:endParaRPr sz="3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8" name="Google Shape;1028;gdf4e517959_3_1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gdf4e517959_3_155"/>
          <p:cNvPicPr preferRelativeResize="0"/>
          <p:nvPr/>
        </p:nvPicPr>
        <p:blipFill rotWithShape="1">
          <a:blip r:embed="rId7">
            <a:alphaModFix/>
          </a:blip>
          <a:srcRect l="16138" t="33312" r="16138" b="32198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0" name="Google Shape;1030;gdf4e517959_3_155"/>
          <p:cNvGrpSpPr/>
          <p:nvPr/>
        </p:nvGrpSpPr>
        <p:grpSpPr>
          <a:xfrm>
            <a:off x="787996" y="-427823"/>
            <a:ext cx="1265933" cy="1006938"/>
            <a:chOff x="4123350" y="1954053"/>
            <a:chExt cx="1005986" cy="3189540"/>
          </a:xfrm>
        </p:grpSpPr>
        <p:sp>
          <p:nvSpPr>
            <p:cNvPr id="1031" name="Google Shape;1031;gdf4e517959_3_155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gdf4e517959_3_155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gdf4e517959_3_155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gdf4e517959_3_155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gdf4e517959_3_155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36" name="Google Shape;1036;gdf4e517959_3_15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dfdf423ca1_1_1685"/>
          <p:cNvSpPr/>
          <p:nvPr/>
        </p:nvSpPr>
        <p:spPr>
          <a:xfrm>
            <a:off x="1403650" y="1037175"/>
            <a:ext cx="5472300" cy="3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 as turmas do ensino médio noturno,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há duas premissas importantes: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AutoNum type="arabicPeriod"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 itinerários ofertados serão os mesmos que os das turmas do diurno, com a mesma lógica de matriz curricular;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Open Sans"/>
              <a:buAutoNum type="arabicPeriod"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 atender a legislação vigente¹, a carga horária será ampliada de 2.400 horas para 3.000 horas a partir de 2022.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43" name="Google Shape;1043;gdfdf423ca1_1_1685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044" name="Google Shape;1044;gdfdf423ca1_1_1685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5" name="Google Shape;1045;gdfdf423ca1_1_1685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46" name="Google Shape;1046;gdfdf423ca1_1_1685"/>
          <p:cNvSpPr txBox="1"/>
          <p:nvPr/>
        </p:nvSpPr>
        <p:spPr>
          <a:xfrm>
            <a:off x="1403648" y="197955"/>
            <a:ext cx="6336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PROPOSTA DE IMPLEMENTAÇÃO PARA O NOTURNO</a:t>
            </a:r>
            <a:endParaRPr sz="1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7" name="Google Shape;1047;gdfdf423ca1_1_1685"/>
          <p:cNvSpPr txBox="1"/>
          <p:nvPr/>
        </p:nvSpPr>
        <p:spPr>
          <a:xfrm>
            <a:off x="1682825" y="4702825"/>
            <a:ext cx="5007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1 - § 3º, do artigo 21 da DELIBERAÇÃO CEE 186/2020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dfdf423ca1_1_1685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oogle Shape;1054;gdfdf423ca1_1_169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055" name="Google Shape;1055;gdfdf423ca1_1_169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6" name="Google Shape;1056;gdfdf423ca1_1_169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57" name="Google Shape;1057;gdfdf423ca1_1_1696"/>
          <p:cNvSpPr/>
          <p:nvPr/>
        </p:nvSpPr>
        <p:spPr>
          <a:xfrm>
            <a:off x="1403800" y="1037175"/>
            <a:ext cx="6131100" cy="3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 cumprir a exigência de expansão da carga horária, </a:t>
            </a:r>
            <a:r>
              <a:rPr lang="pt-BR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 estudantes do ensino médio noturno terão o equivalente a 8 aulas semanais adicionais.</a:t>
            </a: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8" name="Google Shape;1058;gdfdf423ca1_1_1696"/>
          <p:cNvSpPr txBox="1"/>
          <p:nvPr/>
        </p:nvSpPr>
        <p:spPr>
          <a:xfrm>
            <a:off x="1403648" y="197955"/>
            <a:ext cx="6336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PROPOSTA DE IMPLEMENTAÇÃO PARA O NOTURNO</a:t>
            </a:r>
            <a:endParaRPr sz="1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9" name="Google Shape;1059;gdfdf423ca1_1_169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dfdf423ca1_1_1706"/>
          <p:cNvSpPr/>
          <p:nvPr/>
        </p:nvSpPr>
        <p:spPr>
          <a:xfrm>
            <a:off x="701897" y="1037175"/>
            <a:ext cx="6174000" cy="3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 expandir a carga horária, </a:t>
            </a:r>
            <a:r>
              <a:rPr lang="pt-BR" sz="15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 escolas poderão escolher dentre 3 possibilidades </a:t>
            </a:r>
            <a:r>
              <a:rPr lang="pt-BR"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(que não são excludentes):</a:t>
            </a:r>
            <a:endParaRPr sz="15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AutoNum type="arabicPeriod"/>
            </a:pPr>
            <a:r>
              <a:rPr lang="pt-BR"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Aulas pelo CMSP</a:t>
            </a:r>
            <a:r>
              <a:rPr lang="pt-BR"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os conteúdos serão transmitidos de modo síncrono e assíncrono para os estudantes</a:t>
            </a:r>
            <a:endParaRPr sz="15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AutoNum type="arabicPeriod"/>
            </a:pPr>
            <a:r>
              <a:rPr lang="pt-BR"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Estudos orientados</a:t>
            </a:r>
            <a:r>
              <a:rPr lang="pt-BR"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terão a possibilidade de estudar com os materiais didáticos (análogo ao modelo CEEJA)</a:t>
            </a:r>
            <a:endParaRPr sz="15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AutoNum type="arabicPeriod"/>
            </a:pPr>
            <a:r>
              <a:rPr lang="pt-BR" sz="15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Uma aula presencial a mais por dia</a:t>
            </a:r>
            <a:r>
              <a:rPr lang="pt-BR"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para isso a escola precisa ter sala(s) ociosa(s) no período da tarde para permitir que as aulas iniciem às 18h15*</a:t>
            </a:r>
            <a:endParaRPr sz="15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Nos 3 modelos, haverá atribuição de 8 aulas/semana por turma a mais do que hoje.</a:t>
            </a:r>
            <a:endParaRPr sz="15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*Na proposta 3 (aulas presenciais), haveria os estudantes só conseguem cumprir 5 aulas semanais, sendo necessário complementação das outras 3 aulas aos sábados ou em um dos outros dois modelos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66" name="Google Shape;1066;gdfdf423ca1_1_170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067" name="Google Shape;1067;gdfdf423ca1_1_170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8" name="Google Shape;1068;gdfdf423ca1_1_170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69" name="Google Shape;1069;gdfdf423ca1_1_1706"/>
          <p:cNvSpPr txBox="1"/>
          <p:nvPr/>
        </p:nvSpPr>
        <p:spPr>
          <a:xfrm>
            <a:off x="1403648" y="197955"/>
            <a:ext cx="6336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PROPOSTA DE IMPLEMENTAÇÃO PARA O NOTURNO</a:t>
            </a:r>
            <a:endParaRPr sz="1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0" name="Google Shape;1070;gdfdf423ca1_1_170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gb6ccb7de83_0_0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gb6ccb7de83_0_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gb6ccb7de83_0_0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8" name="Google Shape;1078;gb6ccb7de83_0_0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1079" name="Google Shape;1079;gb6ccb7de83_0_0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gb6ccb7de83_0_0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1" name="Google Shape;1081;gb6ccb7de83_0_0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pic>
        <p:nvPicPr>
          <p:cNvPr id="1082" name="Google Shape;1082;gb6ccb7de83_0_0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gb6ccb7de83_0_0"/>
          <p:cNvSpPr txBox="1"/>
          <p:nvPr/>
        </p:nvSpPr>
        <p:spPr>
          <a:xfrm>
            <a:off x="2020475" y="2003225"/>
            <a:ext cx="51105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ARQUITETURA PARA IMPLEMENTAÇÃO - </a:t>
            </a:r>
            <a:b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EJA E CEEJA</a:t>
            </a:r>
            <a:endParaRPr sz="3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4" name="Google Shape;1084;gb6ccb7de83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gb6ccb7de83_0_0"/>
          <p:cNvPicPr preferRelativeResize="0"/>
          <p:nvPr/>
        </p:nvPicPr>
        <p:blipFill rotWithShape="1">
          <a:blip r:embed="rId7">
            <a:alphaModFix/>
          </a:blip>
          <a:srcRect l="16138" t="33312" r="16138" b="32198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6" name="Google Shape;1086;gb6ccb7de83_0_0"/>
          <p:cNvGrpSpPr/>
          <p:nvPr/>
        </p:nvGrpSpPr>
        <p:grpSpPr>
          <a:xfrm>
            <a:off x="787996" y="-427823"/>
            <a:ext cx="1265933" cy="1006938"/>
            <a:chOff x="4123350" y="1954053"/>
            <a:chExt cx="1005986" cy="3189540"/>
          </a:xfrm>
        </p:grpSpPr>
        <p:sp>
          <p:nvSpPr>
            <p:cNvPr id="1087" name="Google Shape;1087;gb6ccb7de83_0_0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gb6ccb7de83_0_0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gb6ccb7de83_0_0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gb6ccb7de83_0_0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gb6ccb7de83_0_0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92" name="Google Shape;1092;gb6ccb7de83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Google Shape;1098;gdfdf423ca1_1_176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099" name="Google Shape;1099;gdfdf423ca1_1_176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0" name="Google Shape;1100;gdfdf423ca1_1_176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01" name="Google Shape;1101;gdfdf423ca1_1_1766"/>
          <p:cNvSpPr txBox="1"/>
          <p:nvPr/>
        </p:nvSpPr>
        <p:spPr>
          <a:xfrm>
            <a:off x="1403648" y="197955"/>
            <a:ext cx="6336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PROPOSTA DE IMPLEMENTAÇÃO PARA EJA E CEEJA</a:t>
            </a:r>
            <a:endParaRPr sz="1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2" name="Google Shape;1102;gdfdf423ca1_1_1766"/>
          <p:cNvSpPr/>
          <p:nvPr/>
        </p:nvSpPr>
        <p:spPr>
          <a:xfrm>
            <a:off x="997839" y="1037175"/>
            <a:ext cx="587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Tanto para EJA quanto CEEJA, o novo currículo será cursado pelos os estudantes que ingressarem a partir do 1º semestre de 2022.</a:t>
            </a:r>
            <a:endParaRPr sz="1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 EJA, </a:t>
            </a: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haverá um piloto, no 2º semestre de 2021, de itinerário de qualificação profissional ("EJATEC").  </a:t>
            </a:r>
            <a:b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Mais informações no dia 17 de junho, na apresentação dos itinerários de formação técnica e profissional. 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partir de 2022, também haverá a opção de itinerários de áreas do conhecimento</a:t>
            </a: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.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 os CEEJA, ainda não há definição de modelo</a:t>
            </a: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Algumas propostas serão discutidas com supervisores e diretores de CEEJA ainda em junho.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3" name="Google Shape;1103;gdfdf423ca1_1_176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8" name="Google Shape;1108;gb6cd780ea3_0_0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gb6cd780ea3_0_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0" name="Google Shape;1110;gb6cd780ea3_0_0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1" name="Google Shape;1111;gb6cd780ea3_0_0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1112" name="Google Shape;1112;gb6cd780ea3_0_0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gb6cd780ea3_0_0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4" name="Google Shape;1114;gb6cd780ea3_0_0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pic>
        <p:nvPicPr>
          <p:cNvPr id="1115" name="Google Shape;1115;gb6cd780ea3_0_0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gb6cd780ea3_0_0"/>
          <p:cNvSpPr txBox="1"/>
          <p:nvPr/>
        </p:nvSpPr>
        <p:spPr>
          <a:xfrm>
            <a:off x="2020475" y="2003225"/>
            <a:ext cx="51105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AVALIAÇÃO</a:t>
            </a:r>
            <a:b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DOS ITINERÁRIOS</a:t>
            </a:r>
            <a:b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FORMATIVOS</a:t>
            </a:r>
            <a:endParaRPr sz="3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7" name="Google Shape;1117;gb6cd780ea3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gb6cd780ea3_0_0"/>
          <p:cNvPicPr preferRelativeResize="0"/>
          <p:nvPr/>
        </p:nvPicPr>
        <p:blipFill rotWithShape="1">
          <a:blip r:embed="rId7">
            <a:alphaModFix/>
          </a:blip>
          <a:srcRect l="16138" t="33312" r="16138" b="32198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9" name="Google Shape;1119;gb6cd780ea3_0_0"/>
          <p:cNvGrpSpPr/>
          <p:nvPr/>
        </p:nvGrpSpPr>
        <p:grpSpPr>
          <a:xfrm>
            <a:off x="787996" y="-427823"/>
            <a:ext cx="1265933" cy="1006938"/>
            <a:chOff x="4123350" y="1954053"/>
            <a:chExt cx="1005986" cy="3189540"/>
          </a:xfrm>
        </p:grpSpPr>
        <p:sp>
          <p:nvSpPr>
            <p:cNvPr id="1120" name="Google Shape;1120;gb6cd780ea3_0_0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gb6cd780ea3_0_0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gb6cd780ea3_0_0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gb6cd780ea3_0_0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gb6cd780ea3_0_0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25" name="Google Shape;1125;gb6cd780ea3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" name="Google Shape;1131;gdfdf423ca1_1_182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132" name="Google Shape;1132;gdfdf423ca1_1_182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3" name="Google Shape;1133;gdfdf423ca1_1_182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34" name="Google Shape;1134;gdfdf423ca1_1_1826"/>
          <p:cNvSpPr txBox="1"/>
          <p:nvPr/>
        </p:nvSpPr>
        <p:spPr>
          <a:xfrm>
            <a:off x="1403648" y="197955"/>
            <a:ext cx="6336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AVALIAÇÃO DOS ITINERÁRIOS FORMATIVOS</a:t>
            </a:r>
            <a:endParaRPr sz="2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5" name="Google Shape;1135;gdfdf423ca1_1_1826"/>
          <p:cNvSpPr/>
          <p:nvPr/>
        </p:nvSpPr>
        <p:spPr>
          <a:xfrm>
            <a:off x="1403800" y="1037175"/>
            <a:ext cx="6131100" cy="3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modelo de avaliação dos itinerários formativos ainda não está definido.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Seduc construirá a proposta de forma compartilhada com os 91 supervisores ponto focal do Ensino Médio.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primeiro encontro ocorrerá na semana de 28 de junho.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6" name="Google Shape;1136;gdfdf423ca1_1_182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Google Shape;1141;gdf4e517959_3_176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gdf4e517959_3_17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3" name="Google Shape;1143;gdf4e517959_3_176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4" name="Google Shape;1144;gdf4e517959_3_176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1145" name="Google Shape;1145;gdf4e517959_3_176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gdf4e517959_3_176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7" name="Google Shape;1147;gdf4e517959_3_176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pic>
        <p:nvPicPr>
          <p:cNvPr id="1148" name="Google Shape;1148;gdf4e517959_3_176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Google Shape;1149;gdf4e517959_3_176"/>
          <p:cNvSpPr txBox="1"/>
          <p:nvPr/>
        </p:nvSpPr>
        <p:spPr>
          <a:xfrm>
            <a:off x="2020475" y="2003225"/>
            <a:ext cx="51105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IMPLEMENTAÇÃO</a:t>
            </a:r>
            <a:b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DOS ITINERÁRIOS</a:t>
            </a:r>
            <a:b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NA PRÁTICA</a:t>
            </a:r>
            <a:endParaRPr sz="3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0" name="Google Shape;1150;gdf4e517959_3_1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gdf4e517959_3_176"/>
          <p:cNvPicPr preferRelativeResize="0"/>
          <p:nvPr/>
        </p:nvPicPr>
        <p:blipFill rotWithShape="1">
          <a:blip r:embed="rId7">
            <a:alphaModFix/>
          </a:blip>
          <a:srcRect l="16138" t="33312" r="16138" b="32198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2" name="Google Shape;1152;gdf4e517959_3_176"/>
          <p:cNvGrpSpPr/>
          <p:nvPr/>
        </p:nvGrpSpPr>
        <p:grpSpPr>
          <a:xfrm>
            <a:off x="787996" y="-427823"/>
            <a:ext cx="1265933" cy="1006938"/>
            <a:chOff x="4123350" y="1954053"/>
            <a:chExt cx="1005986" cy="3189540"/>
          </a:xfrm>
        </p:grpSpPr>
        <p:sp>
          <p:nvSpPr>
            <p:cNvPr id="1153" name="Google Shape;1153;gdf4e517959_3_176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gdf4e517959_3_176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gdf4e517959_3_176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gdf4e517959_3_176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gdf4e517959_3_176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58" name="Google Shape;1158;gdf4e517959_3_17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gdfdf423ca1_1_187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7" name="Google Shape;147;gdfdf423ca1_1_187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" name="Google Shape;148;gdfdf423ca1_1_187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9" name="Google Shape;149;gdfdf423ca1_1_187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LEGISLAÇÃO DO ENSINO MÉDIO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0" name="Google Shape;150;gdfdf423ca1_1_187"/>
          <p:cNvGrpSpPr/>
          <p:nvPr/>
        </p:nvGrpSpPr>
        <p:grpSpPr>
          <a:xfrm>
            <a:off x="675275" y="1350525"/>
            <a:ext cx="2225250" cy="3104250"/>
            <a:chOff x="675275" y="1350525"/>
            <a:chExt cx="2225250" cy="3104250"/>
          </a:xfrm>
        </p:grpSpPr>
        <p:sp>
          <p:nvSpPr>
            <p:cNvPr id="151" name="Google Shape;151;gdfdf423ca1_1_187"/>
            <p:cNvSpPr txBox="1"/>
            <p:nvPr/>
          </p:nvSpPr>
          <p:spPr>
            <a:xfrm>
              <a:off x="713225" y="2180475"/>
              <a:ext cx="2187300" cy="22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500">
                  <a:solidFill>
                    <a:schemeClr val="dk1"/>
                  </a:solidFill>
                </a:rPr>
                <a:t>Mudança na LDB proposta por MP em 2016, </a:t>
              </a:r>
              <a:r>
                <a:rPr lang="pt-BR" sz="1500" b="1">
                  <a:solidFill>
                    <a:schemeClr val="dk1"/>
                  </a:solidFill>
                </a:rPr>
                <a:t>foi discutida, votada e aprovada pelo Congresso Nacional em 2017</a:t>
              </a:r>
              <a:r>
                <a:rPr lang="pt-BR" sz="1500">
                  <a:solidFill>
                    <a:schemeClr val="dk1"/>
                  </a:solidFill>
                </a:rPr>
                <a:t>, instituindo o Novo Ensino Médio </a:t>
              </a:r>
              <a:endPara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dfdf423ca1_1_187"/>
            <p:cNvSpPr/>
            <p:nvPr/>
          </p:nvSpPr>
          <p:spPr>
            <a:xfrm>
              <a:off x="675275" y="1350525"/>
              <a:ext cx="2126400" cy="589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Atualização da LDB de 2017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gdfdf423ca1_1_187"/>
          <p:cNvGrpSpPr/>
          <p:nvPr/>
        </p:nvGrpSpPr>
        <p:grpSpPr>
          <a:xfrm>
            <a:off x="3470780" y="1350525"/>
            <a:ext cx="2599311" cy="2307450"/>
            <a:chOff x="3470788" y="1350525"/>
            <a:chExt cx="2126400" cy="2307450"/>
          </a:xfrm>
        </p:grpSpPr>
        <p:sp>
          <p:nvSpPr>
            <p:cNvPr id="154" name="Google Shape;154;gdfdf423ca1_1_187"/>
            <p:cNvSpPr txBox="1"/>
            <p:nvPr/>
          </p:nvSpPr>
          <p:spPr>
            <a:xfrm>
              <a:off x="3470788" y="2180475"/>
              <a:ext cx="2126400" cy="147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Os currículos do ensino médio são compostos por formação geral básica e itinerário formativo, indissociavelmente</a:t>
              </a:r>
              <a:endPara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dfdf423ca1_1_187"/>
            <p:cNvSpPr/>
            <p:nvPr/>
          </p:nvSpPr>
          <p:spPr>
            <a:xfrm>
              <a:off x="3470788" y="1350525"/>
              <a:ext cx="2126400" cy="589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Diretrizes Curriculares Nacionais de EM de 2018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6" name="Google Shape;156;gdfdf423ca1_1_187"/>
          <p:cNvCxnSpPr/>
          <p:nvPr/>
        </p:nvCxnSpPr>
        <p:spPr>
          <a:xfrm>
            <a:off x="3134425" y="1350525"/>
            <a:ext cx="3600" cy="33234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57" name="Google Shape;157;gdfdf423ca1_1_187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4" name="Google Shape;1164;gdfdf423ca1_1_2603"/>
          <p:cNvGraphicFramePr/>
          <p:nvPr/>
        </p:nvGraphicFramePr>
        <p:xfrm>
          <a:off x="432461" y="930649"/>
          <a:ext cx="6386900" cy="3352910"/>
        </p:xfrm>
        <a:graphic>
          <a:graphicData uri="http://schemas.openxmlformats.org/drawingml/2006/table">
            <a:tbl>
              <a:tblPr firstRow="1" bandRow="1">
                <a:noFill/>
                <a:tableStyleId>{1A2FD434-B81A-4B47-9D83-404BE866C6F0}</a:tableStyleId>
              </a:tblPr>
              <a:tblGrid>
                <a:gridCol w="215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solidFill>
                            <a:schemeClr val="dk1"/>
                          </a:solidFill>
                        </a:rPr>
                        <a:t>Junho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solidFill>
                            <a:schemeClr val="dk1"/>
                          </a:solidFill>
                        </a:rPr>
                        <a:t>Julho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solidFill>
                            <a:schemeClr val="dk1"/>
                          </a:solidFill>
                        </a:rPr>
                        <a:t>Agosto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/>
                        <a:t>Macro </a:t>
                      </a:r>
                      <a:r>
                        <a:rPr lang="pt-BR" sz="1100" b="1" u="none" strike="noStrike" cap="none"/>
                        <a:t>Ação / Semana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14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21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28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12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19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26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9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16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/>
                        <a:t>23</a:t>
                      </a:r>
                      <a:endParaRPr sz="11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 u="none" strike="noStrike" cap="none"/>
                        <a:t>Lançamento dos </a:t>
                      </a:r>
                      <a:r>
                        <a:rPr lang="pt-BR" sz="1200"/>
                        <a:t>IF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/>
                        <a:t>Manifestação de interesse dos </a:t>
                      </a:r>
                      <a:r>
                        <a:rPr lang="pt-BR" sz="1200" u="none" strike="noStrike" cap="none"/>
                        <a:t>estudantes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/>
                        <a:t>Resultado</a:t>
                      </a:r>
                      <a:r>
                        <a:rPr lang="pt-BR" sz="1200" u="none" strike="noStrike" cap="none"/>
                        <a:t> </a:t>
                      </a:r>
                      <a:r>
                        <a:rPr lang="pt-BR" sz="1200"/>
                        <a:t>manifestação de interesse e divulgação das matrizes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/>
                        <a:t>Férias docentes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/>
                        <a:t>Escola discute quais IF ofertará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/>
                        <a:t>Divulgação dos</a:t>
                      </a:r>
                      <a:r>
                        <a:rPr lang="pt-BR" sz="1200" u="none" strike="noStrike" cap="none"/>
                        <a:t> </a:t>
                      </a:r>
                      <a:r>
                        <a:rPr lang="pt-BR" sz="1200"/>
                        <a:t>IF </a:t>
                      </a:r>
                      <a:r>
                        <a:rPr lang="pt-BR" sz="1200" u="none" strike="noStrike" cap="none"/>
                        <a:t>ofertados em cada escola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 u="none" strike="noStrike" cap="none"/>
                        <a:t>Início da rematrícula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165" name="Google Shape;1165;gdfdf423ca1_1_2603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166" name="Google Shape;1166;gdfdf423ca1_1_2603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7" name="Google Shape;1167;gdfdf423ca1_1_2603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68" name="Google Shape;1168;gdfdf423ca1_1_2603"/>
          <p:cNvSpPr txBox="1"/>
          <p:nvPr/>
        </p:nvSpPr>
        <p:spPr>
          <a:xfrm>
            <a:off x="1403650" y="274149"/>
            <a:ext cx="6336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CRONOGRAMA DA IMPLEMENTAÇÃO</a:t>
            </a:r>
            <a:endParaRPr sz="2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9" name="Google Shape;1169;gdfdf423ca1_1_2603"/>
          <p:cNvSpPr/>
          <p:nvPr/>
        </p:nvSpPr>
        <p:spPr>
          <a:xfrm>
            <a:off x="2592675" y="1445075"/>
            <a:ext cx="247800" cy="272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gdfdf423ca1_1_2603"/>
          <p:cNvSpPr/>
          <p:nvPr/>
        </p:nvSpPr>
        <p:spPr>
          <a:xfrm>
            <a:off x="4116675" y="2359475"/>
            <a:ext cx="247800" cy="272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gdfdf423ca1_1_2603"/>
          <p:cNvSpPr/>
          <p:nvPr/>
        </p:nvSpPr>
        <p:spPr>
          <a:xfrm>
            <a:off x="5412075" y="3654875"/>
            <a:ext cx="247800" cy="272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gdfdf423ca1_1_2603"/>
          <p:cNvSpPr/>
          <p:nvPr/>
        </p:nvSpPr>
        <p:spPr>
          <a:xfrm>
            <a:off x="6021675" y="4035875"/>
            <a:ext cx="247800" cy="272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gdfdf423ca1_1_2603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9" name="Google Shape;1179;gdebd756d9b_0_10"/>
          <p:cNvGraphicFramePr/>
          <p:nvPr/>
        </p:nvGraphicFramePr>
        <p:xfrm>
          <a:off x="432461" y="930649"/>
          <a:ext cx="8039600" cy="1356410"/>
        </p:xfrm>
        <a:graphic>
          <a:graphicData uri="http://schemas.openxmlformats.org/drawingml/2006/table">
            <a:tbl>
              <a:tblPr firstRow="1" bandRow="1">
                <a:noFill/>
                <a:tableStyleId>{1A2FD434-B81A-4B47-9D83-404BE866C6F0}</a:tableStyleId>
              </a:tblPr>
              <a:tblGrid>
                <a:gridCol w="272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9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/>
                        <a:t>Macro </a:t>
                      </a:r>
                      <a:r>
                        <a:rPr lang="pt-BR" sz="1100" b="1" u="none" strike="noStrike" cap="none"/>
                        <a:t>Ação / Semana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/>
                        <a:t>Data prevista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Alterações nos regimentos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/>
                        <a:t>30/ago (prazo a ser discutido com CEE)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Divulgação do resultado da matrícula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Segunda quinzena de novembro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/>
                        <a:t>Atribuição de aulas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Segunda quinzena de novembro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Início das aulas - aprofundamentos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1ª semana letiva de 2022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80" name="Google Shape;1180;gdebd756d9b_0_1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181" name="Google Shape;1181;gdebd756d9b_0_1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2" name="Google Shape;1182;gdebd756d9b_0_1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83" name="Google Shape;1183;gdebd756d9b_0_10"/>
          <p:cNvSpPr txBox="1"/>
          <p:nvPr/>
        </p:nvSpPr>
        <p:spPr>
          <a:xfrm>
            <a:off x="1403650" y="274149"/>
            <a:ext cx="6336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CRONOGRAMA DA IMPLEMENTAÇÃO</a:t>
            </a:r>
            <a:endParaRPr sz="2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4" name="Google Shape;1184;gdebd756d9b_0_1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dfdf423ca1_1_1886"/>
          <p:cNvSpPr txBox="1"/>
          <p:nvPr/>
        </p:nvSpPr>
        <p:spPr>
          <a:xfrm>
            <a:off x="574307" y="1003953"/>
            <a:ext cx="6301800" cy="3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 15 de junho</a:t>
            </a: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SEDUC apresentará à rede o </a:t>
            </a: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catálogo com todos os itinerários</a:t>
            </a: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com ementas detalhadas de cada opção;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Até dia 8 de julho</a:t>
            </a: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os estudantes da 1ª série deverão entrar </a:t>
            </a: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 SED </a:t>
            </a: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indicar seu interesse em relação aos itinerários possíveis;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Todas as escolas deverão ter, pelo menos, 80% dos estudantes da 1ª série indicando seu interesse </a:t>
            </a: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garantir que tenham bom embasamento para tomar a decisão sobre quais itinerários ofertar de fato.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 estudantes matriculados nas turmas do Novotec Integrado em 2021 são os únicos que não precisam responder o questionário, pois já estão inseridos nos itinerários formativos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91" name="Google Shape;1191;gdfdf423ca1_1_188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192" name="Google Shape;1192;gdfdf423ca1_1_188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3" name="Google Shape;1193;gdfdf423ca1_1_188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94" name="Google Shape;1194;gdfdf423ca1_1_188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MANIFESTAÇÃO DE INTERESSE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5" name="Google Shape;1195;gdfdf423ca1_1_188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1" name="Google Shape;1201;gdfdf423ca1_1_189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02" name="Google Shape;1202;gdfdf423ca1_1_189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3" name="Google Shape;1203;gdfdf423ca1_1_189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04" name="Google Shape;1204;gdfdf423ca1_1_189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MANIFESTAÇÃO DE INTERESSE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5" name="Google Shape;1205;gdfdf423ca1_1_189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gdfdf423ca1_1_1896"/>
          <p:cNvSpPr txBox="1"/>
          <p:nvPr/>
        </p:nvSpPr>
        <p:spPr>
          <a:xfrm>
            <a:off x="574307" y="994545"/>
            <a:ext cx="6301800" cy="3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 formulário de manifestação de interesse: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Primeiro, dentre os 10 IF acadêmicos, </a:t>
            </a:r>
            <a:b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cada aluno indicará </a:t>
            </a:r>
            <a:r>
              <a:rPr lang="pt-BR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6, em ordem de preferência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Depois, indicarão </a:t>
            </a:r>
            <a:r>
              <a:rPr lang="pt-BR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</a:t>
            </a: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têm interesse em cursar um IF acadêmico com algumas UCs profissionalizantes (Novotec Expresso)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 fim, indicarão </a:t>
            </a:r>
            <a:r>
              <a:rPr lang="pt-BR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 </a:t>
            </a: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têm interesse em cursar </a:t>
            </a:r>
            <a:b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 IF inteiro </a:t>
            </a: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 formação técnica (Novotec Integrado)</a:t>
            </a: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Não é matrícula, é manifestação de interesse.</a:t>
            </a:r>
            <a:endParaRPr/>
          </a:p>
          <a:p>
            <a:pPr marL="1206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2" name="Google Shape;1212;gdfdf423ca1_1_190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13" name="Google Shape;1213;gdfdf423ca1_1_190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4" name="Google Shape;1214;gdfdf423ca1_1_190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15" name="Google Shape;1215;gdfdf423ca1_1_1906"/>
          <p:cNvSpPr txBox="1"/>
          <p:nvPr/>
        </p:nvSpPr>
        <p:spPr>
          <a:xfrm>
            <a:off x="1403650" y="197952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MANIFESTAÇÃO DE INTERESSE</a:t>
            </a: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6" name="Google Shape;1216;gdfdf423ca1_1_190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gdfdf423ca1_1_1906"/>
          <p:cNvSpPr txBox="1"/>
          <p:nvPr/>
        </p:nvSpPr>
        <p:spPr>
          <a:xfrm>
            <a:off x="574307" y="994545"/>
            <a:ext cx="6301800" cy="3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 a escola deve orientar o aluno para fazer essa manifestação?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Ao longo de junho, a escola deverá reforçar os espaços e tempos de diálogo com os estudantes, explicando as possibilidades de itinerários e orientando-os.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 fundamental trabalhar o desenvolvimento do projeto de vida dos estudantes, para que sejam capazes de indicar seus interesses de forma responsável e consciente, em diálogo com seus anseios e aptidões.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Nesse período, os estudantes terão atividades específicas sobre os itinerários formativos, como nas aulas de Projeto de Vida do CMSP.</a:t>
            </a:r>
            <a:endParaRPr/>
          </a:p>
          <a:p>
            <a:pPr marL="1206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3" name="Google Shape;1223;gdfdf423ca1_1_191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24" name="Google Shape;1224;gdfdf423ca1_1_191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5" name="Google Shape;1225;gdfdf423ca1_1_191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26" name="Google Shape;1226;gdfdf423ca1_1_1916"/>
          <p:cNvSpPr txBox="1"/>
          <p:nvPr/>
        </p:nvSpPr>
        <p:spPr>
          <a:xfrm>
            <a:off x="1403650" y="197952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MANIFESTAÇÃO DE INTERESSE</a:t>
            </a: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7" name="Google Shape;1227;gdfdf423ca1_1_191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gdfdf423ca1_1_1916"/>
          <p:cNvSpPr txBox="1"/>
          <p:nvPr/>
        </p:nvSpPr>
        <p:spPr>
          <a:xfrm>
            <a:off x="574307" y="994545"/>
            <a:ext cx="6301800" cy="3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diretorias de ensino e as equipes gestoras das escolas terão acesso diário aos dados da manifestação de interesse, com dados de estudantes que responderam e suas respostas.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Dessa forma, poderão acompanhar o processo de manifestação de interesse e atuar para que todos os estudantes da 1ª série possam ser ouvidos.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Devido a questões do desenvolvimento do sistema, no início, até dia 28 de junho, a SEDUC irá enviar diariamente o relatório de estudantes que fizeram a manifestação. Após o dia 28, a funcionalidade para acompanhar os respondentes em tempo real estará disponível na SED.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" name="Google Shape;1234;gdfdf423ca1_1_192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35" name="Google Shape;1235;gdfdf423ca1_1_192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6" name="Google Shape;1236;gdfdf423ca1_1_192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37" name="Google Shape;1237;gdfdf423ca1_1_192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RESULTADO MANIFESTAÇÃO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8" name="Google Shape;1238;gdfdf423ca1_1_192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gdfdf423ca1_1_1926"/>
          <p:cNvSpPr txBox="1"/>
          <p:nvPr/>
        </p:nvSpPr>
        <p:spPr>
          <a:xfrm>
            <a:off x="574307" y="994545"/>
            <a:ext cx="6301800" cy="3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Semana de 12 de julho: </a:t>
            </a: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divulgação do resultado manifestação de interesse e das matrizes curriculares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 diretores das escolas receberão os dados de interesse de seus estudantes;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Nesta semana também serão divulgadas as matrizes curriculares (com quantidades de aulas por componente curricular por semana na FGB e em cada IF);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Todos os componentes curriculares estão mantidos, se consideradas as 3 séries;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 novas matrizes vão permitir maior flexibilidade de atribuição aos professores.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5" name="Google Shape;1245;gdfdf423ca1_1_193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46" name="Google Shape;1246;gdfdf423ca1_1_193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7" name="Google Shape;1247;gdfdf423ca1_1_193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48" name="Google Shape;1248;gdfdf423ca1_1_193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9" name="Google Shape;1249;gdfdf423ca1_1_193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gdfdf423ca1_1_1936"/>
          <p:cNvSpPr txBox="1"/>
          <p:nvPr/>
        </p:nvSpPr>
        <p:spPr>
          <a:xfrm>
            <a:off x="574307" y="994545"/>
            <a:ext cx="6301800" cy="3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Até 6 de agosto: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definição dos itinerários em cada escola (1/6)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Cada escola deve definir quais itinerários formativos ofertará;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quantidade de IF ofertados depende da quantidade de turmas de Ensino Médio que a escola tem;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Seduc apoiará as DEs na orientação aos diretores de escola e equipes escolares quanto ao processo de definição de quais IFs ofertar em cada escola, para atender aos interesses dos estudantes, dentro das possibilidades da escola;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Ao final, os diretores deverão indicar na SED qual itinerário cada turma da escola terá em 2022.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Google Shape;1256;gdfdf423ca1_1_194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57" name="Google Shape;1257;gdfdf423ca1_1_194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8" name="Google Shape;1258;gdfdf423ca1_1_194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59" name="Google Shape;1259;gdfdf423ca1_1_194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0" name="Google Shape;1260;gdfdf423ca1_1_194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gdfdf423ca1_1_1946"/>
          <p:cNvSpPr txBox="1"/>
          <p:nvPr/>
        </p:nvSpPr>
        <p:spPr>
          <a:xfrm>
            <a:off x="574307" y="994545"/>
            <a:ext cx="6301800" cy="3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Até 6 de agosto</a:t>
            </a:r>
            <a:r>
              <a:rPr lang="pt-BR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definição dos itinerários em cada escola (2/6)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Todas as escolas devem ofertar, no mínimo, duas opções de aprofundamento curricular, inclusive as escolas que só possuem uma turma indo para a 2ª série em 2022;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Além disso, todas as áreas do conhecimento devem estar contempladas nas opções ofertadas pela escola;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Essa regra vale para cada turno (diurno e noturno);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Caso haja demanda dos estudantes e a escola comporte, a escola poderá ofertar mais de uma turma de um mesmo IF.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gdfdf423ca1_1_195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68" name="Google Shape;1268;gdfdf423ca1_1_195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9" name="Google Shape;1269;gdfdf423ca1_1_195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70" name="Google Shape;1270;gdfdf423ca1_1_195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1" name="Google Shape;1271;gdfdf423ca1_1_195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gdfdf423ca1_1_1956"/>
          <p:cNvSpPr txBox="1"/>
          <p:nvPr/>
        </p:nvSpPr>
        <p:spPr>
          <a:xfrm>
            <a:off x="574307" y="994545"/>
            <a:ext cx="6301800" cy="3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Até 6 de agosto</a:t>
            </a:r>
            <a:r>
              <a:rPr lang="pt-BR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definição dos itinerários em cada escola (3/6)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proposta do Novo Ensino Médio permite que as escolas criem seus itinerários adaptados a cada realidade particular;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 entanto, para o primeiro ano de implementação dos itinerários (2022), as escolas ofertarão apenas as opções desenhadas pela SEDUC;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Ganhando maior entendimento sobre os itinerários formativos, as escolas terão maturidade para construir suas propostas ou adaptar as apresentadas pela SEDUC, de acordo com sua realidade.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gdfdf423ca1_1_291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64" name="Google Shape;164;gdfdf423ca1_1_291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5" name="Google Shape;165;gdfdf423ca1_1_291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66" name="Google Shape;166;gdfdf423ca1_1_291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JOVENS FORA DA ESCOLA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7" name="Google Shape;167;gdfdf423ca1_1_291" descr="https://lh5.googleusercontent.com/vsHin3cASv2OgNgC-Wzxj16jDnp5RdwdPmoLmEGsmFFP7KBte5xHIS1mecuA56obyZ_QQmiAy__zi-TeHB8OSuCU1BFat4a_sojl0XT4aH6WRplwjrQltigRFouJLET15jI3Lp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71" y="1322721"/>
            <a:ext cx="6336601" cy="300472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dfdf423ca1_1_291"/>
          <p:cNvSpPr/>
          <p:nvPr/>
        </p:nvSpPr>
        <p:spPr>
          <a:xfrm>
            <a:off x="5948619" y="2567831"/>
            <a:ext cx="580500" cy="5409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dfdf423ca1_1_291"/>
          <p:cNvSpPr/>
          <p:nvPr/>
        </p:nvSpPr>
        <p:spPr>
          <a:xfrm>
            <a:off x="4586490" y="2422537"/>
            <a:ext cx="580500" cy="5409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dfdf423ca1_1_291"/>
          <p:cNvSpPr/>
          <p:nvPr/>
        </p:nvSpPr>
        <p:spPr>
          <a:xfrm>
            <a:off x="2958696" y="3273642"/>
            <a:ext cx="421500" cy="4437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dfdf423ca1_1_291"/>
          <p:cNvSpPr/>
          <p:nvPr/>
        </p:nvSpPr>
        <p:spPr>
          <a:xfrm>
            <a:off x="3210798" y="2948108"/>
            <a:ext cx="736500" cy="4437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dfdf423ca1_1_291"/>
          <p:cNvSpPr txBox="1"/>
          <p:nvPr/>
        </p:nvSpPr>
        <p:spPr>
          <a:xfrm>
            <a:off x="4568708" y="2530102"/>
            <a:ext cx="7365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29%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dfdf423ca1_1_291"/>
          <p:cNvSpPr txBox="1"/>
          <p:nvPr/>
        </p:nvSpPr>
        <p:spPr>
          <a:xfrm>
            <a:off x="3234912" y="3027776"/>
            <a:ext cx="801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9,7%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dfdf423ca1_1_291"/>
          <p:cNvSpPr txBox="1"/>
          <p:nvPr/>
        </p:nvSpPr>
        <p:spPr>
          <a:xfrm>
            <a:off x="2920548" y="3341667"/>
            <a:ext cx="5805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dfdf423ca1_1_291"/>
          <p:cNvSpPr txBox="1"/>
          <p:nvPr/>
        </p:nvSpPr>
        <p:spPr>
          <a:xfrm>
            <a:off x="5923355" y="2696918"/>
            <a:ext cx="720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23%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dfdf423ca1_1_291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gdfdf423ca1_1_196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79" name="Google Shape;1279;gdfdf423ca1_1_196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0" name="Google Shape;1280;gdfdf423ca1_1_196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81" name="Google Shape;1281;gdfdf423ca1_1_196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2" name="Google Shape;1282;gdfdf423ca1_1_196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gdfdf423ca1_1_1966"/>
          <p:cNvSpPr txBox="1"/>
          <p:nvPr/>
        </p:nvSpPr>
        <p:spPr>
          <a:xfrm>
            <a:off x="574307" y="994545"/>
            <a:ext cx="6301800" cy="3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Até 6 de agosto</a:t>
            </a:r>
            <a:r>
              <a:rPr lang="pt-BR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definição dos itinerários em cada escola (4/6)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Todas as escolas, mesmo as muito pequenas, deverão ofertar 2 itinerários;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 supervisores ponto focal do Ensino Médio de cada diretoria de ensino identificarão quais são essas escolas em cada DE e para traçar um plano de oferta de 2 turmas de itinerário;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Esse processo deve ocorrer durante o período de manifestação de interesse e a SEDUC irá passar orientações de como deverá acontecer;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SEDUC irá apresentar para os pontos focais alguns modelos de implementação possíveis para discussão com as escolas, envolvendo uso de tecnologia, turmas multisseriadas etc.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gdfdf423ca1_1_197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90" name="Google Shape;1290;gdfdf423ca1_1_197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1" name="Google Shape;1291;gdfdf423ca1_1_197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92" name="Google Shape;1292;gdfdf423ca1_1_197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3" name="Google Shape;1293;gdfdf423ca1_1_197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gdfdf423ca1_1_1976"/>
          <p:cNvSpPr txBox="1"/>
          <p:nvPr/>
        </p:nvSpPr>
        <p:spPr>
          <a:xfrm>
            <a:off x="574307" y="994545"/>
            <a:ext cx="63018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Até 6 de agosto</a:t>
            </a:r>
            <a:r>
              <a:rPr lang="pt-BR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definição dos itinerários em cada escola (5/6)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5" name="Google Shape;1295;gdfdf423ca1_1_1976"/>
          <p:cNvSpPr txBox="1"/>
          <p:nvPr/>
        </p:nvSpPr>
        <p:spPr>
          <a:xfrm>
            <a:off x="611706" y="4329450"/>
            <a:ext cx="6168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1 - Auditório, Anfiteatro, Teatro, Sala de Leitura, Biblioteca, Sala de orientação de estudos, Videoteca, Sala de TV, Laboratório de informática, Laboratório de Ciências (ou Física, ou Química, ou Biologia), Laboratório Multiuso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96" name="Google Shape;1296;gdfdf423ca1_1_1976"/>
          <p:cNvGraphicFramePr/>
          <p:nvPr/>
        </p:nvGraphicFramePr>
        <p:xfrm>
          <a:off x="582131" y="1771650"/>
          <a:ext cx="6197700" cy="2560220"/>
        </p:xfrm>
        <a:graphic>
          <a:graphicData uri="http://schemas.openxmlformats.org/drawingml/2006/table">
            <a:tbl>
              <a:tblPr>
                <a:noFill/>
                <a:tableStyleId>{CBC8E2EF-019C-40F9-BE72-BEED55842D00}</a:tableStyleId>
              </a:tblPr>
              <a:tblGrid>
                <a:gridCol w="342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/>
                        <a:t>Diurno </a:t>
                      </a:r>
                      <a:br>
                        <a:rPr lang="pt-BR" sz="1200" b="1" u="none" strike="noStrike" cap="none"/>
                      </a:br>
                      <a:r>
                        <a:rPr lang="pt-BR" sz="1200" b="1" u="none" strike="noStrike" cap="none"/>
                        <a:t>(incluindo PEI)</a:t>
                      </a:r>
                      <a:endParaRPr sz="1200" b="1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/>
                        <a:t>Noturno</a:t>
                      </a:r>
                      <a:endParaRPr sz="1200" b="1" u="none" strike="noStrike" cap="none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Escolas com </a:t>
                      </a:r>
                      <a:r>
                        <a:rPr lang="pt-BR" sz="1200" b="1" u="none" strike="noStrike" cap="none"/>
                        <a:t>uma </a:t>
                      </a:r>
                      <a:r>
                        <a:rPr lang="pt-BR" sz="1200" u="none" strike="noStrike" cap="none"/>
                        <a:t>turma </a:t>
                      </a:r>
                      <a:br>
                        <a:rPr lang="pt-BR" sz="1200" u="none" strike="noStrike" cap="none"/>
                      </a:br>
                      <a:r>
                        <a:rPr lang="pt-BR" sz="1200" u="none" strike="noStrike" cap="none"/>
                        <a:t>de 2ª série em 2021</a:t>
                      </a:r>
                      <a:endParaRPr sz="12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679</a:t>
                      </a:r>
                      <a:endParaRPr sz="12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681</a:t>
                      </a:r>
                      <a:endParaRPr sz="1200" u="none" strike="noStrike" cap="none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Escolas pequenas </a:t>
                      </a:r>
                      <a:br>
                        <a:rPr lang="pt-BR" sz="1200" u="none" strike="noStrike" cap="none"/>
                      </a:br>
                      <a:r>
                        <a:rPr lang="pt-BR" sz="1200" u="none" strike="noStrike" cap="none"/>
                        <a:t>sem </a:t>
                      </a:r>
                      <a:r>
                        <a:rPr lang="pt-BR" sz="1200" u="sng" strike="noStrike" cap="none"/>
                        <a:t>sala de aula</a:t>
                      </a:r>
                      <a:r>
                        <a:rPr lang="pt-BR" sz="1200" u="none" strike="noStrike" cap="none"/>
                        <a:t> ociosa</a:t>
                      </a:r>
                      <a:endParaRPr sz="12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highlight>
                            <a:schemeClr val="accent6"/>
                          </a:highlight>
                        </a:rPr>
                        <a:t>240</a:t>
                      </a:r>
                      <a:endParaRPr sz="1200" u="none" strike="noStrike" cap="none">
                        <a:highlight>
                          <a:schemeClr val="accent6"/>
                        </a:highlight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highlight>
                            <a:schemeClr val="accent6"/>
                          </a:highlight>
                        </a:rPr>
                        <a:t>8</a:t>
                      </a:r>
                      <a:endParaRPr sz="1200" u="none" strike="noStrike" cap="none">
                        <a:highlight>
                          <a:schemeClr val="accent6"/>
                        </a:highlight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00">
                <a:tc>
                  <a:txBody>
                    <a:bodyPr/>
                    <a:lstStyle/>
                    <a:p>
                      <a:pPr marL="9144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Escolas pequenas sem sala de aula e </a:t>
                      </a:r>
                      <a:r>
                        <a:rPr lang="pt-BR" sz="1200" u="sng" strike="noStrike" cap="none">
                          <a:solidFill>
                            <a:schemeClr val="dk1"/>
                          </a:solidFill>
                        </a:rPr>
                        <a:t>outros espaços pedagógicos</a:t>
                      </a: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¹ ociosos</a:t>
                      </a:r>
                      <a:endParaRPr sz="12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914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highlight>
                            <a:schemeClr val="accent6"/>
                          </a:highlight>
                        </a:rPr>
                        <a:t>33</a:t>
                      </a:r>
                      <a:endParaRPr sz="1200" u="none" strike="noStrike" cap="none">
                        <a:highlight>
                          <a:schemeClr val="accent6"/>
                        </a:highlight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914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highlight>
                            <a:schemeClr val="accent6"/>
                          </a:highlight>
                        </a:rPr>
                        <a:t>5</a:t>
                      </a:r>
                      <a:endParaRPr sz="1200" u="none" strike="noStrike" cap="none">
                        <a:highlight>
                          <a:schemeClr val="accent6"/>
                        </a:highlight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97" name="Google Shape;1297;gdfdf423ca1_1_1976"/>
          <p:cNvSpPr/>
          <p:nvPr/>
        </p:nvSpPr>
        <p:spPr>
          <a:xfrm rot="5400000">
            <a:off x="4587112" y="3221125"/>
            <a:ext cx="139200" cy="153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gdfdf423ca1_1_1976"/>
          <p:cNvSpPr/>
          <p:nvPr/>
        </p:nvSpPr>
        <p:spPr>
          <a:xfrm rot="5400000">
            <a:off x="4856029" y="3859078"/>
            <a:ext cx="139200" cy="153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gdfdf423ca1_1_1976"/>
          <p:cNvSpPr/>
          <p:nvPr/>
        </p:nvSpPr>
        <p:spPr>
          <a:xfrm rot="5400000">
            <a:off x="6308255" y="3859078"/>
            <a:ext cx="139200" cy="153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gdfdf423ca1_1_1976"/>
          <p:cNvSpPr/>
          <p:nvPr/>
        </p:nvSpPr>
        <p:spPr>
          <a:xfrm rot="5400000">
            <a:off x="6091617" y="3221125"/>
            <a:ext cx="139200" cy="153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6" name="Google Shape;1306;gdfdf423ca1_1_1992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307" name="Google Shape;1307;gdfdf423ca1_1_1992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8" name="Google Shape;1308;gdfdf423ca1_1_1992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09" name="Google Shape;1309;gdfdf423ca1_1_1992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0" name="Google Shape;1310;gdfdf423ca1_1_1992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gdfdf423ca1_1_1992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Até 6 de agosto</a:t>
            </a:r>
            <a:r>
              <a:rPr lang="pt-BR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definição dos itinerários em cada escola (6/6)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2" name="Google Shape;1312;gdfdf423ca1_1_1992"/>
          <p:cNvSpPr txBox="1"/>
          <p:nvPr/>
        </p:nvSpPr>
        <p:spPr>
          <a:xfrm>
            <a:off x="574307" y="21486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4 turmas de 2ª série</a:t>
            </a:r>
            <a:endParaRPr sz="18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3" name="Google Shape;1313;gdfdf423ca1_1_1992"/>
          <p:cNvSpPr txBox="1"/>
          <p:nvPr/>
        </p:nvSpPr>
        <p:spPr>
          <a:xfrm>
            <a:off x="574307" y="2674625"/>
            <a:ext cx="72849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Linguagens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B: Ciências Humanas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C: Ciências da Natureza + Matemática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D: Ciências Humanas + Matemática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" name="Google Shape;1319;gdfdf423ca1_1_200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320" name="Google Shape;1320;gdfdf423ca1_1_200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1" name="Google Shape;1321;gdfdf423ca1_1_200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22" name="Google Shape;1322;gdfdf423ca1_1_200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3" name="Google Shape;1323;gdfdf423ca1_1_200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gdfdf423ca1_1_2004"/>
          <p:cNvSpPr txBox="1"/>
          <p:nvPr/>
        </p:nvSpPr>
        <p:spPr>
          <a:xfrm>
            <a:off x="574307" y="21486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4 turmas de 2ª série</a:t>
            </a:r>
            <a:endParaRPr sz="18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5" name="Google Shape;1325;gdfdf423ca1_1_2004"/>
          <p:cNvSpPr txBox="1"/>
          <p:nvPr/>
        </p:nvSpPr>
        <p:spPr>
          <a:xfrm>
            <a:off x="574307" y="2674625"/>
            <a:ext cx="72849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Linguagens + Ciências Humanas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B: </a:t>
            </a: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Linguagens + Ciências Humanas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C: Ciências da Natureza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D: Ciências Humanas + Matemática</a:t>
            </a:r>
            <a:endParaRPr/>
          </a:p>
        </p:txBody>
      </p:sp>
      <p:sp>
        <p:nvSpPr>
          <p:cNvPr id="1326" name="Google Shape;1326;gdfdf423ca1_1_2004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Até 6 de agosto</a:t>
            </a:r>
            <a:r>
              <a:rPr lang="pt-BR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definição dos itinerários em cada escola (6/6)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gdfdf423ca1_1_201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333" name="Google Shape;1333;gdfdf423ca1_1_201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4" name="Google Shape;1334;gdfdf423ca1_1_201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35" name="Google Shape;1335;gdfdf423ca1_1_201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6" name="Google Shape;1336;gdfdf423ca1_1_201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gdfdf423ca1_1_2016"/>
          <p:cNvSpPr txBox="1"/>
          <p:nvPr/>
        </p:nvSpPr>
        <p:spPr>
          <a:xfrm>
            <a:off x="574307" y="21486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3 turmas de 2ª série</a:t>
            </a:r>
            <a:endParaRPr sz="18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8" name="Google Shape;1338;gdfdf423ca1_1_2016"/>
          <p:cNvSpPr txBox="1"/>
          <p:nvPr/>
        </p:nvSpPr>
        <p:spPr>
          <a:xfrm>
            <a:off x="574307" y="2674625"/>
            <a:ext cx="72849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Linguagens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B: </a:t>
            </a: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Ciências Humanas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C: Ciências da Natureza + Matemática</a:t>
            </a:r>
            <a:endParaRPr/>
          </a:p>
        </p:txBody>
      </p:sp>
      <p:sp>
        <p:nvSpPr>
          <p:cNvPr id="1339" name="Google Shape;1339;gdfdf423ca1_1_2016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Até 6 de agosto</a:t>
            </a:r>
            <a:r>
              <a:rPr lang="pt-BR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definição dos itinerários em cada escola (6/6)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5" name="Google Shape;1345;gdfdf423ca1_1_202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346" name="Google Shape;1346;gdfdf423ca1_1_202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7" name="Google Shape;1347;gdfdf423ca1_1_202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48" name="Google Shape;1348;gdfdf423ca1_1_202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9" name="Google Shape;1349;gdfdf423ca1_1_202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gdfdf423ca1_1_2028"/>
          <p:cNvSpPr txBox="1"/>
          <p:nvPr/>
        </p:nvSpPr>
        <p:spPr>
          <a:xfrm>
            <a:off x="574307" y="21486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</a:t>
            </a: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turmas de 2ª série</a:t>
            </a:r>
            <a:endParaRPr sz="18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1" name="Google Shape;1351;gdfdf423ca1_1_2028"/>
          <p:cNvSpPr txBox="1"/>
          <p:nvPr/>
        </p:nvSpPr>
        <p:spPr>
          <a:xfrm>
            <a:off x="574307" y="2674625"/>
            <a:ext cx="72849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Linguagens + Ciências da Natureza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B: </a:t>
            </a: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Ciências Humanas + Matemática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2" name="Google Shape;1352;gdfdf423ca1_1_2028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Até 6 de agosto</a:t>
            </a:r>
            <a:r>
              <a:rPr lang="pt-BR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definição dos itinerários em cada escola (6/6)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gdfdf423ca1_1_204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359" name="Google Shape;1359;gdfdf423ca1_1_204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0" name="Google Shape;1360;gdfdf423ca1_1_204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61" name="Google Shape;1361;gdfdf423ca1_1_204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2" name="Google Shape;1362;gdfdf423ca1_1_204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gdfdf423ca1_1_2040"/>
          <p:cNvSpPr txBox="1"/>
          <p:nvPr/>
        </p:nvSpPr>
        <p:spPr>
          <a:xfrm>
            <a:off x="574307" y="994545"/>
            <a:ext cx="6301800" cy="3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Semana de 16 de agosto: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início do período de rematrícula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Cada estudante da 1ª série deverá realizar a rematrícula na SED;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Eles deverão indicar, em ordem de preferência, quais itinerários formativos gostariam de cursar </a:t>
            </a: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os ofertados pela sua escola</a:t>
            </a: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Além disso, os estudantes verão os itinerários ofertados nas escolas próximas (até 2 km). Se quiserem, poderão solicitar transferência para cursar um itinerário ofertado em outra escola. Nesse caso, ele pede transferência total, cursando FGB e Itinerário na mesma escola.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9" name="Google Shape;1369;gdfdf423ca1_1_205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370" name="Google Shape;1370;gdfdf423ca1_1_205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1" name="Google Shape;1371;gdfdf423ca1_1_205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72" name="Google Shape;1372;gdfdf423ca1_1_205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3" name="Google Shape;1373;gdfdf423ca1_1_205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4" name="Google Shape;1374;gdfdf423ca1_1_2050"/>
          <p:cNvSpPr txBox="1"/>
          <p:nvPr/>
        </p:nvSpPr>
        <p:spPr>
          <a:xfrm>
            <a:off x="574307" y="994545"/>
            <a:ext cx="6301800" cy="3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Até a segunda quinzena de novembro: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divulgação dos resultados da matrícula (1/2)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enturmação será feita com base na indicação de ordem de preferência feita pelos alunos na rematrícula;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estudante vai descobrir em qual IF ele está de fato matriculado. Se está no IF que ele mais queria ou se, por exemplo, foi matriculado em outra opção, </a:t>
            </a: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caso haja maior demanda do que oferta por algum itinerário de área do conhecimento</a:t>
            </a: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" name="Google Shape;1380;gdfdf423ca1_1_206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381" name="Google Shape;1381;gdfdf423ca1_1_206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2" name="Google Shape;1382;gdfdf423ca1_1_206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83" name="Google Shape;1383;gdfdf423ca1_1_206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4" name="Google Shape;1384;gdfdf423ca1_1_206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gdfdf423ca1_1_2060"/>
          <p:cNvSpPr txBox="1"/>
          <p:nvPr/>
        </p:nvSpPr>
        <p:spPr>
          <a:xfrm>
            <a:off x="574307" y="994545"/>
            <a:ext cx="6301800" cy="3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Até a s</a:t>
            </a:r>
            <a:r>
              <a:rPr lang="pt-BR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egunda quinzena de novembro:</a:t>
            </a:r>
            <a:r>
              <a:rPr lang="pt-BR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divulgação dos resultados da matrícula (2/2)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projeto de vida dos estudantes deve ser levado em consideração nesse momento;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Quanto melhor o processo de discussão dos itinerários formativos com os estudantes e quanto melhor a orientação para as escolas quanto à oferta de itinerários, melhor será a alocação de estudantes entre os itinerários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SEDUC e as DEs orientarão as escolas quanto aos critérios de definição das turmas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1" name="Google Shape;1391;gdfdf423ca1_1_207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392" name="Google Shape;1392;gdfdf423ca1_1_207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3" name="Google Shape;1393;gdfdf423ca1_1_207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94" name="Google Shape;1394;gdfdf423ca1_1_207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5" name="Google Shape;1395;gdfdf423ca1_1_207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6" name="Google Shape;1396;gdfdf423ca1_1_2070"/>
          <p:cNvSpPr txBox="1"/>
          <p:nvPr/>
        </p:nvSpPr>
        <p:spPr>
          <a:xfrm>
            <a:off x="574307" y="994545"/>
            <a:ext cx="6301800" cy="3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Segunda quinzena de novembro:</a:t>
            </a:r>
            <a:r>
              <a:rPr lang="pt-BR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início da atribuição de aulas (1/2)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Momento de definição de quais professores serão atribuídos nas aulas de cada unidade curricular ofertada pela escola;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Serão atribuídas as aulas dos 2 semestres subsequentes, mas os componentes ministrados a cada semestre serão diferentes;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matrizes curriculares equilibram a quantidade de aulas disponível para cada professor em cada um dos semestres.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fdf423ca1_1_359"/>
          <p:cNvSpPr txBox="1"/>
          <p:nvPr/>
        </p:nvSpPr>
        <p:spPr>
          <a:xfrm>
            <a:off x="601836" y="2138650"/>
            <a:ext cx="20505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Evento: 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1.600 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seminários presenciais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140 mil 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estudantes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 mil professores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gdfdf423ca1_1_35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84" name="Google Shape;184;gdfdf423ca1_1_35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5" name="Google Shape;185;gdfdf423ca1_1_35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86" name="Google Shape;186;gdfdf423ca1_1_35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HISTÓRICO DE DIÁLOGOS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gdfdf423ca1_1_359"/>
          <p:cNvSpPr/>
          <p:nvPr/>
        </p:nvSpPr>
        <p:spPr>
          <a:xfrm>
            <a:off x="583911" y="1232175"/>
            <a:ext cx="2050500" cy="818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dfdf423ca1_1_359"/>
          <p:cNvSpPr/>
          <p:nvPr/>
        </p:nvSpPr>
        <p:spPr>
          <a:xfrm>
            <a:off x="2614369" y="1232175"/>
            <a:ext cx="2050500" cy="8181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2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dfdf423ca1_1_359"/>
          <p:cNvSpPr/>
          <p:nvPr/>
        </p:nvSpPr>
        <p:spPr>
          <a:xfrm>
            <a:off x="4644827" y="1232175"/>
            <a:ext cx="2050500" cy="8181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2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dfdf423ca1_1_359"/>
          <p:cNvSpPr txBox="1"/>
          <p:nvPr/>
        </p:nvSpPr>
        <p:spPr>
          <a:xfrm>
            <a:off x="2583025" y="2138650"/>
            <a:ext cx="19113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Evento: 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Consulta pública do Currículo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42 mil estudantes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42 mil professores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dfdf423ca1_1_359"/>
          <p:cNvSpPr txBox="1"/>
          <p:nvPr/>
        </p:nvSpPr>
        <p:spPr>
          <a:xfrm>
            <a:off x="4659919" y="2138650"/>
            <a:ext cx="20505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Evento: 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Escuta a estudantes e professores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154 mil 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estudantes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mil 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professores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dfdf423ca1_1_35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" name="Google Shape;1402;gdfdf423ca1_1_208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03" name="Google Shape;1403;gdfdf423ca1_1_208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4" name="Google Shape;1404;gdfdf423ca1_1_208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05" name="Google Shape;1405;gdfdf423ca1_1_208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6" name="Google Shape;1406;gdfdf423ca1_1_208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7" name="Google Shape;1407;gdfdf423ca1_1_2080"/>
          <p:cNvSpPr txBox="1"/>
          <p:nvPr/>
        </p:nvSpPr>
        <p:spPr>
          <a:xfrm>
            <a:off x="574307" y="994545"/>
            <a:ext cx="6301800" cy="3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Segunda quinzena de novembro:</a:t>
            </a:r>
            <a:r>
              <a:rPr lang="pt-BR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início da atribuição de aulas (2/2)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Não haverá redução de carga horária dos professores.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Professores darão aulas dos componentes nos quais têm formação (habilitação ou qualificação) em nível superior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Haverá mais oportunidades para composição de carga horária, para quem quiser aumentar.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" name="Google Shape;1413;gdfdf423ca1_1_209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14" name="Google Shape;1414;gdfdf423ca1_1_209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5" name="Google Shape;1415;gdfdf423ca1_1_209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16" name="Google Shape;1416;gdfdf423ca1_1_209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INÍCIO DAS AULAS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7" name="Google Shape;1417;gdfdf423ca1_1_209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8" name="Google Shape;1418;gdfdf423ca1_1_2090"/>
          <p:cNvSpPr txBox="1"/>
          <p:nvPr/>
        </p:nvSpPr>
        <p:spPr>
          <a:xfrm>
            <a:off x="574307" y="994545"/>
            <a:ext cx="6301800" cy="3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1ª semana letiva de 2022:</a:t>
            </a:r>
            <a:r>
              <a:rPr lang="pt-BR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início das aulas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Professores e estudantes da 2a série EM entram em sala de aula e começam de fato as aulas dos aprofundamentos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4" name="Google Shape;1424;gdfdf423ca1_1_2619"/>
          <p:cNvGraphicFramePr/>
          <p:nvPr/>
        </p:nvGraphicFramePr>
        <p:xfrm>
          <a:off x="432461" y="930649"/>
          <a:ext cx="6386900" cy="3352910"/>
        </p:xfrm>
        <a:graphic>
          <a:graphicData uri="http://schemas.openxmlformats.org/drawingml/2006/table">
            <a:tbl>
              <a:tblPr firstRow="1" bandRow="1">
                <a:noFill/>
                <a:tableStyleId>{1A2FD434-B81A-4B47-9D83-404BE866C6F0}</a:tableStyleId>
              </a:tblPr>
              <a:tblGrid>
                <a:gridCol w="215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solidFill>
                            <a:schemeClr val="dk1"/>
                          </a:solidFill>
                        </a:rPr>
                        <a:t>Junho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solidFill>
                            <a:schemeClr val="dk1"/>
                          </a:solidFill>
                        </a:rPr>
                        <a:t>Julho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solidFill>
                            <a:schemeClr val="dk1"/>
                          </a:solidFill>
                        </a:rPr>
                        <a:t>Agosto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/>
                        <a:t>Macro </a:t>
                      </a:r>
                      <a:r>
                        <a:rPr lang="pt-BR" sz="1100" b="1" u="none" strike="noStrike" cap="none"/>
                        <a:t>Ação / Semana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14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21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28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12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19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26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9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16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/>
                        <a:t>23</a:t>
                      </a:r>
                      <a:endParaRPr sz="11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 u="none" strike="noStrike" cap="none"/>
                        <a:t>Lançamento dos </a:t>
                      </a:r>
                      <a:r>
                        <a:rPr lang="pt-BR" sz="1200"/>
                        <a:t>IF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/>
                        <a:t>Manifestação de interesse dos </a:t>
                      </a:r>
                      <a:r>
                        <a:rPr lang="pt-BR" sz="1200" u="none" strike="noStrike" cap="none"/>
                        <a:t>estudantes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/>
                        <a:t>Resultado</a:t>
                      </a:r>
                      <a:r>
                        <a:rPr lang="pt-BR" sz="1200" u="none" strike="noStrike" cap="none"/>
                        <a:t> </a:t>
                      </a:r>
                      <a:r>
                        <a:rPr lang="pt-BR" sz="1200"/>
                        <a:t>manifestação de interesse e divulgação das matrizes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/>
                        <a:t>Férias docentes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/>
                        <a:t>Escola discute quais IF ofertará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/>
                        <a:t>Divulgação dos</a:t>
                      </a:r>
                      <a:r>
                        <a:rPr lang="pt-BR" sz="1200" u="none" strike="noStrike" cap="none"/>
                        <a:t> </a:t>
                      </a:r>
                      <a:r>
                        <a:rPr lang="pt-BR" sz="1200"/>
                        <a:t>IF </a:t>
                      </a:r>
                      <a:r>
                        <a:rPr lang="pt-BR" sz="1200" u="none" strike="noStrike" cap="none"/>
                        <a:t>ofertados em cada escola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 u="none" strike="noStrike" cap="none"/>
                        <a:t>Início da rematrícula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425" name="Google Shape;1425;gdfdf423ca1_1_261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26" name="Google Shape;1426;gdfdf423ca1_1_261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7" name="Google Shape;1427;gdfdf423ca1_1_261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28" name="Google Shape;1428;gdfdf423ca1_1_2619"/>
          <p:cNvSpPr txBox="1"/>
          <p:nvPr/>
        </p:nvSpPr>
        <p:spPr>
          <a:xfrm>
            <a:off x="1403650" y="274149"/>
            <a:ext cx="6336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CRONOGRAMA DA IMPLEMENTAÇÃO</a:t>
            </a:r>
            <a:endParaRPr sz="2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9" name="Google Shape;1429;gdfdf423ca1_1_2619"/>
          <p:cNvSpPr/>
          <p:nvPr/>
        </p:nvSpPr>
        <p:spPr>
          <a:xfrm>
            <a:off x="2592675" y="1445075"/>
            <a:ext cx="247800" cy="272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dfdf423ca1_1_2619"/>
          <p:cNvSpPr/>
          <p:nvPr/>
        </p:nvSpPr>
        <p:spPr>
          <a:xfrm>
            <a:off x="4116675" y="2359475"/>
            <a:ext cx="247800" cy="272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gdfdf423ca1_1_2619"/>
          <p:cNvSpPr/>
          <p:nvPr/>
        </p:nvSpPr>
        <p:spPr>
          <a:xfrm>
            <a:off x="5412075" y="3654875"/>
            <a:ext cx="247800" cy="272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gdfdf423ca1_1_2619"/>
          <p:cNvSpPr/>
          <p:nvPr/>
        </p:nvSpPr>
        <p:spPr>
          <a:xfrm>
            <a:off x="6021675" y="4035875"/>
            <a:ext cx="247800" cy="272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gdfdf423ca1_1_261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9" name="Google Shape;1439;gdfdf423ca1_1_2633"/>
          <p:cNvGraphicFramePr/>
          <p:nvPr/>
        </p:nvGraphicFramePr>
        <p:xfrm>
          <a:off x="432461" y="930649"/>
          <a:ext cx="8039600" cy="1356410"/>
        </p:xfrm>
        <a:graphic>
          <a:graphicData uri="http://schemas.openxmlformats.org/drawingml/2006/table">
            <a:tbl>
              <a:tblPr firstRow="1" bandRow="1">
                <a:noFill/>
                <a:tableStyleId>{1A2FD434-B81A-4B47-9D83-404BE866C6F0}</a:tableStyleId>
              </a:tblPr>
              <a:tblGrid>
                <a:gridCol w="272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9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/>
                        <a:t>Macro </a:t>
                      </a:r>
                      <a:r>
                        <a:rPr lang="pt-BR" sz="1100" b="1" u="none" strike="noStrike" cap="none"/>
                        <a:t>Ação / Semana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/>
                        <a:t>Data prevista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Alterações nos regimentos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/>
                        <a:t>30/ago (prazo a ser discutido com CEE)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Divulgação do resultado da matrícula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Segunda quinzena de novembro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/>
                        <a:t>Atribuição de aulas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Segunda quinzena de novembro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Início das aulas - aprofundamentos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1ª semana letiva de 2022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440" name="Google Shape;1440;gdfdf423ca1_1_2633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41" name="Google Shape;1441;gdfdf423ca1_1_2633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2" name="Google Shape;1442;gdfdf423ca1_1_2633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3" name="Google Shape;1443;gdfdf423ca1_1_2633"/>
          <p:cNvSpPr txBox="1"/>
          <p:nvPr/>
        </p:nvSpPr>
        <p:spPr>
          <a:xfrm>
            <a:off x="1403650" y="274149"/>
            <a:ext cx="6336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CRONOGRAMA DA IMPLEMENTAÇÃO</a:t>
            </a:r>
            <a:endParaRPr sz="2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4" name="Google Shape;1444;gdfdf423ca1_1_2633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0" name="Google Shape;1450;gdfdf423ca1_1_2338"/>
          <p:cNvGraphicFramePr/>
          <p:nvPr/>
        </p:nvGraphicFramePr>
        <p:xfrm>
          <a:off x="571727" y="1078275"/>
          <a:ext cx="6240450" cy="2986950"/>
        </p:xfrm>
        <a:graphic>
          <a:graphicData uri="http://schemas.openxmlformats.org/drawingml/2006/table">
            <a:tbl>
              <a:tblPr>
                <a:noFill/>
                <a:tableStyleId>{CBC8E2EF-019C-40F9-BE72-BEED55842D00}</a:tableStyleId>
              </a:tblPr>
              <a:tblGrid>
                <a:gridCol w="138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Ação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Público-alvo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Objetivo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Local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Data/horário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Apresentação da arquitetura e mobilização para manifestação de interesse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Articuladores de Grêmios nas DEs</a:t>
                      </a:r>
                      <a:endParaRPr sz="12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Apresentar aos Articuladores as ações que serão realizadas com os </a:t>
                      </a: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Grêmios e prepará-los para replicar ação nas escolas</a:t>
                      </a:r>
                      <a:endParaRPr sz="12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CMSP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11/jun (sex) - das 10h às 11h</a:t>
                      </a:r>
                      <a:endParaRPr sz="1200" u="none" strike="noStrike" cap="none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Apresentação da arquitetura e mobilização para manifestação de interesse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Supervisores e diretores de escolas de EM</a:t>
                      </a:r>
                      <a:endParaRPr sz="12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Apresentar arquitetura do Novo Ensino Médio e próximos passos da implementação</a:t>
                      </a:r>
                      <a:endParaRPr sz="1200" u="none" strike="noStrike" cap="none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CMSP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14/jun (seg) - das 9h às 12h</a:t>
                      </a:r>
                      <a:endParaRPr sz="12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451" name="Google Shape;1451;gdfdf423ca1_1_233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52" name="Google Shape;1452;gdfdf423ca1_1_233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3" name="Google Shape;1453;gdfdf423ca1_1_233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54" name="Google Shape;1454;gdfdf423ca1_1_2338"/>
          <p:cNvSpPr txBox="1"/>
          <p:nvPr/>
        </p:nvSpPr>
        <p:spPr>
          <a:xfrm>
            <a:off x="1403650" y="274149"/>
            <a:ext cx="6336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CRONOGRAMA - FORMAÇÃO E MOBILIZAÇÃO</a:t>
            </a:r>
            <a:endParaRPr sz="2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5" name="Google Shape;1455;gdfdf423ca1_1_233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1" name="Google Shape;1461;gdfdf423ca1_1_2348"/>
          <p:cNvGraphicFramePr/>
          <p:nvPr/>
        </p:nvGraphicFramePr>
        <p:xfrm>
          <a:off x="571727" y="1078275"/>
          <a:ext cx="6240450" cy="2804070"/>
        </p:xfrm>
        <a:graphic>
          <a:graphicData uri="http://schemas.openxmlformats.org/drawingml/2006/table">
            <a:tbl>
              <a:tblPr>
                <a:noFill/>
                <a:tableStyleId>{CBC8E2EF-019C-40F9-BE72-BEED55842D00}</a:tableStyleId>
              </a:tblPr>
              <a:tblGrid>
                <a:gridCol w="138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Ação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Público-alvo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Objetivo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Local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Data/horário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Lançamento dos itinerários formativos e da manifestação de interesse</a:t>
                      </a:r>
                      <a:endParaRPr sz="12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Profissionais da rede</a:t>
                      </a:r>
                      <a:endParaRPr sz="12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Apresentar linhas gerais d</a:t>
                      </a: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os itinerários formativos e </a:t>
                      </a:r>
                      <a:r>
                        <a:rPr lang="pt-BR" sz="1200" u="none" strike="noStrike" cap="none"/>
                        <a:t>como será a manifestação de interesse</a:t>
                      </a:r>
                      <a:endParaRPr sz="12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CMSP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15/jun (ter) - das 9h às 12h</a:t>
                      </a:r>
                      <a:endParaRPr sz="1200" u="none" strike="noStrike" cap="none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Apresentação da arquitetura e mobilização para manifestação de interesse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Professores Coordenadores</a:t>
                      </a:r>
                      <a:endParaRPr sz="12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Apresentar arquitetura do Novo Ensino Médio e próximos passos da implementação</a:t>
                      </a:r>
                      <a:endParaRPr sz="1200" u="none" strike="noStrike" cap="none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CMSP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18/jun (sex) - das 9h às 12h</a:t>
                      </a:r>
                      <a:endParaRPr sz="12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462" name="Google Shape;1462;gdfdf423ca1_1_234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63" name="Google Shape;1463;gdfdf423ca1_1_234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4" name="Google Shape;1464;gdfdf423ca1_1_234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65" name="Google Shape;1465;gdfdf423ca1_1_2348"/>
          <p:cNvSpPr txBox="1"/>
          <p:nvPr/>
        </p:nvSpPr>
        <p:spPr>
          <a:xfrm>
            <a:off x="1403650" y="274149"/>
            <a:ext cx="6336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CRONOGRAMA - FORMAÇÃO E MOBILIZAÇÃO</a:t>
            </a:r>
            <a:endParaRPr sz="2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6" name="Google Shape;1466;gdfdf423ca1_1_234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2" name="Google Shape;1472;gdfdf423ca1_1_2358"/>
          <p:cNvGraphicFramePr/>
          <p:nvPr/>
        </p:nvGraphicFramePr>
        <p:xfrm>
          <a:off x="571727" y="1078275"/>
          <a:ext cx="6240475" cy="3352740"/>
        </p:xfrm>
        <a:graphic>
          <a:graphicData uri="http://schemas.openxmlformats.org/drawingml/2006/table">
            <a:tbl>
              <a:tblPr>
                <a:noFill/>
                <a:tableStyleId>{CBC8E2EF-019C-40F9-BE72-BEED55842D00}</a:tableStyleId>
              </a:tblPr>
              <a:tblGrid>
                <a:gridCol w="138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Ação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Público-alvo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Objetivo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Local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Data/horário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Apresentação da arquitetura e detalhamento dos itinerários formativos</a:t>
                      </a:r>
                      <a:endParaRPr sz="12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Núcleos Pedagógicos e pontos focais do Novo Ensino Médio</a:t>
                      </a:r>
                      <a:endParaRPr sz="12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Apresentar arquitetura do Novo Ensino Médio, próximos passos da implementação e detalhamento de como estão estruturadas cada uma das propostas de itinerário formativo de área(s) do conhecimento</a:t>
                      </a:r>
                      <a:endParaRPr sz="12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CMSP</a:t>
                      </a:r>
                      <a:endParaRPr sz="12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solidFill>
                            <a:schemeClr val="dk1"/>
                          </a:solidFill>
                        </a:rPr>
                        <a:t>CNT/MAT¹</a:t>
                      </a: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: 16/jun (qua) - das 13h às 17h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solidFill>
                            <a:schemeClr val="dk1"/>
                          </a:solidFill>
                        </a:rPr>
                        <a:t>Novotec: </a:t>
                      </a: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17/jun (qui) - das 9h às 12h</a:t>
                      </a:r>
                      <a:endParaRPr sz="12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solidFill>
                            <a:schemeClr val="dk1"/>
                          </a:solidFill>
                        </a:rPr>
                        <a:t>CHS</a:t>
                      </a: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: 17/jun (qui) - das 13h às 17h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solidFill>
                            <a:schemeClr val="dk1"/>
                          </a:solidFill>
                        </a:rPr>
                        <a:t>LGG</a:t>
                      </a: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: 18/jun (sex) - das 13h às 17h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73" name="Google Shape;1473;gdfdf423ca1_1_235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74" name="Google Shape;1474;gdfdf423ca1_1_235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5" name="Google Shape;1475;gdfdf423ca1_1_235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76" name="Google Shape;1476;gdfdf423ca1_1_2358"/>
          <p:cNvSpPr txBox="1"/>
          <p:nvPr/>
        </p:nvSpPr>
        <p:spPr>
          <a:xfrm>
            <a:off x="1403650" y="274149"/>
            <a:ext cx="6336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CRONOGRAMA - FORMAÇÃO E MOBILIZAÇÃO</a:t>
            </a:r>
            <a:endParaRPr sz="2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7" name="Google Shape;1477;gdfdf423ca1_1_235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gdfdf423ca1_1_2358"/>
          <p:cNvSpPr txBox="1"/>
          <p:nvPr/>
        </p:nvSpPr>
        <p:spPr>
          <a:xfrm>
            <a:off x="573686" y="4695875"/>
            <a:ext cx="818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1 - a formação para PCNP de CNT e MAT acontecerá no mesmo horário, mas em canais diferentes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" name="Google Shape;1484;gdfdf423ca1_1_2369"/>
          <p:cNvGraphicFramePr/>
          <p:nvPr/>
        </p:nvGraphicFramePr>
        <p:xfrm>
          <a:off x="571727" y="1078275"/>
          <a:ext cx="6240475" cy="2621220"/>
        </p:xfrm>
        <a:graphic>
          <a:graphicData uri="http://schemas.openxmlformats.org/drawingml/2006/table">
            <a:tbl>
              <a:tblPr>
                <a:noFill/>
                <a:tableStyleId>{CBC8E2EF-019C-40F9-BE72-BEED55842D00}</a:tableStyleId>
              </a:tblPr>
              <a:tblGrid>
                <a:gridCol w="138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Ação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Público-alvo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Objetivo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Local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Data/horário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Apresentação da arquitetura e detalhamento dos itinerários formativos nas ATPC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Professores</a:t>
                      </a:r>
                      <a:endParaRPr sz="12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Apresentar arquitetura do Novo Ensino Médio, próximos passos da implementação e detalhamento de como estão estruturadas cada uma das propostas de itinerário formativo de área(s) do conhecimento</a:t>
                      </a:r>
                      <a:endParaRPr sz="12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CMSP</a:t>
                      </a:r>
                      <a:endParaRPr sz="12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solidFill>
                            <a:schemeClr val="dk1"/>
                          </a:solidFill>
                        </a:rPr>
                        <a:t>CHS</a:t>
                      </a: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: 22/jun (ter) - das 9h às 11h30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solidFill>
                            <a:schemeClr val="dk1"/>
                          </a:solidFill>
                        </a:rPr>
                        <a:t>LGG</a:t>
                      </a: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: 23/jun (qua) - das 9h às 11h30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solidFill>
                            <a:schemeClr val="dk1"/>
                          </a:solidFill>
                        </a:rPr>
                        <a:t>CNT/MAT¹</a:t>
                      </a: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: 24/jun (qui) - das 9h às 11h30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85" name="Google Shape;1485;gdfdf423ca1_1_236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86" name="Google Shape;1486;gdfdf423ca1_1_236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7" name="Google Shape;1487;gdfdf423ca1_1_236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88" name="Google Shape;1488;gdfdf423ca1_1_2369"/>
          <p:cNvSpPr txBox="1"/>
          <p:nvPr/>
        </p:nvSpPr>
        <p:spPr>
          <a:xfrm>
            <a:off x="1403650" y="274149"/>
            <a:ext cx="6336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CRONOGRAMA - FORMAÇÃO E MOBILIZAÇÃO</a:t>
            </a:r>
            <a:endParaRPr sz="2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9" name="Google Shape;1489;gdfdf423ca1_1_236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gdfdf423ca1_1_2369"/>
          <p:cNvSpPr txBox="1"/>
          <p:nvPr/>
        </p:nvSpPr>
        <p:spPr>
          <a:xfrm>
            <a:off x="573686" y="4695875"/>
            <a:ext cx="818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1 - a formação para professores de CNT e MAT acontecerá no mesmo horário, mas em canais diferentes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" name="Google Shape;1495;gdf4e517959_3_197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6" name="Google Shape;1496;gdf4e517959_3_19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7" name="Google Shape;1497;gdf4e517959_3_197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8" name="Google Shape;1498;gdf4e517959_3_197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1499" name="Google Shape;1499;gdf4e517959_3_197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gdf4e517959_3_197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1" name="Google Shape;1501;gdf4e517959_3_197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pic>
        <p:nvPicPr>
          <p:cNvPr id="1502" name="Google Shape;1502;gdf4e517959_3_197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3" name="Google Shape;1503;gdf4e517959_3_197"/>
          <p:cNvSpPr txBox="1"/>
          <p:nvPr/>
        </p:nvSpPr>
        <p:spPr>
          <a:xfrm>
            <a:off x="2020475" y="2003225"/>
            <a:ext cx="51105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ORIENTAÇÕES PARA ESCOLAS PRIVADAS</a:t>
            </a:r>
            <a:endParaRPr sz="3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04" name="Google Shape;1504;gdf4e517959_3_1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5" name="Google Shape;1505;gdf4e517959_3_197"/>
          <p:cNvPicPr preferRelativeResize="0"/>
          <p:nvPr/>
        </p:nvPicPr>
        <p:blipFill rotWithShape="1">
          <a:blip r:embed="rId7">
            <a:alphaModFix/>
          </a:blip>
          <a:srcRect l="16138" t="33312" r="16138" b="32198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6" name="Google Shape;1506;gdf4e517959_3_197"/>
          <p:cNvGrpSpPr/>
          <p:nvPr/>
        </p:nvGrpSpPr>
        <p:grpSpPr>
          <a:xfrm>
            <a:off x="787996" y="-427823"/>
            <a:ext cx="1265933" cy="1006938"/>
            <a:chOff x="4123350" y="1954053"/>
            <a:chExt cx="1005986" cy="3189540"/>
          </a:xfrm>
        </p:grpSpPr>
        <p:sp>
          <p:nvSpPr>
            <p:cNvPr id="1507" name="Google Shape;1507;gdf4e517959_3_197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gdf4e517959_3_197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gdf4e517959_3_197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gdf4e517959_3_197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gdf4e517959_3_197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12" name="Google Shape;1512;gdf4e517959_3_19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dfdf423ca1_1_2468"/>
          <p:cNvSpPr txBox="1"/>
          <p:nvPr/>
        </p:nvSpPr>
        <p:spPr>
          <a:xfrm>
            <a:off x="882650" y="1008290"/>
            <a:ext cx="6188100" cy="3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escolas particulares também vão aderir ao Novo Ensino Médio?</a:t>
            </a:r>
            <a:endParaRPr sz="1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Sim. 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Novo Ensino Médio está previsto em lei (</a:t>
            </a: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Lei de diretrizes e bases da educação nacional 9.394/</a:t>
            </a: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1996) e o estado de São Paulo aprovou um currículo que é válido para todo o sistema de ensino, ou seja, rede estadual e privada (Deliberação CEE 186/2020¹). </a:t>
            </a:r>
            <a:b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Não há “adesão”, é lei. 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MAS</a:t>
            </a: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nem todas as caraterísticas curriculares da Seduc precisam ser seguidas pelas escolas particulares. Elas têm autonomia para construir suas propostas pedagógicas. Mais detalhes podem ser encontrados aqui: </a:t>
            </a:r>
            <a:r>
              <a:rPr lang="pt-BR" sz="16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https://bit.ly/3vbUw7U</a:t>
            </a: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 b="0" i="1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19" name="Google Shape;1519;gdfdf423ca1_1_246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520" name="Google Shape;1520;gdfdf423ca1_1_246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1" name="Google Shape;1521;gdfdf423ca1_1_246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22" name="Google Shape;1522;gdfdf423ca1_1_2468"/>
          <p:cNvSpPr txBox="1"/>
          <p:nvPr/>
        </p:nvSpPr>
        <p:spPr>
          <a:xfrm>
            <a:off x="1403650" y="197952"/>
            <a:ext cx="633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ORIENTAÇÕES PARA ESCOLAS PRIVADAS</a:t>
            </a: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3" name="Google Shape;1523;gdfdf423ca1_1_2468"/>
          <p:cNvSpPr txBox="1"/>
          <p:nvPr/>
        </p:nvSpPr>
        <p:spPr>
          <a:xfrm>
            <a:off x="882650" y="4676523"/>
            <a:ext cx="618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1 - fonte: </a:t>
            </a:r>
            <a:r>
              <a:rPr lang="pt-BR" sz="1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http://www.ceesp.sp.gov.br/ceesp/textos/2020/2020-00267-Delib-186-20-Indic-198-20-Retificada.pdf</a:t>
            </a:r>
            <a:r>
              <a:rPr lang="pt-BR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4" name="Google Shape;1524;gdfdf423ca1_1_2468"/>
          <p:cNvSpPr/>
          <p:nvPr/>
        </p:nvSpPr>
        <p:spPr>
          <a:xfrm>
            <a:off x="6876161" y="2622410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fdf423ca1_1_374"/>
          <p:cNvSpPr txBox="1"/>
          <p:nvPr/>
        </p:nvSpPr>
        <p:spPr>
          <a:xfrm>
            <a:off x="793225" y="2138650"/>
            <a:ext cx="2050500" cy="2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Evento: </a:t>
            </a: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1.600 </a:t>
            </a: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seminários presenciais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140 mil estudantes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mil professores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dfdf423ca1_1_374"/>
          <p:cNvSpPr txBox="1"/>
          <p:nvPr/>
        </p:nvSpPr>
        <p:spPr>
          <a:xfrm>
            <a:off x="3094074" y="1232175"/>
            <a:ext cx="37818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 dos seminários: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Comunicar 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mudanças previstas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Escutar a rede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coletar insumos para a construção do currículo (ex: quais conteúdos deveriam ser aprofundados?)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Resultado: Documento curricular enviado para Consulta Pública em 2020.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gdfdf423ca1_1_37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01" name="Google Shape;201;gdfdf423ca1_1_37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" name="Google Shape;202;gdfdf423ca1_1_37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03" name="Google Shape;203;gdfdf423ca1_1_37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HISTÓRICO DE DIÁLOGOS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gdfdf423ca1_1_374"/>
          <p:cNvSpPr/>
          <p:nvPr/>
        </p:nvSpPr>
        <p:spPr>
          <a:xfrm>
            <a:off x="775300" y="1232175"/>
            <a:ext cx="2050500" cy="818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dfdf423ca1_1_37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dfdf423ca1_1_2479"/>
          <p:cNvSpPr txBox="1"/>
          <p:nvPr/>
        </p:nvSpPr>
        <p:spPr>
          <a:xfrm>
            <a:off x="882650" y="1008290"/>
            <a:ext cx="6188100" cy="3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Quais são as regras básicas que TODAS as escolas devem seguir?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Formação Geral Básica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FGB deve ter, no máximo, 1.800 horas;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•"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Todas as 4 áreas do conhecimento devem ter aulas ministradas na FGB, com todos os componentes curriculares contemplados, mas sem carga horária mínima por área ou componente;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Matemática e Língua Portuguesa são os componentes que devem ser ministrados em todas as séries, na FGB;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Todos os demais componentes (inclusive, Língua Inglesa) devem ser ofertados dentro da FGB, mas não há obrigatoriedade de ser em todas as séries.</a:t>
            </a:r>
            <a:endParaRPr/>
          </a:p>
        </p:txBody>
      </p:sp>
      <p:grpSp>
        <p:nvGrpSpPr>
          <p:cNvPr id="1531" name="Google Shape;1531;gdfdf423ca1_1_24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532" name="Google Shape;1532;gdfdf423ca1_1_24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3" name="Google Shape;1533;gdfdf423ca1_1_24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34" name="Google Shape;1534;gdfdf423ca1_1_2479"/>
          <p:cNvSpPr txBox="1"/>
          <p:nvPr/>
        </p:nvSpPr>
        <p:spPr>
          <a:xfrm>
            <a:off x="1403650" y="197952"/>
            <a:ext cx="633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ORIENTAÇÕES PARA ESCOLAS PRIVADAS</a:t>
            </a: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5" name="Google Shape;1535;gdfdf423ca1_1_2479"/>
          <p:cNvSpPr/>
          <p:nvPr/>
        </p:nvSpPr>
        <p:spPr>
          <a:xfrm>
            <a:off x="6876161" y="2622410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dfdf423ca1_1_2489"/>
          <p:cNvSpPr txBox="1"/>
          <p:nvPr/>
        </p:nvSpPr>
        <p:spPr>
          <a:xfrm>
            <a:off x="882650" y="1008290"/>
            <a:ext cx="6188100" cy="3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Quais são as regras básicas que TODAS as escolas devem seguir?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1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 Itinerários Formativos devem ter, no mínimo, 1.200 horas e devem contemplar uma ou duas áreas do conhecimento, ou a formação técnica e profissional;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escolas devem oferecer, no mínimo, 2 opções de itinerários para seus alunos;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escolas deverão disponibilizar previamente aos estudantes as informações sobre os itinerários formativos que serão ofertados.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42" name="Google Shape;1542;gdfdf423ca1_1_248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543" name="Google Shape;1543;gdfdf423ca1_1_248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4" name="Google Shape;1544;gdfdf423ca1_1_248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45" name="Google Shape;1545;gdfdf423ca1_1_2489"/>
          <p:cNvSpPr txBox="1"/>
          <p:nvPr/>
        </p:nvSpPr>
        <p:spPr>
          <a:xfrm>
            <a:off x="1403650" y="197952"/>
            <a:ext cx="633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ORIENTAÇÕES PARA ESCOLAS PRIVADAS</a:t>
            </a: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6" name="Google Shape;1546;gdfdf423ca1_1_2489"/>
          <p:cNvSpPr/>
          <p:nvPr/>
        </p:nvSpPr>
        <p:spPr>
          <a:xfrm>
            <a:off x="6876161" y="2622410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dfdf423ca1_1_2499"/>
          <p:cNvSpPr txBox="1"/>
          <p:nvPr/>
        </p:nvSpPr>
        <p:spPr>
          <a:xfrm>
            <a:off x="882650" y="1008290"/>
            <a:ext cx="61881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Quais são as regras básicas que TODAS as escolas devem seguir?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Regras gerais</a:t>
            </a:r>
            <a:endParaRPr sz="1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data limite para início da implementação é 2022;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escola tem autonomia para definir a carga horária e distribuição ao longo das séries, da FGB e dos Itinerários Formativos, dentro dos limites estipulados</a:t>
            </a:r>
            <a:endParaRPr/>
          </a:p>
        </p:txBody>
      </p:sp>
      <p:grpSp>
        <p:nvGrpSpPr>
          <p:cNvPr id="1553" name="Google Shape;1553;gdfdf423ca1_1_249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554" name="Google Shape;1554;gdfdf423ca1_1_249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5" name="Google Shape;1555;gdfdf423ca1_1_249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56" name="Google Shape;1556;gdfdf423ca1_1_2499"/>
          <p:cNvSpPr txBox="1"/>
          <p:nvPr/>
        </p:nvSpPr>
        <p:spPr>
          <a:xfrm>
            <a:off x="1403650" y="197952"/>
            <a:ext cx="633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ORIENTAÇÕES PARA ESCOLAS PRIVADAS</a:t>
            </a: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7" name="Google Shape;1557;gdfdf423ca1_1_2499"/>
          <p:cNvSpPr/>
          <p:nvPr/>
        </p:nvSpPr>
        <p:spPr>
          <a:xfrm>
            <a:off x="6876161" y="2622410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dfdf423ca1_1_2509"/>
          <p:cNvSpPr txBox="1"/>
          <p:nvPr/>
        </p:nvSpPr>
        <p:spPr>
          <a:xfrm>
            <a:off x="882650" y="1008290"/>
            <a:ext cx="6188100" cy="3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arquitetura da rede estadual possui várias particularidades que podem, ou não, ser seguidas pelas escolas privadas, como, por exemplo: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estrutura dos Itinerários Formativos em unidades semestrais;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distribuição da carga horária ao longo das três séries, com o aprofundamento curricular iniciando apenas na 2ª série;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carga horária da FGB mais concentrada na 1ª série;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 componentes do Inova fazerem parte do Itinerário Formativo;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quantidade de aulas semanais de cada componente curricular.</a:t>
            </a:r>
            <a:endParaRPr/>
          </a:p>
        </p:txBody>
      </p:sp>
      <p:grpSp>
        <p:nvGrpSpPr>
          <p:cNvPr id="1564" name="Google Shape;1564;gdfdf423ca1_1_250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565" name="Google Shape;1565;gdfdf423ca1_1_250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6" name="Google Shape;1566;gdfdf423ca1_1_250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67" name="Google Shape;1567;gdfdf423ca1_1_2509"/>
          <p:cNvSpPr txBox="1"/>
          <p:nvPr/>
        </p:nvSpPr>
        <p:spPr>
          <a:xfrm>
            <a:off x="1403650" y="197952"/>
            <a:ext cx="633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ORIENTAÇÕES PARA ESCOLAS PRIVADAS</a:t>
            </a: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8" name="Google Shape;1568;gdfdf423ca1_1_2509"/>
          <p:cNvSpPr/>
          <p:nvPr/>
        </p:nvSpPr>
        <p:spPr>
          <a:xfrm>
            <a:off x="6876161" y="2622410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gdfdf423ca1_1_2569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dfdf423ca1_1_25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5" name="Google Shape;1575;gdfdf423ca1_1_2569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6" name="Google Shape;1576;gdfdf423ca1_1_2569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1577" name="Google Shape;1577;gdfdf423ca1_1_2569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gdfdf423ca1_1_2569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9" name="Google Shape;1579;gdfdf423ca1_1_2569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pic>
        <p:nvPicPr>
          <p:cNvPr id="1580" name="Google Shape;1580;gdfdf423ca1_1_2569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1" name="Google Shape;1581;gdfdf423ca1_1_2569"/>
          <p:cNvSpPr txBox="1"/>
          <p:nvPr/>
        </p:nvSpPr>
        <p:spPr>
          <a:xfrm>
            <a:off x="2020475" y="2003225"/>
            <a:ext cx="51105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OBRIGADO</a:t>
            </a:r>
            <a:endParaRPr sz="3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82" name="Google Shape;1582;gdfdf423ca1_1_25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Google Shape;1583;gdfdf423ca1_1_2569"/>
          <p:cNvPicPr preferRelativeResize="0"/>
          <p:nvPr/>
        </p:nvPicPr>
        <p:blipFill rotWithShape="1">
          <a:blip r:embed="rId7">
            <a:alphaModFix/>
          </a:blip>
          <a:srcRect l="16138" t="33312" r="16138" b="32198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4" name="Google Shape;1584;gdfdf423ca1_1_2569"/>
          <p:cNvGrpSpPr/>
          <p:nvPr/>
        </p:nvGrpSpPr>
        <p:grpSpPr>
          <a:xfrm>
            <a:off x="787996" y="-427823"/>
            <a:ext cx="1265933" cy="1006938"/>
            <a:chOff x="4123350" y="1954053"/>
            <a:chExt cx="1005986" cy="3189540"/>
          </a:xfrm>
        </p:grpSpPr>
        <p:sp>
          <p:nvSpPr>
            <p:cNvPr id="1585" name="Google Shape;1585;gdfdf423ca1_1_2569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gdfdf423ca1_1_2569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gdfdf423ca1_1_2569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gdfdf423ca1_1_2569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gdfdf423ca1_1_2569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90" name="Google Shape;1590;gdfdf423ca1_1_256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5492</Words>
  <Application>Microsoft Office PowerPoint</Application>
  <PresentationFormat>Apresentação na tela (16:9)</PresentationFormat>
  <Paragraphs>1008</Paragraphs>
  <Slides>94</Slides>
  <Notes>94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94</vt:i4>
      </vt:variant>
    </vt:vector>
  </HeadingPairs>
  <TitlesOfParts>
    <vt:vector size="102" baseType="lpstr">
      <vt:lpstr>Roboto Light</vt:lpstr>
      <vt:lpstr>Verdana</vt:lpstr>
      <vt:lpstr>Open Sans</vt:lpstr>
      <vt:lpstr>Arial</vt:lpstr>
      <vt:lpstr>Calibri</vt:lpstr>
      <vt:lpstr>Roboto</vt:lpstr>
      <vt:lpstr>Roboto Black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Monica</dc:creator>
  <cp:lastModifiedBy>Monica</cp:lastModifiedBy>
  <cp:revision>1</cp:revision>
  <dcterms:modified xsi:type="dcterms:W3CDTF">2021-06-24T14:16:15Z</dcterms:modified>
</cp:coreProperties>
</file>