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6" r:id="rId7"/>
    <p:sldId id="261" r:id="rId8"/>
    <p:sldId id="264" r:id="rId9"/>
    <p:sldId id="265" r:id="rId10"/>
    <p:sldId id="267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5E95-D720-4FB4-9658-A695431A44E4}" type="datetimeFigureOut">
              <a:rPr lang="pt-BR" smtClean="0"/>
              <a:pPr/>
              <a:t>12/05/2021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D19CC-58A1-4A09-99FB-8331F67EA2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5E95-D720-4FB4-9658-A695431A44E4}" type="datetimeFigureOut">
              <a:rPr lang="pt-BR" smtClean="0"/>
              <a:pPr/>
              <a:t>12/05/2021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D19CC-58A1-4A09-99FB-8331F67EA2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5E95-D720-4FB4-9658-A695431A44E4}" type="datetimeFigureOut">
              <a:rPr lang="pt-BR" smtClean="0"/>
              <a:pPr/>
              <a:t>12/05/2021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D19CC-58A1-4A09-99FB-8331F67EA2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5E95-D720-4FB4-9658-A695431A44E4}" type="datetimeFigureOut">
              <a:rPr lang="pt-BR" smtClean="0"/>
              <a:pPr/>
              <a:t>12/05/2021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D19CC-58A1-4A09-99FB-8331F67EA2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5E95-D720-4FB4-9658-A695431A44E4}" type="datetimeFigureOut">
              <a:rPr lang="pt-BR" smtClean="0"/>
              <a:pPr/>
              <a:t>12/05/2021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D19CC-58A1-4A09-99FB-8331F67EA2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5E95-D720-4FB4-9658-A695431A44E4}" type="datetimeFigureOut">
              <a:rPr lang="pt-BR" smtClean="0"/>
              <a:pPr/>
              <a:t>12/05/2021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D19CC-58A1-4A09-99FB-8331F67EA2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5E95-D720-4FB4-9658-A695431A44E4}" type="datetimeFigureOut">
              <a:rPr lang="pt-BR" smtClean="0"/>
              <a:pPr/>
              <a:t>12/05/2021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D19CC-58A1-4A09-99FB-8331F67EA2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5E95-D720-4FB4-9658-A695431A44E4}" type="datetimeFigureOut">
              <a:rPr lang="pt-BR" smtClean="0"/>
              <a:pPr/>
              <a:t>12/05/2021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D19CC-58A1-4A09-99FB-8331F67EA2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5E95-D720-4FB4-9658-A695431A44E4}" type="datetimeFigureOut">
              <a:rPr lang="pt-BR" smtClean="0"/>
              <a:pPr/>
              <a:t>12/05/2021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D19CC-58A1-4A09-99FB-8331F67EA2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5E95-D720-4FB4-9658-A695431A44E4}" type="datetimeFigureOut">
              <a:rPr lang="pt-BR" smtClean="0"/>
              <a:pPr/>
              <a:t>12/05/2021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D19CC-58A1-4A09-99FB-8331F67EA2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5E95-D720-4FB4-9658-A695431A44E4}" type="datetimeFigureOut">
              <a:rPr lang="pt-BR" smtClean="0"/>
              <a:pPr/>
              <a:t>12/05/2021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D19CC-58A1-4A09-99FB-8331F67EA2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55E95-D720-4FB4-9658-A695431A44E4}" type="datetimeFigureOut">
              <a:rPr lang="pt-BR" smtClean="0"/>
              <a:pPr/>
              <a:t>12/05/2021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D19CC-58A1-4A09-99FB-8331F67EA2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omo ter uma reunião de trabalho mais produtiv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1470025"/>
          </a:xfrm>
        </p:spPr>
        <p:txBody>
          <a:bodyPr>
            <a:normAutofit/>
          </a:bodyPr>
          <a:lstStyle/>
          <a:p>
            <a:r>
              <a:rPr lang="pt-BR" sz="2400" b="1" dirty="0">
                <a:latin typeface="Agency FB" pitchFamily="34" charset="0"/>
              </a:rPr>
              <a:t>DESINCOMPATIBILIZAÇÃO</a:t>
            </a:r>
            <a:br>
              <a:rPr lang="pt-BR" sz="2400" b="1" dirty="0">
                <a:latin typeface="Agency FB" pitchFamily="34" charset="0"/>
              </a:rPr>
            </a:br>
            <a:r>
              <a:rPr lang="pt-BR" sz="2400" i="1" dirty="0">
                <a:latin typeface="Agency FB" pitchFamily="34" charset="0"/>
              </a:rPr>
              <a:t>Emenda à Constituição nº 107, de2/7/2020,e Comunicado expedido pelo Presidente do TSE, em 03-07-2020</a:t>
            </a:r>
            <a:endParaRPr lang="pt-BR" sz="2400" dirty="0">
              <a:latin typeface="Agency FB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7504" y="2060848"/>
            <a:ext cx="8928992" cy="4680520"/>
          </a:xfrm>
        </p:spPr>
        <p:txBody>
          <a:bodyPr>
            <a:normAutofit/>
          </a:bodyPr>
          <a:lstStyle/>
          <a:p>
            <a:endParaRPr lang="pt-BR" sz="2000" dirty="0"/>
          </a:p>
          <a:p>
            <a:pPr marL="457200" indent="-457200" algn="just">
              <a:buFont typeface="+mj-lt"/>
              <a:buAutoNum type="arabicPeriod"/>
            </a:pPr>
            <a:r>
              <a:rPr lang="pt-BR" sz="2000" dirty="0">
                <a:solidFill>
                  <a:schemeClr val="tx1"/>
                </a:solidFill>
                <a:latin typeface="Agency FB" pitchFamily="34" charset="0"/>
              </a:rPr>
              <a:t>Fica autorizado afastamento de 15/08/2020 a 15/11/2020, titulares de cargo e os ocupantes de função atividade, exceto o ocupante cargo em comissão, em exercício no âmbito </a:t>
            </a:r>
            <a:r>
              <a:rPr lang="pt-BR" sz="2000" dirty="0" err="1">
                <a:solidFill>
                  <a:schemeClr val="tx1"/>
                </a:solidFill>
                <a:latin typeface="Agency FB" pitchFamily="34" charset="0"/>
              </a:rPr>
              <a:t>seduc</a:t>
            </a:r>
            <a:r>
              <a:rPr lang="pt-BR" sz="2000" dirty="0">
                <a:solidFill>
                  <a:schemeClr val="tx1"/>
                </a:solidFill>
                <a:latin typeface="Agency FB" pitchFamily="34" charset="0"/>
              </a:rPr>
              <a:t>, deve observar o disposto no Comunicado externo conjunto SAGESP/SAINTER/CGRH nº 116/2020.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BR" sz="2000" dirty="0">
                <a:solidFill>
                  <a:schemeClr val="tx1"/>
                </a:solidFill>
                <a:latin typeface="Agency FB" pitchFamily="34" charset="0"/>
              </a:rPr>
              <a:t>Entregar ao RH da DE, o requerimento de afastamento, acompanhado de certidão atualizada de filiação partidária, com ciência do superior até 14/08/2020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BR" sz="2000" dirty="0">
                <a:solidFill>
                  <a:schemeClr val="tx1"/>
                </a:solidFill>
                <a:latin typeface="Agency FB" pitchFamily="34" charset="0"/>
              </a:rPr>
              <a:t>Para manutenção do afastamento, apresentar no CRH da DE a ata da Convenção partidária, no primeiro dia útil subsequente a realização da Convenção Partidária, até 17/09/2020 e o consequente registro de candidatura fornecido pelo TRE.</a:t>
            </a:r>
          </a:p>
          <a:p>
            <a:endParaRPr lang="pt-BR" sz="2000" dirty="0"/>
          </a:p>
          <a:p>
            <a:endParaRPr lang="pt-BR" sz="2000" dirty="0"/>
          </a:p>
          <a:p>
            <a:endParaRPr lang="pt-BR" sz="2000" dirty="0"/>
          </a:p>
          <a:p>
            <a:endParaRPr lang="pt-BR" sz="2000" dirty="0"/>
          </a:p>
          <a:p>
            <a:endParaRPr lang="pt-BR" sz="2000" dirty="0"/>
          </a:p>
          <a:p>
            <a:endParaRPr lang="pt-BR" sz="2000" dirty="0"/>
          </a:p>
          <a:p>
            <a:endParaRPr lang="pt-BR" sz="2000" dirty="0"/>
          </a:p>
          <a:p>
            <a:endParaRPr lang="pt-BR" sz="2000" dirty="0"/>
          </a:p>
          <a:p>
            <a:endParaRPr lang="pt-BR" sz="2000" dirty="0"/>
          </a:p>
          <a:p>
            <a:endParaRPr lang="pt-BR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t-BR" sz="3600" dirty="0">
                <a:latin typeface="Agency FB" pitchFamily="34" charset="0"/>
              </a:rPr>
              <a:t>DIRETORIA DE ENSINO – REGIAO CENTRO</a:t>
            </a:r>
            <a:br>
              <a:rPr lang="pt-BR" sz="3600" dirty="0">
                <a:latin typeface="Agency FB" pitchFamily="34" charset="0"/>
              </a:rPr>
            </a:br>
            <a:r>
              <a:rPr lang="pt-BR" sz="3600" dirty="0">
                <a:latin typeface="Agency FB" pitchFamily="34" charset="0"/>
              </a:rPr>
              <a:t>DIA 14/07/2020</a:t>
            </a:r>
            <a:br>
              <a:rPr lang="pt-BR" sz="3600" dirty="0">
                <a:latin typeface="Agency FB" pitchFamily="34" charset="0"/>
              </a:rPr>
            </a:br>
            <a:r>
              <a:rPr lang="pt-BR" sz="3600" dirty="0">
                <a:latin typeface="Agency FB" pitchFamily="34" charset="0"/>
              </a:rPr>
              <a:t>HORÁRIO 10H00MIN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>
                <a:solidFill>
                  <a:schemeClr val="tx1"/>
                </a:solidFill>
                <a:latin typeface="Agency FB" pitchFamily="34" charset="0"/>
              </a:rPr>
              <a:t>- PROCEDIMENTOS DE PAGAMENTO -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>
            <a:normAutofit/>
          </a:bodyPr>
          <a:lstStyle/>
          <a:p>
            <a:r>
              <a:rPr lang="pt-BR" sz="2000" b="1" dirty="0">
                <a:latin typeface="Agency FB" pitchFamily="34" charset="0"/>
              </a:rPr>
              <a:t>ALTERAÇÃO NAS ALÍQUOTAS PREVIDENCIÁRIAS </a:t>
            </a:r>
            <a:br>
              <a:rPr lang="pt-BR" sz="2000" b="1" dirty="0">
                <a:latin typeface="Agency FB" pitchFamily="34" charset="0"/>
              </a:rPr>
            </a:br>
            <a:r>
              <a:rPr lang="pt-BR" sz="2000" i="1" dirty="0">
                <a:latin typeface="Agency FB" pitchFamily="34" charset="0"/>
              </a:rPr>
              <a:t>artigo 36 da LC 1354/20 combinado com o artigo 195 §6º CF: as novas alíquotas de contribuição previdenciária serão exigidas após 90 dias da publicação da referida lei, a partir de 05/06/2020.</a:t>
            </a:r>
            <a:endParaRPr lang="pt-BR" sz="2000" dirty="0">
              <a:latin typeface="Agency FB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31640" y="2132856"/>
            <a:ext cx="6400800" cy="1752600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pt-BR" sz="8000" dirty="0">
                <a:solidFill>
                  <a:schemeClr val="tx1"/>
                </a:solidFill>
                <a:latin typeface="Agency FB" pitchFamily="34" charset="0"/>
              </a:rPr>
              <a:t>O art. 30 da LC estabelece alíquotas progressivas que vão de 11% a 16 da remuneração bruta:</a:t>
            </a:r>
          </a:p>
          <a:p>
            <a:pPr algn="just"/>
            <a:endParaRPr lang="pt-BR" sz="8000" dirty="0">
              <a:solidFill>
                <a:schemeClr val="tx1"/>
              </a:solidFill>
              <a:latin typeface="Agency FB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pt-BR" sz="8000" dirty="0">
                <a:solidFill>
                  <a:schemeClr val="tx1"/>
                </a:solidFill>
                <a:latin typeface="Agency FB" pitchFamily="34" charset="0"/>
              </a:rPr>
              <a:t>até R$ 1.045,00 -11%; - Parcela a deduzir = R$ O.00</a:t>
            </a:r>
          </a:p>
          <a:p>
            <a:pPr algn="just">
              <a:buFont typeface="Arial" pitchFamily="34" charset="0"/>
              <a:buChar char="•"/>
            </a:pPr>
            <a:r>
              <a:rPr lang="pt-BR" sz="8000" dirty="0">
                <a:solidFill>
                  <a:schemeClr val="tx1"/>
                </a:solidFill>
                <a:latin typeface="Agency FB" pitchFamily="34" charset="0"/>
              </a:rPr>
              <a:t>de R$ 1.045,01 a R$ 3.000,00 -12%; - Parcela a deduzir = R$ 10,45</a:t>
            </a:r>
          </a:p>
          <a:p>
            <a:pPr algn="just">
              <a:buFont typeface="Arial" pitchFamily="34" charset="0"/>
              <a:buChar char="•"/>
            </a:pPr>
            <a:r>
              <a:rPr lang="pt-BR" sz="8000" dirty="0">
                <a:solidFill>
                  <a:schemeClr val="tx1"/>
                </a:solidFill>
                <a:latin typeface="Agency FB" pitchFamily="34" charset="0"/>
              </a:rPr>
              <a:t>de R$ 3.000,01 a R$ 6.101,06 -14% - Parcela a deduzir = R$ 70,45</a:t>
            </a:r>
          </a:p>
          <a:p>
            <a:pPr algn="just">
              <a:buFont typeface="Arial" pitchFamily="34" charset="0"/>
              <a:buChar char="•"/>
            </a:pPr>
            <a:r>
              <a:rPr lang="pt-BR" sz="8000" dirty="0">
                <a:solidFill>
                  <a:schemeClr val="tx1"/>
                </a:solidFill>
                <a:latin typeface="Agency FB" pitchFamily="34" charset="0"/>
              </a:rPr>
              <a:t>acima de R$ 6.101,07 -16% - Parcela a deduzir = R$ 192,47</a:t>
            </a:r>
          </a:p>
          <a:p>
            <a:pPr algn="just"/>
            <a:endParaRPr lang="pt-BR" sz="8000" dirty="0">
              <a:solidFill>
                <a:schemeClr val="tx1"/>
              </a:solidFill>
              <a:latin typeface="Agency FB" pitchFamily="34" charset="0"/>
            </a:endParaRPr>
          </a:p>
          <a:p>
            <a:pPr algn="just"/>
            <a:r>
              <a:rPr lang="pt-BR" sz="8000" dirty="0">
                <a:solidFill>
                  <a:schemeClr val="tx1"/>
                </a:solidFill>
                <a:latin typeface="Agency FB" pitchFamily="34" charset="0"/>
              </a:rPr>
              <a:t>Portanto em junho de 2020, foram descontados:</a:t>
            </a:r>
          </a:p>
          <a:p>
            <a:pPr algn="just">
              <a:buFont typeface="Arial" pitchFamily="34" charset="0"/>
              <a:buChar char="•"/>
            </a:pPr>
            <a:r>
              <a:rPr lang="pt-BR" sz="8000" dirty="0">
                <a:solidFill>
                  <a:schemeClr val="tx1"/>
                </a:solidFill>
                <a:latin typeface="Agency FB" pitchFamily="34" charset="0"/>
              </a:rPr>
              <a:t>11% -período de 01 a 04/06/2020 (Remuneração total/30x4=valor x 11%)</a:t>
            </a:r>
          </a:p>
          <a:p>
            <a:pPr algn="just">
              <a:buFont typeface="Arial" pitchFamily="34" charset="0"/>
              <a:buChar char="•"/>
            </a:pPr>
            <a:r>
              <a:rPr lang="pt-BR" sz="8000" dirty="0">
                <a:solidFill>
                  <a:schemeClr val="tx1"/>
                </a:solidFill>
                <a:latin typeface="Agency FB" pitchFamily="34" charset="0"/>
              </a:rPr>
              <a:t>11 a 16% -período de 05 a 30/06/2020 (Remuneração total/30x26=valor x 11% a 16% -parcela a deduzir)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>
            <a:normAutofit/>
          </a:bodyPr>
          <a:lstStyle/>
          <a:p>
            <a:r>
              <a:rPr lang="pt-BR" sz="2000" b="1" dirty="0">
                <a:latin typeface="Agency FB" pitchFamily="34" charset="0"/>
              </a:rPr>
              <a:t>ALTERAÇÃO NAS ALÍQUOTAS PREVIDENCIÁRIAS </a:t>
            </a:r>
            <a:br>
              <a:rPr lang="pt-BR" sz="2000" b="1" dirty="0">
                <a:latin typeface="Agency FB" pitchFamily="34" charset="0"/>
              </a:rPr>
            </a:br>
            <a:r>
              <a:rPr lang="pt-BR" sz="2000" i="1" dirty="0">
                <a:latin typeface="Agency FB" pitchFamily="34" charset="0"/>
              </a:rPr>
              <a:t>artigo 36 da LC 1354/20 combinado com o artigo 195 §6º CF: as novas alíquotas de contribuição previdenciária serão exigidas após 90 dias da publicação da referida lei, a partir de 05/06/2020.</a:t>
            </a:r>
            <a:endParaRPr lang="pt-BR" sz="2000" dirty="0">
              <a:latin typeface="Agency FB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31640" y="2132856"/>
            <a:ext cx="6400800" cy="1752600"/>
          </a:xfrm>
        </p:spPr>
        <p:txBody>
          <a:bodyPr>
            <a:noAutofit/>
          </a:bodyPr>
          <a:lstStyle/>
          <a:p>
            <a:pPr algn="just"/>
            <a:r>
              <a:rPr lang="pt-BR" sz="2000" dirty="0">
                <a:solidFill>
                  <a:schemeClr val="tx1"/>
                </a:solidFill>
                <a:latin typeface="Agency FB" pitchFamily="34" charset="0"/>
              </a:rPr>
              <a:t>TOTAL DO SALÁRIO CONTRIBUIÇÃO = </a:t>
            </a:r>
            <a:r>
              <a:rPr lang="pt-BR" sz="2000" b="1" dirty="0">
                <a:solidFill>
                  <a:schemeClr val="tx1"/>
                </a:solidFill>
                <a:latin typeface="Agency FB" pitchFamily="34" charset="0"/>
              </a:rPr>
              <a:t>R$ 3.487,70(não entra GTCN)</a:t>
            </a:r>
          </a:p>
          <a:p>
            <a:pPr algn="just"/>
            <a:r>
              <a:rPr lang="pt-BR" sz="2000" dirty="0">
                <a:solidFill>
                  <a:schemeClr val="tx1"/>
                </a:solidFill>
                <a:latin typeface="Agency FB" pitchFamily="34" charset="0"/>
              </a:rPr>
              <a:t>1º período de </a:t>
            </a:r>
            <a:r>
              <a:rPr lang="pt-BR" sz="2000" b="1" dirty="0">
                <a:solidFill>
                  <a:schemeClr val="tx1"/>
                </a:solidFill>
                <a:latin typeface="Agency FB" pitchFamily="34" charset="0"/>
              </a:rPr>
              <a:t>01.06 a 04.06 R$3.487,70/ 30 x 4 = R$ 465,03 x 11% = R$51,15</a:t>
            </a:r>
          </a:p>
          <a:p>
            <a:pPr algn="just"/>
            <a:r>
              <a:rPr lang="pt-BR" sz="2000" dirty="0">
                <a:solidFill>
                  <a:schemeClr val="tx1"/>
                </a:solidFill>
                <a:latin typeface="Agency FB" pitchFamily="34" charset="0"/>
              </a:rPr>
              <a:t>2º período de </a:t>
            </a:r>
            <a:r>
              <a:rPr lang="pt-BR" sz="2000" b="1" dirty="0">
                <a:solidFill>
                  <a:schemeClr val="tx1"/>
                </a:solidFill>
                <a:latin typeface="Agency FB" pitchFamily="34" charset="0"/>
              </a:rPr>
              <a:t>05.06 a 30.06 R$3.487,70/30 x 26 = R$ 3.022,67x 14% = 423,17 -70,45 =R$ 352,72</a:t>
            </a:r>
          </a:p>
          <a:p>
            <a:pPr algn="just"/>
            <a:r>
              <a:rPr lang="pt-BR" sz="2000" dirty="0">
                <a:solidFill>
                  <a:schemeClr val="tx1"/>
                </a:solidFill>
                <a:latin typeface="Agency FB" pitchFamily="34" charset="0"/>
              </a:rPr>
              <a:t>Dedução contribuição previdenciária:</a:t>
            </a:r>
          </a:p>
          <a:p>
            <a:pPr algn="just"/>
            <a:r>
              <a:rPr lang="pt-BR" sz="2000" dirty="0">
                <a:solidFill>
                  <a:schemeClr val="tx1"/>
                </a:solidFill>
                <a:latin typeface="Agency FB" pitchFamily="34" charset="0"/>
              </a:rPr>
              <a:t>de 01.06 a 04.06 -R$51,15</a:t>
            </a:r>
          </a:p>
          <a:p>
            <a:pPr algn="just"/>
            <a:r>
              <a:rPr lang="pt-BR" sz="2000" dirty="0">
                <a:solidFill>
                  <a:schemeClr val="tx1"/>
                </a:solidFill>
                <a:latin typeface="Agency FB" pitchFamily="34" charset="0"/>
              </a:rPr>
              <a:t>de 05.06 a 30.06 -R$ 352,72</a:t>
            </a:r>
          </a:p>
          <a:p>
            <a:pPr algn="just"/>
            <a:endParaRPr lang="pt-BR" sz="2000" dirty="0">
              <a:solidFill>
                <a:schemeClr val="tx1"/>
              </a:solidFill>
              <a:latin typeface="Agency FB" pitchFamily="34" charset="0"/>
            </a:endParaRPr>
          </a:p>
          <a:p>
            <a:pPr algn="just"/>
            <a:r>
              <a:rPr lang="pt-BR" sz="2000" dirty="0">
                <a:solidFill>
                  <a:schemeClr val="tx1"/>
                </a:solidFill>
                <a:latin typeface="Agency FB" pitchFamily="34" charset="0"/>
              </a:rPr>
              <a:t>O desconto das duas alíquotas não corresponde a 25% (11% + 14%) sobre o salário. E sim R$403,87 que equivale a 11,58% no exemplo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txBody>
          <a:bodyPr>
            <a:noAutofit/>
          </a:bodyPr>
          <a:lstStyle/>
          <a:p>
            <a:r>
              <a:rPr lang="pt-BR" sz="2000" b="1" dirty="0">
                <a:latin typeface="Agency FB" pitchFamily="34" charset="0"/>
              </a:rPr>
              <a:t>SUSPENSÃO DE AÇÕES ORÇAMENTÁRIAS  –ENFRENTAMENTO COVID -19</a:t>
            </a:r>
            <a:br>
              <a:rPr lang="pt-BR" sz="2000" b="1" dirty="0">
                <a:latin typeface="Agency FB" pitchFamily="34" charset="0"/>
              </a:rPr>
            </a:br>
            <a:r>
              <a:rPr lang="pt-BR" sz="2000" i="1" dirty="0">
                <a:latin typeface="Agency FB" pitchFamily="34" charset="0"/>
              </a:rPr>
              <a:t>Artigo 8º, LC Federal nº 173, de 27 de maio de 2020</a:t>
            </a:r>
            <a:br>
              <a:rPr lang="pt-BR" sz="2000" i="1" dirty="0">
                <a:latin typeface="Agency FB" pitchFamily="34" charset="0"/>
              </a:rPr>
            </a:br>
            <a:r>
              <a:rPr lang="pt-BR" sz="2000" i="1" dirty="0">
                <a:latin typeface="Agency FB" pitchFamily="34" charset="0"/>
              </a:rPr>
              <a:t>Resolução SPOG -1 de 1/07/2020</a:t>
            </a:r>
            <a:endParaRPr lang="pt-BR" sz="2000" dirty="0">
              <a:latin typeface="Agency FB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31640" y="2132856"/>
            <a:ext cx="6400800" cy="1752600"/>
          </a:xfrm>
        </p:spPr>
        <p:txBody>
          <a:bodyPr>
            <a:no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t-BR" sz="1800" dirty="0">
                <a:solidFill>
                  <a:schemeClr val="tx1"/>
                </a:solidFill>
                <a:latin typeface="Agency FB" pitchFamily="34" charset="0"/>
              </a:rPr>
              <a:t>Vedados a partir de 28/05/2020  até 31-12-2021:</a:t>
            </a:r>
          </a:p>
          <a:p>
            <a:pPr algn="just">
              <a:buFont typeface="Arial" pitchFamily="34" charset="0"/>
              <a:buChar char="•"/>
            </a:pPr>
            <a:r>
              <a:rPr lang="pt-BR" sz="1800" dirty="0">
                <a:solidFill>
                  <a:schemeClr val="tx1"/>
                </a:solidFill>
                <a:latin typeface="Agency FB" pitchFamily="34" charset="0"/>
              </a:rPr>
              <a:t>aumento, reajuste ou adequação de remuneração; </a:t>
            </a:r>
          </a:p>
          <a:p>
            <a:pPr algn="just">
              <a:buFont typeface="Arial" pitchFamily="34" charset="0"/>
              <a:buChar char="•"/>
            </a:pPr>
            <a:r>
              <a:rPr lang="pt-BR" sz="1800" dirty="0">
                <a:solidFill>
                  <a:schemeClr val="tx1"/>
                </a:solidFill>
                <a:latin typeface="Agency FB" pitchFamily="34" charset="0"/>
              </a:rPr>
              <a:t>criação de cargo, emprego ou função;</a:t>
            </a:r>
          </a:p>
          <a:p>
            <a:pPr algn="just">
              <a:buFont typeface="Arial" pitchFamily="34" charset="0"/>
              <a:buChar char="•"/>
            </a:pPr>
            <a:r>
              <a:rPr lang="pt-BR" sz="1800" dirty="0">
                <a:solidFill>
                  <a:schemeClr val="tx1"/>
                </a:solidFill>
                <a:latin typeface="Agency FB" pitchFamily="34" charset="0"/>
              </a:rPr>
              <a:t>alteração na estrutura de carreira; </a:t>
            </a:r>
          </a:p>
          <a:p>
            <a:pPr algn="just">
              <a:buFont typeface="Arial" pitchFamily="34" charset="0"/>
              <a:buChar char="•"/>
            </a:pPr>
            <a:r>
              <a:rPr lang="pt-BR" sz="1800" dirty="0">
                <a:solidFill>
                  <a:schemeClr val="tx1"/>
                </a:solidFill>
                <a:latin typeface="Agency FB" pitchFamily="34" charset="0"/>
              </a:rPr>
              <a:t>admissão ou contratação de pessoal,</a:t>
            </a:r>
          </a:p>
          <a:p>
            <a:pPr algn="just">
              <a:buFont typeface="Arial" pitchFamily="34" charset="0"/>
              <a:buChar char="•"/>
            </a:pPr>
            <a:r>
              <a:rPr lang="pt-BR" sz="1800" dirty="0">
                <a:solidFill>
                  <a:schemeClr val="tx1"/>
                </a:solidFill>
                <a:latin typeface="Agency FB" pitchFamily="34" charset="0"/>
              </a:rPr>
              <a:t>realização de concursos públicos; </a:t>
            </a:r>
          </a:p>
          <a:p>
            <a:pPr algn="just">
              <a:buFont typeface="Arial" pitchFamily="34" charset="0"/>
              <a:buChar char="•"/>
            </a:pPr>
            <a:r>
              <a:rPr lang="pt-BR" sz="1800" dirty="0">
                <a:solidFill>
                  <a:schemeClr val="tx1"/>
                </a:solidFill>
                <a:latin typeface="Agency FB" pitchFamily="34" charset="0"/>
              </a:rPr>
              <a:t>criação ou majoração de vantagens ou benefícios de qualquer natureza, i</a:t>
            </a:r>
          </a:p>
          <a:p>
            <a:pPr algn="just">
              <a:buFont typeface="Arial" pitchFamily="34" charset="0"/>
              <a:buChar char="•"/>
            </a:pPr>
            <a:r>
              <a:rPr lang="pt-BR" sz="1800" dirty="0">
                <a:solidFill>
                  <a:schemeClr val="tx1"/>
                </a:solidFill>
                <a:latin typeface="Agency FB" pitchFamily="34" charset="0"/>
              </a:rPr>
              <a:t>adicionais por tempo de serviço e sexta-parte,</a:t>
            </a:r>
          </a:p>
          <a:p>
            <a:pPr algn="just">
              <a:buFont typeface="Arial" pitchFamily="34" charset="0"/>
              <a:buChar char="•"/>
            </a:pPr>
            <a:r>
              <a:rPr lang="pt-BR" sz="1800" dirty="0">
                <a:solidFill>
                  <a:schemeClr val="tx1"/>
                </a:solidFill>
                <a:latin typeface="Agency FB" pitchFamily="34" charset="0"/>
              </a:rPr>
              <a:t>Licença Prêmio em pecúnia.</a:t>
            </a:r>
          </a:p>
          <a:p>
            <a:pPr algn="just"/>
            <a:endParaRPr lang="pt-BR" sz="1800" dirty="0">
              <a:solidFill>
                <a:schemeClr val="tx1"/>
              </a:solidFill>
              <a:latin typeface="Agency FB" pitchFamily="34" charset="0"/>
            </a:endParaRPr>
          </a:p>
          <a:p>
            <a:pPr algn="just"/>
            <a:r>
              <a:rPr lang="pt-BR" sz="1800" dirty="0">
                <a:solidFill>
                  <a:schemeClr val="tx1"/>
                </a:solidFill>
                <a:latin typeface="Agency FB" pitchFamily="34" charset="0"/>
              </a:rPr>
              <a:t>Descontos de concessões percebidas a partir de 28/05/2020 de imediato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1470025"/>
          </a:xfrm>
        </p:spPr>
        <p:txBody>
          <a:bodyPr>
            <a:normAutofit/>
          </a:bodyPr>
          <a:lstStyle/>
          <a:p>
            <a:r>
              <a:rPr lang="pt-BR" sz="2400" b="1" dirty="0">
                <a:latin typeface="Agency FB" pitchFamily="34" charset="0"/>
              </a:rPr>
              <a:t>BFE - CRONOGRAMA DE PROCEDIMENTOS PARA PAGAMENTO CÓDIGO 378</a:t>
            </a:r>
            <a:endParaRPr lang="pt-BR" sz="2400" dirty="0">
              <a:latin typeface="Agency FB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7504" y="2060848"/>
            <a:ext cx="8928992" cy="4680520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pt-BR" sz="2000" dirty="0">
                <a:solidFill>
                  <a:schemeClr val="tx1"/>
                </a:solidFill>
                <a:latin typeface="Agency FB" pitchFamily="34" charset="0"/>
              </a:rPr>
              <a:t>Está disponível o código 380 para digitação no BFE em atendimento a Deliberação 1/2020, do Comitê Administrativo Extraordinário </a:t>
            </a:r>
            <a:r>
              <a:rPr lang="pt-BR" sz="2000" dirty="0" err="1">
                <a:solidFill>
                  <a:schemeClr val="tx1"/>
                </a:solidFill>
                <a:latin typeface="Agency FB" pitchFamily="34" charset="0"/>
              </a:rPr>
              <a:t>Covid</a:t>
            </a:r>
            <a:r>
              <a:rPr lang="pt-BR" sz="2000" dirty="0">
                <a:solidFill>
                  <a:schemeClr val="tx1"/>
                </a:solidFill>
                <a:latin typeface="Agency FB" pitchFamily="34" charset="0"/>
              </a:rPr>
              <a:t>-19, de que trata o art.3º do Decreto 64.864/2020, inciso V e VI, DOE de 18/03/2020 – Seção I – Pág. 1 e 3;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BR" sz="2000" dirty="0">
                <a:solidFill>
                  <a:schemeClr val="tx1"/>
                </a:solidFill>
                <a:latin typeface="Agency FB" pitchFamily="34" charset="0"/>
              </a:rPr>
              <a:t>Na comunicação do servidor de qualquer sintoma de Covid19, como febre, o superior imediato deverá colocar o servidor em teletrabalho por 3 (três) dias prorrogáveis por mais 3 (três) dias;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BR" sz="2000" dirty="0">
                <a:solidFill>
                  <a:schemeClr val="tx1"/>
                </a:solidFill>
                <a:latin typeface="Agency FB" pitchFamily="34" charset="0"/>
              </a:rPr>
              <a:t>Após os 6 dias, persistindo os sintomas, o servidor deverá apresentar atestado médico para o registro de LS de até 14 dias, independentemente de perícia oficial, válido uma única vez, encaminhado via eletrônica ao superior hierárquico;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BR" sz="2000" dirty="0">
                <a:solidFill>
                  <a:schemeClr val="tx1"/>
                </a:solidFill>
                <a:latin typeface="Agency FB" pitchFamily="34" charset="0"/>
              </a:rPr>
              <a:t>Haverá publicação dessa licença pelo superior imediato para registro funcional.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BR" sz="2000" dirty="0">
                <a:solidFill>
                  <a:schemeClr val="tx1"/>
                </a:solidFill>
                <a:latin typeface="Agency FB" pitchFamily="34" charset="0"/>
              </a:rPr>
              <a:t>O período de licença do atestado deverá ser publicado em DOE, a partir da vigência da referida Deliberação e incluir a licença no sistema PAEC/PAEF, lançando no BFE, a frequência correspondente à publicação.</a:t>
            </a:r>
          </a:p>
          <a:p>
            <a:endParaRPr lang="pt-BR" sz="2000" dirty="0"/>
          </a:p>
          <a:p>
            <a:endParaRPr lang="pt-BR" sz="2000" dirty="0"/>
          </a:p>
          <a:p>
            <a:endParaRPr lang="pt-BR" sz="2000" dirty="0"/>
          </a:p>
          <a:p>
            <a:endParaRPr lang="pt-BR" sz="2000" dirty="0"/>
          </a:p>
          <a:p>
            <a:endParaRPr lang="pt-BR" sz="2000" dirty="0"/>
          </a:p>
          <a:p>
            <a:endParaRPr lang="pt-BR" sz="2000" dirty="0"/>
          </a:p>
          <a:p>
            <a:endParaRPr lang="pt-BR" sz="2000" dirty="0"/>
          </a:p>
          <a:p>
            <a:endParaRPr lang="pt-BR" sz="2000" dirty="0"/>
          </a:p>
          <a:p>
            <a:endParaRPr lang="pt-BR" sz="2000" dirty="0"/>
          </a:p>
          <a:p>
            <a:endParaRPr lang="pt-BR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txBody>
          <a:bodyPr/>
          <a:lstStyle/>
          <a:p>
            <a:r>
              <a:rPr lang="pt-BR" b="1" dirty="0">
                <a:latin typeface="Agency FB" pitchFamily="34" charset="0"/>
              </a:rPr>
              <a:t>FÉRIAS REGULAMENTARES/2020</a:t>
            </a:r>
            <a:endParaRPr lang="pt-BR" dirty="0">
              <a:latin typeface="Agency FB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31640" y="2132856"/>
            <a:ext cx="6400800" cy="1752600"/>
          </a:xfrm>
        </p:spPr>
        <p:txBody>
          <a:bodyPr>
            <a:noAutofit/>
          </a:bodyPr>
          <a:lstStyle/>
          <a:p>
            <a:pPr algn="just"/>
            <a:r>
              <a:rPr lang="pt-BR" sz="2000" dirty="0">
                <a:solidFill>
                  <a:schemeClr val="tx1"/>
                </a:solidFill>
                <a:latin typeface="Agency FB" pitchFamily="34" charset="0"/>
              </a:rPr>
              <a:t>-excepcionalmente, devido a pandemia do COVID-19, os docentes contratados ou ingressantes que não usufruíram férias com seus pares, independente do motivo, devem usufruí-las imediatamente ao completar 1 ano de efetivo exercício;</a:t>
            </a:r>
          </a:p>
          <a:p>
            <a:pPr algn="just"/>
            <a:endParaRPr lang="pt-BR" sz="2000" dirty="0">
              <a:solidFill>
                <a:schemeClr val="tx1"/>
              </a:solidFill>
              <a:latin typeface="Agency FB" pitchFamily="34" charset="0"/>
            </a:endParaRPr>
          </a:p>
          <a:p>
            <a:pPr algn="just"/>
            <a:r>
              <a:rPr lang="pt-BR" sz="2000" dirty="0">
                <a:solidFill>
                  <a:schemeClr val="tx1"/>
                </a:solidFill>
                <a:latin typeface="Agency FB" pitchFamily="34" charset="0"/>
              </a:rPr>
              <a:t>-os docentes terão que usufruir os 10, 15, 20 ou 30 dias de férias (conforme frequência), até no máximo 30/12/2020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1470025"/>
          </a:xfrm>
        </p:spPr>
        <p:txBody>
          <a:bodyPr>
            <a:normAutofit/>
          </a:bodyPr>
          <a:lstStyle/>
          <a:p>
            <a:r>
              <a:rPr lang="pt-BR" sz="4000" b="1" dirty="0">
                <a:latin typeface="Agency FB" pitchFamily="34" charset="0"/>
              </a:rPr>
              <a:t>VIGÊNCIA DO 2º SEMESTRE DAS AULAS EJA</a:t>
            </a:r>
            <a:endParaRPr lang="pt-BR" sz="4000" dirty="0">
              <a:latin typeface="Agency FB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7504" y="2060848"/>
            <a:ext cx="8928992" cy="4680520"/>
          </a:xfrm>
        </p:spPr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t-BR" sz="2000" dirty="0">
                <a:solidFill>
                  <a:schemeClr val="tx1"/>
                </a:solidFill>
              </a:rPr>
              <a:t> </a:t>
            </a:r>
            <a:r>
              <a:rPr lang="pt-BR" sz="2000" dirty="0">
                <a:solidFill>
                  <a:schemeClr val="tx1"/>
                </a:solidFill>
                <a:latin typeface="Agency FB" pitchFamily="34" charset="0"/>
              </a:rPr>
              <a:t>o período de licença do atestado deverá ser publicado em Diário Oficial, a partir da vigência da referida Deliberação e incluir a licença no sistema PAEC/PAEF, lançando no BFE, a frequência correspondente à publicação-(item II do artigo 2º da Resolução SE 47/2020)</a:t>
            </a:r>
          </a:p>
          <a:p>
            <a:pPr algn="just">
              <a:buFont typeface="Arial" pitchFamily="34" charset="0"/>
              <a:buChar char="•"/>
            </a:pPr>
            <a:r>
              <a:rPr lang="pt-BR" sz="2000" dirty="0">
                <a:solidFill>
                  <a:schemeClr val="tx1"/>
                </a:solidFill>
                <a:latin typeface="Agency FB" pitchFamily="34" charset="0"/>
              </a:rPr>
              <a:t> o fim da vigência do 1º semestre será em 31/07/2020, (carga horária válida até 02/08/2020) e o início do 2º semestre ocorrerá em 03/08/2020;</a:t>
            </a:r>
          </a:p>
          <a:p>
            <a:pPr algn="just">
              <a:buFont typeface="Arial" pitchFamily="34" charset="0"/>
              <a:buChar char="•"/>
            </a:pPr>
            <a:r>
              <a:rPr lang="pt-BR" sz="2000" dirty="0">
                <a:solidFill>
                  <a:schemeClr val="tx1"/>
                </a:solidFill>
                <a:latin typeface="Agency FB" pitchFamily="34" charset="0"/>
              </a:rPr>
              <a:t> a </a:t>
            </a:r>
            <a:r>
              <a:rPr lang="pt-BR" sz="2000" dirty="0" err="1">
                <a:solidFill>
                  <a:schemeClr val="tx1"/>
                </a:solidFill>
                <a:latin typeface="Agency FB" pitchFamily="34" charset="0"/>
              </a:rPr>
              <a:t>Seduc</a:t>
            </a:r>
            <a:r>
              <a:rPr lang="pt-BR" sz="2000" dirty="0">
                <a:solidFill>
                  <a:schemeClr val="tx1"/>
                </a:solidFill>
                <a:latin typeface="Agency FB" pitchFamily="34" charset="0"/>
              </a:rPr>
              <a:t> por meio da equipe de tecnologia, encerrará automaticamente, no sistema SED, a data do 1º semestre/2020, não havendo necessidade da unidade escolar alterar essa vigência;</a:t>
            </a:r>
          </a:p>
          <a:p>
            <a:pPr algn="just">
              <a:buFont typeface="Arial" pitchFamily="34" charset="0"/>
              <a:buChar char="•"/>
            </a:pPr>
            <a:r>
              <a:rPr lang="pt-BR" sz="2000" dirty="0">
                <a:solidFill>
                  <a:schemeClr val="tx1"/>
                </a:solidFill>
                <a:latin typeface="Agency FB" pitchFamily="34" charset="0"/>
              </a:rPr>
              <a:t> as turmas EJA para o segundo semestre deverão ser associadas no sistema SED com vigência a partir de 03/08/2020, dentro da programação, para não haver problemas de pagamento;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1470025"/>
          </a:xfrm>
        </p:spPr>
        <p:txBody>
          <a:bodyPr>
            <a:normAutofit/>
          </a:bodyPr>
          <a:lstStyle/>
          <a:p>
            <a:r>
              <a:rPr lang="pt-BR" sz="2800" b="1" dirty="0">
                <a:latin typeface="Agency FB" pitchFamily="34" charset="0"/>
              </a:rPr>
              <a:t>CRONOGRAMA DE ATRIBUIÇÃO DE AULAS DE EJA –2º SEMESTRE</a:t>
            </a:r>
            <a:endParaRPr lang="pt-BR" sz="2800" dirty="0">
              <a:latin typeface="Agency FB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7504" y="2060848"/>
            <a:ext cx="8928992" cy="4680520"/>
          </a:xfrm>
        </p:spPr>
        <p:txBody>
          <a:bodyPr>
            <a:normAutofit/>
          </a:bodyPr>
          <a:lstStyle/>
          <a:p>
            <a:endParaRPr lang="pt-BR" sz="2000" dirty="0"/>
          </a:p>
          <a:p>
            <a:pPr marL="457200" indent="-457200" algn="just">
              <a:buFont typeface="+mj-lt"/>
              <a:buAutoNum type="arabicPeriod"/>
            </a:pPr>
            <a:r>
              <a:rPr lang="pt-BR" sz="2000" dirty="0">
                <a:solidFill>
                  <a:schemeClr val="tx1"/>
                </a:solidFill>
                <a:latin typeface="Agency FB" pitchFamily="34" charset="0"/>
              </a:rPr>
              <a:t>DE -elaborar o cronograma a partir do dia 27/07/2020, nos termos  dos artigos  29 e 31 da Res. 71/2018 e suas alterações           </a:t>
            </a:r>
            <a:r>
              <a:rPr lang="pt-BR" sz="2000" i="1" dirty="0">
                <a:solidFill>
                  <a:schemeClr val="tx1"/>
                </a:solidFill>
                <a:latin typeface="Agency FB" pitchFamily="34" charset="0"/>
              </a:rPr>
              <a:t>(Não é atribuição inicial)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BR" sz="2000" dirty="0">
                <a:solidFill>
                  <a:schemeClr val="tx1"/>
                </a:solidFill>
                <a:latin typeface="Agency FB" pitchFamily="34" charset="0"/>
              </a:rPr>
              <a:t>Efetivos e não efetivos que perderem turmas de </a:t>
            </a:r>
            <a:r>
              <a:rPr lang="pt-BR" sz="2000" dirty="0" err="1">
                <a:solidFill>
                  <a:schemeClr val="tx1"/>
                </a:solidFill>
                <a:latin typeface="Agency FB" pitchFamily="34" charset="0"/>
              </a:rPr>
              <a:t>EJA-o</a:t>
            </a:r>
            <a:r>
              <a:rPr lang="pt-BR" sz="2000" dirty="0">
                <a:solidFill>
                  <a:schemeClr val="tx1"/>
                </a:solidFill>
                <a:latin typeface="Agency FB" pitchFamily="34" charset="0"/>
              </a:rPr>
              <a:t> atendimento obrigatório na UA de classificação,, concorrendo às novas turmas de EJA;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BR" sz="2000" dirty="0">
                <a:solidFill>
                  <a:schemeClr val="tx1"/>
                </a:solidFill>
                <a:latin typeface="Agency FB" pitchFamily="34" charset="0"/>
              </a:rPr>
              <a:t>Se parcialmente atendido na UA, caso queira continuar a atribuição exclusivamente com aulas de EJA, poderá tentar ser atendido em nível de </a:t>
            </a:r>
            <a:r>
              <a:rPr lang="pt-BR" sz="2000" dirty="0" err="1">
                <a:solidFill>
                  <a:schemeClr val="tx1"/>
                </a:solidFill>
                <a:latin typeface="Agency FB" pitchFamily="34" charset="0"/>
              </a:rPr>
              <a:t>DE</a:t>
            </a:r>
            <a:r>
              <a:rPr lang="pt-BR" sz="2000" dirty="0">
                <a:solidFill>
                  <a:schemeClr val="tx1"/>
                </a:solidFill>
                <a:latin typeface="Agency FB" pitchFamily="34" charset="0"/>
              </a:rPr>
              <a:t>, ou, poderá optar em fazer a ordem inversa na UA, com aulas regulares;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BR" sz="2000" dirty="0">
                <a:solidFill>
                  <a:schemeClr val="tx1"/>
                </a:solidFill>
                <a:latin typeface="Agency FB" pitchFamily="34" charset="0"/>
              </a:rPr>
              <a:t>Se não for atendido com EJA em nível DE retorna para UA e continua a atribuição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BR" sz="2000" dirty="0">
                <a:solidFill>
                  <a:schemeClr val="tx1"/>
                </a:solidFill>
                <a:latin typeface="Agency FB" pitchFamily="34" charset="0"/>
              </a:rPr>
              <a:t>os docentes que perderam as aulas de EJA, classificados em outra escola e em exercício na UA, somente, poderão concorrer às novas turmas de EJA em nível de </a:t>
            </a:r>
            <a:r>
              <a:rPr lang="pt-BR" sz="2000" dirty="0" err="1">
                <a:solidFill>
                  <a:schemeClr val="tx1"/>
                </a:solidFill>
                <a:latin typeface="Agency FB" pitchFamily="34" charset="0"/>
              </a:rPr>
              <a:t>DE</a:t>
            </a:r>
            <a:r>
              <a:rPr lang="pt-BR" sz="2000" dirty="0">
                <a:solidFill>
                  <a:schemeClr val="tx1"/>
                </a:solidFill>
                <a:latin typeface="Agency FB" pitchFamily="34" charset="0"/>
              </a:rPr>
              <a:t>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BR" sz="2000" dirty="0">
                <a:solidFill>
                  <a:schemeClr val="tx1"/>
                </a:solidFill>
                <a:latin typeface="Agency FB" pitchFamily="34" charset="0"/>
              </a:rPr>
              <a:t>concluída a atribuição de EJA, em nível de </a:t>
            </a:r>
            <a:r>
              <a:rPr lang="pt-BR" sz="2000" dirty="0" err="1">
                <a:solidFill>
                  <a:schemeClr val="tx1"/>
                </a:solidFill>
                <a:latin typeface="Agency FB" pitchFamily="34" charset="0"/>
              </a:rPr>
              <a:t>DE</a:t>
            </a:r>
            <a:r>
              <a:rPr lang="pt-BR" sz="2000" dirty="0">
                <a:solidFill>
                  <a:schemeClr val="tx1"/>
                </a:solidFill>
                <a:latin typeface="Agency FB" pitchFamily="34" charset="0"/>
              </a:rPr>
              <a:t>, o saldo de aulas retornará para atribuição em nível de UA, </a:t>
            </a:r>
          </a:p>
          <a:p>
            <a:endParaRPr lang="pt-BR" sz="2000" dirty="0"/>
          </a:p>
          <a:p>
            <a:endParaRPr lang="pt-BR" sz="2000" dirty="0"/>
          </a:p>
          <a:p>
            <a:endParaRPr lang="pt-BR" sz="2000" dirty="0"/>
          </a:p>
          <a:p>
            <a:endParaRPr lang="pt-BR" sz="2000" dirty="0"/>
          </a:p>
          <a:p>
            <a:endParaRPr lang="pt-BR" sz="2000" dirty="0"/>
          </a:p>
          <a:p>
            <a:endParaRPr lang="pt-BR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1183</Words>
  <Application>Microsoft Office PowerPoint</Application>
  <PresentationFormat>Apresentação na tela (4:3)</PresentationFormat>
  <Paragraphs>82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Agency FB</vt:lpstr>
      <vt:lpstr>Arial</vt:lpstr>
      <vt:lpstr>Calibri</vt:lpstr>
      <vt:lpstr>Tema do Office</vt:lpstr>
      <vt:lpstr>Apresentação do PowerPoint</vt:lpstr>
      <vt:lpstr>DIRETORIA DE ENSINO – REGIAO CENTRO DIA 14/07/2020 HORÁRIO 10H00MIN</vt:lpstr>
      <vt:lpstr>ALTERAÇÃO NAS ALÍQUOTAS PREVIDENCIÁRIAS  artigo 36 da LC 1354/20 combinado com o artigo 195 §6º CF: as novas alíquotas de contribuição previdenciária serão exigidas após 90 dias da publicação da referida lei, a partir de 05/06/2020.</vt:lpstr>
      <vt:lpstr>ALTERAÇÃO NAS ALÍQUOTAS PREVIDENCIÁRIAS  artigo 36 da LC 1354/20 combinado com o artigo 195 §6º CF: as novas alíquotas de contribuição previdenciária serão exigidas após 90 dias da publicação da referida lei, a partir de 05/06/2020.</vt:lpstr>
      <vt:lpstr>SUSPENSÃO DE AÇÕES ORÇAMENTÁRIAS  –ENFRENTAMENTO COVID -19 Artigo 8º, LC Federal nº 173, de 27 de maio de 2020 Resolução SPOG -1 de 1/07/2020</vt:lpstr>
      <vt:lpstr>BFE - CRONOGRAMA DE PROCEDIMENTOS PARA PAGAMENTO CÓDIGO 378</vt:lpstr>
      <vt:lpstr>FÉRIAS REGULAMENTARES/2020</vt:lpstr>
      <vt:lpstr>VIGÊNCIA DO 2º SEMESTRE DAS AULAS EJA</vt:lpstr>
      <vt:lpstr>CRONOGRAMA DE ATRIBUIÇÃO DE AULAS DE EJA –2º SEMESTRE</vt:lpstr>
      <vt:lpstr>DESINCOMPATIBILIZAÇÃO Emenda à Constituição nº 107, de2/7/2020,e Comunicado expedido pelo Presidente do TSE, em 03-07-2020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FDE</dc:creator>
  <cp:lastModifiedBy>Douglas Tanferri Meliani</cp:lastModifiedBy>
  <cp:revision>8</cp:revision>
  <dcterms:created xsi:type="dcterms:W3CDTF">2020-07-13T15:20:32Z</dcterms:created>
  <dcterms:modified xsi:type="dcterms:W3CDTF">2021-05-12T13:11:14Z</dcterms:modified>
</cp:coreProperties>
</file>