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8" r:id="rId4"/>
    <p:sldId id="260" r:id="rId5"/>
    <p:sldId id="261" r:id="rId6"/>
    <p:sldId id="277" r:id="rId7"/>
    <p:sldId id="291" r:id="rId8"/>
    <p:sldId id="292" r:id="rId9"/>
    <p:sldId id="293" r:id="rId10"/>
    <p:sldId id="284" r:id="rId11"/>
    <p:sldId id="27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000"/>
    <a:srgbClr val="FEAA02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F361-3227-4161-B963-86564ECB8775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1B10-8D2E-487C-8787-C51BB728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7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496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67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1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37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4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65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28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30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4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54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4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7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73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93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 type="title">
  <p:cSld name="White 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3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17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6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11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F7CC-E6E4-4572-9EBB-E8D147C327D4}" type="datetimeFigureOut">
              <a:rPr lang="pt-BR" smtClean="0"/>
              <a:t>30/04/2021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sed.educacao.sp.gov.b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68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685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806396"/>
            <a:ext cx="2871963" cy="367344"/>
          </a:xfrm>
          <a:prstGeom prst="rect">
            <a:avLst/>
          </a:prstGeom>
        </p:spPr>
      </p:pic>
      <p:sp>
        <p:nvSpPr>
          <p:cNvPr id="8" name="Typi non habent claritatem insitam; est usus legentis in iis qui facit eorum claritatem. Investigationes demonstraverunt lectores legere me lius quod ii legunt saepius."/>
          <p:cNvSpPr txBox="1">
            <a:spLocks/>
          </p:cNvSpPr>
          <p:nvPr/>
        </p:nvSpPr>
        <p:spPr>
          <a:xfrm>
            <a:off x="3027521" y="2636890"/>
            <a:ext cx="6136956" cy="4641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SGGE - Consultar / Vincular Aluno do Grêmio Estudantil</a:t>
            </a:r>
          </a:p>
          <a:p>
            <a:pPr marL="0" indent="0" algn="ctr">
              <a:buNone/>
            </a:pPr>
            <a:endParaRPr lang="pt-B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00399" y="1963903"/>
            <a:ext cx="5791200" cy="453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82;p15"/>
          <p:cNvSpPr txBox="1">
            <a:spLocks/>
          </p:cNvSpPr>
          <p:nvPr/>
        </p:nvSpPr>
        <p:spPr>
          <a:xfrm>
            <a:off x="2812473" y="1778287"/>
            <a:ext cx="6567053" cy="47778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Tutorial Grêmio Estudantil</a:t>
            </a:r>
          </a:p>
        </p:txBody>
      </p:sp>
      <p:sp>
        <p:nvSpPr>
          <p:cNvPr id="12" name="Google Shape;18;p4"/>
          <p:cNvSpPr/>
          <p:nvPr/>
        </p:nvSpPr>
        <p:spPr>
          <a:xfrm>
            <a:off x="9628500" y="-696250"/>
            <a:ext cx="4077261" cy="4055807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8;p4"/>
          <p:cNvSpPr/>
          <p:nvPr/>
        </p:nvSpPr>
        <p:spPr>
          <a:xfrm>
            <a:off x="9654092" y="2190751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8;p4"/>
          <p:cNvSpPr/>
          <p:nvPr/>
        </p:nvSpPr>
        <p:spPr>
          <a:xfrm>
            <a:off x="0" y="4004595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498" y="5605836"/>
            <a:ext cx="1536926" cy="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6" y="60342"/>
            <a:ext cx="6858000" cy="6858000"/>
          </a:xfrm>
          <a:prstGeom prst="rect">
            <a:avLst/>
          </a:prstGeom>
        </p:spPr>
      </p:pic>
      <p:sp>
        <p:nvSpPr>
          <p:cNvPr id="19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338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26</a:t>
            </a:r>
            <a:endParaRPr dirty="0"/>
          </a:p>
        </p:txBody>
      </p:sp>
      <p:sp>
        <p:nvSpPr>
          <p:cNvPr id="37" name="Google Shape;114;p9"/>
          <p:cNvSpPr/>
          <p:nvPr/>
        </p:nvSpPr>
        <p:spPr>
          <a:xfrm>
            <a:off x="9125729" y="-176981"/>
            <a:ext cx="7371435" cy="7332646"/>
          </a:xfrm>
          <a:prstGeom prst="ellipse">
            <a:avLst/>
          </a:prstGeom>
          <a:noFill/>
          <a:ln w="12700" cap="flat" cmpd="sng">
            <a:solidFill>
              <a:srgbClr val="BABBBA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116;p9"/>
          <p:cNvSpPr/>
          <p:nvPr/>
        </p:nvSpPr>
        <p:spPr>
          <a:xfrm>
            <a:off x="-1446643" y="-2756905"/>
            <a:ext cx="4878818" cy="4853146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118;p9"/>
          <p:cNvSpPr/>
          <p:nvPr/>
        </p:nvSpPr>
        <p:spPr>
          <a:xfrm>
            <a:off x="10207672" y="6036917"/>
            <a:ext cx="323074" cy="3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2331;p91"/>
          <p:cNvSpPr txBox="1"/>
          <p:nvPr/>
        </p:nvSpPr>
        <p:spPr>
          <a:xfrm>
            <a:off x="1523999" y="845113"/>
            <a:ext cx="6137069" cy="87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PORTAL DE ATENDIMENTO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781262" y="2128221"/>
            <a:ext cx="8629475" cy="1355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Google Shape;166;p11"/>
          <p:cNvSpPr txBox="1"/>
          <p:nvPr/>
        </p:nvSpPr>
        <p:spPr>
          <a:xfrm>
            <a:off x="2462558" y="2242600"/>
            <a:ext cx="7828172" cy="51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sz="2000" b="1" dirty="0">
                <a:solidFill>
                  <a:schemeClr val="bg1"/>
                </a:solidFill>
              </a:rPr>
              <a:t>Em casos de dúvidas ou problemas, sugerimos que registre uma ocorrência no nosso portal de Atendimento, através do link https://atendimento.educação.sp.gov.br.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39" y="2219088"/>
            <a:ext cx="345794" cy="345794"/>
          </a:xfrm>
          <a:prstGeom prst="rect">
            <a:avLst/>
          </a:prstGeom>
        </p:spPr>
      </p:pic>
      <p:sp>
        <p:nvSpPr>
          <p:cNvPr id="49" name="Google Shape;160;p1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 dirty="0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INFORMAÇÕES</a:t>
            </a:r>
            <a:endParaRPr sz="1600" b="1" dirty="0">
              <a:latin typeface="+mj-lt"/>
            </a:endParaRPr>
          </a:p>
        </p:txBody>
      </p:sp>
      <p:cxnSp>
        <p:nvCxnSpPr>
          <p:cNvPr id="50" name="Google Shape;164;p1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FA98AC01-B715-419C-9C9C-D35925208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57" y="3915062"/>
            <a:ext cx="4475519" cy="26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5477796"/>
            <a:ext cx="12192000" cy="140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hank you"/>
          <p:cNvSpPr txBox="1">
            <a:spLocks/>
          </p:cNvSpPr>
          <p:nvPr/>
        </p:nvSpPr>
        <p:spPr>
          <a:xfrm>
            <a:off x="2336268" y="2317168"/>
            <a:ext cx="3810559" cy="743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1469">
              <a:spcBef>
                <a:spcPts val="0"/>
              </a:spcBef>
              <a:buFont typeface="Arial" panose="020B0604020202020204" pitchFamily="34" charset="0"/>
              <a:buNone/>
              <a:defRPr sz="12600" cap="all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t-BR" sz="3600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Helvetica Neue Bold Condensed"/>
                <a:sym typeface="Helvetica Neue Bold Condensed"/>
              </a:rPr>
              <a:t>OBRIGADO!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959031"/>
            <a:ext cx="2871963" cy="3673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089" y="5783215"/>
            <a:ext cx="1536926" cy="768463"/>
          </a:xfrm>
          <a:prstGeom prst="rect">
            <a:avLst/>
          </a:prstGeom>
        </p:spPr>
      </p:pic>
      <p:sp>
        <p:nvSpPr>
          <p:cNvPr id="10" name="Typi non habent claritatem insitam; est usus legentis in iis qui facit eorum claritatem. Investigationes demonstraverunt lectores legere me lius quod ii legunt saepius."/>
          <p:cNvSpPr txBox="1">
            <a:spLocks/>
          </p:cNvSpPr>
          <p:nvPr/>
        </p:nvSpPr>
        <p:spPr>
          <a:xfrm>
            <a:off x="2346139" y="3017061"/>
            <a:ext cx="6136956" cy="77116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8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107;p8">
            <a:extLst>
              <a:ext uri="{FF2B5EF4-FFF2-40B4-BE49-F238E27FC236}">
                <a16:creationId xmlns:a16="http://schemas.microsoft.com/office/drawing/2014/main" id="{85424C15-3704-4F34-B8D6-E96A56456760}"/>
              </a:ext>
            </a:extLst>
          </p:cNvPr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endParaRPr sz="3600" b="1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91"/>
          <p:cNvSpPr/>
          <p:nvPr/>
        </p:nvSpPr>
        <p:spPr>
          <a:xfrm>
            <a:off x="7099984" y="6418223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SUMÁRIO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1524000" y="845113"/>
            <a:ext cx="3816350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SUMÁRIO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33" y="-184865"/>
            <a:ext cx="5716453" cy="7935913"/>
          </a:xfrm>
          <a:prstGeom prst="rect">
            <a:avLst/>
          </a:prstGeom>
        </p:spPr>
      </p:pic>
      <p:sp>
        <p:nvSpPr>
          <p:cNvPr id="45" name="Google Shape;2040;p86"/>
          <p:cNvSpPr txBox="1"/>
          <p:nvPr/>
        </p:nvSpPr>
        <p:spPr>
          <a:xfrm>
            <a:off x="1805239" y="2439896"/>
            <a:ext cx="4083646" cy="5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Sobre a SED  -------------------------------  4 </a:t>
            </a:r>
            <a:endParaRPr dirty="0"/>
          </a:p>
        </p:txBody>
      </p:sp>
      <p:sp>
        <p:nvSpPr>
          <p:cNvPr id="3" name="Elipse 2"/>
          <p:cNvSpPr/>
          <p:nvPr/>
        </p:nvSpPr>
        <p:spPr>
          <a:xfrm>
            <a:off x="1111103" y="2343911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Google Shape;2331;p91"/>
          <p:cNvSpPr txBox="1"/>
          <p:nvPr/>
        </p:nvSpPr>
        <p:spPr>
          <a:xfrm>
            <a:off x="1177045" y="2416820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cs typeface="Khand"/>
                <a:sym typeface="Khand"/>
              </a:rPr>
              <a:t>1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2040;p86"/>
          <p:cNvSpPr txBox="1"/>
          <p:nvPr/>
        </p:nvSpPr>
        <p:spPr>
          <a:xfrm>
            <a:off x="1746879" y="3218041"/>
            <a:ext cx="4083646" cy="6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 Introdução ----------------------------------  6</a:t>
            </a:r>
            <a:endParaRPr dirty="0"/>
          </a:p>
        </p:txBody>
      </p:sp>
      <p:sp>
        <p:nvSpPr>
          <p:cNvPr id="22" name="Google Shape;2040;p86"/>
          <p:cNvSpPr txBox="1"/>
          <p:nvPr/>
        </p:nvSpPr>
        <p:spPr>
          <a:xfrm>
            <a:off x="1746879" y="4009151"/>
            <a:ext cx="4349121" cy="6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SGGE - Consultar / Vincular Aluno do Grêmio Estudantil------------------------------------  7</a:t>
            </a:r>
          </a:p>
        </p:txBody>
      </p:sp>
      <p:sp>
        <p:nvSpPr>
          <p:cNvPr id="33" name="Google Shape;78;p7"/>
          <p:cNvSpPr/>
          <p:nvPr/>
        </p:nvSpPr>
        <p:spPr>
          <a:xfrm>
            <a:off x="-894183" y="514124"/>
            <a:ext cx="4858389" cy="483282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81;p7"/>
          <p:cNvSpPr/>
          <p:nvPr/>
        </p:nvSpPr>
        <p:spPr>
          <a:xfrm>
            <a:off x="180438" y="1841950"/>
            <a:ext cx="134882" cy="13417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1111103" y="3196467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Google Shape;2331;p91"/>
          <p:cNvSpPr txBox="1"/>
          <p:nvPr/>
        </p:nvSpPr>
        <p:spPr>
          <a:xfrm>
            <a:off x="1194585" y="3284339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cs typeface="Khand"/>
                <a:sym typeface="Khand"/>
              </a:rPr>
              <a:t>2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1111103" y="4049023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Google Shape;2331;p91"/>
          <p:cNvSpPr txBox="1"/>
          <p:nvPr/>
        </p:nvSpPr>
        <p:spPr>
          <a:xfrm>
            <a:off x="1194585" y="4136895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cs typeface="Khand"/>
                <a:sym typeface="Khand"/>
              </a:rPr>
              <a:t>3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6" name="Google Shape;2040;p86"/>
          <p:cNvSpPr txBox="1"/>
          <p:nvPr/>
        </p:nvSpPr>
        <p:spPr>
          <a:xfrm>
            <a:off x="1749991" y="4891410"/>
            <a:ext cx="4220136" cy="45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Portal de Atendimento ------------------ 10  </a:t>
            </a:r>
            <a:endParaRPr dirty="0"/>
          </a:p>
        </p:txBody>
      </p:sp>
      <p:sp>
        <p:nvSpPr>
          <p:cNvPr id="47" name="Elipse 46"/>
          <p:cNvSpPr/>
          <p:nvPr/>
        </p:nvSpPr>
        <p:spPr>
          <a:xfrm>
            <a:off x="1111103" y="4853062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Google Shape;2331;p91"/>
          <p:cNvSpPr txBox="1"/>
          <p:nvPr/>
        </p:nvSpPr>
        <p:spPr>
          <a:xfrm>
            <a:off x="1194585" y="4940934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cs typeface="Khand"/>
                <a:sym typeface="Khand"/>
              </a:rPr>
              <a:t>4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9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87907" y="506412"/>
            <a:ext cx="233311" cy="338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3</a:t>
            </a:r>
            <a:endParaRPr dirty="0"/>
          </a:p>
        </p:txBody>
      </p:sp>
      <p:sp>
        <p:nvSpPr>
          <p:cNvPr id="30" name="Google Shape;2331;p91">
            <a:extLst>
              <a:ext uri="{FF2B5EF4-FFF2-40B4-BE49-F238E27FC236}">
                <a16:creationId xmlns:a16="http://schemas.microsoft.com/office/drawing/2014/main" id="{8F5A3C6F-4C1C-4195-831F-C302F28BC256}"/>
              </a:ext>
            </a:extLst>
          </p:cNvPr>
          <p:cNvSpPr txBox="1"/>
          <p:nvPr/>
        </p:nvSpPr>
        <p:spPr>
          <a:xfrm>
            <a:off x="6347968" y="4136895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sym typeface="Khand"/>
              </a:rPr>
              <a:t>7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5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94738" y="357525"/>
            <a:ext cx="5841082" cy="581034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928418" y="6050159"/>
            <a:ext cx="106065" cy="1055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50798" y="1135687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8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 dirty="0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INÍCIO</a:t>
            </a:r>
            <a:endParaRPr sz="1600" b="1" dirty="0">
              <a:latin typeface="+mj-lt"/>
            </a:endParaRPr>
          </a:p>
        </p:txBody>
      </p:sp>
      <p:cxnSp>
        <p:nvCxnSpPr>
          <p:cNvPr id="105" name="Google Shape;105;p8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7" name="Google Shape;107;p8"/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SOBRE</a:t>
            </a:r>
            <a:r>
              <a:rPr lang="en-US" sz="3600" dirty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 A SED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1364343" y="2513997"/>
            <a:ext cx="3367305" cy="27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A SED é personalizada para cada tipo de usuário. Para os pais dos estudantes, por exemplo, estão disponíveis o boletim escolar e os eventos da escola. É a partir da Secretaria Escolar Digital que esses mesmos responsáveis poderão participar mais de perto da rotina dos estudantes. Já os alunos podem baixar o caderno do aluno, criar suas contas de e-mail e enviar suas fotos para emissão da carteirinha escolar.</a:t>
            </a:r>
          </a:p>
          <a:p>
            <a:endParaRPr lang="pt-BR" sz="1200" dirty="0">
              <a:latin typeface="+mj-lt"/>
              <a:ea typeface="Jura" panose="020B0604020202020204" charset="0"/>
              <a:cs typeface="Khand" panose="020B0604020202020204" charset="0"/>
            </a:endParaRP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Com o objetivo de atualizar e informar as novidades da plataforma, a Secretaria Escolar Digital conta ainda com o Boletim SED, um informativo enviado periodicamente aos usuários cadastrados das escolas e diretorias de ensino.</a:t>
            </a:r>
          </a:p>
        </p:txBody>
      </p:sp>
      <p:pic>
        <p:nvPicPr>
          <p:cNvPr id="18" name="Google Shape;96;p8" descr="Picture Placeholder 32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428094" y="0"/>
            <a:ext cx="6763908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492" y="507"/>
                </a:lnTo>
                <a:cubicBezTo>
                  <a:pt x="3011" y="3226"/>
                  <a:pt x="4546" y="6837"/>
                  <a:pt x="4546" y="10800"/>
                </a:cubicBezTo>
                <a:cubicBezTo>
                  <a:pt x="4546" y="14763"/>
                  <a:pt x="3011" y="18374"/>
                  <a:pt x="492" y="2109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1525" y="0"/>
            <a:ext cx="8403779" cy="6858000"/>
          </a:xfrm>
          <a:prstGeom prst="rect">
            <a:avLst/>
          </a:prstGeom>
        </p:spPr>
      </p:pic>
      <p:cxnSp>
        <p:nvCxnSpPr>
          <p:cNvPr id="24" name="Google Shape;103;p8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" name="Google Shape;104;p8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106;p8"/>
          <p:cNvSpPr/>
          <p:nvPr/>
        </p:nvSpPr>
        <p:spPr>
          <a:xfrm>
            <a:off x="12070751" y="2654829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109;p8"/>
          <p:cNvSpPr txBox="1">
            <a:spLocks noGrp="1"/>
          </p:cNvSpPr>
          <p:nvPr>
            <p:ph type="sldNum" idx="12"/>
          </p:nvPr>
        </p:nvSpPr>
        <p:spPr>
          <a:xfrm>
            <a:off x="11451360" y="357526"/>
            <a:ext cx="279286" cy="263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55" y="1472775"/>
            <a:ext cx="5617094" cy="77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5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9575800" y="1199096"/>
            <a:ext cx="4695529" cy="4670818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8367924" y="-1528888"/>
            <a:ext cx="1998485" cy="1987967"/>
          </a:xfrm>
          <a:prstGeom prst="ellipse">
            <a:avLst/>
          </a:prstGeom>
          <a:solidFill>
            <a:schemeClr val="accent4">
              <a:lumMod val="60000"/>
              <a:lumOff val="4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1" name="Google Shape;221;p14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2" name="Google Shape;222;p14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6" name="Google Shape;226;p14"/>
          <p:cNvSpPr txBox="1">
            <a:spLocks noGrp="1"/>
          </p:cNvSpPr>
          <p:nvPr>
            <p:ph type="sldNum" idx="12"/>
          </p:nvPr>
        </p:nvSpPr>
        <p:spPr>
          <a:xfrm>
            <a:off x="11451360" y="330446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5</a:t>
            </a:r>
            <a:endParaRPr dirty="0"/>
          </a:p>
        </p:txBody>
      </p:sp>
      <p:sp>
        <p:nvSpPr>
          <p:cNvPr id="6" name="Elipse 5"/>
          <p:cNvSpPr/>
          <p:nvPr/>
        </p:nvSpPr>
        <p:spPr>
          <a:xfrm>
            <a:off x="-4912749" y="-461582"/>
            <a:ext cx="7992174" cy="79921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Google Shape;210;p14"/>
          <p:cNvSpPr/>
          <p:nvPr/>
        </p:nvSpPr>
        <p:spPr>
          <a:xfrm>
            <a:off x="364272" y="685800"/>
            <a:ext cx="5578882" cy="55495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17;p14"/>
          <p:cNvSpPr/>
          <p:nvPr/>
        </p:nvSpPr>
        <p:spPr>
          <a:xfrm>
            <a:off x="5310052" y="667884"/>
            <a:ext cx="244511" cy="2432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24;p14"/>
          <p:cNvSpPr txBox="1"/>
          <p:nvPr/>
        </p:nvSpPr>
        <p:spPr>
          <a:xfrm>
            <a:off x="364272" y="4860132"/>
            <a:ext cx="11827727" cy="57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endParaRPr lang="en-US" sz="1400" b="1" dirty="0">
              <a:latin typeface="+mj-lt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9" y="4623792"/>
            <a:ext cx="4940559" cy="6858000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4759096" y="5638800"/>
            <a:ext cx="3137167" cy="4223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4929698" y="5668216"/>
            <a:ext cx="283308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hlinkClick r:id="rId4"/>
              </a:rPr>
              <a:t>https://sed.educacao.sp.gov.br/</a:t>
            </a:r>
            <a:endParaRPr lang="pt-BR" sz="16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79" y="5909575"/>
            <a:ext cx="303058" cy="303058"/>
          </a:xfrm>
          <a:prstGeom prst="rect">
            <a:avLst/>
          </a:prstGeom>
        </p:spPr>
      </p:pic>
      <p:sp>
        <p:nvSpPr>
          <p:cNvPr id="39" name="Google Shape;224;p14"/>
          <p:cNvSpPr txBox="1"/>
          <p:nvPr/>
        </p:nvSpPr>
        <p:spPr>
          <a:xfrm>
            <a:off x="2902561" y="2796275"/>
            <a:ext cx="6751101" cy="820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endParaRPr sz="3600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Google Shape;224;p14"/>
          <p:cNvSpPr txBox="1"/>
          <p:nvPr/>
        </p:nvSpPr>
        <p:spPr>
          <a:xfrm>
            <a:off x="2902561" y="2324696"/>
            <a:ext cx="6751101" cy="45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endParaRPr sz="4800" dirty="0">
              <a:latin typeface="Bahnschrift Condensed" panose="020B0502040204020203" pitchFamily="34" charset="0"/>
            </a:endParaRPr>
          </a:p>
        </p:txBody>
      </p:sp>
      <p:sp>
        <p:nvSpPr>
          <p:cNvPr id="41" name="Google Shape;224;p14"/>
          <p:cNvSpPr txBox="1"/>
          <p:nvPr/>
        </p:nvSpPr>
        <p:spPr>
          <a:xfrm>
            <a:off x="2827508" y="2982087"/>
            <a:ext cx="7037462" cy="4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r>
              <a:rPr lang="pt-BR" sz="32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SGGE - Consultar / Vincular Aluno do Grêmio Estudantil</a:t>
            </a:r>
          </a:p>
        </p:txBody>
      </p:sp>
    </p:spTree>
    <p:extLst>
      <p:ext uri="{BB962C8B-B14F-4D97-AF65-F5344CB8AC3E}">
        <p14:creationId xmlns:p14="http://schemas.microsoft.com/office/powerpoint/2010/main" val="11785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INTTRODUÇÃO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910999" y="1380088"/>
            <a:ext cx="2953242" cy="326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endParaRPr lang="pt-BR" sz="1600" dirty="0"/>
          </a:p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endParaRPr lang="pt-BR" dirty="0"/>
          </a:p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dirty="0"/>
              <a:t>Neste material você irá aprender como Vincular um aluno ao Grêmio uma ação ou projeto. </a:t>
            </a:r>
          </a:p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endParaRPr lang="pt-BR" dirty="0"/>
          </a:p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dirty="0"/>
              <a:t>Para essas ações apenas alguns perfis possuem acesso.</a:t>
            </a:r>
          </a:p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endParaRPr sz="1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405354"/>
            <a:ext cx="279286" cy="2153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4458133" y="2534172"/>
            <a:ext cx="3128078" cy="3565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Google Shape;77;p7"/>
          <p:cNvSpPr/>
          <p:nvPr/>
        </p:nvSpPr>
        <p:spPr>
          <a:xfrm>
            <a:off x="5046582" y="2127858"/>
            <a:ext cx="4591898" cy="4567736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78;p7"/>
          <p:cNvSpPr/>
          <p:nvPr/>
        </p:nvSpPr>
        <p:spPr>
          <a:xfrm>
            <a:off x="-3635085" y="-199318"/>
            <a:ext cx="7094652" cy="7057319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81;p7"/>
          <p:cNvSpPr/>
          <p:nvPr/>
        </p:nvSpPr>
        <p:spPr>
          <a:xfrm>
            <a:off x="6890719" y="6274250"/>
            <a:ext cx="134882" cy="1341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82;p7"/>
          <p:cNvSpPr/>
          <p:nvPr/>
        </p:nvSpPr>
        <p:spPr>
          <a:xfrm>
            <a:off x="1690675" y="254254"/>
            <a:ext cx="310943" cy="3093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35EB537-C12D-4A60-ADA6-AEF1E14836A3}"/>
              </a:ext>
            </a:extLst>
          </p:cNvPr>
          <p:cNvSpPr txBox="1"/>
          <p:nvPr/>
        </p:nvSpPr>
        <p:spPr>
          <a:xfrm>
            <a:off x="4640518" y="2644091"/>
            <a:ext cx="362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SGGE - Consultar / Vincular Aluno do Grêmio Estudantil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1D365A4-C77A-4B64-88F9-C9BD78BE94E4}"/>
              </a:ext>
            </a:extLst>
          </p:cNvPr>
          <p:cNvSpPr txBox="1"/>
          <p:nvPr/>
        </p:nvSpPr>
        <p:spPr>
          <a:xfrm>
            <a:off x="6704295" y="3732882"/>
            <a:ext cx="4182220" cy="261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Google Shape;2331;p91">
            <a:extLst>
              <a:ext uri="{FF2B5EF4-FFF2-40B4-BE49-F238E27FC236}">
                <a16:creationId xmlns:a16="http://schemas.microsoft.com/office/drawing/2014/main" id="{64F3B990-030F-42C9-ACAD-83589C197CA6}"/>
              </a:ext>
            </a:extLst>
          </p:cNvPr>
          <p:cNvSpPr txBox="1"/>
          <p:nvPr/>
        </p:nvSpPr>
        <p:spPr>
          <a:xfrm>
            <a:off x="1373997" y="845456"/>
            <a:ext cx="6168272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INTRODUÇÃO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B527F1-796E-4C14-8C87-6EE75D5EDBAA}"/>
              </a:ext>
            </a:extLst>
          </p:cNvPr>
          <p:cNvSpPr txBox="1"/>
          <p:nvPr/>
        </p:nvSpPr>
        <p:spPr>
          <a:xfrm>
            <a:off x="4546268" y="3180104"/>
            <a:ext cx="29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Diretor de Escola</a:t>
            </a:r>
          </a:p>
          <a:p>
            <a:pPr marL="285750" indent="-285750">
              <a:buFontTx/>
              <a:buChar char="-"/>
            </a:pPr>
            <a:r>
              <a:rPr lang="pt-BR" dirty="0"/>
              <a:t>Vice Diretor </a:t>
            </a:r>
          </a:p>
          <a:p>
            <a:pPr marL="285750" indent="-285750">
              <a:buFontTx/>
              <a:buChar char="-"/>
            </a:pPr>
            <a:r>
              <a:rPr lang="pt-BR" dirty="0"/>
              <a:t>Professor Coordenador</a:t>
            </a:r>
          </a:p>
          <a:p>
            <a:pPr marL="285750" indent="-285750">
              <a:buFontTx/>
              <a:buChar char="-"/>
            </a:pPr>
            <a:r>
              <a:rPr lang="pt-BR" dirty="0"/>
              <a:t>Proatec</a:t>
            </a:r>
          </a:p>
        </p:txBody>
      </p:sp>
    </p:spTree>
    <p:extLst>
      <p:ext uri="{BB962C8B-B14F-4D97-AF65-F5344CB8AC3E}">
        <p14:creationId xmlns:p14="http://schemas.microsoft.com/office/powerpoint/2010/main" val="25878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815128" y="754209"/>
            <a:ext cx="8633552" cy="85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SGGE - Consultar / Vincular Aluno</a:t>
            </a:r>
          </a:p>
        </p:txBody>
      </p:sp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7</a:t>
            </a:fld>
            <a:endParaRPr dirty="0"/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330;p91"/>
          <p:cNvSpPr txBox="1"/>
          <p:nvPr/>
        </p:nvSpPr>
        <p:spPr>
          <a:xfrm>
            <a:off x="1773208" y="4102174"/>
            <a:ext cx="3358696" cy="2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Clr>
                <a:srgbClr val="222222"/>
              </a:buClr>
              <a:buSzPts val="3200"/>
            </a:pPr>
            <a:endParaRPr sz="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8" name="Conector Angulado 27"/>
          <p:cNvCxnSpPr>
            <a:cxnSpLocks/>
          </p:cNvCxnSpPr>
          <p:nvPr/>
        </p:nvCxnSpPr>
        <p:spPr>
          <a:xfrm flipV="1">
            <a:off x="4598895" y="4102174"/>
            <a:ext cx="2396905" cy="190185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Google Shape;2040;p86"/>
          <p:cNvSpPr txBox="1"/>
          <p:nvPr/>
        </p:nvSpPr>
        <p:spPr>
          <a:xfrm>
            <a:off x="7184725" y="3424647"/>
            <a:ext cx="3188212" cy="104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r>
              <a:rPr lang="pt-BR" dirty="0"/>
              <a:t>Clique no menu Aluno, submenu Grêmio Estudantil / SGGE – Consultar / Vincular Aluno do Grêmio Estudantil</a:t>
            </a:r>
            <a:endParaRPr dirty="0">
              <a:latin typeface="+mj-lt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705" y="-25665"/>
            <a:ext cx="8456012" cy="6900625"/>
          </a:xfrm>
          <a:prstGeom prst="rect">
            <a:avLst/>
          </a:prstGeom>
        </p:spPr>
      </p:pic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9ABC3C-66E2-4C95-B90F-D5B2DB89E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99" y="2570712"/>
            <a:ext cx="33718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686478" y="337341"/>
            <a:ext cx="9228313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SGGE - Consultar / Vincular Aluno</a:t>
            </a:r>
          </a:p>
        </p:txBody>
      </p: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3" y="395926"/>
            <a:ext cx="371443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8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17559" y="709060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040;p86"/>
          <p:cNvSpPr txBox="1"/>
          <p:nvPr/>
        </p:nvSpPr>
        <p:spPr>
          <a:xfrm>
            <a:off x="686478" y="1225448"/>
            <a:ext cx="11211738" cy="12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r>
              <a:rPr lang="pt-BR" dirty="0"/>
              <a:t>Com os filtros selecionados, selecione o tipo de ensino, a turma e clique em </a:t>
            </a:r>
            <a:r>
              <a:rPr lang="pt-BR" b="1" dirty="0"/>
              <a:t>Pesquisar</a:t>
            </a:r>
            <a:r>
              <a:rPr lang="pt-BR" dirty="0"/>
              <a:t>.</a:t>
            </a:r>
          </a:p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r>
              <a:rPr lang="pt-BR" dirty="0"/>
              <a:t>A pesquisa também pode ser feita por RA.</a:t>
            </a:r>
            <a:endParaRPr lang="pt-BR" b="1" dirty="0"/>
          </a:p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endParaRPr b="1" dirty="0"/>
          </a:p>
        </p:txBody>
      </p:sp>
      <p:sp>
        <p:nvSpPr>
          <p:cNvPr id="29" name="Retângulo 28"/>
          <p:cNvSpPr/>
          <p:nvPr/>
        </p:nvSpPr>
        <p:spPr>
          <a:xfrm>
            <a:off x="1887794" y="3842426"/>
            <a:ext cx="5400040" cy="16947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Google Shape;2330;p91"/>
          <p:cNvSpPr txBox="1"/>
          <p:nvPr/>
        </p:nvSpPr>
        <p:spPr>
          <a:xfrm>
            <a:off x="2351710" y="4394563"/>
            <a:ext cx="7475105" cy="3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Clr>
                <a:srgbClr val="222222"/>
              </a:buClr>
              <a:buSzPts val="3200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  <a:cs typeface="Khand"/>
                <a:sym typeface="Khand"/>
              </a:rPr>
              <a:t>Print da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Khand"/>
                <a:sym typeface="Khand"/>
              </a:rPr>
              <a:t>tela</a:t>
            </a:r>
            <a:endParaRPr sz="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7" name="Conector Angulado 27">
            <a:extLst>
              <a:ext uri="{FF2B5EF4-FFF2-40B4-BE49-F238E27FC236}">
                <a16:creationId xmlns:a16="http://schemas.microsoft.com/office/drawing/2014/main" id="{7D8C9169-68FF-4C62-A6A3-EA1A907E7F92}"/>
              </a:ext>
            </a:extLst>
          </p:cNvPr>
          <p:cNvCxnSpPr>
            <a:cxnSpLocks/>
          </p:cNvCxnSpPr>
          <p:nvPr/>
        </p:nvCxnSpPr>
        <p:spPr>
          <a:xfrm>
            <a:off x="9129570" y="2414773"/>
            <a:ext cx="539344" cy="49831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81F44D-A9D7-47BB-9BFA-58FC575FFEFE}"/>
              </a:ext>
            </a:extLst>
          </p:cNvPr>
          <p:cNvSpPr/>
          <p:nvPr/>
        </p:nvSpPr>
        <p:spPr>
          <a:xfrm>
            <a:off x="6715926" y="3262933"/>
            <a:ext cx="991657" cy="32458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079931-0060-42BE-B580-DDFF7DDD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81" y="2402153"/>
            <a:ext cx="9985572" cy="4150155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4B5A753-5DE6-43BB-9019-04B44FF14C0D}"/>
              </a:ext>
            </a:extLst>
          </p:cNvPr>
          <p:cNvCxnSpPr/>
          <p:nvPr/>
        </p:nvCxnSpPr>
        <p:spPr>
          <a:xfrm>
            <a:off x="4203510" y="5401779"/>
            <a:ext cx="573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29084C5-63CA-4F3E-AA38-C8574C394050}"/>
              </a:ext>
            </a:extLst>
          </p:cNvPr>
          <p:cNvCxnSpPr/>
          <p:nvPr/>
        </p:nvCxnSpPr>
        <p:spPr>
          <a:xfrm>
            <a:off x="4642513" y="5840782"/>
            <a:ext cx="573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: Curvo 7">
            <a:extLst>
              <a:ext uri="{FF2B5EF4-FFF2-40B4-BE49-F238E27FC236}">
                <a16:creationId xmlns:a16="http://schemas.microsoft.com/office/drawing/2014/main" id="{0312F7FB-2201-4926-BDCE-59E0B3BB1945}"/>
              </a:ext>
            </a:extLst>
          </p:cNvPr>
          <p:cNvCxnSpPr/>
          <p:nvPr/>
        </p:nvCxnSpPr>
        <p:spPr>
          <a:xfrm rot="16200000" flipH="1">
            <a:off x="9343690" y="4839610"/>
            <a:ext cx="1074897" cy="81918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5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1005425" y="337061"/>
            <a:ext cx="9217296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SGGE - Consultar / Vincular Aluno</a:t>
            </a:r>
          </a:p>
        </p:txBody>
      </p: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9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040;p86"/>
          <p:cNvSpPr txBox="1"/>
          <p:nvPr/>
        </p:nvSpPr>
        <p:spPr>
          <a:xfrm>
            <a:off x="806339" y="1780569"/>
            <a:ext cx="11080861" cy="500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r>
              <a:rPr lang="pt-BR" dirty="0"/>
              <a:t>Para vincular um aluno clique no </a:t>
            </a:r>
            <a:r>
              <a:rPr lang="pt-BR" b="1" dirty="0"/>
              <a:t>“+”.</a:t>
            </a:r>
          </a:p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r>
              <a:rPr lang="pt-BR" dirty="0"/>
              <a:t>Se um aluno foi vinculado erroneamente, clique na         para desvincular.</a:t>
            </a:r>
          </a:p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endParaRPr dirty="0"/>
          </a:p>
        </p:txBody>
      </p:sp>
      <p:sp>
        <p:nvSpPr>
          <p:cNvPr id="29" name="Retângulo 28"/>
          <p:cNvSpPr/>
          <p:nvPr/>
        </p:nvSpPr>
        <p:spPr>
          <a:xfrm>
            <a:off x="1887794" y="3842426"/>
            <a:ext cx="5400040" cy="16947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45C2BAC-4BE1-44CD-9B55-3EBE279FD1A2}"/>
              </a:ext>
            </a:extLst>
          </p:cNvPr>
          <p:cNvCxnSpPr/>
          <p:nvPr/>
        </p:nvCxnSpPr>
        <p:spPr>
          <a:xfrm>
            <a:off x="6527546" y="6858000"/>
            <a:ext cx="6098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F06864F8-13FD-465C-B6D6-9F3409005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12" y="3637092"/>
            <a:ext cx="8220075" cy="2028825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E4B854DF-181F-4E5A-A57A-D7791BC18E19}"/>
              </a:ext>
            </a:extLst>
          </p:cNvPr>
          <p:cNvSpPr/>
          <p:nvPr/>
        </p:nvSpPr>
        <p:spPr>
          <a:xfrm>
            <a:off x="10304206" y="5225320"/>
            <a:ext cx="1747869" cy="570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1º Clique para vincular um aluno.</a:t>
            </a:r>
          </a:p>
        </p:txBody>
      </p:sp>
      <p:cxnSp>
        <p:nvCxnSpPr>
          <p:cNvPr id="11" name="Conector: Curvo 10">
            <a:extLst>
              <a:ext uri="{FF2B5EF4-FFF2-40B4-BE49-F238E27FC236}">
                <a16:creationId xmlns:a16="http://schemas.microsoft.com/office/drawing/2014/main" id="{15AA6185-16CA-401C-B594-42B0B67B0A7F}"/>
              </a:ext>
            </a:extLst>
          </p:cNvPr>
          <p:cNvCxnSpPr/>
          <p:nvPr/>
        </p:nvCxnSpPr>
        <p:spPr>
          <a:xfrm>
            <a:off x="8474549" y="4937747"/>
            <a:ext cx="1665345" cy="528121"/>
          </a:xfrm>
          <a:prstGeom prst="curvedConnector3">
            <a:avLst>
              <a:gd name="adj1" fmla="val 60654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Elipse 30">
            <a:extLst>
              <a:ext uri="{FF2B5EF4-FFF2-40B4-BE49-F238E27FC236}">
                <a16:creationId xmlns:a16="http://schemas.microsoft.com/office/drawing/2014/main" id="{8D1C059A-FEB7-4D35-99EB-986DC519C5DB}"/>
              </a:ext>
            </a:extLst>
          </p:cNvPr>
          <p:cNvSpPr/>
          <p:nvPr/>
        </p:nvSpPr>
        <p:spPr>
          <a:xfrm>
            <a:off x="5810696" y="2957365"/>
            <a:ext cx="1747869" cy="570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2º Aluno Vinculado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CE5828C-9AB3-4148-81DB-9DDF61D9FE30}"/>
              </a:ext>
            </a:extLst>
          </p:cNvPr>
          <p:cNvSpPr/>
          <p:nvPr/>
        </p:nvSpPr>
        <p:spPr>
          <a:xfrm>
            <a:off x="9806123" y="3998454"/>
            <a:ext cx="1747869" cy="570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Para desvincular um aluno, clique aqui.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01EB7EF-895B-4866-A419-CFF5B80ECF59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9307223" y="4283690"/>
            <a:ext cx="498900" cy="238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D5D259B2-2D76-4AB3-B6C7-69B886497E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48727" y="3444177"/>
            <a:ext cx="657315" cy="10431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Imagem 24">
            <a:extLst>
              <a:ext uri="{FF2B5EF4-FFF2-40B4-BE49-F238E27FC236}">
                <a16:creationId xmlns:a16="http://schemas.microsoft.com/office/drawing/2014/main" id="{70FFE9FD-0066-4417-99F8-EDBEA46D0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5" y="2244775"/>
            <a:ext cx="2857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2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388</Words>
  <Application>Microsoft Office PowerPoint</Application>
  <PresentationFormat>Widescreen</PresentationFormat>
  <Paragraphs>63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Bahnschrift Condensed</vt:lpstr>
      <vt:lpstr>Calibri</vt:lpstr>
      <vt:lpstr>Calibri Light</vt:lpstr>
      <vt:lpstr>Corbel</vt:lpstr>
      <vt:lpstr>Helvetica Neue</vt:lpstr>
      <vt:lpstr>Jura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COMPLETO</dc:title>
  <dc:creator>vpn</dc:creator>
  <cp:lastModifiedBy>Suporte Cmsp</cp:lastModifiedBy>
  <cp:revision>113</cp:revision>
  <dcterms:created xsi:type="dcterms:W3CDTF">2020-05-14T19:22:35Z</dcterms:created>
  <dcterms:modified xsi:type="dcterms:W3CDTF">2021-04-30T19:19:18Z</dcterms:modified>
</cp:coreProperties>
</file>