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7" r:id="rId4"/>
  </p:sldMasterIdLst>
  <p:notesMasterIdLst>
    <p:notesMasterId r:id="rId28"/>
  </p:notesMasterIdLst>
  <p:handoutMasterIdLst>
    <p:handoutMasterId r:id="rId29"/>
  </p:handoutMasterIdLst>
  <p:sldIdLst>
    <p:sldId id="1977" r:id="rId5"/>
    <p:sldId id="2069" r:id="rId6"/>
    <p:sldId id="1936" r:id="rId7"/>
    <p:sldId id="2079" r:id="rId8"/>
    <p:sldId id="2068" r:id="rId9"/>
    <p:sldId id="2081" r:id="rId10"/>
    <p:sldId id="2046" r:id="rId11"/>
    <p:sldId id="2064" r:id="rId12"/>
    <p:sldId id="2065" r:id="rId13"/>
    <p:sldId id="2070" r:id="rId14"/>
    <p:sldId id="2071" r:id="rId15"/>
    <p:sldId id="2072" r:id="rId16"/>
    <p:sldId id="2074" r:id="rId17"/>
    <p:sldId id="2073" r:id="rId18"/>
    <p:sldId id="2082" r:id="rId19"/>
    <p:sldId id="2075" r:id="rId20"/>
    <p:sldId id="2076" r:id="rId21"/>
    <p:sldId id="2077" r:id="rId22"/>
    <p:sldId id="2080" r:id="rId23"/>
    <p:sldId id="2084" r:id="rId24"/>
    <p:sldId id="1985" r:id="rId25"/>
    <p:sldId id="2083" r:id="rId26"/>
    <p:sldId id="1924" r:id="rId27"/>
  </p:sldIdLst>
  <p:sldSz cx="9906000" cy="6858000" type="A4"/>
  <p:notesSz cx="9850438" cy="66484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3">
          <p15:clr>
            <a:srgbClr val="A4A3A4"/>
          </p15:clr>
        </p15:guide>
        <p15:guide id="2" pos="3128">
          <p15:clr>
            <a:srgbClr val="A4A3A4"/>
          </p15:clr>
        </p15:guide>
        <p15:guide id="3" orient="horz" pos="1139">
          <p15:clr>
            <a:srgbClr val="A4A3A4"/>
          </p15:clr>
        </p15:guide>
        <p15:guide id="4" orient="horz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4">
          <p15:clr>
            <a:srgbClr val="A4A3A4"/>
          </p15:clr>
        </p15:guide>
        <p15:guide id="2" pos="3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57D"/>
    <a:srgbClr val="FFFFFF"/>
    <a:srgbClr val="000000"/>
    <a:srgbClr val="92D050"/>
    <a:srgbClr val="78C240"/>
    <a:srgbClr val="F2F2F2"/>
    <a:srgbClr val="CA4E0B"/>
    <a:srgbClr val="DEB900"/>
    <a:srgbClr val="ED1C24"/>
    <a:srgbClr val="0A5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1371" autoAdjust="0"/>
  </p:normalViewPr>
  <p:slideViewPr>
    <p:cSldViewPr snapToGrid="0" snapToObjects="1">
      <p:cViewPr varScale="1">
        <p:scale>
          <a:sx n="74" d="100"/>
          <a:sy n="74" d="100"/>
        </p:scale>
        <p:origin x="1110" y="72"/>
      </p:cViewPr>
      <p:guideLst>
        <p:guide orient="horz" pos="2173"/>
        <p:guide pos="3128"/>
        <p:guide orient="horz" pos="1139"/>
        <p:guide orient="horz"/>
        <p:guide/>
      </p:guideLst>
    </p:cSldViewPr>
  </p:slideViewPr>
  <p:outlineViewPr>
    <p:cViewPr>
      <p:scale>
        <a:sx n="33" d="100"/>
        <a:sy n="33" d="100"/>
      </p:scale>
      <p:origin x="0" y="112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 snapToObjects="1">
      <p:cViewPr varScale="1">
        <p:scale>
          <a:sx n="73" d="100"/>
          <a:sy n="73" d="100"/>
        </p:scale>
        <p:origin x="-1704" y="-96"/>
      </p:cViewPr>
      <p:guideLst>
        <p:guide orient="horz" pos="2094"/>
        <p:guide pos="3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Plan1!$D$3</c:f>
              <c:strCache>
                <c:ptCount val="1"/>
                <c:pt idx="0">
                  <c:v>Quantidade de ações</c:v>
                </c:pt>
              </c:strCache>
            </c:strRef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90000"/>
                  <a:lumOff val="1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AF-44B5-8D06-6F9A3FFBBE7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AF-44B5-8D06-6F9A3FFBBE7B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AF-44B5-8D06-6F9A3FFBBE7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AF-44B5-8D06-6F9A3FFBBE7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3AF-44B5-8D06-6F9A3FFBBE7B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3AF-44B5-8D06-6F9A3FFBBE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Plan1!$C$4:$C$9</c:f>
              <c:strCache>
                <c:ptCount val="6"/>
                <c:pt idx="0">
                  <c:v>Cancelada</c:v>
                </c:pt>
                <c:pt idx="1">
                  <c:v>Atrasada</c:v>
                </c:pt>
                <c:pt idx="2">
                  <c:v>Não iniciada</c:v>
                </c:pt>
                <c:pt idx="3">
                  <c:v>Em andamento</c:v>
                </c:pt>
                <c:pt idx="4">
                  <c:v>Concuída</c:v>
                </c:pt>
                <c:pt idx="5">
                  <c:v>Concuída com atraso</c:v>
                </c:pt>
              </c:strCache>
            </c:strRef>
          </c:cat>
          <c:val>
            <c:numRef>
              <c:f>Plan1!$D$4:$D$9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3AF-44B5-8D06-6F9A3FFBB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Plan1!$D$3</c:f>
              <c:strCache>
                <c:ptCount val="1"/>
                <c:pt idx="0">
                  <c:v>Quantidade de ações</c:v>
                </c:pt>
              </c:strCache>
            </c:strRef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90000"/>
                  <a:lumOff val="1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63-405A-84EA-959A7FB41AE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63-405A-84EA-959A7FB41AEB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63-405A-84EA-959A7FB41AE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63-405A-84EA-959A7FB41AE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D63-405A-84EA-959A7FB41AEB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D63-405A-84EA-959A7FB41A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Plan1!$C$4:$C$9</c:f>
              <c:strCache>
                <c:ptCount val="6"/>
                <c:pt idx="0">
                  <c:v>Cancelada</c:v>
                </c:pt>
                <c:pt idx="1">
                  <c:v>Atrasada</c:v>
                </c:pt>
                <c:pt idx="2">
                  <c:v>Não iniciada</c:v>
                </c:pt>
                <c:pt idx="3">
                  <c:v>Em andamento</c:v>
                </c:pt>
                <c:pt idx="4">
                  <c:v>Concuída</c:v>
                </c:pt>
                <c:pt idx="5">
                  <c:v>Concuída com atraso</c:v>
                </c:pt>
              </c:strCache>
            </c:strRef>
          </c:cat>
          <c:val>
            <c:numRef>
              <c:f>Plan1!$D$4:$D$9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12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D63-405A-84EA-959A7FB41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C5CF1F-B663-4013-8A7F-1C9F3588FF71}" type="datetime1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3DEA66-5195-4166-BD63-E4E3C01E94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121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9532402-32F3-4787-93D0-BD35FD7FD3DD}" type="datetime1">
              <a:rPr lang="pt-BR"/>
              <a:pPr>
                <a:defRPr/>
              </a:pPr>
              <a:t>27/04/2021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57538"/>
            <a:ext cx="7880350" cy="299243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noProof="0" dirty="0"/>
              <a:t>Click to edit Master text styles</a:t>
            </a:r>
          </a:p>
          <a:p>
            <a:pPr lvl="1"/>
            <a:r>
              <a:rPr lang="x-none" noProof="0" dirty="0"/>
              <a:t>Second level</a:t>
            </a:r>
          </a:p>
          <a:p>
            <a:pPr lvl="2"/>
            <a:r>
              <a:rPr lang="x-none" noProof="0" dirty="0"/>
              <a:t>Third level</a:t>
            </a:r>
          </a:p>
          <a:p>
            <a:pPr lvl="3"/>
            <a:r>
              <a:rPr lang="x-none" noProof="0" dirty="0"/>
              <a:t>Fourth level</a:t>
            </a:r>
          </a:p>
          <a:p>
            <a:pPr lvl="4"/>
            <a:r>
              <a:rPr lang="x-none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B07BB68-89D0-440A-A608-ACC4A9FE18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m 5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0" y="2693958"/>
            <a:ext cx="468000" cy="468000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3556640"/>
              </p:ext>
            </p:extLst>
          </p:nvPr>
        </p:nvGraphicFramePr>
        <p:xfrm>
          <a:off x="371953" y="1698638"/>
          <a:ext cx="9040301" cy="4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Segmento</a:t>
                      </a:r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Resultado </a:t>
                      </a:r>
                      <a:r>
                        <a:rPr lang="pt-BR" baseline="0" dirty="0"/>
                        <a:t>2019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Meta 2021</a:t>
                      </a:r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 userDrawn="1"/>
        </p:nvSpPr>
        <p:spPr>
          <a:xfrm>
            <a:off x="278245" y="2508766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INICIAIS</a:t>
            </a:r>
            <a:endParaRPr lang="es-ES" b="1" dirty="0">
              <a:solidFill>
                <a:schemeClr val="accent6"/>
              </a:solidFill>
            </a:endParaRPr>
          </a:p>
        </p:txBody>
      </p:sp>
      <p:pic>
        <p:nvPicPr>
          <p:cNvPr id="23" name="Imagem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88" y="4046136"/>
            <a:ext cx="501429" cy="450000"/>
          </a:xfrm>
          <a:prstGeom prst="rect">
            <a:avLst/>
          </a:prstGeom>
        </p:spPr>
      </p:pic>
      <p:pic>
        <p:nvPicPr>
          <p:cNvPr id="24" name="Imagem 23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5666505"/>
            <a:ext cx="501429" cy="449079"/>
          </a:xfrm>
          <a:prstGeom prst="rect">
            <a:avLst/>
          </a:prstGeom>
        </p:spPr>
      </p:pic>
      <p:sp>
        <p:nvSpPr>
          <p:cNvPr id="33" name="CaixaDeTexto 32"/>
          <p:cNvSpPr txBox="1"/>
          <p:nvPr userDrawn="1"/>
        </p:nvSpPr>
        <p:spPr>
          <a:xfrm>
            <a:off x="372308" y="3965667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FINAIS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39" name="CaixaDeTexto 38"/>
          <p:cNvSpPr txBox="1"/>
          <p:nvPr userDrawn="1"/>
        </p:nvSpPr>
        <p:spPr>
          <a:xfrm>
            <a:off x="437647" y="5539843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ENSINO MÉDIO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44" name="Espaço Reservado para Texto 42"/>
          <p:cNvSpPr>
            <a:spLocks noGrp="1"/>
          </p:cNvSpPr>
          <p:nvPr>
            <p:ph type="body" sz="quarter" idx="23" hasCustomPrompt="1"/>
          </p:nvPr>
        </p:nvSpPr>
        <p:spPr>
          <a:xfrm>
            <a:off x="3998507" y="2627093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2019 (ex.: 0,00)</a:t>
            </a:r>
            <a:endParaRPr lang="es-ES" dirty="0"/>
          </a:p>
        </p:txBody>
      </p:sp>
      <p:sp>
        <p:nvSpPr>
          <p:cNvPr id="46" name="Espaço Reservado para Texto 42"/>
          <p:cNvSpPr>
            <a:spLocks noGrp="1"/>
          </p:cNvSpPr>
          <p:nvPr>
            <p:ph type="body" sz="quarter" idx="25" hasCustomPrompt="1"/>
          </p:nvPr>
        </p:nvSpPr>
        <p:spPr>
          <a:xfrm>
            <a:off x="3998507" y="4087781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(ex.: 0,00)</a:t>
            </a:r>
            <a:endParaRPr lang="es-ES" dirty="0"/>
          </a:p>
        </p:txBody>
      </p:sp>
      <p:sp>
        <p:nvSpPr>
          <p:cNvPr id="48" name="Espaço Reservado para Texto 42"/>
          <p:cNvSpPr>
            <a:spLocks noGrp="1"/>
          </p:cNvSpPr>
          <p:nvPr>
            <p:ph type="body" sz="quarter" idx="27" hasCustomPrompt="1"/>
          </p:nvPr>
        </p:nvSpPr>
        <p:spPr>
          <a:xfrm>
            <a:off x="4010582" y="5507864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(ex.: 0,00)</a:t>
            </a:r>
            <a:endParaRPr lang="es-ES" dirty="0"/>
          </a:p>
        </p:txBody>
      </p:sp>
      <p:sp>
        <p:nvSpPr>
          <p:cNvPr id="49" name="CaixaDeTexto 48"/>
          <p:cNvSpPr txBox="1"/>
          <p:nvPr userDrawn="1"/>
        </p:nvSpPr>
        <p:spPr>
          <a:xfrm>
            <a:off x="295271" y="6278444"/>
            <a:ext cx="5724529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 dirty="0">
                <a:solidFill>
                  <a:schemeClr val="accent6"/>
                </a:solidFill>
              </a:rPr>
              <a:t>ID.: Indicador de desempenho</a:t>
            </a:r>
          </a:p>
          <a:p>
            <a:r>
              <a:rPr lang="pt-BR" sz="1200" dirty="0">
                <a:solidFill>
                  <a:schemeClr val="accent6"/>
                </a:solidFill>
              </a:rPr>
              <a:t>Fonte: Instituto</a:t>
            </a:r>
            <a:r>
              <a:rPr lang="pt-BR" sz="1200" baseline="0" dirty="0">
                <a:solidFill>
                  <a:schemeClr val="accent6"/>
                </a:solidFill>
              </a:rPr>
              <a:t> Nacional de Estudos e Pesquisa Educacionais Anísio Teixeira - INEP</a:t>
            </a:r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334143" y="819307"/>
            <a:ext cx="9000000" cy="632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A</a:t>
            </a:r>
            <a:r>
              <a:rPr lang="pt-BR" sz="2400" baseline="0" dirty="0">
                <a:solidFill>
                  <a:schemeClr val="accent6"/>
                </a:solidFill>
              </a:rPr>
              <a:t> escola </a:t>
            </a:r>
            <a:r>
              <a:rPr lang="pt-BR" sz="2400" dirty="0">
                <a:solidFill>
                  <a:schemeClr val="accent6"/>
                </a:solidFill>
              </a:rPr>
              <a:t>possui os</a:t>
            </a:r>
            <a:r>
              <a:rPr lang="pt-BR" sz="2400" baseline="0" dirty="0">
                <a:solidFill>
                  <a:schemeClr val="accent6"/>
                </a:solidFill>
              </a:rPr>
              <a:t> seguintes resultados no IDEB em 2019 e desafios para 2021.</a:t>
            </a:r>
            <a:endParaRPr lang="es-ES" sz="2400" dirty="0">
              <a:solidFill>
                <a:schemeClr val="accent6"/>
              </a:solidFill>
            </a:endParaRPr>
          </a:p>
        </p:txBody>
      </p:sp>
      <p:sp>
        <p:nvSpPr>
          <p:cNvPr id="54" name="Espaço Reservado para Texto 42"/>
          <p:cNvSpPr>
            <a:spLocks noGrp="1"/>
          </p:cNvSpPr>
          <p:nvPr>
            <p:ph type="body" sz="quarter" idx="28" hasCustomPrompt="1"/>
          </p:nvPr>
        </p:nvSpPr>
        <p:spPr>
          <a:xfrm>
            <a:off x="7199257" y="2637122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 (ex.: 0,00)</a:t>
            </a:r>
            <a:endParaRPr lang="es-ES" dirty="0"/>
          </a:p>
        </p:txBody>
      </p:sp>
      <p:cxnSp>
        <p:nvCxnSpPr>
          <p:cNvPr id="86" name="Conector reto 85"/>
          <p:cNvCxnSpPr/>
          <p:nvPr userDrawn="1"/>
        </p:nvCxnSpPr>
        <p:spPr>
          <a:xfrm flipV="1">
            <a:off x="461897" y="3742857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 userDrawn="1"/>
        </p:nvCxnSpPr>
        <p:spPr>
          <a:xfrm flipV="1">
            <a:off x="453000" y="5200361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Espaço Reservado para Texto 42"/>
          <p:cNvSpPr>
            <a:spLocks noGrp="1"/>
          </p:cNvSpPr>
          <p:nvPr>
            <p:ph type="body" sz="quarter" idx="34" hasCustomPrompt="1"/>
          </p:nvPr>
        </p:nvSpPr>
        <p:spPr>
          <a:xfrm>
            <a:off x="7186704" y="4087781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(ex.: 0,00)</a:t>
            </a:r>
            <a:endParaRPr lang="es-ES" dirty="0"/>
          </a:p>
        </p:txBody>
      </p:sp>
      <p:sp>
        <p:nvSpPr>
          <p:cNvPr id="103" name="Espaço Reservado para Texto 42"/>
          <p:cNvSpPr>
            <a:spLocks noGrp="1"/>
          </p:cNvSpPr>
          <p:nvPr>
            <p:ph type="body" sz="quarter" idx="39" hasCustomPrompt="1"/>
          </p:nvPr>
        </p:nvSpPr>
        <p:spPr>
          <a:xfrm>
            <a:off x="7199257" y="5420064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(ex.: 0,00)</a:t>
            </a:r>
            <a:endParaRPr lang="es-ES" dirty="0"/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60" name="Imagem 59">
            <a:extLst>
              <a:ext uri="{FF2B5EF4-FFF2-40B4-BE49-F238E27FC236}">
                <a16:creationId xmlns:a16="http://schemas.microsoft.com/office/drawing/2014/main" xmlns="" id="{DC55A2BB-20C9-7C46-BB30-F65F2B226C4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18977430">
            <a:off x="427673" y="2561153"/>
            <a:ext cx="694278" cy="728992"/>
          </a:xfrm>
          <a:prstGeom prst="rect">
            <a:avLst/>
          </a:prstGeom>
        </p:spPr>
      </p:pic>
      <p:pic>
        <p:nvPicPr>
          <p:cNvPr id="61" name="Imagem 60">
            <a:extLst>
              <a:ext uri="{FF2B5EF4-FFF2-40B4-BE49-F238E27FC236}">
                <a16:creationId xmlns:a16="http://schemas.microsoft.com/office/drawing/2014/main" xmlns="" id="{398D2938-D4AA-3B49-BD70-902CE0D71D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rot="21198747">
            <a:off x="359742" y="4001099"/>
            <a:ext cx="828000" cy="579600"/>
          </a:xfrm>
          <a:prstGeom prst="rect">
            <a:avLst/>
          </a:prstGeom>
        </p:spPr>
      </p:pic>
      <p:pic>
        <p:nvPicPr>
          <p:cNvPr id="82" name="Imagem 81">
            <a:extLst>
              <a:ext uri="{FF2B5EF4-FFF2-40B4-BE49-F238E27FC236}">
                <a16:creationId xmlns:a16="http://schemas.microsoft.com/office/drawing/2014/main" xmlns="" id="{F6706D93-9EDB-BC40-A37B-092A72362FA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6459" y="5539842"/>
            <a:ext cx="752659" cy="57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775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pt-BR">
                <a:solidFill>
                  <a:srgbClr val="231F20"/>
                </a:solidFill>
              </a:rPr>
              <a:t>Acompanhando o Plano de Melhoria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rgbClr val="231F20"/>
                </a:solidFill>
              </a:rPr>
              <a:t>O </a:t>
            </a:r>
            <a:r>
              <a:rPr lang="pt-BR" sz="2000" b="1">
                <a:solidFill>
                  <a:srgbClr val="231F20"/>
                </a:solidFill>
              </a:rPr>
              <a:t>plano de melhoria </a:t>
            </a:r>
            <a:r>
              <a:rPr lang="pt-BR" sz="2000">
                <a:solidFill>
                  <a:srgbClr val="231F20"/>
                </a:solidFill>
              </a:rPr>
              <a:t>da nossa escola possui o seguinte </a:t>
            </a:r>
            <a:r>
              <a:rPr lang="pt-BR" sz="2000" i="1">
                <a:solidFill>
                  <a:srgbClr val="231F20"/>
                </a:solidFill>
              </a:rPr>
              <a:t>status</a:t>
            </a:r>
            <a:r>
              <a:rPr lang="pt-BR" sz="2000">
                <a:solidFill>
                  <a:srgbClr val="231F20"/>
                </a:solidFill>
              </a:rPr>
              <a:t> de implementação.</a:t>
            </a: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30" name="CaixaDeTexto 29"/>
          <p:cNvSpPr txBox="1"/>
          <p:nvPr userDrawn="1"/>
        </p:nvSpPr>
        <p:spPr>
          <a:xfrm>
            <a:off x="295271" y="6278444"/>
            <a:ext cx="9000000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Fonte: Secretaria Escolar Digital - SED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rgbClr val="231F20"/>
                </a:solidFill>
              </a:rPr>
              <a:pPr algn="r"/>
              <a:t>‹nº›</a:t>
            </a:fld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2" name="Retângulo 31"/>
          <p:cNvSpPr/>
          <p:nvPr userDrawn="1"/>
        </p:nvSpPr>
        <p:spPr>
          <a:xfrm>
            <a:off x="613458" y="1938408"/>
            <a:ext cx="432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 userDrawn="1"/>
        </p:nvSpPr>
        <p:spPr>
          <a:xfrm>
            <a:off x="613457" y="1536168"/>
            <a:ext cx="877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>
                <a:solidFill>
                  <a:srgbClr val="231F20"/>
                </a:solidFill>
              </a:rPr>
              <a:t>STATUS DO PLANO DE MELHORIA DA ESCOLA</a:t>
            </a:r>
          </a:p>
        </p:txBody>
      </p:sp>
      <p:sp>
        <p:nvSpPr>
          <p:cNvPr id="34" name="Retângulo 33"/>
          <p:cNvSpPr/>
          <p:nvPr userDrawn="1"/>
        </p:nvSpPr>
        <p:spPr>
          <a:xfrm>
            <a:off x="5187387" y="1938408"/>
            <a:ext cx="432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5" name="Retângulo 34"/>
          <p:cNvSpPr/>
          <p:nvPr userDrawn="1"/>
        </p:nvSpPr>
        <p:spPr>
          <a:xfrm>
            <a:off x="2806748" y="6606094"/>
            <a:ext cx="180000" cy="180000"/>
          </a:xfrm>
          <a:prstGeom prst="rect">
            <a:avLst/>
          </a:prstGeom>
          <a:solidFill>
            <a:srgbClr val="3B34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36" name="CaixaDeTexto 35"/>
          <p:cNvSpPr txBox="1"/>
          <p:nvPr userDrawn="1"/>
        </p:nvSpPr>
        <p:spPr>
          <a:xfrm>
            <a:off x="2936644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Cancelado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7" name="Retângulo 36"/>
          <p:cNvSpPr/>
          <p:nvPr userDrawn="1"/>
        </p:nvSpPr>
        <p:spPr>
          <a:xfrm>
            <a:off x="3762489" y="6606094"/>
            <a:ext cx="180000" cy="18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38" name="CaixaDeTexto 37"/>
          <p:cNvSpPr txBox="1"/>
          <p:nvPr userDrawn="1"/>
        </p:nvSpPr>
        <p:spPr>
          <a:xfrm>
            <a:off x="3892385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Atrasado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9" name="Retângulo 38"/>
          <p:cNvSpPr/>
          <p:nvPr userDrawn="1"/>
        </p:nvSpPr>
        <p:spPr>
          <a:xfrm>
            <a:off x="4633512" y="6606094"/>
            <a:ext cx="180000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0" name="CaixaDeTexto 39"/>
          <p:cNvSpPr txBox="1"/>
          <p:nvPr userDrawn="1"/>
        </p:nvSpPr>
        <p:spPr>
          <a:xfrm>
            <a:off x="4763408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Não iniciada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1" name="Retângulo 40"/>
          <p:cNvSpPr/>
          <p:nvPr userDrawn="1"/>
        </p:nvSpPr>
        <p:spPr>
          <a:xfrm>
            <a:off x="5726352" y="6606094"/>
            <a:ext cx="180000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2" name="CaixaDeTexto 41"/>
          <p:cNvSpPr txBox="1"/>
          <p:nvPr userDrawn="1"/>
        </p:nvSpPr>
        <p:spPr>
          <a:xfrm>
            <a:off x="5856248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Em andamento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3" name="Retângulo 42"/>
          <p:cNvSpPr/>
          <p:nvPr userDrawn="1"/>
        </p:nvSpPr>
        <p:spPr>
          <a:xfrm>
            <a:off x="6988027" y="6606094"/>
            <a:ext cx="18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4" name="CaixaDeTexto 43"/>
          <p:cNvSpPr txBox="1"/>
          <p:nvPr userDrawn="1"/>
        </p:nvSpPr>
        <p:spPr>
          <a:xfrm>
            <a:off x="7117923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Concluída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5" name="Retângulo 44"/>
          <p:cNvSpPr/>
          <p:nvPr userDrawn="1"/>
        </p:nvSpPr>
        <p:spPr>
          <a:xfrm>
            <a:off x="7939336" y="6606094"/>
            <a:ext cx="180000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6" name="CaixaDeTexto 45"/>
          <p:cNvSpPr txBox="1"/>
          <p:nvPr userDrawn="1"/>
        </p:nvSpPr>
        <p:spPr>
          <a:xfrm>
            <a:off x="8069232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Concluída com atraso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7" name="CaixaDeTexto 46"/>
          <p:cNvSpPr txBox="1"/>
          <p:nvPr userDrawn="1"/>
        </p:nvSpPr>
        <p:spPr>
          <a:xfrm>
            <a:off x="1193513" y="1955460"/>
            <a:ext cx="315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>
                <a:solidFill>
                  <a:srgbClr val="231F20"/>
                </a:solidFill>
              </a:rPr>
              <a:t>AÇÃO</a:t>
            </a:r>
          </a:p>
        </p:txBody>
      </p:sp>
      <p:sp>
        <p:nvSpPr>
          <p:cNvPr id="48" name="CaixaDeTexto 47"/>
          <p:cNvSpPr txBox="1"/>
          <p:nvPr userDrawn="1"/>
        </p:nvSpPr>
        <p:spPr>
          <a:xfrm>
            <a:off x="5871614" y="1955460"/>
            <a:ext cx="315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>
                <a:solidFill>
                  <a:srgbClr val="231F20"/>
                </a:solidFill>
              </a:rPr>
              <a:t>ETAPA</a:t>
            </a:r>
          </a:p>
        </p:txBody>
      </p:sp>
      <p:pic>
        <p:nvPicPr>
          <p:cNvPr id="49" name="Picture 10" descr="C:\Users\Consultor\Downloads\school1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19" y="1449742"/>
            <a:ext cx="5226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3586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6" name="Fluxograma: Entrada manual 15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4" name="Fluxograma: Entrada manual 23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Retângulo 2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6" name="Grupo 25"/>
          <p:cNvGrpSpPr/>
          <p:nvPr userDrawn="1"/>
        </p:nvGrpSpPr>
        <p:grpSpPr>
          <a:xfrm>
            <a:off x="0" y="3548322"/>
            <a:ext cx="9747348" cy="756477"/>
            <a:chOff x="-63500" y="2922398"/>
            <a:chExt cx="9747348" cy="756477"/>
          </a:xfrm>
        </p:grpSpPr>
        <p:sp>
          <p:nvSpPr>
            <p:cNvPr id="28" name="Fluxograma: Entrada manual 27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29" name="Retângulo 28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0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4" name="Retângulo 3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35" name="Imagem 34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43" name="Retângulo 42"/>
          <p:cNvSpPr/>
          <p:nvPr userDrawn="1"/>
        </p:nvSpPr>
        <p:spPr>
          <a:xfrm>
            <a:off x="-63500" y="831282"/>
            <a:ext cx="10081421" cy="368999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78858793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 userDrawn="1"/>
        </p:nvSpPr>
        <p:spPr>
          <a:xfrm>
            <a:off x="2253000" y="301238"/>
            <a:ext cx="54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>
                <a:solidFill>
                  <a:schemeClr val="accent6"/>
                </a:solidFill>
              </a:rPr>
              <a:t>OBRIGADO(A)!</a:t>
            </a:r>
            <a:endParaRPr lang="es-ES" sz="6000">
              <a:solidFill>
                <a:schemeClr val="accent6"/>
              </a:solidFill>
            </a:endParaRPr>
          </a:p>
        </p:txBody>
      </p:sp>
      <p:sp>
        <p:nvSpPr>
          <p:cNvPr id="11" name="Retângulo 10"/>
          <p:cNvSpPr/>
          <p:nvPr userDrawn="1"/>
        </p:nvSpPr>
        <p:spPr>
          <a:xfrm rot="16200000">
            <a:off x="4929480" y="-329192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10" hasCustomPrompt="1"/>
          </p:nvPr>
        </p:nvSpPr>
        <p:spPr>
          <a:xfrm>
            <a:off x="420853" y="1948984"/>
            <a:ext cx="5400000" cy="468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</a:lstStyle>
          <a:p>
            <a:r>
              <a:rPr lang="pt-BR"/>
              <a:t>Insira uma imagem para encerramento (opcional).</a:t>
            </a:r>
            <a:endParaRPr lang="es-E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5961285" y="3855376"/>
            <a:ext cx="3600000" cy="2160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aseline="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/>
              <a:t>Insira uma frase para encerramento (opcional).</a:t>
            </a:r>
            <a:endParaRPr lang="es-E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49639" y="6141749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5896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Evidên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Evidências da Reunião de Nível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2417200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chemeClr val="accent6"/>
                </a:solidFill>
              </a:rPr>
              <a:t>Data:</a:t>
            </a:r>
            <a:endParaRPr lang="pt-BR" sz="2000" baseline="0">
              <a:solidFill>
                <a:schemeClr val="accent6"/>
              </a:solidFill>
            </a:endParaRP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0" hasCustomPrompt="1"/>
          </p:nvPr>
        </p:nvSpPr>
        <p:spPr>
          <a:xfrm>
            <a:off x="372979" y="1932497"/>
            <a:ext cx="9080021" cy="44043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algn="just">
              <a:spcBef>
                <a:spcPts val="1200"/>
              </a:spcBef>
            </a:pPr>
            <a:r>
              <a:rPr lang="pt-BR" sz="2000" baseline="0" dirty="0">
                <a:solidFill>
                  <a:schemeClr val="accent6"/>
                </a:solidFill>
              </a:rPr>
              <a:t>Inserir evidências da realização na reunião de nível 3</a:t>
            </a:r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2870200" y="878505"/>
            <a:ext cx="3276600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chemeClr val="accent6"/>
                </a:solidFill>
              </a:rPr>
              <a:t>Local:</a:t>
            </a:r>
            <a:endParaRPr lang="pt-BR" sz="2000" baseline="0">
              <a:solidFill>
                <a:schemeClr val="accent6"/>
              </a:solidFill>
            </a:endParaRPr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6365455" y="878505"/>
            <a:ext cx="3276600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chemeClr val="accent6"/>
                </a:solidFill>
              </a:rPr>
              <a:t>Nº Participantes:</a:t>
            </a:r>
            <a:endParaRPr lang="pt-BR" sz="2000" baseline="0">
              <a:solidFill>
                <a:schemeClr val="accent6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1317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Acomp. plano (direto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Ensino</a:t>
            </a:r>
            <a:r>
              <a:rPr lang="pt-BR" baseline="0" noProof="0" dirty="0"/>
              <a:t> Remoto</a:t>
            </a:r>
            <a:endParaRPr lang="pt-BR" noProof="0" dirty="0"/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22" name="Retângulo 21"/>
          <p:cNvSpPr/>
          <p:nvPr userDrawn="1"/>
        </p:nvSpPr>
        <p:spPr>
          <a:xfrm>
            <a:off x="372980" y="962319"/>
            <a:ext cx="8958678" cy="1245987"/>
          </a:xfrm>
          <a:prstGeom prst="rect">
            <a:avLst/>
          </a:prstGeom>
        </p:spPr>
        <p:txBody>
          <a:bodyPr wrap="square" tIns="72000" bIns="144000" anchor="b">
            <a:noAutofit/>
          </a:bodyPr>
          <a:lstStyle/>
          <a:p>
            <a:pPr algn="ctr"/>
            <a:r>
              <a:rPr lang="pt-BR" sz="3600" b="0" dirty="0">
                <a:solidFill>
                  <a:schemeClr val="tx2"/>
                </a:solidFill>
              </a:rPr>
              <a:t>Acompanhando as</a:t>
            </a:r>
            <a:r>
              <a:rPr lang="pt-BR" sz="3600" b="0" baseline="0" dirty="0">
                <a:solidFill>
                  <a:schemeClr val="tx2"/>
                </a:solidFill>
              </a:rPr>
              <a:t> ações da</a:t>
            </a:r>
            <a:r>
              <a:rPr lang="pt-BR" sz="3600" b="0" dirty="0">
                <a:solidFill>
                  <a:schemeClr val="tx2"/>
                </a:solidFill>
              </a:rPr>
              <a:t>  </a:t>
            </a:r>
            <a:r>
              <a:rPr lang="pt-BR" sz="3600" b="1" dirty="0">
                <a:solidFill>
                  <a:schemeClr val="tx2"/>
                </a:solidFill>
              </a:rPr>
              <a:t>escola </a:t>
            </a:r>
            <a:r>
              <a:rPr lang="pt-BR" sz="3600" b="0" dirty="0">
                <a:solidFill>
                  <a:schemeClr val="tx2"/>
                </a:solidFill>
              </a:rPr>
              <a:t>com foco no</a:t>
            </a:r>
            <a:r>
              <a:rPr lang="pt-BR" sz="3600" b="1" dirty="0">
                <a:solidFill>
                  <a:schemeClr val="tx2"/>
                </a:solidFill>
              </a:rPr>
              <a:t> ensino remoto</a:t>
            </a: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83376" y="2304034"/>
            <a:ext cx="5537200" cy="41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5697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Dúvidas e dificulda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Considerações Finais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1106704"/>
            <a:ext cx="9000000" cy="72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>
                <a:solidFill>
                  <a:schemeClr val="accent6"/>
                </a:solidFill>
              </a:rPr>
              <a:t>Este momento</a:t>
            </a:r>
            <a:r>
              <a:rPr lang="pt-BR" sz="2400" baseline="0">
                <a:solidFill>
                  <a:schemeClr val="accent6"/>
                </a:solidFill>
              </a:rPr>
              <a:t> está destinado ao </a:t>
            </a:r>
            <a:r>
              <a:rPr lang="pt-BR" sz="2400" b="1" baseline="0">
                <a:solidFill>
                  <a:schemeClr val="accent6"/>
                </a:solidFill>
              </a:rPr>
              <a:t>esclarecimento das dúvidas</a:t>
            </a:r>
            <a:r>
              <a:rPr lang="pt-BR" sz="2400" baseline="0">
                <a:solidFill>
                  <a:schemeClr val="accent6"/>
                </a:solidFill>
              </a:rPr>
              <a:t>, possíveis </a:t>
            </a:r>
            <a:r>
              <a:rPr lang="pt-BR" sz="2400" b="1" baseline="0">
                <a:solidFill>
                  <a:schemeClr val="accent6"/>
                </a:solidFill>
              </a:rPr>
              <a:t>encaminhamentos e fala de encerramento.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24AA9A26-6097-4EDE-933F-F1E2694D46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46704" y="2110011"/>
            <a:ext cx="5441489" cy="456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9174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2" name="CaixaDeTexto 1"/>
          <p:cNvSpPr txBox="1"/>
          <p:nvPr userDrawn="1"/>
        </p:nvSpPr>
        <p:spPr>
          <a:xfrm>
            <a:off x="0" y="110811"/>
            <a:ext cx="833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Acompanhamento Pedagógico Formativo - APF</a:t>
            </a:r>
          </a:p>
        </p:txBody>
      </p:sp>
    </p:spTree>
    <p:extLst>
      <p:ext uri="{BB962C8B-B14F-4D97-AF65-F5344CB8AC3E}">
        <p14:creationId xmlns:p14="http://schemas.microsoft.com/office/powerpoint/2010/main" val="3585408434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78109" y="5026162"/>
            <a:ext cx="432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Realizada em DD/MM/AAAA</a:t>
            </a:r>
          </a:p>
        </p:txBody>
      </p:sp>
      <p:sp>
        <p:nvSpPr>
          <p:cNvPr id="21" name="Subtítulo 2"/>
          <p:cNvSpPr txBox="1">
            <a:spLocks/>
          </p:cNvSpPr>
          <p:nvPr userDrawn="1"/>
        </p:nvSpPr>
        <p:spPr>
          <a:xfrm>
            <a:off x="4816641" y="914592"/>
            <a:ext cx="4936890" cy="10800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4000" b="1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Método de Melhoria</a:t>
            </a:r>
            <a:r>
              <a:rPr lang="pt-BR" sz="4000" b="1" baseline="0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 de Resultados - MMR</a:t>
            </a:r>
            <a:endParaRPr lang="pt-BR" sz="4000" b="1" dirty="0">
              <a:solidFill>
                <a:srgbClr val="231F20"/>
              </a:solidFill>
              <a:effectLst/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5278109" y="2488931"/>
            <a:ext cx="432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400" b="0" dirty="0">
                <a:solidFill>
                  <a:schemeClr val="accent6"/>
                </a:solidFill>
              </a:rPr>
              <a:t>Reunião de acompanhamento de planos e resultados - Nível 3</a:t>
            </a:r>
            <a:endParaRPr lang="pt-BR" sz="2400" b="0" u="sng" dirty="0">
              <a:solidFill>
                <a:schemeClr val="accent6"/>
              </a:solidFill>
            </a:endParaRP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0" hasCustomPrompt="1"/>
          </p:nvPr>
        </p:nvSpPr>
        <p:spPr>
          <a:xfrm>
            <a:off x="5278109" y="3698473"/>
            <a:ext cx="4320000" cy="108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 cap="all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escreva o nome da escola</a:t>
            </a: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148" y="1118526"/>
            <a:ext cx="4578493" cy="4578493"/>
          </a:xfrm>
          <a:prstGeom prst="rect">
            <a:avLst/>
          </a:prstGeom>
        </p:spPr>
      </p:pic>
      <p:sp>
        <p:nvSpPr>
          <p:cNvPr id="7" name="Espaço Reservado para Texto 14">
            <a:extLst>
              <a:ext uri="{FF2B5EF4-FFF2-40B4-BE49-F238E27FC236}">
                <a16:creationId xmlns:a16="http://schemas.microsoft.com/office/drawing/2014/main" xmlns="" id="{AF580842-513C-4198-A8E4-6923DC9AE5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8110" y="5600694"/>
            <a:ext cx="4319999" cy="426389"/>
          </a:xfrm>
          <a:prstGeom prst="rect">
            <a:avLst/>
          </a:prstGeom>
        </p:spPr>
        <p:txBody>
          <a:bodyPr anchor="ctr"/>
          <a:lstStyle>
            <a:lvl1pPr>
              <a:defRPr lang="pt-BR" sz="1800" baseline="0" dirty="0">
                <a:solidFill>
                  <a:schemeClr val="accent6"/>
                </a:solidFill>
                <a:latin typeface="+mj-lt"/>
                <a:cs typeface="Aharoni" panose="02010803020104030203" pitchFamily="2" charset="-79"/>
              </a:defRPr>
            </a:lvl1pPr>
          </a:lstStyle>
          <a:p>
            <a:pPr marL="0" lvl="0" indent="0" algn="ctr">
              <a:buNone/>
            </a:pPr>
            <a:r>
              <a:rPr lang="pt-BR" dirty="0"/>
              <a:t>Plataforma utilizada: </a:t>
            </a:r>
            <a:r>
              <a:rPr lang="pt-BR" dirty="0" err="1"/>
              <a:t>xxxxxx</a:t>
            </a:r>
            <a:endParaRPr lang="pt-BR" dirty="0"/>
          </a:p>
        </p:txBody>
      </p:sp>
      <p:sp>
        <p:nvSpPr>
          <p:cNvPr id="11" name="Espaço Reservado para Texto 14"/>
          <p:cNvSpPr>
            <a:spLocks noGrp="1"/>
          </p:cNvSpPr>
          <p:nvPr>
            <p:ph type="body" sz="quarter" idx="13"/>
          </p:nvPr>
        </p:nvSpPr>
        <p:spPr>
          <a:xfrm>
            <a:off x="5278109" y="6241615"/>
            <a:ext cx="4320000" cy="360000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>
                <a:solidFill>
                  <a:schemeClr val="tx2"/>
                </a:solidFill>
              </a:rPr>
              <a:t>Número de participantes</a:t>
            </a:r>
            <a:r>
              <a:rPr lang="pt-BR" baseline="0" dirty="0">
                <a:solidFill>
                  <a:schemeClr val="tx2"/>
                </a:solidFill>
              </a:rPr>
              <a:t> na reunião:</a:t>
            </a:r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25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Encaminhamentos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52812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endParaRPr lang="pt-BR" noProof="0" dirty="0">
              <a:solidFill>
                <a:schemeClr val="accent6"/>
              </a:solidFill>
            </a:endParaRP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9512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228600" y="878505"/>
            <a:ext cx="9359900" cy="5890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47876" y="2066795"/>
            <a:ext cx="9000000" cy="4598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Gestão à</a:t>
            </a:r>
            <a:r>
              <a:rPr lang="pt-BR" baseline="0" noProof="0" dirty="0"/>
              <a:t> Vista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8" name="CaixaDeTexto 7"/>
          <p:cNvSpPr txBox="1"/>
          <p:nvPr userDrawn="1"/>
        </p:nvSpPr>
        <p:spPr>
          <a:xfrm>
            <a:off x="273755" y="965522"/>
            <a:ext cx="9000000" cy="4626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O painel de Gestão à</a:t>
            </a:r>
            <a:r>
              <a:rPr lang="pt-BR" sz="2400" baseline="0" dirty="0">
                <a:solidFill>
                  <a:schemeClr val="accent6"/>
                </a:solidFill>
              </a:rPr>
              <a:t> Vista da </a:t>
            </a:r>
            <a:r>
              <a:rPr lang="pt-BR" sz="2400" b="0" dirty="0">
                <a:solidFill>
                  <a:schemeClr val="accent6"/>
                </a:solidFill>
              </a:rPr>
              <a:t>escola </a:t>
            </a:r>
            <a:r>
              <a:rPr lang="pt-BR" sz="2400" dirty="0">
                <a:solidFill>
                  <a:schemeClr val="accent6"/>
                </a:solidFill>
              </a:rPr>
              <a:t>foi atualizado</a:t>
            </a:r>
            <a:r>
              <a:rPr lang="pt-BR" sz="2400" baseline="0" dirty="0">
                <a:solidFill>
                  <a:schemeClr val="accent6"/>
                </a:solidFill>
              </a:rPr>
              <a:t> conforme foto/link abaixo.</a:t>
            </a:r>
            <a:endParaRPr lang="pt-BR" sz="2400" dirty="0">
              <a:solidFill>
                <a:schemeClr val="accent6"/>
              </a:solidFill>
            </a:endParaRPr>
          </a:p>
        </p:txBody>
      </p:sp>
      <p:sp>
        <p:nvSpPr>
          <p:cNvPr id="11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372979" y="1904418"/>
            <a:ext cx="8999999" cy="46715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just">
              <a:buNone/>
              <a:defRPr sz="2000" i="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foto do painel de Gestão à Vista da escola atualizado e/ou link do painel virtual.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982340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2130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Agenda">
  <p:cSld name="19_Agenda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33;p44"/>
          <p:cNvSpPr/>
          <p:nvPr userDrawn="1"/>
        </p:nvSpPr>
        <p:spPr>
          <a:xfrm rot="5400000" flipH="1">
            <a:off x="1041763" y="4559260"/>
            <a:ext cx="688405" cy="2779957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44"/>
          <p:cNvSpPr/>
          <p:nvPr/>
        </p:nvSpPr>
        <p:spPr>
          <a:xfrm rot="-5400000">
            <a:off x="4929480" y="-4194295"/>
            <a:ext cx="54000" cy="9936000"/>
          </a:xfrm>
          <a:prstGeom prst="rect">
            <a:avLst/>
          </a:prstGeom>
          <a:gradFill>
            <a:gsLst>
              <a:gs pos="0">
                <a:schemeClr val="accent2"/>
              </a:gs>
              <a:gs pos="24000">
                <a:schemeClr val="accent2"/>
              </a:gs>
              <a:gs pos="25000">
                <a:schemeClr val="accent3"/>
              </a:gs>
              <a:gs pos="49000">
                <a:schemeClr val="accent3"/>
              </a:gs>
              <a:gs pos="51000">
                <a:schemeClr val="accent4"/>
              </a:gs>
              <a:gs pos="74000">
                <a:schemeClr val="accent4"/>
              </a:gs>
              <a:gs pos="76000">
                <a:schemeClr val="accent1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44"/>
          <p:cNvSpPr txBox="1"/>
          <p:nvPr/>
        </p:nvSpPr>
        <p:spPr>
          <a:xfrm>
            <a:off x="217079" y="18324"/>
            <a:ext cx="77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Pauta da Reunião</a:t>
            </a: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Google Shape;23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5801" y="90271"/>
            <a:ext cx="625857" cy="625857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44"/>
          <p:cNvSpPr/>
          <p:nvPr/>
        </p:nvSpPr>
        <p:spPr>
          <a:xfrm rot="5400000" flipH="1">
            <a:off x="1037000" y="378837"/>
            <a:ext cx="688405" cy="2770431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44"/>
          <p:cNvSpPr/>
          <p:nvPr/>
        </p:nvSpPr>
        <p:spPr>
          <a:xfrm rot="5400000" flipH="1">
            <a:off x="995597" y="1834871"/>
            <a:ext cx="688405" cy="2735999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44"/>
          <p:cNvSpPr/>
          <p:nvPr/>
        </p:nvSpPr>
        <p:spPr>
          <a:xfrm>
            <a:off x="3064148" y="1344403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baseline="0" dirty="0">
                <a:solidFill>
                  <a:srgbClr val="07437F"/>
                </a:solidFill>
                <a:latin typeface="Calibri"/>
                <a:cs typeface="Calibri"/>
                <a:sym typeface="Calibri"/>
              </a:rPr>
              <a:t>Painel de Metas</a:t>
            </a:r>
            <a:endParaRPr dirty="0"/>
          </a:p>
        </p:txBody>
      </p:sp>
      <p:pic>
        <p:nvPicPr>
          <p:cNvPr id="239" name="Google Shape;239;p44" descr="Lista de verificaçã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711" y="1414623"/>
            <a:ext cx="681493" cy="681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464" y="2869560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78093" y="5635887"/>
            <a:ext cx="713892" cy="670388"/>
          </a:xfrm>
          <a:prstGeom prst="rect">
            <a:avLst/>
          </a:prstGeom>
        </p:spPr>
      </p:pic>
      <p:sp>
        <p:nvSpPr>
          <p:cNvPr id="25" name="Google Shape;233;p44"/>
          <p:cNvSpPr/>
          <p:nvPr userDrawn="1"/>
        </p:nvSpPr>
        <p:spPr>
          <a:xfrm rot="5400000" flipH="1">
            <a:off x="1054216" y="3215453"/>
            <a:ext cx="688405" cy="2735999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34;p44"/>
          <p:cNvSpPr/>
          <p:nvPr userDrawn="1"/>
        </p:nvSpPr>
        <p:spPr>
          <a:xfrm>
            <a:off x="3066174" y="5559540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/>
                <a:cs typeface="Calibri"/>
                <a:sym typeface="Calibri"/>
              </a:rPr>
              <a:t>Encerramento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Google Shape;234;p44"/>
          <p:cNvSpPr/>
          <p:nvPr userDrawn="1"/>
        </p:nvSpPr>
        <p:spPr>
          <a:xfrm>
            <a:off x="3081195" y="4239250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baseline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Temáticas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4" name="Google Shape;247;p44"/>
          <p:cNvSpPr/>
          <p:nvPr userDrawn="1"/>
        </p:nvSpPr>
        <p:spPr>
          <a:xfrm>
            <a:off x="7866353" y="951864"/>
            <a:ext cx="1152376" cy="12297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5289" y="4260945"/>
            <a:ext cx="638175" cy="695325"/>
          </a:xfrm>
          <a:prstGeom prst="rect">
            <a:avLst/>
          </a:prstGeom>
        </p:spPr>
      </p:pic>
      <p:sp>
        <p:nvSpPr>
          <p:cNvPr id="39" name="Google Shape;234;p44"/>
          <p:cNvSpPr/>
          <p:nvPr userDrawn="1"/>
        </p:nvSpPr>
        <p:spPr>
          <a:xfrm>
            <a:off x="3064148" y="2864543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baseline="0" dirty="0">
                <a:solidFill>
                  <a:schemeClr val="accent6">
                    <a:lumMod val="75000"/>
                    <a:lumOff val="25000"/>
                  </a:schemeClr>
                </a:solidFill>
                <a:latin typeface="Calibri"/>
                <a:cs typeface="Calibri"/>
                <a:sym typeface="Calibri"/>
              </a:rPr>
              <a:t>Acompanhando o Plano de Melhoria</a:t>
            </a:r>
            <a:endParaRPr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Ações implement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 userDrawn="1"/>
        </p:nvSpPr>
        <p:spPr>
          <a:xfrm>
            <a:off x="5697179" y="3073470"/>
            <a:ext cx="3722521" cy="36045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6" name="Retângulo 5"/>
          <p:cNvSpPr/>
          <p:nvPr userDrawn="1"/>
        </p:nvSpPr>
        <p:spPr>
          <a:xfrm>
            <a:off x="452999" y="3086100"/>
            <a:ext cx="5128935" cy="3667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baseline="0" noProof="0" dirty="0"/>
              <a:t> Engajamento Escolar</a:t>
            </a:r>
            <a:endParaRPr lang="pt-BR" noProof="0" dirty="0"/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26640" y="740673"/>
            <a:ext cx="9000000" cy="3937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Dentre as ações de Busca Ativa que a </a:t>
            </a:r>
            <a:r>
              <a:rPr lang="pt-BR" sz="2200" b="1" dirty="0">
                <a:solidFill>
                  <a:schemeClr val="accent6"/>
                </a:solidFill>
              </a:rPr>
              <a:t>escola </a:t>
            </a:r>
            <a:r>
              <a:rPr lang="pt-BR" sz="2200" dirty="0">
                <a:solidFill>
                  <a:schemeClr val="accent6"/>
                </a:solidFill>
              </a:rPr>
              <a:t>implementou no último</a:t>
            </a:r>
            <a:r>
              <a:rPr lang="pt-BR" sz="2200" baseline="0" dirty="0">
                <a:solidFill>
                  <a:schemeClr val="accent6"/>
                </a:solidFill>
              </a:rPr>
              <a:t> bimestre</a:t>
            </a:r>
            <a:r>
              <a:rPr lang="pt-BR" sz="2200" dirty="0">
                <a:solidFill>
                  <a:schemeClr val="accent6"/>
                </a:solidFill>
              </a:rPr>
              <a:t> a mais interessante.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5" name="Arredondar Retângulo no Mesmo Canto Lateral 4"/>
          <p:cNvSpPr/>
          <p:nvPr userDrawn="1"/>
        </p:nvSpPr>
        <p:spPr>
          <a:xfrm flipV="1">
            <a:off x="452999" y="1499380"/>
            <a:ext cx="9000000" cy="1475330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452999" y="3086100"/>
            <a:ext cx="5088697" cy="3667136"/>
          </a:xfrm>
          <a:prstGeom prst="rect">
            <a:avLst/>
          </a:prstGeom>
        </p:spPr>
        <p:txBody>
          <a:bodyPr lIns="108000" tIns="108000" rIns="108000" bIns="36000"/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</a:lstStyle>
          <a:p>
            <a:pPr lvl="0"/>
            <a:r>
              <a:rPr lang="pt-BR" dirty="0"/>
              <a:t>Breve descrição da ação.</a:t>
            </a:r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5756837" y="3086100"/>
            <a:ext cx="3616142" cy="359190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evidência da ação sendo implementada.</a:t>
            </a:r>
            <a:endParaRPr lang="es-ES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86298" y="1517161"/>
            <a:ext cx="8933402" cy="140492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b="0" i="0" cap="none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Nome da ação:</a:t>
            </a:r>
          </a:p>
          <a:p>
            <a:pPr lvl="0"/>
            <a:r>
              <a:rPr lang="pt-BR" dirty="0"/>
              <a:t>Objetivo:</a:t>
            </a:r>
          </a:p>
          <a:p>
            <a:pPr lvl="0"/>
            <a:r>
              <a:rPr lang="pt-BR" dirty="0"/>
              <a:t>Público Alvo:</a:t>
            </a:r>
          </a:p>
          <a:p>
            <a:pPr lvl="0"/>
            <a:r>
              <a:rPr lang="pt-BR" dirty="0"/>
              <a:t>Resultados (quantos alunos resgatou):</a:t>
            </a: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0611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Entrada manual 2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Fluxograma: Entrada manual 24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5" name="Retângulo 1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" name="Grupo 1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3" name="Fluxograma: Entrada manual 22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16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Gráfico 10" descr="Lista de verificação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21" name="Retângulo 20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6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grpSp>
        <p:nvGrpSpPr>
          <p:cNvPr id="4" name="Grupo 3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24" name="Fluxograma: Entrada manual 23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2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86789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7" name="CaixaDeTexto 26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40" name="Fluxograma: Entrada manual 39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41" name="Fluxograma: Entrada manual 40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42" name="Retângulo 41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43" name="Grupo 42"/>
          <p:cNvGrpSpPr/>
          <p:nvPr userDrawn="1"/>
        </p:nvGrpSpPr>
        <p:grpSpPr>
          <a:xfrm>
            <a:off x="-63500" y="3573213"/>
            <a:ext cx="9747348" cy="756477"/>
            <a:chOff x="-63500" y="2922398"/>
            <a:chExt cx="9747348" cy="756477"/>
          </a:xfrm>
        </p:grpSpPr>
        <p:sp>
          <p:nvSpPr>
            <p:cNvPr id="44" name="Fluxograma: Entrada manual 43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5" name="Retângulo 44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46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7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48" name="Retângulo 47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49" name="Imagem 48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2" name="Retângulo 1"/>
          <p:cNvSpPr/>
          <p:nvPr userDrawn="1"/>
        </p:nvSpPr>
        <p:spPr>
          <a:xfrm>
            <a:off x="-63500" y="2977728"/>
            <a:ext cx="10081421" cy="38802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93000711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8" name="CaixaDeTexto 27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7" name="Fluxograma: Entrada manual 16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18" name="Fluxograma: Entrada manual 17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6" name="Retângulo 25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7" name="Grupo 26"/>
          <p:cNvGrpSpPr/>
          <p:nvPr userDrawn="1"/>
        </p:nvGrpSpPr>
        <p:grpSpPr>
          <a:xfrm>
            <a:off x="-11520" y="3498758"/>
            <a:ext cx="9747348" cy="756477"/>
            <a:chOff x="-63500" y="2922398"/>
            <a:chExt cx="9747348" cy="756477"/>
          </a:xfrm>
        </p:grpSpPr>
        <p:sp>
          <p:nvSpPr>
            <p:cNvPr id="30" name="Fluxograma: Entrada manual 29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31" name="Retângulo 30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 dirty="0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3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6" name="Retângulo 35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37" name="Imagem 36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42" name="Retângulo 41"/>
          <p:cNvSpPr/>
          <p:nvPr userDrawn="1"/>
        </p:nvSpPr>
        <p:spPr>
          <a:xfrm>
            <a:off x="-156941" y="1367197"/>
            <a:ext cx="10081421" cy="128236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1" name="Retângulo 40"/>
          <p:cNvSpPr/>
          <p:nvPr userDrawn="1"/>
        </p:nvSpPr>
        <p:spPr>
          <a:xfrm>
            <a:off x="1" y="4364121"/>
            <a:ext cx="9683848" cy="2521111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224493436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6480" y="902210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just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4946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Ações Corretivas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Analisando</a:t>
            </a:r>
            <a:r>
              <a:rPr lang="pt-BR" sz="2200" baseline="0" dirty="0">
                <a:solidFill>
                  <a:schemeClr val="accent6"/>
                </a:solidFill>
              </a:rPr>
              <a:t> o </a:t>
            </a:r>
            <a:r>
              <a:rPr lang="pt-BR" sz="2200" b="1" baseline="0" dirty="0">
                <a:solidFill>
                  <a:schemeClr val="accent6"/>
                </a:solidFill>
              </a:rPr>
              <a:t>Plano de Melhoria </a:t>
            </a:r>
            <a:r>
              <a:rPr lang="pt-BR" sz="2200" baseline="0" dirty="0">
                <a:solidFill>
                  <a:schemeClr val="accent6"/>
                </a:solidFill>
              </a:rPr>
              <a:t>da nossa escola identificamos a necessidade de fortalecê-lo com </a:t>
            </a:r>
            <a:r>
              <a:rPr lang="pt-BR" sz="2200" b="1" baseline="0" dirty="0">
                <a:solidFill>
                  <a:schemeClr val="accent6"/>
                </a:solidFill>
              </a:rPr>
              <a:t>ações corretivas </a:t>
            </a:r>
            <a:r>
              <a:rPr lang="pt-BR" sz="2200" b="0" baseline="0" dirty="0">
                <a:solidFill>
                  <a:schemeClr val="accent6"/>
                </a:solidFill>
              </a:rPr>
              <a:t>referentes ao fluxo</a:t>
            </a:r>
            <a:r>
              <a:rPr lang="pt-BR" sz="2200" baseline="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6970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6" name="Fluxograma: Entrada manual 15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4" name="Fluxograma: Entrada manual 23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Retângulo 2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6" name="Grupo 25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8" name="Fluxograma: Entrada manual 27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29" name="Retângulo 28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0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4" name="Retângulo 3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pic>
        <p:nvPicPr>
          <p:cNvPr id="35" name="Imagem 34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grpSp>
        <p:nvGrpSpPr>
          <p:cNvPr id="37" name="Grupo 36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38" name="Fluxograma: Entrada manual 37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0" name="Retângulo 39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41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  <p:sp>
        <p:nvSpPr>
          <p:cNvPr id="43" name="Retângulo 42"/>
          <p:cNvSpPr/>
          <p:nvPr userDrawn="1"/>
        </p:nvSpPr>
        <p:spPr>
          <a:xfrm>
            <a:off x="-156941" y="1367197"/>
            <a:ext cx="10081421" cy="256597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20" name="Retângulo 19"/>
          <p:cNvSpPr/>
          <p:nvPr userDrawn="1"/>
        </p:nvSpPr>
        <p:spPr>
          <a:xfrm>
            <a:off x="-156941" y="5235879"/>
            <a:ext cx="10081421" cy="10146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416042799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67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1" r:id="rId3"/>
    <p:sldLayoutId id="2147483916" r:id="rId4"/>
    <p:sldLayoutId id="2147483917" r:id="rId5"/>
    <p:sldLayoutId id="2147483919" r:id="rId6"/>
    <p:sldLayoutId id="2147483925" r:id="rId7"/>
    <p:sldLayoutId id="2147483926" r:id="rId8"/>
    <p:sldLayoutId id="2147483927" r:id="rId9"/>
    <p:sldLayoutId id="2147483929" r:id="rId10"/>
    <p:sldLayoutId id="2147483932" r:id="rId11"/>
    <p:sldLayoutId id="2147483935" r:id="rId12"/>
    <p:sldLayoutId id="2147483936" r:id="rId13"/>
    <p:sldLayoutId id="2147483940" r:id="rId14"/>
    <p:sldLayoutId id="2147483944" r:id="rId15"/>
    <p:sldLayoutId id="2147483945" r:id="rId16"/>
    <p:sldLayoutId id="2147483948" r:id="rId17"/>
    <p:sldLayoutId id="2147483950" r:id="rId18"/>
    <p:sldLayoutId id="2147483953" r:id="rId19"/>
    <p:sldLayoutId id="2147483954" r:id="rId20"/>
    <p:sldLayoutId id="2147483956" r:id="rId21"/>
  </p:sldLayoutIdLst>
  <p:transition spd="slow"/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xmlns="" id="{4DE9CA65-878A-49EA-A3E4-FE453157A5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8109" y="4801594"/>
            <a:ext cx="4320000" cy="360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4AB5980-64F2-44FD-9396-E5193782E0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8109" y="3518436"/>
            <a:ext cx="4320000" cy="1080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AED87F6-256A-4C67-BFDC-85D52C5A3F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78110" y="5389252"/>
            <a:ext cx="4319999" cy="426389"/>
          </a:xfrm>
        </p:spPr>
        <p:txBody>
          <a:bodyPr/>
          <a:lstStyle/>
          <a:p>
            <a:pPr marL="0" indent="0" algn="ctr">
              <a:buNone/>
            </a:pPr>
            <a:endParaRPr lang="pt-BR" dirty="0"/>
          </a:p>
        </p:txBody>
      </p:sp>
      <p:sp>
        <p:nvSpPr>
          <p:cNvPr id="5" name="Espaço Reservado para Texto 14"/>
          <p:cNvSpPr>
            <a:spLocks noGrp="1"/>
          </p:cNvSpPr>
          <p:nvPr>
            <p:ph type="body" sz="quarter" idx="13"/>
          </p:nvPr>
        </p:nvSpPr>
        <p:spPr>
          <a:xfrm>
            <a:off x="5278109" y="6061615"/>
            <a:ext cx="4320000" cy="465794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>
                <a:solidFill>
                  <a:schemeClr val="tx2"/>
                </a:solidFill>
              </a:rPr>
              <a:t>Número de participantes</a:t>
            </a:r>
            <a:r>
              <a:rPr lang="pt-BR" baseline="0" dirty="0">
                <a:solidFill>
                  <a:schemeClr val="tx2"/>
                </a:solidFill>
              </a:rPr>
              <a:t> na reunião: </a:t>
            </a:r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278110" y="6061615"/>
            <a:ext cx="4319999" cy="46579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20357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3218" y="938408"/>
            <a:ext cx="943942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Como as práticas de ensino estão ocorrendo no âmbito escolar: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Ensino remoto em relação à utilização do CMSP.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Ensino presencial - com revezamento – em relação à adesão dos estudantes e a articulação com os professores.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dirty="0">
              <a:solidFill>
                <a:srgbClr val="000000"/>
              </a:solidFill>
              <a:latin typeface="Noto Sans Symbol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2541" y="0"/>
            <a:ext cx="6682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Ensino remoto e presencial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2124950"/>
            <a:ext cx="920470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4793343"/>
            <a:ext cx="920470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044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6685" y="1096332"/>
            <a:ext cx="91012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Estratégias utilizadas pelos professores para o desenvolvimento das aulas no sistema remoto e/ou presencial.</a:t>
            </a:r>
            <a:endParaRPr lang="pt-BR" sz="2400" dirty="0">
              <a:solidFill>
                <a:srgbClr val="000000"/>
              </a:solidFill>
              <a:latin typeface="Noto Sans Symbol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93682" y="163510"/>
            <a:ext cx="4791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Ensino remoto e presencial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1927329"/>
            <a:ext cx="9204702" cy="4401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6158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39151" y="28135"/>
            <a:ext cx="6020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Habilidades Essenciais</a:t>
            </a:r>
          </a:p>
        </p:txBody>
      </p:sp>
      <p:sp>
        <p:nvSpPr>
          <p:cNvPr id="3" name="Retângulo 2"/>
          <p:cNvSpPr/>
          <p:nvPr/>
        </p:nvSpPr>
        <p:spPr>
          <a:xfrm>
            <a:off x="239150" y="1058264"/>
            <a:ext cx="935501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Como a equipe escolar tem garantido o trabalho pedagógico para o desenvolvimento das habilidades essenciais?</a:t>
            </a:r>
            <a:endParaRPr lang="pt-BR" sz="2400" dirty="0"/>
          </a:p>
          <a:p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14306" y="1908506"/>
            <a:ext cx="9204702" cy="4401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8346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96009" y="1014105"/>
            <a:ext cx="88057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Como a escola garantiu o engajamento dos estudantes na Semana de Estudos Intensivos?</a:t>
            </a:r>
            <a:endParaRPr lang="pt-BR" sz="2400" dirty="0"/>
          </a:p>
          <a:p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0678" y="126610"/>
            <a:ext cx="7174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Semana de Estudos Intensivos - SEI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296008" y="1820188"/>
            <a:ext cx="9326293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5553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8353" y="971492"/>
            <a:ext cx="936849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Como ocorreu a aplicação da ADE na escola?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Pontos positivos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Pontos de atenção</a:t>
            </a:r>
            <a:endParaRPr lang="pt-BR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55329" y="112542"/>
            <a:ext cx="746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Avaliação Diagnóstica de Entrada - ADE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260250" y="2262905"/>
            <a:ext cx="920470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260250" y="4576483"/>
            <a:ext cx="920470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18724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8644" y="921346"/>
            <a:ext cx="957249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Como a escola está se organizando para utilizar os resultados da ADE no  apoio à aprendizagem dos estudantes, de acordo com suas necessidades? 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55329" y="112542"/>
            <a:ext cx="724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Avaliação Diagnóstica de Entrada -  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D1B37A71-3288-41CF-BDC6-9BEF66B7C4E1}"/>
              </a:ext>
            </a:extLst>
          </p:cNvPr>
          <p:cNvSpPr txBox="1"/>
          <p:nvPr/>
        </p:nvSpPr>
        <p:spPr>
          <a:xfrm>
            <a:off x="276225" y="2036477"/>
            <a:ext cx="9305925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0247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0677" y="1024043"/>
            <a:ext cx="9610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Qual o nível de adesão dos estudantes em relação às sequências digitais?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De que forma estão sendo utilizadas?</a:t>
            </a:r>
            <a:endParaRPr lang="pt-BR" sz="2400" dirty="0"/>
          </a:p>
          <a:p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0677" y="154745"/>
            <a:ext cx="6668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Sequências Digitais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1470319"/>
            <a:ext cx="9204702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4524418"/>
            <a:ext cx="9204702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7187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81940" y="929697"/>
            <a:ext cx="92981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Qual o percentual de estudantes que realizaram a AAP em relação ao total de matrículas da escola?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Houve a necessidade de impressão da AAP? Se sim, qual o percentual em relação a quantidade de alunos que realizaram a AAP?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0676" y="56271"/>
            <a:ext cx="8201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Avaliação de Aprendizagem em Processo - AAP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75396" y="1822249"/>
            <a:ext cx="920470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28668" y="4375195"/>
            <a:ext cx="9204702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08262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1014" y="843677"/>
            <a:ext cx="94669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Quais as impressões da escola em relação ao aproveitamento dos estudantes em relação a AAP?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Como a  SEDUC poderá apoiar a escola de forma a favorecer o uso pedagógico dos resultados das avaliações?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0677" y="56271"/>
            <a:ext cx="8060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Avaliação de Aprendizagem em Processo - AAP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4686171"/>
            <a:ext cx="920470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1697449"/>
            <a:ext cx="9204702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0542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2931886" y="1333246"/>
            <a:ext cx="5227376" cy="443752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493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2905982" y="2279795"/>
            <a:ext cx="5492429" cy="443752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259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55192" y="87290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0673" y="903764"/>
            <a:ext cx="948232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Após a reunião, identificamos as seguintes demandas: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Unidade escolar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Diretoria de Ensino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endParaRPr lang="pt-BR" sz="2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25B0A14F-E037-4824-932A-990D0DCAA601}"/>
              </a:ext>
            </a:extLst>
          </p:cNvPr>
          <p:cNvSpPr txBox="1"/>
          <p:nvPr/>
        </p:nvSpPr>
        <p:spPr>
          <a:xfrm>
            <a:off x="350649" y="2097340"/>
            <a:ext cx="920470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4BD8BB0D-BCB1-4A9C-8800-4C736FED8C1F}"/>
              </a:ext>
            </a:extLst>
          </p:cNvPr>
          <p:cNvSpPr txBox="1"/>
          <p:nvPr/>
        </p:nvSpPr>
        <p:spPr>
          <a:xfrm>
            <a:off x="350649" y="4353875"/>
            <a:ext cx="920470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1674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xmlns="" id="{E7449A53-E37A-4C82-8D82-83D2F6F7F5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3000" y="1941342"/>
            <a:ext cx="9000000" cy="4600136"/>
          </a:xfrm>
        </p:spPr>
      </p:sp>
    </p:spTree>
    <p:extLst>
      <p:ext uri="{BB962C8B-B14F-4D97-AF65-F5344CB8AC3E}">
        <p14:creationId xmlns:p14="http://schemas.microsoft.com/office/powerpoint/2010/main" val="281726216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>
          <a:xfrm>
            <a:off x="412989" y="1596980"/>
            <a:ext cx="9080021" cy="4739897"/>
          </a:xfrm>
        </p:spPr>
      </p:sp>
      <p:sp>
        <p:nvSpPr>
          <p:cNvPr id="3" name="CaixaDeTexto 2"/>
          <p:cNvSpPr txBox="1"/>
          <p:nvPr/>
        </p:nvSpPr>
        <p:spPr>
          <a:xfrm>
            <a:off x="1120462" y="878505"/>
            <a:ext cx="1505039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 err="1">
                <a:solidFill>
                  <a:schemeClr val="accent6"/>
                </a:solidFill>
              </a:rPr>
              <a:t>xx</a:t>
            </a:r>
            <a:r>
              <a:rPr lang="pt-BR" sz="2000" dirty="0">
                <a:solidFill>
                  <a:schemeClr val="accent6"/>
                </a:solidFill>
              </a:rPr>
              <a:t>/</a:t>
            </a:r>
            <a:r>
              <a:rPr lang="pt-BR" sz="2000" dirty="0" err="1">
                <a:solidFill>
                  <a:schemeClr val="accent6"/>
                </a:solidFill>
              </a:rPr>
              <a:t>xx</a:t>
            </a:r>
            <a:r>
              <a:rPr lang="pt-BR" sz="2000" dirty="0">
                <a:solidFill>
                  <a:schemeClr val="accent6"/>
                </a:solidFill>
              </a:rPr>
              <a:t>/2021</a:t>
            </a: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91059" y="866639"/>
            <a:ext cx="2693831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 err="1">
                <a:solidFill>
                  <a:schemeClr val="accent6"/>
                </a:solidFill>
              </a:rPr>
              <a:t>xxxx</a:t>
            </a: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87138" y="878505"/>
            <a:ext cx="1578829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 err="1">
                <a:solidFill>
                  <a:schemeClr val="accent6"/>
                </a:solidFill>
              </a:rPr>
              <a:t>xx</a:t>
            </a:r>
            <a:endParaRPr lang="pt-BR" sz="2000" baseline="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49809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7149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28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4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3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82880" y="28136"/>
            <a:ext cx="513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Painel de Metas</a:t>
            </a:r>
          </a:p>
        </p:txBody>
      </p:sp>
    </p:spTree>
    <p:extLst>
      <p:ext uri="{BB962C8B-B14F-4D97-AF65-F5344CB8AC3E}">
        <p14:creationId xmlns:p14="http://schemas.microsoft.com/office/powerpoint/2010/main" val="42400277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3048001" y="3643532"/>
            <a:ext cx="4520417" cy="2982351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47;p44"/>
          <p:cNvSpPr/>
          <p:nvPr/>
        </p:nvSpPr>
        <p:spPr>
          <a:xfrm>
            <a:off x="2751238" y="1126244"/>
            <a:ext cx="5492429" cy="98391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2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180802" y="2277162"/>
            <a:ext cx="4173803" cy="3654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0651" y="2277163"/>
            <a:ext cx="4173803" cy="3654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244383813"/>
              </p:ext>
            </p:extLst>
          </p:nvPr>
        </p:nvGraphicFramePr>
        <p:xfrm>
          <a:off x="1006999" y="2541651"/>
          <a:ext cx="3600000" cy="327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210301554"/>
              </p:ext>
            </p:extLst>
          </p:nvPr>
        </p:nvGraphicFramePr>
        <p:xfrm>
          <a:off x="5467703" y="2339125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3985027" y="6021442"/>
            <a:ext cx="2230244" cy="379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r>
              <a:rPr lang="pt-BR" b="1" dirty="0">
                <a:solidFill>
                  <a:srgbClr val="000000"/>
                </a:solidFill>
              </a:rPr>
              <a:t>Data Base: __/__/___</a:t>
            </a:r>
          </a:p>
        </p:txBody>
      </p:sp>
      <p:sp>
        <p:nvSpPr>
          <p:cNvPr id="2" name="Retângulo 1"/>
          <p:cNvSpPr/>
          <p:nvPr/>
        </p:nvSpPr>
        <p:spPr>
          <a:xfrm>
            <a:off x="172283" y="869236"/>
            <a:ext cx="9404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O </a:t>
            </a:r>
            <a:r>
              <a:rPr lang="pt-BR" sz="2400" b="1" dirty="0">
                <a:solidFill>
                  <a:schemeClr val="accent6"/>
                </a:solidFill>
              </a:rPr>
              <a:t>plano de melhoria </a:t>
            </a:r>
            <a:r>
              <a:rPr lang="pt-BR" sz="2400" dirty="0">
                <a:solidFill>
                  <a:schemeClr val="accent6"/>
                </a:solidFill>
              </a:rPr>
              <a:t>da nossa escola possui o seguinte </a:t>
            </a:r>
            <a:r>
              <a:rPr lang="pt-BR" sz="2400" i="1" dirty="0">
                <a:solidFill>
                  <a:schemeClr val="accent6"/>
                </a:solidFill>
              </a:rPr>
              <a:t>status</a:t>
            </a:r>
            <a:r>
              <a:rPr lang="pt-BR" sz="2400" dirty="0">
                <a:solidFill>
                  <a:schemeClr val="accent6"/>
                </a:solidFill>
              </a:rPr>
              <a:t> de implementação.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876362" y="1565257"/>
            <a:ext cx="6175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solidFill>
                  <a:schemeClr val="accent6"/>
                </a:solidFill>
              </a:rPr>
              <a:t>STATUS DO PLANO DE MELHORIA DA ESCOLA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294022" y="1949306"/>
            <a:ext cx="1237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6"/>
                </a:solidFill>
              </a:rPr>
              <a:t>Ação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814122" y="1846275"/>
            <a:ext cx="1237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6"/>
                </a:solidFill>
              </a:rPr>
              <a:t>Etapas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68812" y="102193"/>
            <a:ext cx="6963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Acompanhando o Plano de Melhoria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586" y="6498806"/>
            <a:ext cx="7405160" cy="30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0712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3077029" y="912332"/>
            <a:ext cx="5532399" cy="259052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47;p44"/>
          <p:cNvSpPr/>
          <p:nvPr/>
        </p:nvSpPr>
        <p:spPr>
          <a:xfrm>
            <a:off x="3004457" y="5289453"/>
            <a:ext cx="5492429" cy="135753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6214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71630" y="911958"/>
            <a:ext cx="9579511" cy="510909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A escola possui Acompanhamento Pedagógico Formativo por meio da atuação do PCAE?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Sim                                                     Não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</a:rPr>
              <a:t> Se a resposta for “sim” reflitam e registrem as impressões da comunidade escolar sobre: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Roteiros Formativos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dirty="0">
              <a:solidFill>
                <a:srgbClr val="000000"/>
              </a:solidFill>
              <a:latin typeface="Noto Sans Symbol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sz="22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5113864" y="2028567"/>
            <a:ext cx="208644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949826" y="2058698"/>
            <a:ext cx="208644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4365045"/>
            <a:ext cx="9204702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60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823838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6609" y="112541"/>
            <a:ext cx="82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Acompanhamento Pedagógico Formativo - APF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7858" y="931874"/>
            <a:ext cx="95688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accent6"/>
                </a:solidFill>
              </a:rPr>
              <a:t>Articulação entre PCAE/PC e PCAE/equipe gestora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accent6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accent6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accent6"/>
                </a:solidFill>
              </a:rPr>
              <a:t>Contribuições do Acompanhamento Pedagógico Formativo nas ações da escola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 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19932" y="1376640"/>
            <a:ext cx="9204702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19932" y="4705279"/>
            <a:ext cx="9204702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2542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37857" y="90051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2542" y="0"/>
            <a:ext cx="8468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Acompanhamento</a:t>
            </a:r>
            <a:r>
              <a:rPr lang="pt-BR" sz="2400" b="1" dirty="0">
                <a:solidFill>
                  <a:schemeClr val="accent6"/>
                </a:solidFill>
              </a:rPr>
              <a:t> </a:t>
            </a:r>
            <a:r>
              <a:rPr lang="pt-BR" sz="3200" b="1" dirty="0">
                <a:solidFill>
                  <a:schemeClr val="accent6"/>
                </a:solidFill>
              </a:rPr>
              <a:t>Pedagógico Formativo - APF</a:t>
            </a:r>
          </a:p>
        </p:txBody>
      </p:sp>
      <p:sp>
        <p:nvSpPr>
          <p:cNvPr id="4" name="Retângulo 3"/>
          <p:cNvSpPr/>
          <p:nvPr/>
        </p:nvSpPr>
        <p:spPr>
          <a:xfrm>
            <a:off x="225083" y="1011926"/>
            <a:ext cx="9425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Caso a resposta para a primeira pergunta seja “não” comentem como o acompanhamento pedagógico está ocorrendo na sua escola: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19932" y="1946572"/>
            <a:ext cx="9204702" cy="4401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1852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Reunião N3 - Mês com Resultados">
  <a:themeElements>
    <a:clrScheme name="MMR">
      <a:dk1>
        <a:srgbClr val="034EA2"/>
      </a:dk1>
      <a:lt1>
        <a:srgbClr val="FFFFFF"/>
      </a:lt1>
      <a:dk2>
        <a:srgbClr val="3E3E3F"/>
      </a:dk2>
      <a:lt2>
        <a:srgbClr val="FFD400"/>
      </a:lt2>
      <a:accent1>
        <a:srgbClr val="0A5AAA"/>
      </a:accent1>
      <a:accent2>
        <a:srgbClr val="F37029"/>
      </a:accent2>
      <a:accent3>
        <a:srgbClr val="FFEA01"/>
      </a:accent3>
      <a:accent4>
        <a:srgbClr val="78C240"/>
      </a:accent4>
      <a:accent5>
        <a:srgbClr val="ED1C24"/>
      </a:accent5>
      <a:accent6>
        <a:srgbClr val="231F20"/>
      </a:accent6>
      <a:hlink>
        <a:srgbClr val="0A5AAA"/>
      </a:hlink>
      <a:folHlink>
        <a:srgbClr val="F370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36000" tIns="46800" rIns="36000" rtlCol="0" anchor="t"/>
      <a:lstStyle>
        <a:defPPr>
          <a:defRPr b="1" dirty="0" smtClean="0"/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802043148FD44E87E842B173C38602" ma:contentTypeVersion="10" ma:contentTypeDescription="Crie um novo documento." ma:contentTypeScope="" ma:versionID="ad7d96f9bef5b0510ffa4b0cd9dd0593">
  <xsd:schema xmlns:xsd="http://www.w3.org/2001/XMLSchema" xmlns:xs="http://www.w3.org/2001/XMLSchema" xmlns:p="http://schemas.microsoft.com/office/2006/metadata/properties" xmlns:ns2="3227d561-b0d7-4dd9-8393-410254f9d343" xmlns:ns3="eb33c5a6-54d1-477f-83bb-93291d03e373" targetNamespace="http://schemas.microsoft.com/office/2006/metadata/properties" ma:root="true" ma:fieldsID="b7c31fa00adaf2738d1de9f893ee1435" ns2:_="" ns3:_="">
    <xsd:import namespace="3227d561-b0d7-4dd9-8393-410254f9d343"/>
    <xsd:import namespace="eb33c5a6-54d1-477f-83bb-93291d03e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7d561-b0d7-4dd9-8393-410254f9d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3c5a6-54d1-477f-83bb-93291d03e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D5C3DC-0542-4E8E-8077-5694BFE29E9F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b33c5a6-54d1-477f-83bb-93291d03e373"/>
    <ds:schemaRef ds:uri="http://schemas.microsoft.com/office/2006/documentManagement/types"/>
    <ds:schemaRef ds:uri="http://purl.org/dc/elements/1.1/"/>
    <ds:schemaRef ds:uri="3227d561-b0d7-4dd9-8393-410254f9d34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90F3E5-9223-4A72-AE77-BB2D39EA8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7d561-b0d7-4dd9-8393-410254f9d343"/>
    <ds:schemaRef ds:uri="eb33c5a6-54d1-477f-83bb-93291d03e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B2BB32-5FD4-4778-814C-B63E6D7FE0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89535</TotalTime>
  <Words>396</Words>
  <Application>Microsoft Office PowerPoint</Application>
  <PresentationFormat>Papel A4 (210 x 297 mm)</PresentationFormat>
  <Paragraphs>246</Paragraphs>
  <Slides>23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Aharoni</vt:lpstr>
      <vt:lpstr>Arial</vt:lpstr>
      <vt:lpstr>Calibri</vt:lpstr>
      <vt:lpstr>Noto Sans Symbols</vt:lpstr>
      <vt:lpstr>Segoe UI Light</vt:lpstr>
      <vt:lpstr>Wingdings</vt:lpstr>
      <vt:lpstr>1_Reunião N3 - Mês com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frederico.gabrielli</dc:creator>
  <cp:lastModifiedBy>Usuario</cp:lastModifiedBy>
  <cp:revision>3679</cp:revision>
  <cp:lastPrinted>2012-10-01T22:32:26Z</cp:lastPrinted>
  <dcterms:created xsi:type="dcterms:W3CDTF">2012-10-24T12:37:45Z</dcterms:created>
  <dcterms:modified xsi:type="dcterms:W3CDTF">2021-04-27T12:39:24Z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0x01010027802043148FD44E87E842B173C38602</vt:lpwstr>
  </property>
</Properties>
</file>