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57" r:id="rId5"/>
    <p:sldId id="260" r:id="rId6"/>
    <p:sldId id="262" r:id="rId7"/>
    <p:sldId id="263" r:id="rId8"/>
    <p:sldId id="265" r:id="rId9"/>
    <p:sldId id="266" r:id="rId10"/>
    <p:sldId id="267" r:id="rId11"/>
    <p:sldId id="277" r:id="rId12"/>
    <p:sldId id="291" r:id="rId13"/>
    <p:sldId id="268" r:id="rId14"/>
    <p:sldId id="305" r:id="rId15"/>
    <p:sldId id="303" r:id="rId16"/>
    <p:sldId id="269" r:id="rId17"/>
    <p:sldId id="271" r:id="rId18"/>
    <p:sldId id="273" r:id="rId19"/>
    <p:sldId id="272" r:id="rId20"/>
    <p:sldId id="279" r:id="rId21"/>
    <p:sldId id="280" r:id="rId22"/>
    <p:sldId id="281" r:id="rId23"/>
    <p:sldId id="270" r:id="rId24"/>
    <p:sldId id="293" r:id="rId25"/>
    <p:sldId id="294" r:id="rId26"/>
    <p:sldId id="295" r:id="rId27"/>
    <p:sldId id="292" r:id="rId28"/>
    <p:sldId id="289" r:id="rId29"/>
    <p:sldId id="304" r:id="rId30"/>
    <p:sldId id="297" r:id="rId31"/>
    <p:sldId id="299" r:id="rId32"/>
    <p:sldId id="290" r:id="rId33"/>
    <p:sldId id="264" r:id="rId34"/>
    <p:sldId id="259" r:id="rId35"/>
    <p:sldId id="282" r:id="rId36"/>
    <p:sldId id="283" r:id="rId37"/>
    <p:sldId id="308" r:id="rId38"/>
    <p:sldId id="284" r:id="rId39"/>
    <p:sldId id="300" r:id="rId40"/>
    <p:sldId id="286" r:id="rId41"/>
    <p:sldId id="287" r:id="rId42"/>
    <p:sldId id="306" r:id="rId43"/>
    <p:sldId id="301" r:id="rId44"/>
    <p:sldId id="302" r:id="rId45"/>
    <p:sldId id="307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62949-63EB-F638-C4CA-FF1B3998316B}" v="56" dt="2020-10-01T21:04:50.217"/>
    <p1510:client id="{3014C4FF-B544-4403-A809-1EFA2AB322D5}" v="208" dt="2020-10-01T15:11:00.309"/>
    <p1510:client id="{3072770A-0C8F-DA77-05A4-93269B6DF871}" v="78" dt="2020-10-01T20:16:07.936"/>
    <p1510:client id="{349F84B1-A0CA-47AE-AEF3-4803D8F52381}" v="36" dt="2020-10-01T14:10:57.332"/>
    <p1510:client id="{457A5295-C9ED-48C4-955E-EF88AC226277}" v="61" dt="2020-10-02T11:48:06.275"/>
    <p1510:client id="{A2E7CD94-B9B6-C279-9EA3-2A202E5A82FF}" v="1009" dt="2020-10-01T16:56:25.473"/>
    <p1510:client id="{DDE77FCA-C4E5-B035-B10C-464CFBCCEC38}" v="521" dt="2020-10-01T18:25:09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CA3483-2A36-4479-81BE-214D91F62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A810379-215B-4F83-8D15-779F1F923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ED45EC4-D579-4950-AF76-034C7761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183-8E1F-407F-89D0-0250BB57D433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FEF0D7F-1EDB-49BC-9EF5-898212CF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FACC234-E468-4A57-8EE8-D926FF11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FA15-B40E-4CFE-B0A7-BA2609B97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69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BA7B62-714C-4F6F-A2C8-D1A3F644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662CC23-2CB7-44BC-B59C-EE29BCA2E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03279A4-D616-4687-858A-1FCEAED1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183-8E1F-407F-89D0-0250BB57D433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B4344A0-8898-4E02-8C53-F8799564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0B941BC-A5B9-4886-81DD-CB6E004A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FA15-B40E-4CFE-B0A7-BA2609B97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48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CE21214-D185-4140-B301-916FD113B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0C03683-91E9-4E86-AEB2-1FE4DAA02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7B9611C-0E3B-4A93-92DC-856CFC29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183-8E1F-407F-89D0-0250BB57D433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38B8B2B-2BCD-463C-A5B6-CB456EBC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7BD12C8-5DCA-492C-B1ED-A5D30487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FA15-B40E-4CFE-B0A7-BA2609B97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26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FB85E3-7219-4688-A7DC-FD14A121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FB641D-17DE-457E-A57E-57992ACA3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874BC02-88C0-4638-9178-4504215A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183-8E1F-407F-89D0-0250BB57D433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8FBAE29-CF0A-4821-B086-CD9AA6BA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49AE63E-27CB-4E7A-8EC4-F0BC260E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FA15-B40E-4CFE-B0A7-BA2609B97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50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85F799-51AB-4CD2-83FD-14EC5659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97EF328-0455-4124-90E9-48646204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C36BE13-F17B-4795-BF41-9A7F253B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183-8E1F-407F-89D0-0250BB57D433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DEBDD32-36DF-4804-9B7C-415876A1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237D652-6431-439B-850E-53FB6DAE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FA15-B40E-4CFE-B0A7-BA2609B97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64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1B54DD-007A-42EF-8FB6-A33A33B2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6E1B03-91BF-46FC-8460-C32CBE0A1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BC682D-432C-4A13-84EE-3A8B11585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25A5DC0-DF28-4C95-B9C8-716A79A9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183-8E1F-407F-89D0-0250BB57D433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7A87520-5ECD-47DA-8DFA-0EE5FBC6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A897DED-8B89-4778-AF3D-23524EDE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FA15-B40E-4CFE-B0A7-BA2609B97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45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933CC4-77C3-4571-8581-8328882A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7144C15-AC5D-4CAB-9F89-5F943206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EA3FC59-E020-4B91-AFD1-97D530F27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7EA562A-760C-482A-9872-48DD0796D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650DE88-80DB-4A30-B87A-5CFE6633C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CC00BB9-4A59-455A-A7DF-F83721BC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183-8E1F-407F-89D0-0250BB57D433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D4F2D63-99BE-4CA0-82C5-DA9D7C1C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1E789476-D9F0-4987-8317-DD280074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FA15-B40E-4CFE-B0A7-BA2609B97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3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2C130F-01F9-4C14-B2EB-F0BFB936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FA262BB-D69F-4212-8EC0-3396CE4A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183-8E1F-407F-89D0-0250BB57D433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C3B7A61-CC7D-4604-BCCC-8247924A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9BC2A69-42C0-44E1-90DE-13438FEF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FA15-B40E-4CFE-B0A7-BA2609B97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4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2C24A1E-48A6-409D-812C-C443F441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183-8E1F-407F-89D0-0250BB57D433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D3F3E1E-46E9-480E-97C3-0B80EFB1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A5055AB-9C48-4D21-85AD-23E281BD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FA15-B40E-4CFE-B0A7-BA2609B97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52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3CA4C3-5E1B-42B6-8AF5-2D124961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CA738ED-9BC6-4AE1-8CB4-6DC7E0424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10A5E41-3806-4099-A9B0-0848D12FF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70DF93E-C4F8-446D-B93C-5EFAAD1E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183-8E1F-407F-89D0-0250BB57D433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84A8F36-E1AA-472D-BC27-DAC0199E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B75E23A-A1F7-4B74-A206-B726A09E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FA15-B40E-4CFE-B0A7-BA2609B97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99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FA1046-C090-49CE-8B56-089C91A5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5556CFF-BF83-4DF8-9D0C-9773D0572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3B42491-C5A7-44E4-9F19-1B479517B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EB5599A-7343-4698-B3CF-210211B7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183-8E1F-407F-89D0-0250BB57D433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13DEA7C-51E4-47E1-9228-17216BDD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A7475A0-E473-4E47-8511-07D4BEC5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FA15-B40E-4CFE-B0A7-BA2609B97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59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DE38B2F-5E3F-440C-A42F-219420FA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576A6EC-46BE-42FD-9043-5A736347A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524838C-B08B-412E-95AE-1AC38847E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DB183-8E1F-407F-89D0-0250BB57D433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DB6A5E-C112-4DC0-98C3-3C09C2488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7B64354-4CEE-4C8B-B102-BE8DB2726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9FA15-B40E-4CFE-B0A7-BA2609B97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24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ed.educacao.sp.gov.br/preinscricao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ed.educacao.sp.gov.br/ConsultaPublica/Consulta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1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10701C3-017E-49ED-A6BF-5343C6989FD8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CIE - NRM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- Matrícula – 2021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ED5B3DD-7503-41F8-B6F2-4FD15183B4C7}"/>
              </a:ext>
            </a:extLst>
          </p:cNvPr>
          <p:cNvSpPr txBox="1"/>
          <p:nvPr/>
        </p:nvSpPr>
        <p:spPr>
          <a:xfrm>
            <a:off x="2729954" y="525578"/>
            <a:ext cx="712543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i="1" u="sng">
                <a:latin typeface="Arial Rounded MT Bold"/>
              </a:rPr>
              <a:t>Matrícula Antecipada – 2021</a:t>
            </a:r>
          </a:p>
          <a:p>
            <a:pPr algn="ctr"/>
            <a:endParaRPr lang="pt-BR" i="1" u="sng">
              <a:latin typeface="Arial Rounded MT Bold" panose="020F07040305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8A942B1-C66A-4BCB-8924-3A39556CDE7C}"/>
              </a:ext>
            </a:extLst>
          </p:cNvPr>
          <p:cNvSpPr txBox="1"/>
          <p:nvPr/>
        </p:nvSpPr>
        <p:spPr>
          <a:xfrm>
            <a:off x="1083526" y="2219200"/>
            <a:ext cx="9960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i="1"/>
              <a:t>	Estabelece critérios e procedimentos para a implementação do Programa de Matrícula Antecipada/Chamada Escolar - 2021, com vistas ao pleno atendimento à demanda do </a:t>
            </a:r>
            <a:r>
              <a:rPr lang="pt-BR" sz="2400" b="1" i="1"/>
              <a:t>Ensino Fundamental e Ensino Médio</a:t>
            </a:r>
            <a:r>
              <a:rPr lang="pt-BR" sz="2400" i="1"/>
              <a:t>, na rede pública de ensino do Estado de São Paulo.</a:t>
            </a:r>
            <a:endParaRPr lang="pt-BR" sz="24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8813DC7-7687-4C8E-9434-A2D08A58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272" y="3881047"/>
            <a:ext cx="2087763" cy="22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-29499" y="30567"/>
            <a:ext cx="4247537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CRONOGRAMA – 2º SEMESTRE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A10F27-53DA-4D41-9C83-DF0EB64576B2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xmlns="" id="{E4A7418B-9D6E-4B37-9D5F-82087B43CCFD}"/>
              </a:ext>
            </a:extLst>
          </p:cNvPr>
          <p:cNvSpPr/>
          <p:nvPr/>
        </p:nvSpPr>
        <p:spPr>
          <a:xfrm>
            <a:off x="379094" y="1270906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A partir junho 2021</a:t>
            </a:r>
          </a:p>
        </p:txBody>
      </p:sp>
      <p:sp>
        <p:nvSpPr>
          <p:cNvPr id="11" name="Chave Direita 10">
            <a:extLst>
              <a:ext uri="{FF2B5EF4-FFF2-40B4-BE49-F238E27FC236}">
                <a16:creationId xmlns:a16="http://schemas.microsoft.com/office/drawing/2014/main" xmlns="" id="{9C4EB54C-4A6B-4F41-9E63-E072E1290A3D}"/>
              </a:ext>
            </a:extLst>
          </p:cNvPr>
          <p:cNvSpPr/>
          <p:nvPr/>
        </p:nvSpPr>
        <p:spPr>
          <a:xfrm rot="5400000">
            <a:off x="1299139" y="1476719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>
            <a:extLst>
              <a:ext uri="{FF2B5EF4-FFF2-40B4-BE49-F238E27FC236}">
                <a16:creationId xmlns:a16="http://schemas.microsoft.com/office/drawing/2014/main" xmlns="" id="{C21E0162-F2FB-40B8-87E3-423DC47E1F4B}"/>
              </a:ext>
            </a:extLst>
          </p:cNvPr>
          <p:cNvSpPr/>
          <p:nvPr/>
        </p:nvSpPr>
        <p:spPr>
          <a:xfrm rot="5400000">
            <a:off x="4311000" y="1494684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xmlns="" id="{2B147A0F-6FC5-4B36-8B13-CE91551C450F}"/>
              </a:ext>
            </a:extLst>
          </p:cNvPr>
          <p:cNvSpPr/>
          <p:nvPr/>
        </p:nvSpPr>
        <p:spPr>
          <a:xfrm rot="5400000">
            <a:off x="7527446" y="1468097"/>
            <a:ext cx="461665" cy="230175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331F50C-BF9A-4AB6-B6D4-FB91150147B1}"/>
              </a:ext>
            </a:extLst>
          </p:cNvPr>
          <p:cNvSpPr/>
          <p:nvPr/>
        </p:nvSpPr>
        <p:spPr>
          <a:xfrm>
            <a:off x="6604290" y="3448877"/>
            <a:ext cx="229864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505"/>
              </a:spcAft>
            </a:pPr>
            <a:r>
              <a:rPr lang="pt-B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Divulgação do resultado dos estudantes inscritos.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xmlns="" id="{04B346A2-848C-47AA-9071-82E0D55E1F9B}"/>
              </a:ext>
            </a:extLst>
          </p:cNvPr>
          <p:cNvSpPr/>
          <p:nvPr/>
        </p:nvSpPr>
        <p:spPr>
          <a:xfrm rot="5400000">
            <a:off x="10431194" y="1468098"/>
            <a:ext cx="461665" cy="230175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053A800D-17B1-4630-A963-69EF7F1AEFD0}"/>
              </a:ext>
            </a:extLst>
          </p:cNvPr>
          <p:cNvSpPr/>
          <p:nvPr/>
        </p:nvSpPr>
        <p:spPr>
          <a:xfrm>
            <a:off x="9508034" y="3448164"/>
            <a:ext cx="230798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505"/>
              </a:spcAft>
            </a:pPr>
            <a:r>
              <a:rPr lang="pt-BR" b="1"/>
              <a:t>Compatibilização da demanda cadastrada para os cursos na modalidade EJA.</a:t>
            </a:r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xmlns="" id="{D8FAE170-5A99-4CB9-8B2E-2255835BD9B8}"/>
              </a:ext>
            </a:extLst>
          </p:cNvPr>
          <p:cNvSpPr/>
          <p:nvPr/>
        </p:nvSpPr>
        <p:spPr>
          <a:xfrm>
            <a:off x="3390953" y="1282121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01 a 12-07</a:t>
            </a:r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xmlns="" id="{AB940FD6-BA9E-4141-905B-1FA37ECCDBCB}"/>
              </a:ext>
            </a:extLst>
          </p:cNvPr>
          <p:cNvSpPr/>
          <p:nvPr/>
        </p:nvSpPr>
        <p:spPr>
          <a:xfrm>
            <a:off x="6607400" y="1301645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A partir de 13-07</a:t>
            </a:r>
          </a:p>
        </p:txBody>
      </p:sp>
      <p:sp>
        <p:nvSpPr>
          <p:cNvPr id="19" name="Fluxograma: Conector 18">
            <a:extLst>
              <a:ext uri="{FF2B5EF4-FFF2-40B4-BE49-F238E27FC236}">
                <a16:creationId xmlns:a16="http://schemas.microsoft.com/office/drawing/2014/main" xmlns="" id="{A651F9D0-F169-448B-B8E7-4BFF4EE1C5A5}"/>
              </a:ext>
            </a:extLst>
          </p:cNvPr>
          <p:cNvSpPr/>
          <p:nvPr/>
        </p:nvSpPr>
        <p:spPr>
          <a:xfrm>
            <a:off x="9511148" y="1301644"/>
            <a:ext cx="2301758" cy="11130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t>A partir de </a:t>
            </a:r>
          </a:p>
          <a:p>
            <a:pPr algn="ctr"/>
            <a:r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t>13-07 e no decorrer do 2º semestre 2021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CC0ED09-315D-48B3-A188-043697BF732C}"/>
              </a:ext>
            </a:extLst>
          </p:cNvPr>
          <p:cNvSpPr txBox="1"/>
          <p:nvPr/>
        </p:nvSpPr>
        <p:spPr>
          <a:xfrm>
            <a:off x="375982" y="3400180"/>
            <a:ext cx="2307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Todos os candidatos inscritos/cadastrados na modalidade EJA, serão atendidos no 2º semestre 2021.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F69389B8-6236-45F3-A654-75C925570E8E}"/>
              </a:ext>
            </a:extLst>
          </p:cNvPr>
          <p:cNvSpPr txBox="1"/>
          <p:nvPr/>
        </p:nvSpPr>
        <p:spPr>
          <a:xfrm>
            <a:off x="3384732" y="3416475"/>
            <a:ext cx="2436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Definição dos estudantes concluintes do EF, no 1º semestre e candidatos ao EM na modalidade EJA.</a:t>
            </a:r>
          </a:p>
        </p:txBody>
      </p:sp>
    </p:spTree>
    <p:extLst>
      <p:ext uri="{BB962C8B-B14F-4D97-AF65-F5344CB8AC3E}">
        <p14:creationId xmlns:p14="http://schemas.microsoft.com/office/powerpoint/2010/main" val="97915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Diagonais Arredondados 9">
            <a:extLst>
              <a:ext uri="{FF2B5EF4-FFF2-40B4-BE49-F238E27FC236}">
                <a16:creationId xmlns:a16="http://schemas.microsoft.com/office/drawing/2014/main" xmlns="" id="{7715F162-4EC8-4EF2-87C6-8982923875D7}"/>
              </a:ext>
            </a:extLst>
          </p:cNvPr>
          <p:cNvSpPr/>
          <p:nvPr/>
        </p:nvSpPr>
        <p:spPr>
          <a:xfrm>
            <a:off x="0" y="-40640"/>
            <a:ext cx="4708187" cy="61284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MUDANÇAS – MATRÍCULA 2021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1FDA06-709A-4DA0-89F9-53C2BF8CCF6E}"/>
              </a:ext>
            </a:extLst>
          </p:cNvPr>
          <p:cNvSpPr/>
          <p:nvPr/>
        </p:nvSpPr>
        <p:spPr>
          <a:xfrm>
            <a:off x="491449" y="1175511"/>
            <a:ext cx="11046541" cy="440120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457200" indent="-228600" algn="just"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Interesse de rematrícula na disponível na ficha do aluno, com a seguintes opções:</a:t>
            </a:r>
          </a:p>
          <a:p>
            <a:pPr marL="457200" indent="-228600" algn="just">
              <a:spcAft>
                <a:spcPts val="0"/>
              </a:spcAft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t-BR" sz="20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 Rematrícula, realizada com base na manifestação de interesse apontado pelos responsáveis ou alunos maiores de 18 anos, por meio do APP Minha Escola SP ou Plataforma SED;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endParaRPr lang="pt-BR" sz="2000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800100" lvl="1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t-BR" sz="20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Centro de Estudos de Línguas;</a:t>
            </a:r>
          </a:p>
          <a:p>
            <a:pPr marL="800100" lvl="1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endParaRPr lang="pt-BR" sz="2000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t-BR" sz="20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Ensino Técnico Profissionalizante – NOVOTEC; 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t-BR" sz="20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4ª Série do Ensino Médio;</a:t>
            </a:r>
          </a:p>
          <a:p>
            <a:pPr marL="800100" lvl="1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endParaRPr lang="pt-BR" sz="2000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800100" lvl="1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t-BR" sz="20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Relatório de Definição e Inscrição;</a:t>
            </a:r>
          </a:p>
          <a:p>
            <a:pPr marL="800100" lvl="1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endParaRPr lang="pt-BR" sz="2000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800100" lvl="1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t-BR" sz="20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Nova Versão do Fluxo de homologação de Classes.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756509C-34AB-40D0-824C-5DDE0538CB70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0401CFE0-FB79-4027-8492-2E693D566102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Triângulo isósceles 7">
              <a:extLst>
                <a:ext uri="{FF2B5EF4-FFF2-40B4-BE49-F238E27FC236}">
                  <a16:creationId xmlns:a16="http://schemas.microsoft.com/office/drawing/2014/main" xmlns="" id="{8A9CB088-A146-4E05-81FB-618F2F33D31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isósceles 10">
              <a:extLst>
                <a:ext uri="{FF2B5EF4-FFF2-40B4-BE49-F238E27FC236}">
                  <a16:creationId xmlns:a16="http://schemas.microsoft.com/office/drawing/2014/main" xmlns="" id="{29AE7AA4-55F6-4E58-9E8C-6FB84C7BC3B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2FE1D728-731F-42C1-B6D0-069DFD70CDC8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</p:spTree>
    <p:extLst>
      <p:ext uri="{BB962C8B-B14F-4D97-AF65-F5344CB8AC3E}">
        <p14:creationId xmlns:p14="http://schemas.microsoft.com/office/powerpoint/2010/main" val="23119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-1" y="-12762"/>
            <a:ext cx="6577781" cy="541082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IMPORTÂNCIA DA ATUALIZAÇÃO DO CADASTRO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A10F27-53DA-4D41-9C83-DF0EB64576B2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FE9509D-5E9B-4DCE-BE2A-C3064F8E6358}"/>
              </a:ext>
            </a:extLst>
          </p:cNvPr>
          <p:cNvSpPr txBox="1"/>
          <p:nvPr/>
        </p:nvSpPr>
        <p:spPr>
          <a:xfrm>
            <a:off x="592990" y="679121"/>
            <a:ext cx="10840720" cy="46474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2000" dirty="0"/>
          </a:p>
          <a:p>
            <a:r>
              <a:rPr lang="pt-BR" sz="2000" dirty="0"/>
              <a:t>Caso o estudante não tenha os dados obrigatórios atualizados (endereço, geolocalização, telefone, e-mail,  cadastrado do responsável, bem como comprovante de residência anexo), o botão para iniciar o processo de intenção de </a:t>
            </a:r>
            <a:r>
              <a:rPr lang="pt-BR" sz="2000" b="1" dirty="0"/>
              <a:t>rematrícula não ficará disponível na ficha do aluno.</a:t>
            </a:r>
            <a:endParaRPr lang="pt-BR" b="1" dirty="0"/>
          </a:p>
          <a:p>
            <a:endParaRPr lang="pt-BR" sz="2000" dirty="0"/>
          </a:p>
          <a:p>
            <a:r>
              <a:rPr lang="pt-BR" sz="2000" b="1" dirty="0"/>
              <a:t>Em todas as etapas do processo de matrícula </a:t>
            </a:r>
            <a:r>
              <a:rPr lang="pt-BR" sz="2000" dirty="0"/>
              <a:t>e especialmente nas inscrições por deslocamento com alteração de endereço e por transferência, para possibilitar melhor alocação da matrícula do estudante, é </a:t>
            </a:r>
            <a:r>
              <a:rPr lang="pt-BR" sz="2000" b="1" dirty="0"/>
              <a:t>recomendável </a:t>
            </a:r>
            <a:r>
              <a:rPr lang="pt-BR" sz="2000" dirty="0"/>
              <a:t>a apresentação de certidão de nascimento, RG, carteirinha de vacinação e comprovante de endereço</a:t>
            </a:r>
            <a:r>
              <a:rPr lang="pt-BR" dirty="0"/>
              <a:t>.</a:t>
            </a:r>
            <a:endParaRPr lang="pt-BR" dirty="0">
              <a:cs typeface="Calibri"/>
            </a:endParaRPr>
          </a:p>
          <a:p>
            <a:endParaRPr lang="pt-BR" dirty="0"/>
          </a:p>
          <a:p>
            <a:r>
              <a:rPr lang="pt-BR" dirty="0"/>
              <a:t>Com base </a:t>
            </a:r>
            <a:r>
              <a:rPr lang="pt-BR" sz="2000" dirty="0"/>
              <a:t>nos termos da </a:t>
            </a:r>
            <a:r>
              <a:rPr lang="pt-BR" sz="2000" b="1" dirty="0"/>
              <a:t>lei Nº 17.252/2020</a:t>
            </a:r>
            <a:r>
              <a:rPr lang="pt-BR" sz="2000" dirty="0"/>
              <a:t>, todos estudantes deverão apresentar cópia da </a:t>
            </a:r>
            <a:r>
              <a:rPr lang="pt-BR" sz="2000" b="1" dirty="0"/>
              <a:t>carteira de vacinação  </a:t>
            </a:r>
            <a:r>
              <a:rPr lang="pt-BR" sz="2000" dirty="0"/>
              <a:t>ou declaração emitida pela unidade básica de saúde, atestando a regularidade da vacinação do mesmo</a:t>
            </a:r>
            <a:r>
              <a:rPr lang="pt-BR" sz="2000" dirty="0">
                <a:cs typeface="Calibri"/>
              </a:rPr>
              <a:t>.  </a:t>
            </a:r>
            <a:r>
              <a:rPr lang="pt-BR" sz="2000" dirty="0"/>
              <a:t>A falta de apresentação do documento  </a:t>
            </a:r>
            <a:r>
              <a:rPr lang="pt-BR" sz="2000" b="1" dirty="0"/>
              <a:t>não impossibilitará a matrícula</a:t>
            </a:r>
            <a:r>
              <a:rPr lang="pt-BR" sz="2000" dirty="0"/>
              <a:t>, porém a situação deverá ser regularizada em um prazo </a:t>
            </a:r>
            <a:r>
              <a:rPr lang="pt-BR" sz="2000" b="1" dirty="0"/>
              <a:t>máximo de 60 (sessenta) dias</a:t>
            </a:r>
            <a:r>
              <a:rPr lang="pt-BR" sz="2000" dirty="0"/>
              <a:t>, pelo responsável.</a:t>
            </a:r>
            <a:endParaRPr lang="pt-BR" sz="2000" dirty="0">
              <a:cs typeface="Calibri"/>
            </a:endParaRP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F6FDEFA-C5A9-487D-ABB8-A5388909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060" y="4772466"/>
            <a:ext cx="2105868" cy="117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982906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INTERESSE DE REMATRÍCULA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A10F27-53DA-4D41-9C83-DF0EB64576B2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pic>
        <p:nvPicPr>
          <p:cNvPr id="2" name="Imagem 9" descr="Interface gráfica do usuário, Aplicativo, PowerPoint&#10;&#10;Descrição gerada automaticamente">
            <a:extLst>
              <a:ext uri="{FF2B5EF4-FFF2-40B4-BE49-F238E27FC236}">
                <a16:creationId xmlns:a16="http://schemas.microsoft.com/office/drawing/2014/main" xmlns="" id="{B1B41B93-E670-4A04-808B-CFFAD383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29786"/>
            <a:ext cx="11963400" cy="43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1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982906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INTERESSE DE REMATRÍCULA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A10F27-53DA-4D41-9C83-DF0EB64576B2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pic>
        <p:nvPicPr>
          <p:cNvPr id="9" name="Imagem 9" descr="Uma imagem contendo Tabela&#10;&#10;Descrição gerada automaticamente">
            <a:extLst>
              <a:ext uri="{FF2B5EF4-FFF2-40B4-BE49-F238E27FC236}">
                <a16:creationId xmlns:a16="http://schemas.microsoft.com/office/drawing/2014/main" xmlns="" id="{35B40BE7-D0C9-4203-8D0D-90B21B1F9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826094"/>
            <a:ext cx="10706100" cy="32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2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982906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INTERESSE DE REMATRÍCULA </a:t>
            </a:r>
          </a:p>
        </p:txBody>
      </p:sp>
      <p:pic>
        <p:nvPicPr>
          <p:cNvPr id="10" name="Imagem 10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7955793A-0E0E-4DB1-A775-A5C1BBE8A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5618"/>
            <a:ext cx="6276975" cy="647821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6DD47BBC-27A5-4CA0-857F-1B1396904B79}"/>
              </a:ext>
            </a:extLst>
          </p:cNvPr>
          <p:cNvSpPr txBox="1"/>
          <p:nvPr/>
        </p:nvSpPr>
        <p:spPr>
          <a:xfrm>
            <a:off x="819150" y="1866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>
              <a:cs typeface="Calibri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0FCA67D-A55F-4DF6-8F33-E5C9A8C901B2}"/>
              </a:ext>
            </a:extLst>
          </p:cNvPr>
          <p:cNvSpPr txBox="1"/>
          <p:nvPr/>
        </p:nvSpPr>
        <p:spPr>
          <a:xfrm>
            <a:off x="331919" y="1229922"/>
            <a:ext cx="3982906" cy="1754326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cs typeface="Calibri"/>
              </a:rPr>
              <a:t>Os dados do cadastro  dos estudantes e responsáveis precisam ser atualizados ou confirmados para prosseguir.</a:t>
            </a: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Observação: Associar os cadastros de irmãos </a:t>
            </a:r>
          </a:p>
        </p:txBody>
      </p:sp>
    </p:spTree>
    <p:extLst>
      <p:ext uri="{BB962C8B-B14F-4D97-AF65-F5344CB8AC3E}">
        <p14:creationId xmlns:p14="http://schemas.microsoft.com/office/powerpoint/2010/main" val="52838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410464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MANIFESTAÇÃO DE INTERESSE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3D563A9-D1FB-41F2-916C-CAFF29CBA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726" y="211835"/>
            <a:ext cx="6905273" cy="63007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BAC0BCB-40D7-4364-8B0F-3818971F371B}"/>
              </a:ext>
            </a:extLst>
          </p:cNvPr>
          <p:cNvSpPr txBox="1"/>
          <p:nvPr/>
        </p:nvSpPr>
        <p:spPr>
          <a:xfrm>
            <a:off x="254000" y="1824834"/>
            <a:ext cx="4602479" cy="31393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BR" dirty="0"/>
          </a:p>
          <a:p>
            <a:pPr algn="just"/>
            <a:r>
              <a:rPr lang="pt-BR" dirty="0"/>
              <a:t>Nesse módulo, o sistema apresentará o nome do responsável ou do estudante maior de 18 anos, o mesmo deverá selecionar a opção continuar na rede publica e  clicar na opção SIM.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Em seguida deverá ler o termo de responsabilidade, clicar na opção apresentada pelo o sistema e salvar.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1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78968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CENTRO DE LÍNGUAS - CEL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A241948-06CB-49A2-BBBA-CB394703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79" y="181781"/>
            <a:ext cx="7582197" cy="653540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25E78DD-2D73-4E1A-8150-8F7813E2789B}"/>
              </a:ext>
            </a:extLst>
          </p:cNvPr>
          <p:cNvSpPr txBox="1"/>
          <p:nvPr/>
        </p:nvSpPr>
        <p:spPr>
          <a:xfrm>
            <a:off x="335280" y="1255875"/>
            <a:ext cx="3667760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O Centro de Línguas é ofertado para estudantes a partir do 7º ano do Ensino Fundamental, com matrícula ativa na rede estadual.</a:t>
            </a:r>
          </a:p>
          <a:p>
            <a:endParaRPr lang="pt-BR" dirty="0"/>
          </a:p>
          <a:p>
            <a:r>
              <a:rPr lang="pt-BR" dirty="0"/>
              <a:t>O sistema somente apresentará a unidade e opções de curso, se o estudante residir até 2 km da unidade ofertante.</a:t>
            </a:r>
          </a:p>
        </p:txBody>
      </p:sp>
    </p:spTree>
    <p:extLst>
      <p:ext uri="{BB962C8B-B14F-4D97-AF65-F5344CB8AC3E}">
        <p14:creationId xmlns:p14="http://schemas.microsoft.com/office/powerpoint/2010/main" val="236485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431800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4ª SÉRIE ENSINO MÉDIO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9F8A836-9D45-42F0-BA57-F0D4F393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609" y="278780"/>
            <a:ext cx="7330831" cy="64008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149204F-A9FA-4A3B-AB1C-9EA60FB4A08D}"/>
              </a:ext>
            </a:extLst>
          </p:cNvPr>
          <p:cNvSpPr txBox="1"/>
          <p:nvPr/>
        </p:nvSpPr>
        <p:spPr>
          <a:xfrm>
            <a:off x="243840" y="1420283"/>
            <a:ext cx="4074160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/>
              <a:t>4ª Série do Ensino Médio, disponibilizada apenas para estudantes concluintes da 3ª Série do Ensino Médio em 2020.</a:t>
            </a:r>
          </a:p>
          <a:p>
            <a:endParaRPr lang="pt-BR" dirty="0"/>
          </a:p>
          <a:p>
            <a:r>
              <a:rPr lang="pt-BR" dirty="0"/>
              <a:t>Os estudantes poderão escolher no mínimo 3 disciplinas.</a:t>
            </a:r>
            <a:endParaRPr lang="pt-BR" dirty="0"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3769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2520176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NOVOTEC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B720CFD-0FE2-42C4-9109-E366B03E7B32}"/>
              </a:ext>
            </a:extLst>
          </p:cNvPr>
          <p:cNvSpPr txBox="1"/>
          <p:nvPr/>
        </p:nvSpPr>
        <p:spPr>
          <a:xfrm flipH="1">
            <a:off x="1630799" y="1400498"/>
            <a:ext cx="8611236" cy="36933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2400" dirty="0">
              <a:cs typeface="Calibri"/>
            </a:endParaRPr>
          </a:p>
          <a:p>
            <a:r>
              <a:rPr lang="pt-BR" sz="2400" b="1" dirty="0" err="1">
                <a:cs typeface="Calibri"/>
              </a:rPr>
              <a:t>Novotec</a:t>
            </a:r>
            <a:r>
              <a:rPr lang="pt-BR" sz="2400" dirty="0">
                <a:cs typeface="Calibri"/>
              </a:rPr>
              <a:t>, parceria com o Centro Paula Souza, disponível para alunos concluintes do 9º ano do Ensino Fundamental.</a:t>
            </a:r>
          </a:p>
          <a:p>
            <a:endParaRPr lang="pt-BR" dirty="0"/>
          </a:p>
          <a:p>
            <a:r>
              <a:rPr lang="pt-BR" sz="2400" dirty="0">
                <a:cs typeface="Calibri"/>
              </a:rPr>
              <a:t>O sistema apresentará as unidades ofertantes e os cursos disponíveis.</a:t>
            </a:r>
          </a:p>
          <a:p>
            <a:endParaRPr lang="pt-BR" sz="2400" dirty="0">
              <a:cs typeface="Calibri"/>
            </a:endParaRPr>
          </a:p>
          <a:p>
            <a:r>
              <a:rPr lang="pt-BR" sz="2400" b="1" dirty="0" err="1">
                <a:cs typeface="Calibri"/>
              </a:rPr>
              <a:t>Novotec</a:t>
            </a:r>
            <a:r>
              <a:rPr lang="pt-BR" sz="2400" dirty="0">
                <a:cs typeface="Calibri"/>
              </a:rPr>
              <a:t>  - </a:t>
            </a:r>
            <a:r>
              <a:rPr lang="pt-BR" sz="2400" dirty="0">
                <a:ea typeface="+mn-lt"/>
                <a:cs typeface="+mn-lt"/>
              </a:rPr>
              <a:t>Cursos técnicos integrados às aulas e disciplinas do Ensino Médio.</a:t>
            </a:r>
            <a:endParaRPr lang="pt-BR" sz="2400" dirty="0">
              <a:cs typeface="Calibri"/>
            </a:endParaRPr>
          </a:p>
          <a:p>
            <a:endParaRPr lang="pt-BR" sz="2400" dirty="0">
              <a:ea typeface="+mn-lt"/>
              <a:cs typeface="+mn-lt"/>
            </a:endParaRPr>
          </a:p>
        </p:txBody>
      </p:sp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4738C843-8C8F-4123-A805-7F66169EF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5515214"/>
            <a:ext cx="2743200" cy="11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9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1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10701C3-017E-49ED-A6BF-5343C6989FD8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Matrícula – 2021 </a:t>
            </a:r>
          </a:p>
        </p:txBody>
      </p:sp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xmlns="" id="{0779139A-2E6C-47FE-9F35-0540401FA728}"/>
              </a:ext>
            </a:extLst>
          </p:cNvPr>
          <p:cNvSpPr/>
          <p:nvPr/>
        </p:nvSpPr>
        <p:spPr>
          <a:xfrm>
            <a:off x="0" y="17718"/>
            <a:ext cx="252984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PAUTA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374CFD8-46A9-40BE-9879-F2EEE126B080}"/>
              </a:ext>
            </a:extLst>
          </p:cNvPr>
          <p:cNvSpPr/>
          <p:nvPr/>
        </p:nvSpPr>
        <p:spPr>
          <a:xfrm>
            <a:off x="386080" y="1179083"/>
            <a:ext cx="113893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/>
          </a:p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8FE8C7B-3BAB-4843-8F61-C306D6143294}"/>
              </a:ext>
            </a:extLst>
          </p:cNvPr>
          <p:cNvSpPr/>
          <p:nvPr/>
        </p:nvSpPr>
        <p:spPr>
          <a:xfrm>
            <a:off x="6359145" y="2052065"/>
            <a:ext cx="5416295" cy="35394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Cronograma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 Mudanças na Matrícula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Procedimentos de Matrícula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Responsabilidade no Processo de  Matrícula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Pontos de atenção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Corte Etário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Formação e homologação das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Fechamento e Rendimento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Reclassificação  </a:t>
            </a:r>
          </a:p>
          <a:p>
            <a:endParaRPr lang="pt-BR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380600E2-FA68-4EA9-BC18-E32CA108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97" y="706262"/>
            <a:ext cx="4866641" cy="269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1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32232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 TEMPO INTEGRAL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2F25A4B-CF97-4924-9ED2-D430B8D05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546" y="165283"/>
            <a:ext cx="7451542" cy="65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79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262128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 NOTURNO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C3ABE5F-20B9-4C68-AAF1-752330280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244" y="307913"/>
            <a:ext cx="7608464" cy="639768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704C7E8-1EE0-4E67-82F8-68E8178452E9}"/>
              </a:ext>
            </a:extLst>
          </p:cNvPr>
          <p:cNvSpPr txBox="1"/>
          <p:nvPr/>
        </p:nvSpPr>
        <p:spPr>
          <a:xfrm flipH="1">
            <a:off x="224291" y="1828800"/>
            <a:ext cx="3961627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r>
              <a:rPr lang="pt-BR" sz="2000" dirty="0"/>
              <a:t>Disponível para estudantes com necessidade de estudar no período noturno, conforme legislação vigente.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338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35280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 LÍNGUA ESPANHOLA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0BC3DC8-1504-4D40-96A7-11681B84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509" y="529683"/>
            <a:ext cx="7252493" cy="619314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C50C0E-91C4-4B95-AF90-33C4A56A0571}"/>
              </a:ext>
            </a:extLst>
          </p:cNvPr>
          <p:cNvSpPr txBox="1"/>
          <p:nvPr/>
        </p:nvSpPr>
        <p:spPr>
          <a:xfrm>
            <a:off x="253998" y="1295561"/>
            <a:ext cx="4145282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/>
              <a:t>Disponível para estudantes concluintes do 9º ano do Ensino Fundamental, da rede estadual.</a:t>
            </a:r>
          </a:p>
        </p:txBody>
      </p:sp>
    </p:spTree>
    <p:extLst>
      <p:ext uri="{BB962C8B-B14F-4D97-AF65-F5344CB8AC3E}">
        <p14:creationId xmlns:p14="http://schemas.microsoft.com/office/powerpoint/2010/main" val="3557366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982906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INTERESSE DE REMATRÍCULA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A10F27-53DA-4D41-9C83-DF0EB64576B2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iome" panose="020B0502040204020203" pitchFamily="34" charset="0"/>
                <a:cs typeface="Biome" panose="020B0502040204020203" pitchFamily="34" charset="0"/>
              </a:rPr>
              <a:t>CITEM/DGREM/CEMAT - Matrícula – 2021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FFF6631-4F2B-43D4-AF32-082EEA2DD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3" y="1149928"/>
            <a:ext cx="11184394" cy="45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98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F46FE338-EB3E-4610-91D4-7A469F1AA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80" y="949785"/>
            <a:ext cx="11186160" cy="5227178"/>
          </a:xfrm>
          <a:prstGeom prst="rect">
            <a:avLst/>
          </a:prstGeom>
        </p:spPr>
      </p:pic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xmlns="" id="{120DFB78-570B-4F6A-A907-0B20152360EB}"/>
              </a:ext>
            </a:extLst>
          </p:cNvPr>
          <p:cNvSpPr/>
          <p:nvPr/>
        </p:nvSpPr>
        <p:spPr>
          <a:xfrm>
            <a:off x="-1" y="27878"/>
            <a:ext cx="6747641" cy="550191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 REMATRÍCULA – APLICATIVO MINHA ESCOLA SP</a:t>
            </a:r>
          </a:p>
        </p:txBody>
      </p:sp>
    </p:spTree>
    <p:extLst>
      <p:ext uri="{BB962C8B-B14F-4D97-AF65-F5344CB8AC3E}">
        <p14:creationId xmlns:p14="http://schemas.microsoft.com/office/powerpoint/2010/main" val="1181461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C52452B5-4DEE-47A5-A170-E85F5DD3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395" y="788277"/>
            <a:ext cx="9735210" cy="5819612"/>
          </a:xfrm>
          <a:prstGeom prst="rect">
            <a:avLst/>
          </a:prstGeom>
        </p:spPr>
      </p:pic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xmlns="" id="{9F8C6D71-DDA6-49A7-A18B-84F1B975F38A}"/>
              </a:ext>
            </a:extLst>
          </p:cNvPr>
          <p:cNvSpPr/>
          <p:nvPr/>
        </p:nvSpPr>
        <p:spPr>
          <a:xfrm>
            <a:off x="-1" y="27878"/>
            <a:ext cx="6747641" cy="550191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 REMATRÍCULA – APLICATIVO MINHA ESCOLA SP</a:t>
            </a:r>
          </a:p>
        </p:txBody>
      </p:sp>
    </p:spTree>
    <p:extLst>
      <p:ext uri="{BB962C8B-B14F-4D97-AF65-F5344CB8AC3E}">
        <p14:creationId xmlns:p14="http://schemas.microsoft.com/office/powerpoint/2010/main" val="3839657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E55417D6-20EA-4111-BC00-3116B0784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071" y="931077"/>
            <a:ext cx="9240879" cy="5655789"/>
          </a:xfrm>
          <a:prstGeom prst="rect">
            <a:avLst/>
          </a:prstGeom>
        </p:spPr>
      </p:pic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xmlns="" id="{7C63D2CD-A46B-4798-A3BF-3107BC4B99DD}"/>
              </a:ext>
            </a:extLst>
          </p:cNvPr>
          <p:cNvSpPr/>
          <p:nvPr/>
        </p:nvSpPr>
        <p:spPr>
          <a:xfrm>
            <a:off x="-1" y="27878"/>
            <a:ext cx="6747641" cy="550191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 REMATRÍCULA – APLICATIVO MINHA ESCOLA SP</a:t>
            </a:r>
          </a:p>
        </p:txBody>
      </p:sp>
    </p:spTree>
    <p:extLst>
      <p:ext uri="{BB962C8B-B14F-4D97-AF65-F5344CB8AC3E}">
        <p14:creationId xmlns:p14="http://schemas.microsoft.com/office/powerpoint/2010/main" val="2097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81000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 DEFINIÇÃO DE ALUNOS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4D63F90-E8C4-49C9-A7FA-5FACBDCF7F9A}"/>
              </a:ext>
            </a:extLst>
          </p:cNvPr>
          <p:cNvSpPr txBox="1"/>
          <p:nvPr/>
        </p:nvSpPr>
        <p:spPr>
          <a:xfrm>
            <a:off x="701041" y="1800582"/>
            <a:ext cx="10307320" cy="31085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/>
              <a:buChar char="Ø"/>
            </a:pPr>
            <a:endParaRPr lang="pt-BR" dirty="0">
              <a:ea typeface="+mn-lt"/>
              <a:cs typeface="+mn-lt"/>
            </a:endParaRPr>
          </a:p>
          <a:p>
            <a:pPr marL="285750" indent="-285750" algn="just">
              <a:buFont typeface="Wingdings"/>
              <a:buChar char="Ø"/>
            </a:pPr>
            <a:r>
              <a:rPr lang="pt-BR" sz="2000" dirty="0">
                <a:ea typeface="+mn-lt"/>
                <a:cs typeface="+mn-lt"/>
              </a:rPr>
              <a:t>Estudantes da última etapa da pré-escola da rede pública, candidatos à vaga no 1º ano, do Ensino Fundamental;</a:t>
            </a:r>
          </a:p>
          <a:p>
            <a:pPr marL="285750" indent="-285750" algn="just">
              <a:buFont typeface="Wingdings"/>
              <a:buChar char="Ø"/>
            </a:pPr>
            <a:endParaRPr lang="pt-BR" sz="2000" dirty="0">
              <a:cs typeface="Calibri" panose="020F0502020204030204"/>
            </a:endParaRPr>
          </a:p>
          <a:p>
            <a:pPr marL="285750" indent="-285750" algn="just">
              <a:buFont typeface="Wingdings"/>
              <a:buChar char="Ø"/>
            </a:pPr>
            <a:r>
              <a:rPr lang="pt-BR" sz="2000" dirty="0">
                <a:ea typeface="+mn-lt"/>
                <a:cs typeface="+mn-lt"/>
              </a:rPr>
              <a:t>Estudantes oriundos do 5º ano, do Ensino Fundamental,  candidatos à vaga no 6º ano, do Ensino Fundamental na rede estadual.</a:t>
            </a:r>
          </a:p>
          <a:p>
            <a:pPr algn="just"/>
            <a:endParaRPr lang="pt-BR" sz="2000" dirty="0">
              <a:ea typeface="+mn-lt"/>
              <a:cs typeface="+mn-lt"/>
            </a:endParaRPr>
          </a:p>
          <a:p>
            <a:pPr marL="285750" indent="-285750" algn="just">
              <a:buFont typeface="Wingdings"/>
              <a:buChar char="Ø"/>
            </a:pPr>
            <a:r>
              <a:rPr lang="pt-BR" sz="2000" dirty="0">
                <a:ea typeface="+mn-lt"/>
                <a:cs typeface="+mn-lt"/>
              </a:rPr>
              <a:t>Estudantes concluintes do 9º ano Ensino Fundamental em escola pública/municipal ou no SESI, que confirmarem, após consulta, o interesse em cursar o Ensino Médio. Inclusive EJA.</a:t>
            </a:r>
          </a:p>
          <a:p>
            <a:pPr algn="just"/>
            <a:endParaRPr lang="pt-BR" dirty="0">
              <a:cs typeface="Calibri" panose="020F0502020204030204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888480A2-4866-44AC-A15E-9253B23E3E9C}"/>
              </a:ext>
            </a:extLst>
          </p:cNvPr>
          <p:cNvGrpSpPr/>
          <p:nvPr/>
        </p:nvGrpSpPr>
        <p:grpSpPr>
          <a:xfrm rot="16200000">
            <a:off x="5956611" y="1452444"/>
            <a:ext cx="278780" cy="10024950"/>
            <a:chOff x="4404732" y="217448"/>
            <a:chExt cx="278780" cy="607184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BB756C19-25C5-47DB-BE34-95A032A6D491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Triângulo isósceles 6">
              <a:extLst>
                <a:ext uri="{FF2B5EF4-FFF2-40B4-BE49-F238E27FC236}">
                  <a16:creationId xmlns:a16="http://schemas.microsoft.com/office/drawing/2014/main" xmlns="" id="{4889496F-68C8-48F4-807F-D680C13FF62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Triângulo isósceles 7">
              <a:extLst>
                <a:ext uri="{FF2B5EF4-FFF2-40B4-BE49-F238E27FC236}">
                  <a16:creationId xmlns:a16="http://schemas.microsoft.com/office/drawing/2014/main" xmlns="" id="{50444320-DFAC-458E-98DA-196024597138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05E233B-FDBF-46EE-8370-A75CA3BD1881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</p:spTree>
    <p:extLst>
      <p:ext uri="{BB962C8B-B14F-4D97-AF65-F5344CB8AC3E}">
        <p14:creationId xmlns:p14="http://schemas.microsoft.com/office/powerpoint/2010/main" val="1735727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585216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 RELATÓRIO DE REMATRÍCULA POR TURMA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A10F27-53DA-4D41-9C83-DF0EB64576B2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48BAD82-5996-4C13-BF03-F159973D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" y="1193236"/>
            <a:ext cx="11287760" cy="42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73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A10F27-53DA-4D41-9C83-DF0EB64576B2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iome" panose="020B0502040204020203" pitchFamily="34" charset="0"/>
                <a:cs typeface="Biome" panose="020B0502040204020203" pitchFamily="34" charset="0"/>
              </a:rPr>
              <a:t>CITEM/DGREM/CEMAT - Matrícula – 2021 </a:t>
            </a:r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37DCF390-9895-43AB-98EC-D94AB91F8EC7}"/>
              </a:ext>
            </a:extLst>
          </p:cNvPr>
          <p:cNvSpPr/>
          <p:nvPr/>
        </p:nvSpPr>
        <p:spPr>
          <a:xfrm>
            <a:off x="-1" y="-3237"/>
            <a:ext cx="3567881" cy="531557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INSCRIÇÃO ONLINE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F612F289-F82B-4741-BD84-FA0EB89FFE6F}"/>
              </a:ext>
            </a:extLst>
          </p:cNvPr>
          <p:cNvSpPr txBox="1"/>
          <p:nvPr/>
        </p:nvSpPr>
        <p:spPr>
          <a:xfrm>
            <a:off x="1083525" y="1543794"/>
            <a:ext cx="9696450" cy="31393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err="1">
                <a:cs typeface="Calibri"/>
              </a:rPr>
              <a:t>Pré</a:t>
            </a:r>
            <a:r>
              <a:rPr lang="pt-BR" sz="2000" dirty="0">
                <a:cs typeface="Calibri"/>
              </a:rPr>
              <a:t> inscrição on-line, para estudantes oriundos da rede privada de ensino, outros estados, países ou estudantes fora da rede pública.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cs typeface="Calibri"/>
              </a:rPr>
              <a:t>O responsável ou estudante maior de 18 anos, deverá preencher todos os campos e anexar os documentos solicitados.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cs typeface="Calibri"/>
              </a:rPr>
              <a:t>A </a:t>
            </a:r>
            <a:r>
              <a:rPr lang="pt-BR" sz="2000" dirty="0" err="1">
                <a:cs typeface="Calibri"/>
              </a:rPr>
              <a:t>pré</a:t>
            </a:r>
            <a:r>
              <a:rPr lang="pt-BR" sz="2000" dirty="0">
                <a:cs typeface="Calibri"/>
              </a:rPr>
              <a:t> inscrição on-line é realizada por meio do seguinte link:</a:t>
            </a:r>
          </a:p>
          <a:p>
            <a:r>
              <a:rPr lang="pt-BR" sz="2000" dirty="0">
                <a:cs typeface="Calibri"/>
                <a:hlinkClick r:id="rId2"/>
              </a:rPr>
              <a:t>  https://sed.educacao.sp.gov.br/preinscricao</a:t>
            </a:r>
            <a:r>
              <a:rPr lang="pt-BR" sz="2000" dirty="0">
                <a:cs typeface="Calibri"/>
              </a:rPr>
              <a:t>.</a:t>
            </a:r>
          </a:p>
          <a:p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91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1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10701C3-017E-49ED-A6BF-5343C6989FD8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Matrícula – 2021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374CFD8-46A9-40BE-9879-F2EEE126B080}"/>
              </a:ext>
            </a:extLst>
          </p:cNvPr>
          <p:cNvSpPr/>
          <p:nvPr/>
        </p:nvSpPr>
        <p:spPr>
          <a:xfrm>
            <a:off x="386080" y="1179083"/>
            <a:ext cx="113893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/>
          </a:p>
          <a:p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0AB0EC9D-6D52-41DA-A829-D629752B9CAD}"/>
              </a:ext>
            </a:extLst>
          </p:cNvPr>
          <p:cNvSpPr/>
          <p:nvPr/>
        </p:nvSpPr>
        <p:spPr>
          <a:xfrm>
            <a:off x="1543810" y="1471470"/>
            <a:ext cx="95646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i="1" u="sng">
                <a:latin typeface="Arial Rounded MT Bold" panose="020F0704030504030204" pitchFamily="34" charset="0"/>
              </a:rPr>
              <a:t>CRONOGRAMA DE MATRÍCULA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32A80E74-1F3A-4C27-90BC-40C9B484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120" y="2914223"/>
            <a:ext cx="5161279" cy="29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04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1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10701C3-017E-49ED-A6BF-5343C6989FD8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iome" panose="020B0502040204020203" pitchFamily="34" charset="0"/>
                <a:cs typeface="Biome" panose="020B0502040204020203" pitchFamily="34" charset="0"/>
              </a:rPr>
              <a:t>CITEM/DGREM/CEMAT - Matrícula – 2021 </a:t>
            </a:r>
          </a:p>
        </p:txBody>
      </p:sp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xmlns="" id="{0779139A-2E6C-47FE-9F35-0540401FA728}"/>
              </a:ext>
            </a:extLst>
          </p:cNvPr>
          <p:cNvSpPr/>
          <p:nvPr/>
        </p:nvSpPr>
        <p:spPr>
          <a:xfrm>
            <a:off x="0" y="7558"/>
            <a:ext cx="630936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RESPONSÁVEIS PELO PROCESSO DE MATRÍCULA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3A5A6ED-8DE1-4128-98E5-A6D6F14D2CDA}"/>
              </a:ext>
            </a:extLst>
          </p:cNvPr>
          <p:cNvSpPr txBox="1"/>
          <p:nvPr/>
        </p:nvSpPr>
        <p:spPr>
          <a:xfrm>
            <a:off x="360680" y="840951"/>
            <a:ext cx="11470640" cy="50167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2000">
              <a:solidFill>
                <a:srgbClr val="000000"/>
              </a:solidFill>
              <a:cs typeface="Calibri"/>
            </a:endParaRPr>
          </a:p>
          <a:p>
            <a:r>
              <a:rPr lang="pt-BR" sz="2000"/>
              <a:t>Para a efetivação do processo de matrícula antecipada 2021, tanto Dirigentes Regionais de Ensino, quanto, Supervisores de Ensino, Diretores dos Centros de Informações Educacionais e Gestão da Rede Escolar e Diretores dos Núcleos de Gestão da Rede Escolar e Matrícula, devem atuar de forma articulada, observadas as respectivas áreas de atuação e competência, visando garantir o cumprimento dos seguintes itens:</a:t>
            </a:r>
            <a:endParaRPr lang="pt-BR" sz="2000">
              <a:cs typeface="Calibri"/>
            </a:endParaRPr>
          </a:p>
          <a:p>
            <a:endParaRPr lang="pt-BR" sz="20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/>
              <a:t>Orientar e conduzir o processo de matrícula antecipada;</a:t>
            </a:r>
            <a:endParaRPr lang="pt-BR" sz="200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/>
              <a:t>Dirimir dúvidas e apoiar os Municípios em todas as etapas do processo;</a:t>
            </a:r>
            <a:endParaRPr lang="pt-BR" sz="200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/>
              <a:t>Definir procedimentos com vistas ao atendimento da totalidade dos alunos nas escolas estaduais e municipais, em consonância com as orientações da CITEM;</a:t>
            </a:r>
            <a:endParaRPr lang="pt-BR" sz="200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/>
              <a:t>Proceder, em conjunto com os órgãos Municipais de Educação, à análise e à compatibilização demanda/vagas, assegurando a matrícula da totalidade dos estudantes e dos candidatos cadastrados, nas respectivas áreas de circunscrição;</a:t>
            </a:r>
            <a:endParaRPr lang="pt-B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9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1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10701C3-017E-49ED-A6BF-5343C6989FD8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iome" panose="020B0502040204020203" pitchFamily="34" charset="0"/>
                <a:cs typeface="Biome" panose="020B0502040204020203" pitchFamily="34" charset="0"/>
              </a:rPr>
              <a:t>CITEM/DGREM/CEMAT - Matrícula – 2021 </a:t>
            </a:r>
          </a:p>
        </p:txBody>
      </p:sp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xmlns="" id="{0779139A-2E6C-47FE-9F35-0540401FA728}"/>
              </a:ext>
            </a:extLst>
          </p:cNvPr>
          <p:cNvSpPr/>
          <p:nvPr/>
        </p:nvSpPr>
        <p:spPr>
          <a:xfrm>
            <a:off x="0" y="-2602"/>
            <a:ext cx="630936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RESPONSÁVEIS PELO PROCESSO DE MATRÍCULA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374CFD8-46A9-40BE-9879-F2EEE126B080}"/>
              </a:ext>
            </a:extLst>
          </p:cNvPr>
          <p:cNvSpPr/>
          <p:nvPr/>
        </p:nvSpPr>
        <p:spPr>
          <a:xfrm>
            <a:off x="431800" y="782121"/>
            <a:ext cx="11328400" cy="49859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Garantir a execução dos registros correspondentes, na Plataforma SED, na hipótese de haver qualquer impedimento em escola de sua circunscrição, para realização de inscrição/cadastramento/matrícula do estudante/candidato;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Assumir a execução dos registros correspondentes, na Plataforma SED, na hipótese de haver qualquer impedimento para a realização de inscrição/cadastramento/matrícula de estudante/candidato;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Matricular e divulgar os resultados para estudantes/candidatos, responsáveis através do endereço eletrônico </a:t>
            </a:r>
            <a:r>
              <a:rPr lang="pt-BR" sz="2000" u="sng" dirty="0">
                <a:hlinkClick r:id="rId2"/>
              </a:rPr>
              <a:t>https://sed.educacao.sp.gov.br/</a:t>
            </a:r>
            <a:r>
              <a:rPr lang="pt-BR" sz="2000" u="sng" dirty="0" err="1">
                <a:hlinkClick r:id="rId2"/>
              </a:rPr>
              <a:t>ConsultaPublica</a:t>
            </a:r>
            <a:r>
              <a:rPr lang="pt-BR" sz="2000" u="sng" dirty="0">
                <a:hlinkClick r:id="rId2"/>
              </a:rPr>
              <a:t>/Consulta</a:t>
            </a:r>
            <a:r>
              <a:rPr lang="pt-BR" sz="2000" u="sng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Zelar pela organização e funcionamento escolar, de acordo com a orientação prevista.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Verificar semanalmente o resultado da compatibilização automática e divulgar amplamente os resultados para estudantes/candidatos e responsáveis.</a:t>
            </a:r>
          </a:p>
          <a:p>
            <a:pPr algn="just"/>
            <a:r>
              <a:rPr lang="pt-BR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7234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322320" cy="541082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PONTOS DE ATENÇÃO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A10F27-53DA-4D41-9C83-DF0EB64576B2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iome" panose="020B0502040204020203" pitchFamily="34" charset="0"/>
                <a:cs typeface="Biome" panose="020B0502040204020203" pitchFamily="34" charset="0"/>
              </a:rPr>
              <a:t>CITEM/DGREM/CEMAT - Matrícula – 2021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5A9CBC4-C069-4F60-8491-504AA2D2E12C}"/>
              </a:ext>
            </a:extLst>
          </p:cNvPr>
          <p:cNvSpPr txBox="1"/>
          <p:nvPr/>
        </p:nvSpPr>
        <p:spPr>
          <a:xfrm>
            <a:off x="670559" y="1955689"/>
            <a:ext cx="10850881" cy="347787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2000" b="1" dirty="0"/>
          </a:p>
          <a:p>
            <a:r>
              <a:rPr lang="pt-BR" sz="2000" b="1" dirty="0"/>
              <a:t>TODAS</a:t>
            </a:r>
            <a:r>
              <a:rPr lang="pt-BR" sz="2000" dirty="0"/>
              <a:t> escolas públicas (estaduais e municipais) e os Postos do Poupatempo constituem-se </a:t>
            </a:r>
            <a:r>
              <a:rPr lang="pt-BR" sz="2000" b="1" dirty="0"/>
              <a:t>postos de inscrição</a:t>
            </a:r>
            <a:r>
              <a:rPr lang="pt-BR" sz="2000" dirty="0"/>
              <a:t> e de informações ao responsável e interessado que procuram por uma vaga em escola pública para participar do processo de matrícula.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Todas as etapas do processo de matrícula antecipada para os Ensinos Fundamental e Médio serão realizadas pela rede estadual e pelas redes municipais de ensino, em conjunto e articuladamente, por meio da plataforma “Secretaria Escolar Digital” – SED, na conformidade do que estabelece a Resolução SE nº 36/2016, que institui a Plataforma SED.     </a:t>
            </a:r>
          </a:p>
          <a:p>
            <a:r>
              <a:rPr lang="pt-BR" sz="2000" dirty="0"/>
              <a:t> </a:t>
            </a:r>
            <a:endParaRPr lang="pt-BR" sz="2000" dirty="0">
              <a:cs typeface="Calibri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F9611CA-929B-4A30-832B-A67C5A8E3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528" y="142170"/>
            <a:ext cx="1792400" cy="16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47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29184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PONTO DE ATENÇÃO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58ECBF0-28EF-4FF5-BF01-0F8A14FC9CB3}"/>
              </a:ext>
            </a:extLst>
          </p:cNvPr>
          <p:cNvSpPr txBox="1"/>
          <p:nvPr/>
        </p:nvSpPr>
        <p:spPr>
          <a:xfrm>
            <a:off x="482278" y="1886339"/>
            <a:ext cx="11227444" cy="36933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2400" b="1" u="sng" dirty="0"/>
          </a:p>
          <a:p>
            <a:r>
              <a:rPr lang="pt-BR" sz="2400" b="1" u="sng" dirty="0"/>
              <a:t>Abandono: </a:t>
            </a:r>
            <a:r>
              <a:rPr lang="pt-BR" sz="2400" dirty="0"/>
              <a:t>Deve ser lançado no final do semestre/ano letivo, após ser esgotado todos os procedimentos possíveis para o processo de Busca Ativa.</a:t>
            </a:r>
          </a:p>
          <a:p>
            <a:endParaRPr lang="pt-BR" sz="2400" dirty="0"/>
          </a:p>
          <a:p>
            <a:r>
              <a:rPr lang="pt-BR" sz="2400" b="1" u="sng" dirty="0"/>
              <a:t>Baixa de transferência: </a:t>
            </a:r>
            <a:r>
              <a:rPr lang="pt-BR" sz="2400" dirty="0"/>
              <a:t>Deve ser lançado apenas para estudante que mudou-se para outro estado, país ou para rede particular. </a:t>
            </a:r>
            <a:endParaRPr lang="pt-BR" sz="2400" dirty="0">
              <a:cs typeface="Calibri"/>
            </a:endParaRPr>
          </a:p>
          <a:p>
            <a:endParaRPr lang="pt-BR" sz="2400" dirty="0"/>
          </a:p>
          <a:p>
            <a:r>
              <a:rPr lang="pt-BR" sz="2400" b="1" u="sng" dirty="0"/>
              <a:t>NCOM: </a:t>
            </a:r>
            <a:r>
              <a:rPr lang="pt-BR" sz="2400" dirty="0"/>
              <a:t>Deve ser lançado após 15 dias consecutivos, contados a partir do primeiro dia letivo imediatamente subsequente ao registro de sua matrícula.</a:t>
            </a:r>
            <a:endParaRPr lang="pt-BR" sz="2400" dirty="0">
              <a:cs typeface="Calibri"/>
            </a:endParaRP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0F0AA95-9F91-4C52-8F53-16BBDDD695AB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FFAB5B3-DD28-40C3-BC79-BC0202776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787" y="137018"/>
            <a:ext cx="1701935" cy="15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88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2520176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CORTE ETÁRIO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91D5DAC-5E68-4E59-9A48-C21E39D2F494}"/>
              </a:ext>
            </a:extLst>
          </p:cNvPr>
          <p:cNvSpPr txBox="1"/>
          <p:nvPr/>
        </p:nvSpPr>
        <p:spPr>
          <a:xfrm>
            <a:off x="608703" y="845167"/>
            <a:ext cx="10974593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   </a:t>
            </a:r>
          </a:p>
          <a:p>
            <a:pPr lvl="0"/>
            <a:r>
              <a:rPr lang="pt-BR" sz="2800" dirty="0"/>
              <a:t>Crianças que não frequentam a pré-escola na rede pública, candidatas ao ingresso no Ensino Fundamental, em escola públicas (estadual ou municipal), com idade a partir de 6 anos, completos ou a se completar até </a:t>
            </a:r>
            <a:r>
              <a:rPr lang="pt-BR" sz="2800" b="1" u="sng" dirty="0"/>
              <a:t>31-3-2021</a:t>
            </a:r>
            <a:r>
              <a:rPr lang="pt-BR" sz="2800" dirty="0"/>
              <a:t>, observados os termos da Deliberação CEE nº 166/2019, Indicação CEE nº 173/2019 e o Parecer CEE nº 137/2019.</a:t>
            </a:r>
          </a:p>
          <a:p>
            <a:pPr lvl="0"/>
            <a:endParaRPr lang="pt-BR" sz="28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8468C5-CAC1-47FE-B5B0-B7FFC61671D3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F9A427B-8569-45F0-88D1-A1C22D2FD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683" y="3996450"/>
            <a:ext cx="3449646" cy="21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32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6099485" y="1633418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643128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FORMAÇÃO E HOMOLOGAÇÃO DE CLASSES</a:t>
            </a:r>
          </a:p>
        </p:txBody>
      </p:sp>
      <p:sp>
        <p:nvSpPr>
          <p:cNvPr id="2" name="Fluxograma: Conector 1">
            <a:extLst>
              <a:ext uri="{FF2B5EF4-FFF2-40B4-BE49-F238E27FC236}">
                <a16:creationId xmlns:a16="http://schemas.microsoft.com/office/drawing/2014/main" xmlns="" id="{9A235D60-E27B-4979-A229-F05AFC4333D4}"/>
              </a:ext>
            </a:extLst>
          </p:cNvPr>
          <p:cNvSpPr/>
          <p:nvPr/>
        </p:nvSpPr>
        <p:spPr>
          <a:xfrm>
            <a:off x="354858" y="760870"/>
            <a:ext cx="3475462" cy="17388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b="1" dirty="0">
                <a:cs typeface="Arial"/>
              </a:rPr>
              <a:t>19 a 23-10  Projeção do Quadro Resumo e Formação de Classes</a:t>
            </a:r>
            <a:endParaRPr lang="pt-BR" sz="2000" b="1" dirty="0">
              <a:cs typeface="Arial" panose="020B0604020202020204" pitchFamily="34" charset="0"/>
            </a:endParaRP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xmlns="" id="{7596AC4B-4486-43D3-BADF-D49E5BF5D2BD}"/>
              </a:ext>
            </a:extLst>
          </p:cNvPr>
          <p:cNvSpPr/>
          <p:nvPr/>
        </p:nvSpPr>
        <p:spPr>
          <a:xfrm rot="5400000">
            <a:off x="1732709" y="1121863"/>
            <a:ext cx="719760" cy="347546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Conector 13">
            <a:extLst>
              <a:ext uri="{FF2B5EF4-FFF2-40B4-BE49-F238E27FC236}">
                <a16:creationId xmlns:a16="http://schemas.microsoft.com/office/drawing/2014/main" xmlns="" id="{1D961B02-E153-4CC0-AB6E-BA8D41D1771D}"/>
              </a:ext>
            </a:extLst>
          </p:cNvPr>
          <p:cNvSpPr/>
          <p:nvPr/>
        </p:nvSpPr>
        <p:spPr>
          <a:xfrm>
            <a:off x="221322" y="3550771"/>
            <a:ext cx="3475462" cy="18916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b="1" dirty="0">
                <a:cs typeface="Arial"/>
              </a:rPr>
              <a:t>26 a 30-10 Homologação, rejeição, ajuste do QR e classes para 2021</a:t>
            </a:r>
          </a:p>
        </p:txBody>
      </p:sp>
      <p:pic>
        <p:nvPicPr>
          <p:cNvPr id="15" name="Imagem 15" descr="Interface gráfica do usuário, Aplicativo, Tabela&#10;&#10;Descrição gerada automaticamente">
            <a:extLst>
              <a:ext uri="{FF2B5EF4-FFF2-40B4-BE49-F238E27FC236}">
                <a16:creationId xmlns:a16="http://schemas.microsoft.com/office/drawing/2014/main" xmlns="" id="{B98E6B1B-B1B3-4BB4-AF84-6DBEFBB5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189" y="859753"/>
            <a:ext cx="7015105" cy="5458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xmlns="" id="{37434169-A1F9-4B02-B3E5-0B7918C8989C}"/>
              </a:ext>
            </a:extLst>
          </p:cNvPr>
          <p:cNvSpPr/>
          <p:nvPr/>
        </p:nvSpPr>
        <p:spPr>
          <a:xfrm>
            <a:off x="3830320" y="4169291"/>
            <a:ext cx="988333" cy="501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B741EF3E-24EF-4CD8-A13C-40E95246EF22}"/>
              </a:ext>
            </a:extLst>
          </p:cNvPr>
          <p:cNvSpPr txBox="1"/>
          <p:nvPr/>
        </p:nvSpPr>
        <p:spPr>
          <a:xfrm>
            <a:off x="3963856" y="646186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</a:t>
            </a:r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- Matrícula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– 2021 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C467F8F4-36CE-4F25-878E-4627BDE94D4D}"/>
              </a:ext>
            </a:extLst>
          </p:cNvPr>
          <p:cNvCxnSpPr/>
          <p:nvPr/>
        </p:nvCxnSpPr>
        <p:spPr>
          <a:xfrm>
            <a:off x="6728030" y="5130287"/>
            <a:ext cx="410497" cy="312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xmlns="" id="{8E0F9DCC-6000-4B3A-988B-4F36A1F5E0F4}"/>
              </a:ext>
            </a:extLst>
          </p:cNvPr>
          <p:cNvCxnSpPr>
            <a:cxnSpLocks/>
          </p:cNvCxnSpPr>
          <p:nvPr/>
        </p:nvCxnSpPr>
        <p:spPr>
          <a:xfrm>
            <a:off x="8055384" y="5130286"/>
            <a:ext cx="410497" cy="312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xmlns="" id="{1B125FE2-6171-4D68-85EB-FB7D412064D6}"/>
              </a:ext>
            </a:extLst>
          </p:cNvPr>
          <p:cNvCxnSpPr>
            <a:cxnSpLocks/>
          </p:cNvCxnSpPr>
          <p:nvPr/>
        </p:nvCxnSpPr>
        <p:spPr>
          <a:xfrm>
            <a:off x="9493351" y="5167156"/>
            <a:ext cx="410497" cy="312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025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643128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FORMAÇÃO E HOMOLOGAÇÃO DE CLASSES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8468C5-CAC1-47FE-B5B0-B7FFC61671D3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</a:t>
            </a:r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-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 </a:t>
            </a:r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Matrícula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– 2021 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xmlns="" id="{C78127B2-57B1-4DE4-80F8-607E35D55567}"/>
              </a:ext>
            </a:extLst>
          </p:cNvPr>
          <p:cNvSpPr/>
          <p:nvPr/>
        </p:nvSpPr>
        <p:spPr>
          <a:xfrm>
            <a:off x="196707" y="789625"/>
            <a:ext cx="2891933" cy="13806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b="1" dirty="0">
                <a:cs typeface="Arial"/>
              </a:rPr>
              <a:t>09 a 12-11 AJUSTE DO Q.R.</a:t>
            </a:r>
            <a:endParaRPr lang="pt-BR" sz="2000" b="1" dirty="0">
              <a:cs typeface="Arial" panose="020B0604020202020204" pitchFamily="34" charset="0"/>
            </a:endParaRP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xmlns="" id="{E9486D82-30AA-4895-BB16-B7C842B5B49A}"/>
              </a:ext>
            </a:extLst>
          </p:cNvPr>
          <p:cNvSpPr/>
          <p:nvPr/>
        </p:nvSpPr>
        <p:spPr>
          <a:xfrm rot="5400000">
            <a:off x="1209285" y="2603872"/>
            <a:ext cx="866775" cy="511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Conector 13">
            <a:extLst>
              <a:ext uri="{FF2B5EF4-FFF2-40B4-BE49-F238E27FC236}">
                <a16:creationId xmlns:a16="http://schemas.microsoft.com/office/drawing/2014/main" xmlns="" id="{88C8ED79-DF0A-453F-86A1-04ED39EDB44A}"/>
              </a:ext>
            </a:extLst>
          </p:cNvPr>
          <p:cNvSpPr/>
          <p:nvPr/>
        </p:nvSpPr>
        <p:spPr>
          <a:xfrm>
            <a:off x="120866" y="3685044"/>
            <a:ext cx="2891933" cy="13806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b="1" dirty="0">
                <a:cs typeface="Arial"/>
              </a:rPr>
              <a:t>13 a 23-11 Homologação de classes</a:t>
            </a:r>
            <a:endParaRPr lang="pt-BR" sz="2000" b="1" dirty="0">
              <a:cs typeface="Arial" panose="020B0604020202020204" pitchFamily="34" charset="0"/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xmlns="" id="{C5E5AA4F-9D54-4013-9CF9-761D8B364367}"/>
              </a:ext>
            </a:extLst>
          </p:cNvPr>
          <p:cNvSpPr/>
          <p:nvPr/>
        </p:nvSpPr>
        <p:spPr>
          <a:xfrm>
            <a:off x="3136127" y="4202231"/>
            <a:ext cx="819150" cy="482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F3CE80D0-430D-439F-8FE5-BA8D049B2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" t="3440" r="2198" b="6881"/>
          <a:stretch/>
        </p:blipFill>
        <p:spPr>
          <a:xfrm>
            <a:off x="4078605" y="606925"/>
            <a:ext cx="7658407" cy="5641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792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1" y="154388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643128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FORMAÇÃO E HOMOLOGAÇÃO DE CLASSES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8468C5-CAC1-47FE-B5B0-B7FFC61671D3}"/>
              </a:ext>
            </a:extLst>
          </p:cNvPr>
          <p:cNvSpPr txBox="1"/>
          <p:nvPr/>
        </p:nvSpPr>
        <p:spPr>
          <a:xfrm>
            <a:off x="3993066" y="637169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</a:t>
            </a:r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– NRM - Matrícula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– 2021 </a:t>
            </a:r>
          </a:p>
        </p:txBody>
      </p:sp>
      <p:pic>
        <p:nvPicPr>
          <p:cNvPr id="8" name="Imagem 10" descr="Interface gráfica do usuário, Aplicativo, Tabela, Word&#10;&#10;Descrição gerada automaticamente">
            <a:extLst>
              <a:ext uri="{FF2B5EF4-FFF2-40B4-BE49-F238E27FC236}">
                <a16:creationId xmlns:a16="http://schemas.microsoft.com/office/drawing/2014/main" xmlns="" id="{CCDE135A-B42E-4427-806F-B24FBB0DE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88" t="28355" r="17083" b="12987"/>
          <a:stretch/>
        </p:blipFill>
        <p:spPr>
          <a:xfrm>
            <a:off x="2777285" y="625913"/>
            <a:ext cx="7862507" cy="56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8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643128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FORMAÇÃO E HOMOLOGAÇÃO DE CLASSES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8468C5-CAC1-47FE-B5B0-B7FFC61671D3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</a:t>
            </a:r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- Matrícula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– 2021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198CE96-4449-449B-91E1-74ABC39BB357}"/>
              </a:ext>
            </a:extLst>
          </p:cNvPr>
          <p:cNvSpPr txBox="1"/>
          <p:nvPr/>
        </p:nvSpPr>
        <p:spPr>
          <a:xfrm>
            <a:off x="782320" y="1544326"/>
            <a:ext cx="10424570" cy="39703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sz="2800" b="1" dirty="0">
              <a:cs typeface="Calibri"/>
            </a:endParaRPr>
          </a:p>
          <a:p>
            <a:r>
              <a:rPr lang="pt-BR" sz="2800" b="1" dirty="0">
                <a:cs typeface="Calibri"/>
              </a:rPr>
              <a:t>4ª Série do EM: </a:t>
            </a:r>
            <a:r>
              <a:rPr lang="pt-BR" sz="2800" dirty="0">
                <a:cs typeface="Calibri"/>
              </a:rPr>
              <a:t>Atendimento ao estudante que optar pela 4ª Série do Ensino Médio - matrícula manual.</a:t>
            </a:r>
          </a:p>
          <a:p>
            <a:endParaRPr lang="pt-BR" sz="2800" b="1" dirty="0">
              <a:cs typeface="Calibri"/>
            </a:endParaRPr>
          </a:p>
          <a:p>
            <a:endParaRPr lang="pt-BR" sz="2800" dirty="0">
              <a:solidFill>
                <a:srgbClr val="FF0000"/>
              </a:solidFill>
              <a:cs typeface="Calibri"/>
            </a:endParaRPr>
          </a:p>
          <a:p>
            <a:r>
              <a:rPr lang="pt-BR" sz="2800" b="1" dirty="0">
                <a:cs typeface="Calibri"/>
              </a:rPr>
              <a:t>Lembrando</a:t>
            </a:r>
            <a:r>
              <a:rPr lang="pt-BR" sz="2800" dirty="0">
                <a:cs typeface="Calibri"/>
              </a:rPr>
              <a:t>: todas as classes/turmas deverão ser constituídas de acordo com o referencial numérico disposto na Resolução SE n° 02/2016.</a:t>
            </a:r>
          </a:p>
          <a:p>
            <a:endParaRPr lang="pt-BR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4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05816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FECHAMENTO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8468C5-CAC1-47FE-B5B0-B7FFC61671D3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</a:t>
            </a:r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- Matrícula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– 2021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91BF138-E489-4D99-AD2B-6B807A4204D7}"/>
              </a:ext>
            </a:extLst>
          </p:cNvPr>
          <p:cNvSpPr txBox="1"/>
          <p:nvPr/>
        </p:nvSpPr>
        <p:spPr>
          <a:xfrm>
            <a:off x="1125793" y="1072891"/>
            <a:ext cx="9950246" cy="47089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 rtl="0" fontAlgn="base"/>
            <a:endParaRPr lang="pt-BR" sz="1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just" fontAlgn="base">
              <a:buFont typeface="Wingdings" panose="05000000000000000000" pitchFamily="2" charset="2"/>
              <a:buChar char="Ø"/>
            </a:pPr>
            <a:r>
              <a:rPr lang="pt-BR" sz="2400">
                <a:solidFill>
                  <a:srgbClr val="000000"/>
                </a:solidFill>
                <a:latin typeface="Calibri"/>
                <a:cs typeface="Calibri"/>
              </a:rPr>
              <a:t>Em função do atual momento e casos atípicos, o sistema permanecerá aberto para os lançamentos relacionados aos cursos anuais;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pt-BR" sz="240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pt-BR" sz="2400">
                <a:solidFill>
                  <a:srgbClr val="000000"/>
                </a:solidFill>
                <a:latin typeface="Calibri"/>
                <a:cs typeface="Calibri"/>
              </a:rPr>
              <a:t>Lançamento disponível para os perfis de Professor e equipe gestora (Diretor, Vice-Diretor, GOE). </a:t>
            </a:r>
            <a:endParaRPr lang="pt-BR"/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pt-BR" sz="240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pt-BR" sz="2400">
                <a:solidFill>
                  <a:srgbClr val="000000"/>
                </a:solidFill>
                <a:latin typeface="Calibri"/>
                <a:cs typeface="Calibri"/>
              </a:rPr>
              <a:t>Reforçamos que, em função do atual quadro relacionado à pandemia, a unidade escolar deve realizar a busca ativa dos estudantes matriculados.</a:t>
            </a:r>
          </a:p>
          <a:p>
            <a:pPr algn="just" fontAlgn="base"/>
            <a:endParaRPr lang="pt-BR" sz="240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 algn="just" rtl="0" fontAlgn="base">
              <a:buFont typeface="Wingdings" panose="05000000000000000000" pitchFamily="2" charset="2"/>
              <a:buChar char="Ø"/>
            </a:pPr>
            <a:r>
              <a:rPr lang="pt-BR" sz="2400">
                <a:solidFill>
                  <a:srgbClr val="000000"/>
                </a:solidFill>
                <a:latin typeface="Calibri"/>
                <a:cs typeface="Calibri"/>
              </a:rPr>
              <a:t>Caso tenham ocorrido alterações no Calendário Escolar, o mesmo deve ser homologado na SED, para que o Módulo Fechamento seja habilitado corretamente.</a:t>
            </a:r>
          </a:p>
        </p:txBody>
      </p:sp>
    </p:spTree>
    <p:extLst>
      <p:ext uri="{BB962C8B-B14F-4D97-AF65-F5344CB8AC3E}">
        <p14:creationId xmlns:p14="http://schemas.microsoft.com/office/powerpoint/2010/main" val="147745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2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-53402"/>
            <a:ext cx="2520176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CRONOGRAMA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1DCAE6E-6964-45FB-8D5F-82DA97F06CB5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xmlns="" id="{BD16BDA3-C0FC-43AB-92F3-FE855604E96A}"/>
              </a:ext>
            </a:extLst>
          </p:cNvPr>
          <p:cNvSpPr/>
          <p:nvPr/>
        </p:nvSpPr>
        <p:spPr>
          <a:xfrm>
            <a:off x="379094" y="1270906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02 a 05-10</a:t>
            </a:r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xmlns="" id="{C608DDEF-616F-4EAD-9E4F-0883E98B291F}"/>
              </a:ext>
            </a:extLst>
          </p:cNvPr>
          <p:cNvSpPr/>
          <p:nvPr/>
        </p:nvSpPr>
        <p:spPr>
          <a:xfrm rot="5400000">
            <a:off x="1299139" y="1476719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xmlns="" id="{C436B8C4-36A9-4430-B196-4EE7B1B985E8}"/>
              </a:ext>
            </a:extLst>
          </p:cNvPr>
          <p:cNvSpPr/>
          <p:nvPr/>
        </p:nvSpPr>
        <p:spPr>
          <a:xfrm rot="5400000">
            <a:off x="4311000" y="1494684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xmlns="" id="{234B5AFB-F311-476F-AD4B-2642BACA4DA0}"/>
              </a:ext>
            </a:extLst>
          </p:cNvPr>
          <p:cNvSpPr/>
          <p:nvPr/>
        </p:nvSpPr>
        <p:spPr>
          <a:xfrm rot="5400000">
            <a:off x="7527446" y="1468097"/>
            <a:ext cx="461665" cy="230175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E7692D4-2D71-40D5-AB3E-3D339A0323E5}"/>
              </a:ext>
            </a:extLst>
          </p:cNvPr>
          <p:cNvSpPr/>
          <p:nvPr/>
        </p:nvSpPr>
        <p:spPr>
          <a:xfrm>
            <a:off x="6607400" y="3448877"/>
            <a:ext cx="2301757" cy="19015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505"/>
              </a:spcAft>
            </a:pPr>
            <a:r>
              <a:rPr lang="pt-BR" b="1">
                <a:latin typeface="Calibri"/>
                <a:ea typeface="Calibri" panose="020F0502020204030204" pitchFamily="34" charset="0"/>
                <a:cs typeface="Times New Roman"/>
              </a:rPr>
              <a:t>Definição dos estudantes da última etapa da pré-escola, 5º  e 9º ano, da rede municipal e rede SESI/SP.</a:t>
            </a:r>
          </a:p>
          <a:p>
            <a:pPr algn="ctr">
              <a:lnSpc>
                <a:spcPct val="90000"/>
              </a:lnSpc>
              <a:spcAft>
                <a:spcPts val="505"/>
              </a:spcAft>
            </a:pPr>
            <a:endParaRPr lang="pt-BR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have Direita 19">
            <a:extLst>
              <a:ext uri="{FF2B5EF4-FFF2-40B4-BE49-F238E27FC236}">
                <a16:creationId xmlns:a16="http://schemas.microsoft.com/office/drawing/2014/main" xmlns="" id="{B6F89596-ED94-4A12-81C1-8435662F7483}"/>
              </a:ext>
            </a:extLst>
          </p:cNvPr>
          <p:cNvSpPr/>
          <p:nvPr/>
        </p:nvSpPr>
        <p:spPr>
          <a:xfrm rot="5400000">
            <a:off x="10431194" y="1468097"/>
            <a:ext cx="461665" cy="230175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A27DAEB8-FB8A-4497-9436-4E87EDBD0A71}"/>
              </a:ext>
            </a:extLst>
          </p:cNvPr>
          <p:cNvSpPr/>
          <p:nvPr/>
        </p:nvSpPr>
        <p:spPr>
          <a:xfrm>
            <a:off x="9511149" y="3448164"/>
            <a:ext cx="230175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505"/>
              </a:spcAft>
            </a:pPr>
            <a:r>
              <a:rPr lang="pt-BR" b="1"/>
              <a:t>Projeção do Quadro Resumo e formação de classe.</a:t>
            </a:r>
          </a:p>
        </p:txBody>
      </p:sp>
      <p:sp>
        <p:nvSpPr>
          <p:cNvPr id="22" name="Fluxograma: Conector 21">
            <a:extLst>
              <a:ext uri="{FF2B5EF4-FFF2-40B4-BE49-F238E27FC236}">
                <a16:creationId xmlns:a16="http://schemas.microsoft.com/office/drawing/2014/main" xmlns="" id="{AE7BCA1A-79FD-4550-A842-50F5FE86C9FD}"/>
              </a:ext>
            </a:extLst>
          </p:cNvPr>
          <p:cNvSpPr/>
          <p:nvPr/>
        </p:nvSpPr>
        <p:spPr>
          <a:xfrm>
            <a:off x="3390953" y="1282121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06 a 16-10</a:t>
            </a:r>
          </a:p>
        </p:txBody>
      </p:sp>
      <p:sp>
        <p:nvSpPr>
          <p:cNvPr id="23" name="Fluxograma: Conector 22">
            <a:extLst>
              <a:ext uri="{FF2B5EF4-FFF2-40B4-BE49-F238E27FC236}">
                <a16:creationId xmlns:a16="http://schemas.microsoft.com/office/drawing/2014/main" xmlns="" id="{ECE1DF84-0E00-4F20-9E6A-1B24D546E93C}"/>
              </a:ext>
            </a:extLst>
          </p:cNvPr>
          <p:cNvSpPr/>
          <p:nvPr/>
        </p:nvSpPr>
        <p:spPr>
          <a:xfrm>
            <a:off x="6607400" y="1301645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06 a 16-10</a:t>
            </a:r>
          </a:p>
        </p:txBody>
      </p:sp>
      <p:sp>
        <p:nvSpPr>
          <p:cNvPr id="24" name="Fluxograma: Conector 23">
            <a:extLst>
              <a:ext uri="{FF2B5EF4-FFF2-40B4-BE49-F238E27FC236}">
                <a16:creationId xmlns:a16="http://schemas.microsoft.com/office/drawing/2014/main" xmlns="" id="{20FD202F-FC8C-4EB2-8D78-44789B2F888E}"/>
              </a:ext>
            </a:extLst>
          </p:cNvPr>
          <p:cNvSpPr/>
          <p:nvPr/>
        </p:nvSpPr>
        <p:spPr>
          <a:xfrm>
            <a:off x="9511148" y="1301644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19 a 23-10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83639DA4-9B94-4BDB-BAB1-4984C636ECC6}"/>
              </a:ext>
            </a:extLst>
          </p:cNvPr>
          <p:cNvSpPr txBox="1"/>
          <p:nvPr/>
        </p:nvSpPr>
        <p:spPr>
          <a:xfrm>
            <a:off x="379092" y="3400180"/>
            <a:ext cx="2301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Orientação, pelas Diretorias de Ensino, às Escolas Estaduais e Municípios.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8B95CD53-A717-4C59-9413-FF8404B0D291}"/>
              </a:ext>
            </a:extLst>
          </p:cNvPr>
          <p:cNvSpPr txBox="1"/>
          <p:nvPr/>
        </p:nvSpPr>
        <p:spPr>
          <a:xfrm>
            <a:off x="3326157" y="3394540"/>
            <a:ext cx="2431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Manifestação de Interesse pelos responsáveis ou estudantes maiores de 18 anos, por meio do APP Minha Escola SP e Plataforma SED.</a:t>
            </a:r>
          </a:p>
        </p:txBody>
      </p:sp>
    </p:spTree>
    <p:extLst>
      <p:ext uri="{BB962C8B-B14F-4D97-AF65-F5344CB8AC3E}">
        <p14:creationId xmlns:p14="http://schemas.microsoft.com/office/powerpoint/2010/main" val="51582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18008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RENDIMENTO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8468C5-CAC1-47FE-B5B0-B7FFC61671D3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</a:t>
            </a:r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D77F633-2237-4CAB-8B70-B093E6A79A9C}"/>
              </a:ext>
            </a:extLst>
          </p:cNvPr>
          <p:cNvSpPr txBox="1"/>
          <p:nvPr/>
        </p:nvSpPr>
        <p:spPr>
          <a:xfrm>
            <a:off x="802640" y="1542238"/>
            <a:ext cx="10403839" cy="376107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342900" indent="-342900" algn="just" rtl="0" fontAlgn="base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O Rendimento é o registro que aponta a situação final em relação ao ano/série cursado naquele período; </a:t>
            </a:r>
          </a:p>
          <a:p>
            <a:pPr algn="just" rtl="0" fontAlgn="base"/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 rtl="0" fontAlgn="base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É de suma importância o correto lançamento, para que se tenham dados fidedignos sobre a situação individualizada de cada estudante; 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Através dele, é calculado o fluxo de cada Unidade Escolar; </a:t>
            </a:r>
          </a:p>
          <a:p>
            <a:pPr algn="just" fontAlgn="base"/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 rtl="0" fontAlgn="base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Os registros influem na efetivação das matrículas subsequentes; </a:t>
            </a:r>
          </a:p>
          <a:p>
            <a:pPr algn="just" rtl="0" fontAlgn="base"/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58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18008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RECLASSIFICAÇÃO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8468C5-CAC1-47FE-B5B0-B7FFC61671D3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</a:t>
            </a:r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- Matrícula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– 2021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1F06595-9B0F-4E0B-B5E3-3BDA0966293A}"/>
              </a:ext>
            </a:extLst>
          </p:cNvPr>
          <p:cNvSpPr txBox="1"/>
          <p:nvPr/>
        </p:nvSpPr>
        <p:spPr>
          <a:xfrm>
            <a:off x="1007700" y="1207180"/>
            <a:ext cx="10164311" cy="48013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 rtl="0" fontAlgn="base"/>
            <a:endParaRPr lang="pt-BR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just" rtl="0" fontAlgn="base"/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Condição Requerimento</a:t>
            </a: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algn="just" rtl="0" fontAlgn="base"/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no mínimo 02 anos de defasagem idade/ano/série; </a:t>
            </a:r>
          </a:p>
          <a:p>
            <a:pPr algn="just" rtl="0" fontAlgn="base"/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estudantes da própria escola no máximo, até o final do primeiro mês letivo;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estudantes recebidos por transferência, inclusive oriundos de outro País, em qualquer época do período letivo;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para aplicação da avaliação até 15 (quinze) dias após solicitação do interessado. 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765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18008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RECLASSIFICAÇÃO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8468C5-CAC1-47FE-B5B0-B7FFC61671D3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</a:t>
            </a:r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- Matrícula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– 2021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1F06595-9B0F-4E0B-B5E3-3BDA0966293A}"/>
              </a:ext>
            </a:extLst>
          </p:cNvPr>
          <p:cNvSpPr txBox="1"/>
          <p:nvPr/>
        </p:nvSpPr>
        <p:spPr>
          <a:xfrm>
            <a:off x="519159" y="796115"/>
            <a:ext cx="11153682" cy="52629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Reclassificação para anos anteriores de escolarização</a:t>
            </a:r>
            <a:endParaRPr lang="pt-BR" sz="2400" b="1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just" rtl="0" fontAlgn="base"/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ea typeface="+mn-lt"/>
                <a:cs typeface="+mn-lt"/>
              </a:rPr>
              <a:t>Conforme Comunicado Conjunto COPED – CITEM de 02/10/2019, com base na Indicação CEE 180/2019, não há amparo legal para o procedimento de reclassificação de estudantes para anos anteriores de escolarização </a:t>
            </a:r>
            <a:r>
              <a:rPr lang="pt-BR" sz="2400" b="1" dirty="0">
                <a:ea typeface="+mn-lt"/>
                <a:cs typeface="+mn-lt"/>
              </a:rPr>
              <a:t>("recuo")</a:t>
            </a:r>
            <a:r>
              <a:rPr lang="pt-BR" sz="2400" dirty="0">
                <a:ea typeface="+mn-lt"/>
                <a:cs typeface="+mn-lt"/>
              </a:rPr>
              <a:t>, em todos os tipos de ensino;</a:t>
            </a:r>
            <a:endParaRPr lang="pt-BR" dirty="0">
              <a:ea typeface="+mn-lt"/>
              <a:cs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>
              <a:ea typeface="+mn-lt"/>
              <a:cs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ea typeface="+mn-lt"/>
                <a:cs typeface="+mn-lt"/>
              </a:rPr>
              <a:t>O CVESC realiza o registro de recuo de matrícula nos casos de decisão judicial ou mediante autorização do CEE;</a:t>
            </a:r>
            <a:endParaRPr lang="pt-BR" dirty="0">
              <a:ea typeface="+mn-lt"/>
              <a:cs typeface="+mn-lt"/>
            </a:endParaRPr>
          </a:p>
          <a:p>
            <a:pPr algn="just"/>
            <a:endParaRPr lang="pt-BR" sz="2400" dirty="0">
              <a:ea typeface="+mn-lt"/>
              <a:cs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ea typeface="+mn-lt"/>
                <a:cs typeface="+mn-lt"/>
              </a:rPr>
              <a:t>Em caso de dúvidas, quanto à Indicação CEE nº 180/2019, escolas privadas podem consultar diretamente o CEE. Quanto às escolas públicas, enviar ao DGREM, com pedido do Dirigente para encaminhamento ao egrégio CEE, obedecendo a Resolução SE 76/2010.</a:t>
            </a:r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2121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18008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RECLASSIFICAÇÃO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8468C5-CAC1-47FE-B5B0-B7FFC61671D3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</a:t>
            </a:r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1F06595-9B0F-4E0B-B5E3-3BDA0966293A}"/>
              </a:ext>
            </a:extLst>
          </p:cNvPr>
          <p:cNvSpPr txBox="1"/>
          <p:nvPr/>
        </p:nvSpPr>
        <p:spPr>
          <a:xfrm>
            <a:off x="518160" y="602665"/>
            <a:ext cx="11013283" cy="56323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 rtl="0" fontAlgn="base"/>
            <a:r>
              <a:rPr lang="pt-BR" sz="24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Cuidados Necessários: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endParaRPr lang="pt-BR" dirty="0">
              <a:latin typeface="Calibri"/>
              <a:cs typeface="Calibri"/>
            </a:endParaRPr>
          </a:p>
          <a:p>
            <a:pPr algn="just" rtl="0" fontAlgn="base"/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just" rtl="0" fontAlgn="base">
              <a:buFont typeface="Wingdings" panose="05000000000000000000" pitchFamily="2" charset="2"/>
              <a:buChar char="Ø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Nos termos da Indicação CEE 180/2019 e Resolução SE 60/2019, é vedado o uso da reclassificação para fins de certificação. Por consequência, é vedada a reclassificação do Ensino Fundamental para o Ensino Médio;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 rtl="0" fontAlgn="base">
              <a:buFont typeface="Wingdings" panose="05000000000000000000" pitchFamily="2" charset="2"/>
              <a:buChar char="Ø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É vedada a aplicação da reclassificação na Educação de Jovens e Adultos – EJA, nos termos da Resolução SE 60/2019;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 typeface="Wingdings,Sans-Serif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Para a Rede Estadual, é vedada a realização do processo em separado e sua posterior inclusão na plataforma SED, sob pena de responsabilidade, conforme Resolução SE 60/2019;</a:t>
            </a:r>
            <a:endParaRPr lang="en-US" sz="2400" dirty="0">
              <a:ea typeface="+mn-lt"/>
              <a:cs typeface="+mn-lt"/>
            </a:endParaRPr>
          </a:p>
          <a:p>
            <a:pPr marL="342900" indent="-342900" algn="just">
              <a:buFont typeface="Wingdings,Sans-Serif" panose="05000000000000000000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 typeface="Wingdings,Sans-Serif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Para rede privada e municipal, permanece o mesmo procedimento de inclusão na plataforma SED, diretamente no menu de matrícula;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3178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18008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RECLASSIFICAÇÃO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8468C5-CAC1-47FE-B5B0-B7FFC61671D3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</a:t>
            </a:r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- Matrícula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– 2021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1F06595-9B0F-4E0B-B5E3-3BDA0966293A}"/>
              </a:ext>
            </a:extLst>
          </p:cNvPr>
          <p:cNvSpPr txBox="1"/>
          <p:nvPr/>
        </p:nvSpPr>
        <p:spPr>
          <a:xfrm>
            <a:off x="660400" y="844512"/>
            <a:ext cx="10739120" cy="48013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24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Destacamos algumas situações</a:t>
            </a:r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 (escolas estaduais):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endParaRPr lang="pt-BR" dirty="0"/>
          </a:p>
          <a:p>
            <a:pPr algn="just" rtl="0" fontAlgn="base"/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just" rtl="0" fontAlgn="base">
              <a:buFont typeface="Wingdings" panose="05000000000000000000" pitchFamily="2" charset="2"/>
              <a:buChar char="Ø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Reclassificação para o ano/série subsequente – todo o procedimento é realizado pela própria Unidade Escolar; 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Reclassificação para dois anos/séries à frente: o requerimento é submetido à aprovação/homologação pela Diretoria Regional de Ensino (Supervisão de Ensino);</a:t>
            </a:r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342900" indent="-342900" algn="just" rtl="0" fontAlgn="base">
              <a:buFont typeface="Wingdings" panose="05000000000000000000" pitchFamily="2" charset="2"/>
              <a:buChar char="Ø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Reclassificação para três anos/séries à frente: o requerimento é submetido à aprovação/homologação por parte do Órgão Central (DGREM/CITEM); </a:t>
            </a:r>
          </a:p>
          <a:p>
            <a:pPr marL="342900" indent="-342900" algn="just" rtl="0" fontAlgn="base">
              <a:buFont typeface="Wingdings" panose="05000000000000000000" pitchFamily="2" charset="2"/>
              <a:buChar char="Ø"/>
            </a:pPr>
            <a:endParaRPr lang="pt-BR" sz="24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marL="342900" indent="-342900" algn="just" rtl="0" fontAlgn="base">
              <a:buFont typeface="Wingdings" panose="05000000000000000000" pitchFamily="2" charset="2"/>
              <a:buChar char="Ø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Muita atenção para não </a:t>
            </a:r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ocorrerem reclassificações indevidas.</a:t>
            </a:r>
          </a:p>
        </p:txBody>
      </p:sp>
    </p:spTree>
    <p:extLst>
      <p:ext uri="{BB962C8B-B14F-4D97-AF65-F5344CB8AC3E}">
        <p14:creationId xmlns:p14="http://schemas.microsoft.com/office/powerpoint/2010/main" val="2568618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3180080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Agradecimentos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8468C5-CAC1-47FE-B5B0-B7FFC61671D3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</a:t>
            </a:r>
            <a:r>
              <a:rPr lang="pt-BR" dirty="0" smtClean="0">
                <a:latin typeface="Biome" panose="020B0502040204020203" pitchFamily="34" charset="0"/>
                <a:cs typeface="Biome" panose="020B0502040204020203" pitchFamily="34" charset="0"/>
              </a:rPr>
              <a:t>- Matrícula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– 2021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1F06595-9B0F-4E0B-B5E3-3BDA0966293A}"/>
              </a:ext>
            </a:extLst>
          </p:cNvPr>
          <p:cNvSpPr txBox="1"/>
          <p:nvPr/>
        </p:nvSpPr>
        <p:spPr>
          <a:xfrm>
            <a:off x="7244082" y="4054789"/>
            <a:ext cx="3535680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4400" b="1" dirty="0">
                <a:solidFill>
                  <a:srgbClr val="000000"/>
                </a:solidFill>
                <a:latin typeface="Calibri"/>
                <a:cs typeface="Calibri"/>
              </a:rPr>
              <a:t>   Obrigada!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57CEF0D-EB90-48F7-ACE1-CD3A295597A2}"/>
              </a:ext>
            </a:extLst>
          </p:cNvPr>
          <p:cNvSpPr txBox="1"/>
          <p:nvPr/>
        </p:nvSpPr>
        <p:spPr>
          <a:xfrm>
            <a:off x="608328" y="2800208"/>
            <a:ext cx="4378960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CIE</a:t>
            </a:r>
            <a:r>
              <a:rPr lang="pt-BR" sz="4000" dirty="0" smtClean="0"/>
              <a:t>: 2209-9844</a:t>
            </a:r>
            <a:endParaRPr lang="pt-BR" sz="4000" dirty="0"/>
          </a:p>
          <a:p>
            <a:r>
              <a:rPr lang="pt-BR" sz="4000" dirty="0" smtClean="0"/>
              <a:t>NRM</a:t>
            </a:r>
            <a:r>
              <a:rPr lang="pt-BR" sz="4000" dirty="0" smtClean="0"/>
              <a:t>: 2209-7351</a:t>
            </a:r>
            <a:endParaRPr lang="pt-BR" sz="4000" dirty="0"/>
          </a:p>
          <a:p>
            <a:r>
              <a:rPr lang="pt-BR" sz="4000" dirty="0" smtClean="0"/>
              <a:t>           2209-7352</a:t>
            </a:r>
            <a:endParaRPr lang="pt-BR" sz="4000" dirty="0"/>
          </a:p>
          <a:p>
            <a:r>
              <a:rPr lang="pt-BR" sz="4000" dirty="0" smtClean="0"/>
              <a:t>           2209-7353</a:t>
            </a:r>
            <a:endParaRPr lang="pt-BR" sz="4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D58F5D0-1E35-4D6A-A7B4-BB3CDC7C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172" y="436860"/>
            <a:ext cx="5143500" cy="2886075"/>
          </a:xfrm>
          <a:prstGeom prst="rect">
            <a:avLst/>
          </a:prstGeom>
          <a:ln w="63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91752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1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-12762"/>
            <a:ext cx="2520176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CRONOGRAMA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A77B0D1-62AA-4CE5-B42F-81A8AF10DF52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xmlns="" id="{886DF6C7-2F7E-436F-A6FE-2538977877E7}"/>
              </a:ext>
            </a:extLst>
          </p:cNvPr>
          <p:cNvSpPr/>
          <p:nvPr/>
        </p:nvSpPr>
        <p:spPr>
          <a:xfrm>
            <a:off x="379094" y="1270906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26 a 30-10</a:t>
            </a:r>
          </a:p>
        </p:txBody>
      </p:sp>
      <p:sp>
        <p:nvSpPr>
          <p:cNvPr id="11" name="Chave Direita 10">
            <a:extLst>
              <a:ext uri="{FF2B5EF4-FFF2-40B4-BE49-F238E27FC236}">
                <a16:creationId xmlns:a16="http://schemas.microsoft.com/office/drawing/2014/main" xmlns="" id="{11AEF0F8-3882-4453-8183-D5165CF192B8}"/>
              </a:ext>
            </a:extLst>
          </p:cNvPr>
          <p:cNvSpPr/>
          <p:nvPr/>
        </p:nvSpPr>
        <p:spPr>
          <a:xfrm rot="5400000">
            <a:off x="1299139" y="1476719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>
            <a:extLst>
              <a:ext uri="{FF2B5EF4-FFF2-40B4-BE49-F238E27FC236}">
                <a16:creationId xmlns:a16="http://schemas.microsoft.com/office/drawing/2014/main" xmlns="" id="{5B88704F-4DA1-4B4F-B3A9-EEF22817C1DD}"/>
              </a:ext>
            </a:extLst>
          </p:cNvPr>
          <p:cNvSpPr/>
          <p:nvPr/>
        </p:nvSpPr>
        <p:spPr>
          <a:xfrm rot="5400000">
            <a:off x="4311000" y="1494684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xmlns="" id="{78180901-51F2-46A4-981D-A499B9C9FD9E}"/>
              </a:ext>
            </a:extLst>
          </p:cNvPr>
          <p:cNvSpPr/>
          <p:nvPr/>
        </p:nvSpPr>
        <p:spPr>
          <a:xfrm rot="5400000">
            <a:off x="7527446" y="1468097"/>
            <a:ext cx="461665" cy="230175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AF22BEA1-6A67-44FC-9D50-FD1D4559DBF0}"/>
              </a:ext>
            </a:extLst>
          </p:cNvPr>
          <p:cNvSpPr/>
          <p:nvPr/>
        </p:nvSpPr>
        <p:spPr>
          <a:xfrm>
            <a:off x="6607400" y="3448877"/>
            <a:ext cx="2301757" cy="19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505"/>
              </a:spcAft>
            </a:pPr>
            <a:r>
              <a:rPr lang="pt-B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Compatibilização e matrícula, entre demanda definida, inscrita, continuidade de estudos e vagas existentes.</a:t>
            </a:r>
          </a:p>
          <a:p>
            <a:pPr algn="ctr">
              <a:lnSpc>
                <a:spcPct val="90000"/>
              </a:lnSpc>
              <a:spcAft>
                <a:spcPts val="505"/>
              </a:spcAft>
            </a:pPr>
            <a:r>
              <a:rPr lang="pt-BR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xmlns="" id="{0B725B90-8040-4C05-8CC0-21F231378478}"/>
              </a:ext>
            </a:extLst>
          </p:cNvPr>
          <p:cNvSpPr/>
          <p:nvPr/>
        </p:nvSpPr>
        <p:spPr>
          <a:xfrm rot="5400000">
            <a:off x="10431194" y="1468097"/>
            <a:ext cx="461665" cy="230175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4E5113E-58A4-4560-B146-A1F0FDF499DB}"/>
              </a:ext>
            </a:extLst>
          </p:cNvPr>
          <p:cNvSpPr/>
          <p:nvPr/>
        </p:nvSpPr>
        <p:spPr>
          <a:xfrm>
            <a:off x="9511147" y="3448164"/>
            <a:ext cx="230175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505"/>
              </a:spcAft>
            </a:pPr>
            <a:r>
              <a:rPr lang="pt-BR" b="1"/>
              <a:t>Análise e solução de pendências da compatibilização automática, pelas DES.</a:t>
            </a:r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xmlns="" id="{122735F8-C79B-4264-9D06-535A93FF4A7E}"/>
              </a:ext>
            </a:extLst>
          </p:cNvPr>
          <p:cNvSpPr/>
          <p:nvPr/>
        </p:nvSpPr>
        <p:spPr>
          <a:xfrm>
            <a:off x="3390953" y="1282121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06 a 30-10</a:t>
            </a:r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xmlns="" id="{B1AB45E0-2106-4972-ABCF-3B96CC9DE029}"/>
              </a:ext>
            </a:extLst>
          </p:cNvPr>
          <p:cNvSpPr/>
          <p:nvPr/>
        </p:nvSpPr>
        <p:spPr>
          <a:xfrm>
            <a:off x="6607400" y="1301645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03 a 06-11</a:t>
            </a:r>
          </a:p>
        </p:txBody>
      </p:sp>
      <p:sp>
        <p:nvSpPr>
          <p:cNvPr id="19" name="Fluxograma: Conector 18">
            <a:extLst>
              <a:ext uri="{FF2B5EF4-FFF2-40B4-BE49-F238E27FC236}">
                <a16:creationId xmlns:a16="http://schemas.microsoft.com/office/drawing/2014/main" xmlns="" id="{EC596FFD-51B0-490F-91EF-57552A9FF5F8}"/>
              </a:ext>
            </a:extLst>
          </p:cNvPr>
          <p:cNvSpPr/>
          <p:nvPr/>
        </p:nvSpPr>
        <p:spPr>
          <a:xfrm>
            <a:off x="9511148" y="1301644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09 a 12-11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1EA868DF-E3DA-4FFA-A3B6-DED6BBF28624}"/>
              </a:ext>
            </a:extLst>
          </p:cNvPr>
          <p:cNvSpPr txBox="1"/>
          <p:nvPr/>
        </p:nvSpPr>
        <p:spPr>
          <a:xfrm>
            <a:off x="379092" y="3400180"/>
            <a:ext cx="2301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Homologação, rejeição, ajuste do quadro resumo e das classes prevista para 2021, pelas Diretorias de Ensino.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745AC872-A996-4034-8800-E9A5FA3DA5ED}"/>
              </a:ext>
            </a:extLst>
          </p:cNvPr>
          <p:cNvSpPr txBox="1"/>
          <p:nvPr/>
        </p:nvSpPr>
        <p:spPr>
          <a:xfrm>
            <a:off x="3390953" y="3411231"/>
            <a:ext cx="2301757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/>
              <a:t>Fase de Inscrição, chamada escolar e cadastramento para interessados que se encontram fora da rede pública de ensino.</a:t>
            </a:r>
          </a:p>
        </p:txBody>
      </p:sp>
    </p:spTree>
    <p:extLst>
      <p:ext uri="{BB962C8B-B14F-4D97-AF65-F5344CB8AC3E}">
        <p14:creationId xmlns:p14="http://schemas.microsoft.com/office/powerpoint/2010/main" val="125943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2520176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CRONOGRAMA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C60E398-C296-489B-B4EE-135351D60A7A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xmlns="" id="{1563182A-539A-4EE1-A7B6-0F467D313AB9}"/>
              </a:ext>
            </a:extLst>
          </p:cNvPr>
          <p:cNvSpPr/>
          <p:nvPr/>
        </p:nvSpPr>
        <p:spPr>
          <a:xfrm>
            <a:off x="392930" y="1283286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09 a 12-11</a:t>
            </a:r>
          </a:p>
        </p:txBody>
      </p:sp>
      <p:sp>
        <p:nvSpPr>
          <p:cNvPr id="11" name="Chave Direita 10">
            <a:extLst>
              <a:ext uri="{FF2B5EF4-FFF2-40B4-BE49-F238E27FC236}">
                <a16:creationId xmlns:a16="http://schemas.microsoft.com/office/drawing/2014/main" xmlns="" id="{EF82C798-8368-4CE3-8606-A922762B2EE4}"/>
              </a:ext>
            </a:extLst>
          </p:cNvPr>
          <p:cNvSpPr/>
          <p:nvPr/>
        </p:nvSpPr>
        <p:spPr>
          <a:xfrm rot="5400000">
            <a:off x="1312975" y="1489099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>
            <a:extLst>
              <a:ext uri="{FF2B5EF4-FFF2-40B4-BE49-F238E27FC236}">
                <a16:creationId xmlns:a16="http://schemas.microsoft.com/office/drawing/2014/main" xmlns="" id="{D10621EE-2BF8-4B68-A04C-3DD7A57BCE3E}"/>
              </a:ext>
            </a:extLst>
          </p:cNvPr>
          <p:cNvSpPr/>
          <p:nvPr/>
        </p:nvSpPr>
        <p:spPr>
          <a:xfrm rot="5400000">
            <a:off x="5865168" y="1571120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xmlns="" id="{61589EA0-4DD4-4DCC-BABA-04E24198E9B9}"/>
              </a:ext>
            </a:extLst>
          </p:cNvPr>
          <p:cNvSpPr/>
          <p:nvPr/>
        </p:nvSpPr>
        <p:spPr>
          <a:xfrm rot="5400000">
            <a:off x="10417358" y="1478460"/>
            <a:ext cx="461665" cy="230175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FD18191F-3F90-4C7D-A1B4-180CFD11F1E7}"/>
              </a:ext>
            </a:extLst>
          </p:cNvPr>
          <p:cNvSpPr/>
          <p:nvPr/>
        </p:nvSpPr>
        <p:spPr>
          <a:xfrm>
            <a:off x="9497312" y="3459240"/>
            <a:ext cx="2301757" cy="1153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505"/>
              </a:spcAft>
            </a:pPr>
            <a:r>
              <a:rPr lang="pt-B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Divulgação dos resultados da matrícula. </a:t>
            </a:r>
          </a:p>
          <a:p>
            <a:pPr algn="ctr">
              <a:lnSpc>
                <a:spcPct val="90000"/>
              </a:lnSpc>
              <a:spcAft>
                <a:spcPts val="505"/>
              </a:spcAft>
            </a:pPr>
            <a:r>
              <a:rPr lang="pt-BR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xmlns="" id="{D143A4BD-8A76-41F1-90E0-82D3CA3A74F2}"/>
              </a:ext>
            </a:extLst>
          </p:cNvPr>
          <p:cNvSpPr/>
          <p:nvPr/>
        </p:nvSpPr>
        <p:spPr>
          <a:xfrm>
            <a:off x="4945121" y="1358557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13 a 23-11</a:t>
            </a:r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xmlns="" id="{F67B353E-3364-423B-AD1D-45F1ABD5B546}"/>
              </a:ext>
            </a:extLst>
          </p:cNvPr>
          <p:cNvSpPr/>
          <p:nvPr/>
        </p:nvSpPr>
        <p:spPr>
          <a:xfrm>
            <a:off x="9497312" y="1312008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A partir de 30-11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13F6E1E2-9171-483C-887A-3E10C20AC1E1}"/>
              </a:ext>
            </a:extLst>
          </p:cNvPr>
          <p:cNvSpPr txBox="1"/>
          <p:nvPr/>
        </p:nvSpPr>
        <p:spPr>
          <a:xfrm>
            <a:off x="392928" y="3412560"/>
            <a:ext cx="2301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Ajuste do quadro-resumo e matrícula da totalidade dos inscritos. 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AB02FFDD-7633-4016-8335-064E72B47809}"/>
              </a:ext>
            </a:extLst>
          </p:cNvPr>
          <p:cNvSpPr txBox="1"/>
          <p:nvPr/>
        </p:nvSpPr>
        <p:spPr>
          <a:xfrm>
            <a:off x="4691121" y="3425507"/>
            <a:ext cx="2979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Homologação pelo Órgão Central das classes para 2021, com vista ao atendimento a totalidade.</a:t>
            </a:r>
          </a:p>
        </p:txBody>
      </p:sp>
    </p:spTree>
    <p:extLst>
      <p:ext uri="{BB962C8B-B14F-4D97-AF65-F5344CB8AC3E}">
        <p14:creationId xmlns:p14="http://schemas.microsoft.com/office/powerpoint/2010/main" val="209655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2520176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CRONOGRAMA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A10F27-53DA-4D41-9C83-DF0EB64576B2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xmlns="" id="{E4A7418B-9D6E-4B37-9D5F-82087B43CCFD}"/>
              </a:ext>
            </a:extLst>
          </p:cNvPr>
          <p:cNvSpPr/>
          <p:nvPr/>
        </p:nvSpPr>
        <p:spPr>
          <a:xfrm>
            <a:off x="379094" y="1270906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25 e 26-11</a:t>
            </a:r>
          </a:p>
        </p:txBody>
      </p:sp>
      <p:sp>
        <p:nvSpPr>
          <p:cNvPr id="11" name="Chave Direita 10">
            <a:extLst>
              <a:ext uri="{FF2B5EF4-FFF2-40B4-BE49-F238E27FC236}">
                <a16:creationId xmlns:a16="http://schemas.microsoft.com/office/drawing/2014/main" xmlns="" id="{9C4EB54C-4A6B-4F41-9E63-E072E1290A3D}"/>
              </a:ext>
            </a:extLst>
          </p:cNvPr>
          <p:cNvSpPr/>
          <p:nvPr/>
        </p:nvSpPr>
        <p:spPr>
          <a:xfrm rot="5400000">
            <a:off x="1299139" y="1476719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>
            <a:extLst>
              <a:ext uri="{FF2B5EF4-FFF2-40B4-BE49-F238E27FC236}">
                <a16:creationId xmlns:a16="http://schemas.microsoft.com/office/drawing/2014/main" xmlns="" id="{C21E0162-F2FB-40B8-87E3-423DC47E1F4B}"/>
              </a:ext>
            </a:extLst>
          </p:cNvPr>
          <p:cNvSpPr/>
          <p:nvPr/>
        </p:nvSpPr>
        <p:spPr>
          <a:xfrm rot="5400000">
            <a:off x="4230003" y="1514207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xmlns="" id="{04B346A2-848C-47AA-9071-82E0D55E1F9B}"/>
              </a:ext>
            </a:extLst>
          </p:cNvPr>
          <p:cNvSpPr/>
          <p:nvPr/>
        </p:nvSpPr>
        <p:spPr>
          <a:xfrm rot="5400000">
            <a:off x="10431194" y="1468097"/>
            <a:ext cx="461665" cy="230175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053A800D-17B1-4630-A963-69EF7F1AEFD0}"/>
              </a:ext>
            </a:extLst>
          </p:cNvPr>
          <p:cNvSpPr/>
          <p:nvPr/>
        </p:nvSpPr>
        <p:spPr>
          <a:xfrm>
            <a:off x="9511145" y="3448164"/>
            <a:ext cx="229864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505"/>
              </a:spcAft>
            </a:pPr>
            <a:r>
              <a:rPr lang="pt-BR" b="1"/>
              <a:t>Digitação do rendimento final para REDE ESTADUAL.</a:t>
            </a:r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xmlns="" id="{D8FAE170-5A99-4CB9-8B2E-2255835BD9B8}"/>
              </a:ext>
            </a:extLst>
          </p:cNvPr>
          <p:cNvSpPr/>
          <p:nvPr/>
        </p:nvSpPr>
        <p:spPr>
          <a:xfrm>
            <a:off x="3309956" y="1301644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30-11 a 03-12</a:t>
            </a:r>
          </a:p>
        </p:txBody>
      </p:sp>
      <p:sp>
        <p:nvSpPr>
          <p:cNvPr id="19" name="Fluxograma: Conector 18">
            <a:extLst>
              <a:ext uri="{FF2B5EF4-FFF2-40B4-BE49-F238E27FC236}">
                <a16:creationId xmlns:a16="http://schemas.microsoft.com/office/drawing/2014/main" xmlns="" id="{A651F9D0-F169-448B-B8E7-4BFF4EE1C5A5}"/>
              </a:ext>
            </a:extLst>
          </p:cNvPr>
          <p:cNvSpPr/>
          <p:nvPr/>
        </p:nvSpPr>
        <p:spPr>
          <a:xfrm>
            <a:off x="9511148" y="1301644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Até 30-12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CC0ED09-315D-48B3-A188-043697BF732C}"/>
              </a:ext>
            </a:extLst>
          </p:cNvPr>
          <p:cNvSpPr txBox="1"/>
          <p:nvPr/>
        </p:nvSpPr>
        <p:spPr>
          <a:xfrm>
            <a:off x="379092" y="3400180"/>
            <a:ext cx="230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Digitação da matriz curricular pelas unidades escolares.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F69389B8-6236-45F3-A654-75C925570E8E}"/>
              </a:ext>
            </a:extLst>
          </p:cNvPr>
          <p:cNvSpPr txBox="1"/>
          <p:nvPr/>
        </p:nvSpPr>
        <p:spPr>
          <a:xfrm>
            <a:off x="3309956" y="3435998"/>
            <a:ext cx="229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Homologação da matriz curricular pelas Diretorias de Ensino.</a:t>
            </a:r>
          </a:p>
        </p:txBody>
      </p:sp>
      <p:sp>
        <p:nvSpPr>
          <p:cNvPr id="18" name="Chave Direita 17">
            <a:extLst>
              <a:ext uri="{FF2B5EF4-FFF2-40B4-BE49-F238E27FC236}">
                <a16:creationId xmlns:a16="http://schemas.microsoft.com/office/drawing/2014/main" xmlns="" id="{BD793F56-2F1D-4875-B6BC-65F926A1270D}"/>
              </a:ext>
            </a:extLst>
          </p:cNvPr>
          <p:cNvSpPr/>
          <p:nvPr/>
        </p:nvSpPr>
        <p:spPr>
          <a:xfrm rot="5400000">
            <a:off x="7327487" y="1514207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luxograma: Conector 21">
            <a:extLst>
              <a:ext uri="{FF2B5EF4-FFF2-40B4-BE49-F238E27FC236}">
                <a16:creationId xmlns:a16="http://schemas.microsoft.com/office/drawing/2014/main" xmlns="" id="{3237CE5C-778F-4649-8893-C92FBED91258}"/>
              </a:ext>
            </a:extLst>
          </p:cNvPr>
          <p:cNvSpPr/>
          <p:nvPr/>
        </p:nvSpPr>
        <p:spPr>
          <a:xfrm>
            <a:off x="6407440" y="1301644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01 a  04-12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ADCA0BFE-649D-49A0-9DBE-164DFA9FE9EB}"/>
              </a:ext>
            </a:extLst>
          </p:cNvPr>
          <p:cNvSpPr txBox="1"/>
          <p:nvPr/>
        </p:nvSpPr>
        <p:spPr>
          <a:xfrm>
            <a:off x="6407440" y="3435998"/>
            <a:ext cx="2298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Re/ratificação das intenções de interesse da 4ª série Ensino Médio.</a:t>
            </a:r>
          </a:p>
        </p:txBody>
      </p:sp>
    </p:spTree>
    <p:extLst>
      <p:ext uri="{BB962C8B-B14F-4D97-AF65-F5344CB8AC3E}">
        <p14:creationId xmlns:p14="http://schemas.microsoft.com/office/powerpoint/2010/main" val="395433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2520176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CRONOGRAMA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A10F27-53DA-4D41-9C83-DF0EB64576B2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xmlns="" id="{E4A7418B-9D6E-4B37-9D5F-82087B43CCFD}"/>
              </a:ext>
            </a:extLst>
          </p:cNvPr>
          <p:cNvSpPr/>
          <p:nvPr/>
        </p:nvSpPr>
        <p:spPr>
          <a:xfrm>
            <a:off x="379094" y="1270906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06 a 12-01</a:t>
            </a:r>
          </a:p>
        </p:txBody>
      </p:sp>
      <p:sp>
        <p:nvSpPr>
          <p:cNvPr id="11" name="Chave Direita 10">
            <a:extLst>
              <a:ext uri="{FF2B5EF4-FFF2-40B4-BE49-F238E27FC236}">
                <a16:creationId xmlns:a16="http://schemas.microsoft.com/office/drawing/2014/main" xmlns="" id="{9C4EB54C-4A6B-4F41-9E63-E072E1290A3D}"/>
              </a:ext>
            </a:extLst>
          </p:cNvPr>
          <p:cNvSpPr/>
          <p:nvPr/>
        </p:nvSpPr>
        <p:spPr>
          <a:xfrm rot="5400000">
            <a:off x="1299139" y="1476719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>
            <a:extLst>
              <a:ext uri="{FF2B5EF4-FFF2-40B4-BE49-F238E27FC236}">
                <a16:creationId xmlns:a16="http://schemas.microsoft.com/office/drawing/2014/main" xmlns="" id="{C21E0162-F2FB-40B8-87E3-423DC47E1F4B}"/>
              </a:ext>
            </a:extLst>
          </p:cNvPr>
          <p:cNvSpPr/>
          <p:nvPr/>
        </p:nvSpPr>
        <p:spPr>
          <a:xfrm rot="5400000">
            <a:off x="4311000" y="1494684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xmlns="" id="{2B147A0F-6FC5-4B36-8B13-CE91551C450F}"/>
              </a:ext>
            </a:extLst>
          </p:cNvPr>
          <p:cNvSpPr/>
          <p:nvPr/>
        </p:nvSpPr>
        <p:spPr>
          <a:xfrm rot="5400000">
            <a:off x="7527446" y="1468097"/>
            <a:ext cx="461665" cy="230175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331F50C-BF9A-4AB6-B6D4-FB91150147B1}"/>
              </a:ext>
            </a:extLst>
          </p:cNvPr>
          <p:cNvSpPr/>
          <p:nvPr/>
        </p:nvSpPr>
        <p:spPr>
          <a:xfrm>
            <a:off x="6604290" y="3448877"/>
            <a:ext cx="22986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505"/>
              </a:spcAft>
            </a:pPr>
            <a:r>
              <a:rPr lang="pt-B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Divulgação do resultado dos estudantes inscritos por deslocamento.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xmlns="" id="{04B346A2-848C-47AA-9071-82E0D55E1F9B}"/>
              </a:ext>
            </a:extLst>
          </p:cNvPr>
          <p:cNvSpPr/>
          <p:nvPr/>
        </p:nvSpPr>
        <p:spPr>
          <a:xfrm rot="5400000">
            <a:off x="10431194" y="1468097"/>
            <a:ext cx="461665" cy="230175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053A800D-17B1-4630-A963-69EF7F1AEFD0}"/>
              </a:ext>
            </a:extLst>
          </p:cNvPr>
          <p:cNvSpPr/>
          <p:nvPr/>
        </p:nvSpPr>
        <p:spPr>
          <a:xfrm>
            <a:off x="9511145" y="3448164"/>
            <a:ext cx="22986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505"/>
              </a:spcAft>
            </a:pPr>
            <a:r>
              <a:rPr lang="pt-BR" b="1"/>
              <a:t>Inscrição dos interessados a vaga na rede publica de ensino. Inclusive na modalidade EJA.</a:t>
            </a:r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xmlns="" id="{D8FAE170-5A99-4CB9-8B2E-2255835BD9B8}"/>
              </a:ext>
            </a:extLst>
          </p:cNvPr>
          <p:cNvSpPr/>
          <p:nvPr/>
        </p:nvSpPr>
        <p:spPr>
          <a:xfrm>
            <a:off x="3390953" y="1282121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Arial"/>
                <a:cs typeface="Arial"/>
              </a:rPr>
              <a:t>13 a 15-01</a:t>
            </a:r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xmlns="" id="{AB940FD6-BA9E-4141-905B-1FA37ECCDBCB}"/>
              </a:ext>
            </a:extLst>
          </p:cNvPr>
          <p:cNvSpPr/>
          <p:nvPr/>
        </p:nvSpPr>
        <p:spPr>
          <a:xfrm>
            <a:off x="6607400" y="1301645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A partir de 15-01</a:t>
            </a:r>
          </a:p>
        </p:txBody>
      </p:sp>
      <p:sp>
        <p:nvSpPr>
          <p:cNvPr id="19" name="Fluxograma: Conector 18">
            <a:extLst>
              <a:ext uri="{FF2B5EF4-FFF2-40B4-BE49-F238E27FC236}">
                <a16:creationId xmlns:a16="http://schemas.microsoft.com/office/drawing/2014/main" xmlns="" id="{A651F9D0-F169-448B-B8E7-4BFF4EE1C5A5}"/>
              </a:ext>
            </a:extLst>
          </p:cNvPr>
          <p:cNvSpPr/>
          <p:nvPr/>
        </p:nvSpPr>
        <p:spPr>
          <a:xfrm>
            <a:off x="9511148" y="1301644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A partir de 19-01 e durante 2021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CC0ED09-315D-48B3-A188-043697BF732C}"/>
              </a:ext>
            </a:extLst>
          </p:cNvPr>
          <p:cNvSpPr txBox="1"/>
          <p:nvPr/>
        </p:nvSpPr>
        <p:spPr>
          <a:xfrm>
            <a:off x="379092" y="3400180"/>
            <a:ext cx="2298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Inscrição por deslocamento das matriculas com ou sem alteração de endereço.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F69389B8-6236-45F3-A654-75C925570E8E}"/>
              </a:ext>
            </a:extLst>
          </p:cNvPr>
          <p:cNvSpPr txBox="1"/>
          <p:nvPr/>
        </p:nvSpPr>
        <p:spPr>
          <a:xfrm>
            <a:off x="3387843" y="3416475"/>
            <a:ext cx="2298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Compatibilização automática e matrícula das inscrições por deslocamento.</a:t>
            </a:r>
          </a:p>
        </p:txBody>
      </p:sp>
    </p:spTree>
    <p:extLst>
      <p:ext uri="{BB962C8B-B14F-4D97-AF65-F5344CB8AC3E}">
        <p14:creationId xmlns:p14="http://schemas.microsoft.com/office/powerpoint/2010/main" val="127680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2AEFDE8-E96A-448F-B7CD-8406C7F87E38}"/>
              </a:ext>
            </a:extLst>
          </p:cNvPr>
          <p:cNvGrpSpPr/>
          <p:nvPr/>
        </p:nvGrpSpPr>
        <p:grpSpPr>
          <a:xfrm rot="16200000">
            <a:off x="5956610" y="1452443"/>
            <a:ext cx="278780" cy="10024949"/>
            <a:chOff x="4404732" y="217448"/>
            <a:chExt cx="278780" cy="60718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10E371C5-A5DD-4D7C-BF74-034485B06F2E}"/>
                </a:ext>
              </a:extLst>
            </p:cNvPr>
            <p:cNvSpPr/>
            <p:nvPr/>
          </p:nvSpPr>
          <p:spPr>
            <a:xfrm>
              <a:off x="4404732" y="735980"/>
              <a:ext cx="278780" cy="5553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xmlns="" id="{D22AAC2C-EAC1-4A60-9C5C-5077076C678E}"/>
                </a:ext>
              </a:extLst>
            </p:cNvPr>
            <p:cNvSpPr/>
            <p:nvPr/>
          </p:nvSpPr>
          <p:spPr>
            <a:xfrm>
              <a:off x="4404732" y="256478"/>
              <a:ext cx="278780" cy="4795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xmlns="" id="{41A13DF4-30E9-4270-9949-924972181526}"/>
                </a:ext>
              </a:extLst>
            </p:cNvPr>
            <p:cNvSpPr/>
            <p:nvPr/>
          </p:nvSpPr>
          <p:spPr>
            <a:xfrm>
              <a:off x="4480003" y="217448"/>
              <a:ext cx="128238" cy="27878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xmlns="" id="{BA6B5305-4145-4C4E-AA79-0134AC5FDEDB}"/>
              </a:ext>
            </a:extLst>
          </p:cNvPr>
          <p:cNvSpPr/>
          <p:nvPr/>
        </p:nvSpPr>
        <p:spPr>
          <a:xfrm>
            <a:off x="0" y="27878"/>
            <a:ext cx="2520176" cy="5018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CRONOGRAMA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A10F27-53DA-4D41-9C83-DF0EB64576B2}"/>
              </a:ext>
            </a:extLst>
          </p:cNvPr>
          <p:cNvSpPr txBox="1"/>
          <p:nvPr/>
        </p:nvSpPr>
        <p:spPr>
          <a:xfrm>
            <a:off x="3982906" y="629041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CIE - NRM - </a:t>
            </a:r>
            <a:r>
              <a:rPr lang="pt-BR" dirty="0">
                <a:latin typeface="Biome" panose="020B0502040204020203" pitchFamily="34" charset="0"/>
                <a:cs typeface="Biome" panose="020B0502040204020203" pitchFamily="34" charset="0"/>
              </a:rPr>
              <a:t>Matrícula – 2021 </a:t>
            </a: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xmlns="" id="{E4A7418B-9D6E-4B37-9D5F-82087B43CCFD}"/>
              </a:ext>
            </a:extLst>
          </p:cNvPr>
          <p:cNvSpPr/>
          <p:nvPr/>
        </p:nvSpPr>
        <p:spPr>
          <a:xfrm>
            <a:off x="2523288" y="1288773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A partir de 21-01</a:t>
            </a:r>
          </a:p>
        </p:txBody>
      </p:sp>
      <p:sp>
        <p:nvSpPr>
          <p:cNvPr id="11" name="Chave Direita 10">
            <a:extLst>
              <a:ext uri="{FF2B5EF4-FFF2-40B4-BE49-F238E27FC236}">
                <a16:creationId xmlns:a16="http://schemas.microsoft.com/office/drawing/2014/main" xmlns="" id="{9C4EB54C-4A6B-4F41-9E63-E072E1290A3D}"/>
              </a:ext>
            </a:extLst>
          </p:cNvPr>
          <p:cNvSpPr/>
          <p:nvPr/>
        </p:nvSpPr>
        <p:spPr>
          <a:xfrm rot="5400000">
            <a:off x="3443333" y="1494586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>
            <a:extLst>
              <a:ext uri="{FF2B5EF4-FFF2-40B4-BE49-F238E27FC236}">
                <a16:creationId xmlns:a16="http://schemas.microsoft.com/office/drawing/2014/main" xmlns="" id="{C21E0162-F2FB-40B8-87E3-423DC47E1F4B}"/>
              </a:ext>
            </a:extLst>
          </p:cNvPr>
          <p:cNvSpPr/>
          <p:nvPr/>
        </p:nvSpPr>
        <p:spPr>
          <a:xfrm rot="5400000">
            <a:off x="8293223" y="1501336"/>
            <a:ext cx="461665" cy="23017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xmlns="" id="{D8FAE170-5A99-4CB9-8B2E-2255835BD9B8}"/>
              </a:ext>
            </a:extLst>
          </p:cNvPr>
          <p:cNvSpPr/>
          <p:nvPr/>
        </p:nvSpPr>
        <p:spPr>
          <a:xfrm>
            <a:off x="7373176" y="1288773"/>
            <a:ext cx="2301758" cy="10505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Após o início das aulas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CC0ED09-315D-48B3-A188-043697BF732C}"/>
              </a:ext>
            </a:extLst>
          </p:cNvPr>
          <p:cNvSpPr txBox="1"/>
          <p:nvPr/>
        </p:nvSpPr>
        <p:spPr>
          <a:xfrm>
            <a:off x="2414077" y="3386400"/>
            <a:ext cx="2520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Compatibilização automática e matrícula periódica dos candidatos inscritos.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F69389B8-6236-45F3-A654-75C925570E8E}"/>
              </a:ext>
            </a:extLst>
          </p:cNvPr>
          <p:cNvSpPr txBox="1"/>
          <p:nvPr/>
        </p:nvSpPr>
        <p:spPr>
          <a:xfrm>
            <a:off x="7366956" y="3423127"/>
            <a:ext cx="230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Inscrição por transferência de matrícula.</a:t>
            </a:r>
          </a:p>
        </p:txBody>
      </p:sp>
    </p:spTree>
    <p:extLst>
      <p:ext uri="{BB962C8B-B14F-4D97-AF65-F5344CB8AC3E}">
        <p14:creationId xmlns:p14="http://schemas.microsoft.com/office/powerpoint/2010/main" val="1854110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1612</Words>
  <Application>Microsoft Office PowerPoint</Application>
  <PresentationFormat>Widescreen</PresentationFormat>
  <Paragraphs>296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4" baseType="lpstr">
      <vt:lpstr>Arial</vt:lpstr>
      <vt:lpstr>Arial Rounded MT Bold</vt:lpstr>
      <vt:lpstr>Biome</vt:lpstr>
      <vt:lpstr>Calibri</vt:lpstr>
      <vt:lpstr>Calibri Light</vt:lpstr>
      <vt:lpstr>Times New Roman</vt:lpstr>
      <vt:lpstr>Wingdings</vt:lpstr>
      <vt:lpstr>Wingdings,Sans-Serif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Janaina Magro De Oliveira</dc:creator>
  <cp:lastModifiedBy>CIE</cp:lastModifiedBy>
  <cp:revision>23</cp:revision>
  <dcterms:created xsi:type="dcterms:W3CDTF">2020-09-23T13:55:14Z</dcterms:created>
  <dcterms:modified xsi:type="dcterms:W3CDTF">2020-10-04T23:54:51Z</dcterms:modified>
</cp:coreProperties>
</file>