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053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8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2FA48F6-D7D3-4EF3-A1D0-922B507E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5AE9FFC-D54E-43B0-996A-7589EA7C7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36ABFD1-C3FE-4AD1-886A-D9DFE9C79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2013-63B8-40AB-B6A0-C6976537DCB7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EFC4A5F-05C6-4DEA-A06F-8395C3428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F788BA6-342B-4B22-9814-7219887A5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2843-99CE-4EC2-822B-AD065A0273B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42740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90E8EE3-AD6C-4A6E-BACC-518B83CAF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D88B901D-B1F8-4E58-B4B7-DF2FD4967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0F007AF-97BA-4159-B676-547E9311A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2013-63B8-40AB-B6A0-C6976537DCB7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C20A569-2992-44F8-9F32-A0647697E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83118A9-6E58-48E4-87E2-553994FBB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2843-99CE-4EC2-822B-AD065A0273B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0258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EC7651AF-5A48-4822-AB5A-8B5A2814AF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464A246C-491F-4122-BD9E-DD0F50A4FB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96F9F3D-EE0B-4355-B24E-EB05FB593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2013-63B8-40AB-B6A0-C6976537DCB7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D17C2E3-4C1D-4183-93F1-4602D2D23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A33FF6A-B37F-484F-A416-AE391DBFE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2843-99CE-4EC2-822B-AD065A0273B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4502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57D6E0E-D79C-41C8-89A5-6EBFA3F6A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C6075C2-0A49-4F85-B2F5-A30A9AD8C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FE556FED-88D9-4972-A07B-1C1D43810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2013-63B8-40AB-B6A0-C6976537DCB7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429E4031-2488-4AC6-B19F-6AD81C062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40F25C3-4BFC-4E35-8DE1-273A4E250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2843-99CE-4EC2-822B-AD065A0273B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6148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7D5FBE4-8FA1-4C0F-8869-04EE057C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06CBF055-7019-4404-9B62-84DF25164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E20119DC-AEF4-4608-A559-F70E57F02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2013-63B8-40AB-B6A0-C6976537DCB7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4AAE590-AEA5-4228-9DFC-2231BDFDA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F3698BF-636B-46B7-A16B-ECC7F1543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2843-99CE-4EC2-822B-AD065A0273B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7932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E2468CC-7FAD-4567-8BB3-904D162A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804E97F-FBF4-4D85-97C5-A7321BA2AF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7E182C0-C6E1-4058-B348-C2441C20F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5052735D-152D-4D01-AF8F-8CD16DF4B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2013-63B8-40AB-B6A0-C6976537DCB7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AED13420-6FA4-4E81-BC8C-96B232199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B08A45ED-956F-422A-8E17-AEC91E931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2843-99CE-4EC2-822B-AD065A0273B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0063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60D5C3C-A544-45B6-B128-3AF992CB6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42E15D1-A2DC-46F6-A7F9-4DB9C1BD6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2B1B560A-4D4D-4B38-B0C0-57E056D25F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54F931D9-BEAF-49F9-AD8A-FE60489A81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D93F6F79-A2A0-4807-B707-82E0D89FB6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D88992BC-29E8-48B2-88CF-69D88A453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2013-63B8-40AB-B6A0-C6976537DCB7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974C6A27-E68A-4371-9817-CF56B62F6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69CF9DF7-0290-4D05-A451-313D26660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2843-99CE-4EC2-822B-AD065A0273B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42168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0A911B0-B2F1-4233-995C-0EA658D96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958CCD31-3194-4D5B-B52E-62DFA47A9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2013-63B8-40AB-B6A0-C6976537DCB7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FC0F23BE-1A31-4CE7-906A-72532F3EF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E6AEC7FB-6954-46E4-B494-29B76CBD6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2843-99CE-4EC2-822B-AD065A0273B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0413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13E8A6DE-157F-4B85-BCC4-EFB65F82C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2013-63B8-40AB-B6A0-C6976537DCB7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9BF6F235-1ABC-41F7-866A-75EE2B7DA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BFD02AA0-6678-4785-8527-9415F6343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2843-99CE-4EC2-822B-AD065A0273B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84719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7F7ACCE-7EE6-4D22-90E0-8F2058454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F9764FB-0EF1-42EC-AF72-7418DF81C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EB7924C1-F26C-45FA-813A-48A5C3701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1C3FCDAF-91BF-4568-9E04-0A6F75082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2013-63B8-40AB-B6A0-C6976537DCB7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8AC41B4C-9A86-4B88-8164-9B19A5F15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B26CE8EB-9939-404C-917D-9434EA774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2843-99CE-4EC2-822B-AD065A0273B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2323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20A79F2-5A53-4F41-BC6C-813D90C75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011A0A6C-3C2F-44CA-9CD4-A5B4DA241B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2A8931B7-6767-4560-9440-9FA7AA892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D8DE4ED1-C8BB-4B68-98FD-7633B16D1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2013-63B8-40AB-B6A0-C6976537DCB7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4EDE2600-ED4F-4BEC-A2CC-2856E31E7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5A3A1C0D-324D-4275-B595-2EC1654F1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2843-99CE-4EC2-822B-AD065A0273B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1633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C08722AB-1636-4C64-AA21-7D91914C2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F6C17D2B-998F-474A-94E3-DBE5BB8AD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EE7704C2-0A2E-4CF3-B07B-5AFD054F79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C2013-63B8-40AB-B6A0-C6976537DCB7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6AA5BED-6E97-4B7A-BC61-D7A3D43D8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85C76B1-96A9-4DEE-8590-49561A330D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52843-99CE-4EC2-822B-AD065A0273B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20599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prev.sp.gov.br/novaprevidencia.aspx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4BA0BFA-9FE8-468F-8A8A-3B12BB0037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69046"/>
          </a:xfrm>
        </p:spPr>
        <p:txBody>
          <a:bodyPr/>
          <a:lstStyle/>
          <a:p>
            <a:r>
              <a:rPr lang="pt-BR" dirty="0"/>
              <a:t>REGRAS DE APOSENTADORIA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86E0296-4CF2-4016-93E1-C3181D27E4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Permanente – Lei Complementar 1354/2020</a:t>
            </a:r>
          </a:p>
        </p:txBody>
      </p:sp>
    </p:spTree>
    <p:extLst>
      <p:ext uri="{BB962C8B-B14F-4D97-AF65-F5344CB8AC3E}">
        <p14:creationId xmlns:p14="http://schemas.microsoft.com/office/powerpoint/2010/main" xmlns="" val="2210019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349901-0A56-4B4A-AC0E-D8D2C6DA0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kumimoji="0" lang="pt-BR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FUNDAMENTO LEGAL:</a:t>
            </a:r>
            <a:r>
              <a:rPr kumimoji="0" lang="pt-BR" sz="14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pt-BR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40, §§ 1º, I e 3º da CF/88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CE/89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Art. 2º, I da LCE n. 1.354/20</a:t>
            </a:r>
            <a:r>
              <a:rPr lang="pt-BR" sz="1800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587BC46-FC11-430B-A912-DB52E5421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fontScale="92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–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Incapacidade Permanente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-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% da média aritmética definida na forma prevista no "caput" e §§ 1º, 2º e 3º do artigo 7º, contabilizando 3% (três por cento) para cada ano de contribuição, até a soma de 20 anos de contribuição, com acréscimo de 2% (dois por cento) para cada ano que exceder 20 anos de contribuição.</a:t>
            </a:r>
            <a:r>
              <a:rPr lang="pt-BR" sz="1100" dirty="0"/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Ambos 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TIPO DE REGRA - 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Permanente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 -   </a:t>
            </a:r>
            <a:r>
              <a:rPr kumimoji="0" lang="pt-BR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40 anos    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ESPECIAL  -   </a:t>
            </a:r>
            <a:r>
              <a:rPr kumimoji="0" lang="pt-BR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   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PROPORÇÃO DO BENEFÍCIO(PERCENTUAL MÍN.) – </a:t>
            </a:r>
            <a:r>
              <a:rPr kumimoji="0" lang="pt-BR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PROPORÇÃO DO BENEFÍCIO(PERCENTUAL MÁX).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ACRÉS.POR ANO DE CONTRIBUIÇÃO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3% até 20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anos de contribuição, e 2% a partir dos 20 anos de contribuição</a:t>
            </a:r>
            <a:r>
              <a:rPr lang="pt-BR" sz="1100" dirty="0"/>
              <a:t> 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 DE CÁLCULO-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Média aritmética simples das remunerações adotadas como base para as contribuições aos regimes de previdência a que o(a) servidor(a), esteve vinculado(a), correspondentes a 100% do período contributivo, desde a competência julho de 1994 ou desde a do início da contribuição, se posterior àquela competência.</a:t>
            </a:r>
            <a:r>
              <a:rPr lang="pt-BR" sz="1100" dirty="0"/>
              <a:t> 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Teto do RGPS.</a:t>
            </a:r>
            <a:r>
              <a:rPr lang="pt-BR" sz="1100" dirty="0"/>
              <a:t> 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</a:t>
            </a:r>
            <a:r>
              <a:rPr kumimoji="0" lang="pt-BR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Não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(Art. 8º da Lei Complementar nº 1.354/2020) Na mesma data utilizada para fins de reajuste dos benefícios do Regime Geral de Previdência Social, com base no Índice de Preços ao Consumidor - IPC, apurado pela Fundação Instituto de Pesquisas Econômicas - FIPE.</a:t>
            </a:r>
            <a:r>
              <a:rPr lang="pt-BR" sz="1100" dirty="0"/>
              <a:t> 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79424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0966D77-B2F5-4A9F-B1C9-F22C0B124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5292"/>
          </a:xfrm>
        </p:spPr>
        <p:txBody>
          <a:bodyPr>
            <a:normAutofit/>
          </a:bodyPr>
          <a:lstStyle/>
          <a:p>
            <a:r>
              <a:rPr kumimoji="0" lang="pt-BR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FUNDAMENTO LEGAL: 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40, §§ 1º, I e 3º da CF/88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CE/89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Arts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2º, I e 7º, § 5º da LCE n. 1.354/20 </a:t>
            </a:r>
            <a:endParaRPr lang="pt-BR" sz="1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3D4C21E-1D9E-4FD9-ACFB-50237E8E7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0418"/>
            <a:ext cx="10515600" cy="5156545"/>
          </a:xfrm>
        </p:spPr>
        <p:txBody>
          <a:bodyPr>
            <a:normAutofit fontScale="925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–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Incapacidade Permanente(acidente de trabalho ou doença ocupacional)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–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100% da média aritmética definida na forma prevista no "caput" e §§ 1º, 2º e 3º do artigo 7º.</a:t>
            </a:r>
            <a:r>
              <a:rPr lang="pt-BR" sz="1100" dirty="0"/>
              <a:t> </a:t>
            </a:r>
            <a:endParaRPr kumimoji="0" lang="pt-BR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Ambos  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TIPO DE REGRA - 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Permanente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 -  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ESPECIAL  -  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    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PROPORÇÃO DO BENEFÍCIO(PERCENTUAL MÍN.) –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PROPORÇÃO DO BENEFÍCIO(PERCENTUAL MÁX).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ACRÉS.POR ANO DE CONTRIBUIÇÃO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Não se aplica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 DE CÁLCULO-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aritmética simples das remunerações adotadas como base para as contribuições aos regimes de previdência a que o(a) servidor(a), esteve vinculado(a), correspondentes a 100% do período contributivo, desde a competência julho de 1994 ou desde a do início da contribuição, se posterior àquela competência.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Teto do RGPS.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Não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8º da Lei Complementar nº 1.354/2020) Na mesma data utilizada para fins de reajuste dos benefícios do Regime Geral de Previdência Social, com base no Índice de Preços ao Consumidor - IPC, apurado pela Fundação Instituto de Pesquisas Econômicas - FIPE.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7422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7C724E1-6CCD-4488-B67B-BCD471075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2284"/>
          </a:xfrm>
        </p:spPr>
        <p:txBody>
          <a:bodyPr>
            <a:normAutofit/>
          </a:bodyPr>
          <a:lstStyle/>
          <a:p>
            <a:r>
              <a:rPr kumimoji="0" lang="pt-BR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FUNDAMENTO LEGAL:</a:t>
            </a:r>
            <a:r>
              <a:rPr lang="pt-BR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de-DE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40, §§ 1º, II e 3º da CF/88 c.c CE/89 c.c Art. 2º, II da LCE n. 1.354/20 </a:t>
            </a:r>
            <a:endParaRPr lang="pt-BR" sz="1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DFA6575-C2DA-45A6-BB55-925F24F0E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3183"/>
            <a:ext cx="10515600" cy="5063780"/>
          </a:xfrm>
        </p:spPr>
        <p:txBody>
          <a:bodyPr>
            <a:normAutofit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–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Compulsória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– 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Total do tempo de contribuição, dividido por vinte, limitado a um inteiro, multiplicado por 60% da média aritmética definida na forma prevista no "caput" e §§ 1º, 2º e 3º do artigo 7º, com acréscimo de 2% para cada ano de contribuição que exceder 20 anos de contribuição.</a:t>
            </a:r>
            <a:r>
              <a:rPr lang="pt-BR" sz="1050" dirty="0"/>
              <a:t> 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Idade e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Ambos 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TIPO DE REGRA - 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Permanente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- 75 anos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 -  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40 anos       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ESPECIAL  -  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   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PROPORÇÃO DO BENEFÍCIO(PERCENTUAL MÍN.) –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PROPORÇÃO DO BENEFÍCIO(PERCENTUAL MÁX).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ACRÉS.POR ANO DE CONTRIBUIÇÃO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2%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 DE CÁLCULO-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aritmética simples das remunerações adotadas como base para as contribuições aos regimes de previdência a que o(a) servidor(a), esteve vinculado(a), correspondentes a 100% do período contributivo, desde a competência julho de 1994 ou desde a do início da contribuição, se posterior àquela competência.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Teto do RGPS.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Não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8º da Lei Complementar nº 1.354/2020) Na mesma data utilizada para fins de reajuste dos benefícios do Regime Geral de Previdência Social, com base no Índice de Preços ao Consumidor - IPC, apurado pela Fundação Instituto de Pesquisas Econômicas - FIPE.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20416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ADDFDC6-F6EC-435F-B03E-4D71B308E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6022"/>
          </a:xfrm>
        </p:spPr>
        <p:txBody>
          <a:bodyPr/>
          <a:lstStyle/>
          <a:p>
            <a:r>
              <a:rPr kumimoji="0" lang="pt-BR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FUNDAMENTO LEGAL:</a:t>
            </a:r>
            <a:r>
              <a:rPr kumimoji="0" lang="pt-BR" sz="14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</a:t>
            </a:r>
            <a:r>
              <a:rPr lang="de-DE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40, §§ 1º, III 3º da CF/88 c.c CE/89 c.c Art. 2º, III da LCE n. 1.354/20</a:t>
            </a:r>
            <a:r>
              <a:rPr lang="de-DE" sz="1600" dirty="0"/>
              <a:t> </a:t>
            </a:r>
            <a:endParaRPr lang="pt-BR" sz="1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B531806-5731-4553-81A6-7AF9BF34D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922"/>
            <a:ext cx="10515600" cy="5130041"/>
          </a:xfrm>
        </p:spPr>
        <p:txBody>
          <a:bodyPr>
            <a:normAutofit fontScale="92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–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– 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60% da média aritmética definida na forma prevista no "caput" e §§ 1º, 2º e 3º do artigo 7º, com acréscimo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2% (dois por cento) para cada ano de contribuição, que exceder 20 anos de contribuição.</a:t>
            </a:r>
            <a:r>
              <a:rPr lang="pt-BR" sz="1050" dirty="0"/>
              <a:t> 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Idade e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-FEMININO          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TIPO DE REGRA - 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Permanente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- 62 anos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- 74 anos     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 anos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 -  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40 anos       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ESPECIAL  -  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anos de efetivo serviço público   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nos no cargo efetivo, nível ou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classe em que se der a aposentadoria.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PROPORÇÃO DO BENEFÍCIO(PERCENTUAL MÍN.) –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70%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PROPORÇÃO DO BENEFÍCIO(PERCENTUAL MÁX).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ACRÉS.POR ANO DE CONTRIBUIÇÃO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2%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 DE CÁLCULO-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aritmética simples das remunerações adotadas como base para as contribuições aos regimes de previdência a que o(a) servidor(a), esteve vinculado(a), correspondentes a 100% do período contributivo, desde a competência julho de 1994 ou desde a do início da contribuição, se posterior àquela competência.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Teto do RGPS.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(Artigo 28 da Lei Complementar nº 1.354/2020) Tem direito a um abono de permanência equivalente no máximo ao valor da sua contribuição previdenciária até completar as exigências para a aposentadoria compulsória.</a:t>
            </a:r>
            <a:r>
              <a:rPr lang="pt-BR" sz="1050" dirty="0"/>
              <a:t> 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8º da Lei Complementar nº 1.354/2020) Na mesma data utilizada para fins de reajuste dos benefícios do Regime Geral de Previdência Social, com base no Índice de Preços ao Consumidor - IPC, apurado pela Fundação Instituto de Pesquisas Econômicas - FIPE.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02183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B0FAB95-E760-494E-B07B-3662F365F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0005"/>
          </a:xfrm>
        </p:spPr>
        <p:txBody>
          <a:bodyPr/>
          <a:lstStyle/>
          <a:p>
            <a:r>
              <a:rPr kumimoji="0" lang="pt-BR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FUNDAMENTO LEGAL: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Art. 40, §§ 1º, III 3º da CF/88 c.c CE/89 c.c Art. 2º, III da LCE n. 1.354/20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D7AB7F-659E-4239-8C28-43B0775DF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4"/>
            <a:ext cx="10515600" cy="5236059"/>
          </a:xfrm>
        </p:spPr>
        <p:txBody>
          <a:bodyPr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60% da média aritmética definida na forma prevista no "caput" e §§ 1º, 2º e 3º do artigo 7º, com acréscimo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de 2% (dois por cento) para cada ano de contribuição, que exceder 20 anos de contribuição.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Idade e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MASCULINO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TIPO DE REGRA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Permanente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- 65 anos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- 74 anos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 - 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40 anos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ESPECIAL  - 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anos de efetivo serviço público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nos no cargo efetivo, nível ou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classe em que se der a aposentadoria.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PROPORÇÃO DO BENEFÍCIO(PERCENTUAL MÍN.)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70%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PROPORÇÃO DO BENEFÍCIO(PERCENTUAL MÁX).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ACRÉS.POR ANO DE CONTRIBUIÇÃO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2%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 DE CÁLCULO-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aritmética simples das remunerações adotadas como base para as contribuições aos regimes de previdência a que o(a) servidor(a), esteve vinculado(a), correspondentes a 100% do período contributivo, desde a competência julho de 1994 ou desde a do início da contribuição, se posterior àquela competência.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Teto do RGPS.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(Artigo 28 da Lei Complementar nº 1.354/2020) Tem direito a um abono de permanência equivalente no máximo ao valor da sua contribuição previdenciária até completar as exigências para a aposentadoria compulsória.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8º da Lei Complementar nº 1.354/2020) Na mesma data utilizada para fins de reajuste dos benefícios do Regime Geral de Previdência Social, com base no Índice de Preços ao Consumidor - IPC, apurado pela Fundação Instituto de Pesquisas Econômicas - FIPE.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16109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DA0BED4-D8DB-4B8A-AECE-4D077B854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762"/>
          </a:xfrm>
        </p:spPr>
        <p:txBody>
          <a:bodyPr>
            <a:normAutofit/>
          </a:bodyPr>
          <a:lstStyle/>
          <a:p>
            <a:r>
              <a:rPr kumimoji="0" lang="pt-BR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FUNDAMENTO LEGAL:</a:t>
            </a:r>
            <a:r>
              <a:rPr kumimoji="0" lang="pt-BR" sz="14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r>
              <a:rPr kumimoji="0" lang="pt-BR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de-DE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40, §§ 1º, III, 3º e 5º da CF/88 c.c CE/89 c.c Art. 6º da LCE n. 1.354/20</a:t>
            </a:r>
            <a:r>
              <a:rPr lang="de-DE" sz="1800" dirty="0"/>
              <a:t> </a:t>
            </a:r>
            <a:endParaRPr lang="pt-BR" sz="1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090141B-1D50-46CC-B55B-693929442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4"/>
            <a:ext cx="10515600" cy="5236059"/>
          </a:xfrm>
        </p:spPr>
        <p:txBody>
          <a:bodyPr>
            <a:normAutofit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–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 - Professor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–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60% da média aritmética definida na forma prevista no "caput" e §§ 1º, 2º e 3º do artigo 7º, com acréscimo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de 2% (dois por cento) para cada ano de contribuição, que exceder 20 anos de contribuição.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Idade e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</a:t>
            </a: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FEMININO            </a:t>
            </a: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TIPO DE REGRA - 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Permanente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- 57 anos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- 74 anos       </a:t>
            </a: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 anos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 -  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40 anos         </a:t>
            </a: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ESPECIAL  -  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 anos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anos de efetivo serviço público     </a:t>
            </a: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nos no cargo efetivo, nível ou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classe em que se der a aposentadoria.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</a:t>
            </a: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PROPORÇÃO DO BENEFÍCIO(PERCENTUAL MÍN.) –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70%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PROPORÇÃO DO BENEFÍCIO(PERCENTUAL MÁX).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ACRÉS.POR ANO DE CONTRIBUIÇÃO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2%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 DE CÁLCULO-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aritmética simples das remunerações adotadas como base para as contribuições aos regimes de previdência a que o(a) servidor(a), esteve vinculado(a), correspondentes a 100% do período contributivo, desde a competência julho de 1994 ou desde a do início da contribuição, se posterior àquela competência.</a:t>
            </a:r>
            <a:r>
              <a:rPr kumimoji="0" lang="pt-BR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Teto do RGPS.</a:t>
            </a:r>
            <a:r>
              <a:rPr kumimoji="0" lang="pt-BR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(Artigo 28 da Lei Complementar nº 1.354/2020) Tem direito a um abono de permanência equivalente no máximo ao valor da sua contribuição previdenciária até completar as exigências para a aposentadoria compulsória.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8º da Lei Complementar nº 1.354/2020) Na mesma data utilizada para fins de reajuste dos benefícios do Regime Geral de Previdência Social, com base no Índice de Preços ao Consumidor - IPC, apurado pela Fundação Instituto de Pesquisas Econômicas - FIPE.</a:t>
            </a:r>
            <a:r>
              <a:rPr kumimoji="0" lang="pt-BR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90794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5018FC5-44DE-4B5D-B23D-BA692370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6510"/>
          </a:xfrm>
        </p:spPr>
        <p:txBody>
          <a:bodyPr/>
          <a:lstStyle/>
          <a:p>
            <a:r>
              <a:rPr kumimoji="0" lang="pt-BR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FUNDAMENTO LEGAL: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r>
              <a:rPr kumimoji="0" lang="pt-BR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Art. 40, §§ 1º, III, 3º e 5º da CF/88 c.c CE/89 c.c Art. 6º da LCE n. 1.354/20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E5523E3-61F0-45C5-A0B6-E58E32C7B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7409"/>
            <a:ext cx="10515600" cy="5209554"/>
          </a:xfrm>
        </p:spPr>
        <p:txBody>
          <a:bodyPr>
            <a:normAutofit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–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 - Professor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–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60% da média aritmética definida na forma prevista no "caput" e §§ 1º, 2º e 3º do artigo 7º, com acréscimo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de 2% (dois por cento) para cada ano de contribuição, que exceder 20 anos de contribuição.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Idade e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</a:t>
            </a: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MASCULINO            </a:t>
            </a: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TIPO DE REGRA - 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Permanente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- 60 anos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- 74 anos       </a:t>
            </a: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 anos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 -  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40 anos         </a:t>
            </a: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ESPECIAL  -  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 anos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anos de efetivo serviço público     </a:t>
            </a: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nos no cargo efetivo, nível ou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classe em que se der a aposentadoria.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</a:t>
            </a: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PROPORÇÃO DO BENEFÍCIO(PERCENTUAL MÍN.) –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70%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PROPORÇÃO DO BENEFÍCIO(PERCENTUAL MÁX).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ACRÉS.POR ANO DE CONTRIBUIÇÃO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2%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 DE CÁLCULO-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aritmética simples das remunerações adotadas como base para as contribuições aos regimes de previdência a que o(a) servidor(a), esteve vinculado(a), correspondentes a 100% do período contributivo, desde a competência julho de 1994 ou desde a do início da contribuição, se posterior àquela competência.</a:t>
            </a:r>
            <a:r>
              <a:rPr kumimoji="0" lang="pt-BR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Teto do RGPS.</a:t>
            </a:r>
            <a:r>
              <a:rPr kumimoji="0" lang="pt-BR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(Artigo 28 da Lei Complementar nº 1.354/2020) Tem direito a um abono de permanência equivalente no máximo ao valor da sua contribuição previdenciária até completar as exigências para a aposentadoria compulsória.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8º da Lei Complementar nº 1.354/2020) Na mesma data utilizada para fins de reajuste dos benefícios do Regime Geral de Previdência Social, com base no Índice de Preços ao Consumidor - IPC, apurado pela Fundação Instituto de Pesquisas Econômicas - FIPE.</a:t>
            </a:r>
            <a:r>
              <a:rPr kumimoji="0" lang="pt-BR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09204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285D3E6-95F0-4BB7-8B81-43236A1C2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768350"/>
            <a:ext cx="10515600" cy="1126711"/>
          </a:xfrm>
        </p:spPr>
        <p:txBody>
          <a:bodyPr/>
          <a:lstStyle/>
          <a:p>
            <a:pPr algn="ctr"/>
            <a:r>
              <a:rPr lang="pt-BR" u="sng" dirty="0"/>
              <a:t>OBSERVAÇÕES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73E37CCE-9D8C-4822-AE61-C7C83911A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690191"/>
            <a:ext cx="10515600" cy="3399459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Fonte dos dados para elaboração dos slides – SPPREV – SP Previdência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	</a:t>
            </a:r>
          </a:p>
          <a:p>
            <a:pPr lvl="0" algn="ctr"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	</a:t>
            </a:r>
            <a:r>
              <a:rPr lang="pt-BR" sz="2800" smtClean="0">
                <a:hlinkClick r:id="rId2"/>
              </a:rPr>
              <a:t>http://www.spprev.sp.gov.br/novaprevidencia.aspx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245365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2298</Words>
  <Application>Microsoft Office PowerPoint</Application>
  <PresentationFormat>Personalizar</PresentationFormat>
  <Paragraphs>117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REGRAS DE APOSENTADORIA</vt:lpstr>
      <vt:lpstr>FUNDAMENTO LEGAL:  Art. 40, §§ 1º, I e 3º da CF/88 c.c CE/89 c.c Art. 2º, I da LCE n. 1.354/20 </vt:lpstr>
      <vt:lpstr>FUNDAMENTO LEGAL: Art. 40, §§ 1º, I e 3º da CF/88 c.c CE/89 c.c Arts. 2º, I e 7º, § 5º da LCE n. 1.354/20 </vt:lpstr>
      <vt:lpstr>FUNDAMENTO LEGAL:   Art. 40, §§ 1º, II e 3º da CF/88 c.c CE/89 c.c Art. 2º, II da LCE n. 1.354/20 </vt:lpstr>
      <vt:lpstr>FUNDAMENTO LEGAL:     Art. 40, §§ 1º, III 3º da CF/88 c.c CE/89 c.c Art. 2º, III da LCE n. 1.354/20 </vt:lpstr>
      <vt:lpstr>FUNDAMENTO LEGAL:     Art. 40, §§ 1º, III 3º da CF/88 c.c CE/89 c.c Art. 2º, III da LCE n. 1.354/20 </vt:lpstr>
      <vt:lpstr>FUNDAMENTO LEGAL:    Art. 40, §§ 1º, III, 3º e 5º da CF/88 c.c CE/89 c.c Art. 6º da LCE n. 1.354/20 </vt:lpstr>
      <vt:lpstr>FUNDAMENTO LEGAL:    Art. 40, §§ 1º, III, 3º e 5º da CF/88 c.c CE/89 c.c Art. 6º da LCE n. 1.354/20 </vt:lpstr>
      <vt:lpstr>OBSERVAÇÕES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REGRAS DE APOSENTADORIA</dc:title>
  <dc:creator>Ricardo Martinez Rodrigues Eiras</dc:creator>
  <cp:lastModifiedBy>PC</cp:lastModifiedBy>
  <cp:revision>12</cp:revision>
  <dcterms:created xsi:type="dcterms:W3CDTF">2020-07-02T11:46:35Z</dcterms:created>
  <dcterms:modified xsi:type="dcterms:W3CDTF">2020-07-02T15:05:47Z</dcterms:modified>
</cp:coreProperties>
</file>