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23BF71D-C5DC-4848-B16D-2CEB63C30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D24512C-147A-4763-BD1A-0031AB3A2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84F52CD-ECA3-437A-B81B-073199F5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CB74-B4CF-4EBE-989B-1303DB9F51FF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B9263E1-8D7C-4FC1-8371-DB5AB4B06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5FA2B9D-874B-4956-AB9D-F6294E2B2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FA98-39A8-4D8D-89DB-F866CE2B0B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2137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6E2CDEE-F3EE-4E5B-8476-88234254F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05D6726F-220D-4880-8583-BD58C5DA3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88B8395-5DBC-4A37-8ABF-B1789D8A5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CB74-B4CF-4EBE-989B-1303DB9F51FF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C9A533B-5636-45B5-85C4-0ED398BA9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B7BB7DB-3561-4541-9CCD-90C07A5CF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FA98-39A8-4D8D-89DB-F866CE2B0B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7130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B071CA6-16F1-4461-ABA3-C6ECA7002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B12A44E4-3DEA-43F3-8A5B-C0FC5B5F0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32B0578-88A0-4799-8486-BA1AFA0B0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CB74-B4CF-4EBE-989B-1303DB9F51FF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77863E8-C5AB-4FC8-B278-3543D49D1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FFD81C9-05DF-4705-B013-2C8C55D98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FA98-39A8-4D8D-89DB-F866CE2B0B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2962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56AC6FA-0296-4F11-B1DE-8CB0F5C78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187496C-C306-476B-AF39-61098482A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E7796F7-03FD-4458-8770-2F02ED278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CB74-B4CF-4EBE-989B-1303DB9F51FF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C629665-7416-4EE3-B096-5C5DEFD24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8094344-DA8A-470D-AF0B-D9534556C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FA98-39A8-4D8D-89DB-F866CE2B0B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3283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A357765-7284-4629-B366-EB28643E4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D67D8877-A2BA-4DB2-9FFE-7D14966A6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8D17161-9C8C-49D5-8BFD-C52CE86D0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CB74-B4CF-4EBE-989B-1303DB9F51FF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CD00080-64CD-433C-A34E-366F257B6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1A9830F-D626-44F5-A2F2-3EABEFA0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FA98-39A8-4D8D-89DB-F866CE2B0B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1641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28BDDCB-005B-417E-AB2D-2D739F8E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53227DC-ECA6-4865-86D9-D92B04E647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3ACFD45-74BF-44A0-9562-E93AA7E1C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A9926858-11DD-4CF2-AF7D-09CA3ADDD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CB74-B4CF-4EBE-989B-1303DB9F51FF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7AECE7E-70A6-416F-B819-A3492D661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E170296-F2EE-4960-89D0-1774EC379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FA98-39A8-4D8D-89DB-F866CE2B0B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4590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8403F3-7C72-48F8-BAE5-D5577523E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A54C2E6D-6428-4EAF-A1E5-1AEAD25FB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97B2F9DB-CBB4-450D-AD00-983C5239C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F4960429-D0F1-4FFE-83CC-57A68862DC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2E6FC553-0582-4B8D-819B-E83D928016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08BC65C3-3ABE-49C9-B64A-0DF8527F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CB74-B4CF-4EBE-989B-1303DB9F51FF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7104961A-6A27-4CC2-8DE4-6CDA18365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39F7203C-5816-4481-9E55-253618CB8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FA98-39A8-4D8D-89DB-F866CE2B0B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8847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8CEF2CF-C024-465F-BEA8-BCF590AA2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81C4855C-F611-420E-ABA1-B646E94E2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CB74-B4CF-4EBE-989B-1303DB9F51FF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8ED27B7B-13DE-448A-BB34-B38D72BB1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F40EBC13-8EE9-4EF7-A861-50FE7E08A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FA98-39A8-4D8D-89DB-F866CE2B0B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9629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FF79D9CC-6213-4CD7-82CA-A0484CFA1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CB74-B4CF-4EBE-989B-1303DB9F51FF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B73E34D5-3B21-46F0-AE9C-EB530A49C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6630036D-FBA5-47C8-8B39-CFBDD4405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FA98-39A8-4D8D-89DB-F866CE2B0B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6818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E3C7AE7-6B21-447B-A66A-DBFF24A16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2970F3C-9958-4132-A3D5-6BE8231BC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10938E82-1BAB-4F3F-B0D7-243CA8FE1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36937F70-49B0-4368-9AB0-B6D24047D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CB74-B4CF-4EBE-989B-1303DB9F51FF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41689C3B-1890-4FFD-BF54-997D7736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AAC246E-D881-41A7-BE54-C3DDDF0D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FA98-39A8-4D8D-89DB-F866CE2B0B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8217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E8F7B7F-B466-45B2-8830-BB1207BD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81A8989A-77A0-4CD2-8851-D961DEC052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7D4B3B55-86D0-49A7-9E05-88A54CD16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48D6183F-76C7-4DA4-A09E-D58525C69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CB74-B4CF-4EBE-989B-1303DB9F51FF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3D513A8-29D0-4291-907E-7F0080622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316EF63-B769-4EE6-8E2F-700EDBB89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FA98-39A8-4D8D-89DB-F866CE2B0B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1141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1DD71534-F4C8-43EB-B381-C65612E09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14B6500-B790-41A7-8E58-E960AC0A7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84CC5FA-A27E-4FD7-8792-CA4E37008F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BCB74-B4CF-4EBE-989B-1303DB9F51FF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41BE05C-9ABD-456E-BEBE-254E672E96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0580D55-E1C3-4B6F-B510-090ED05F7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9FA98-39A8-4D8D-89DB-F866CE2B0B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5380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prev.sp.gov.br/novaprevidencia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AE8E16F-C9B7-4BB2-AB11-D550A0EE10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REGRAS DE APOSENTADORIA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EBAC0F-F9C4-455E-98C7-E69FEE0AE8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Direito Adquirido </a:t>
            </a:r>
            <a:r>
              <a:rPr lang="pt-BR" dirty="0" smtClean="0"/>
              <a:t>– Professores</a:t>
            </a:r>
          </a:p>
          <a:p>
            <a:endParaRPr lang="pt-BR" dirty="0" smtClean="0"/>
          </a:p>
          <a:p>
            <a:r>
              <a:rPr lang="pt-BR" dirty="0" smtClean="0"/>
              <a:t>Para o docente que cumpriu TODOS os requisitos exigidos em lei de uma determinada regra anterior à Reforma.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4306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5A6E28D-2A0D-4FCF-AE1C-B71B4D8E7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049"/>
          </a:xfrm>
        </p:spPr>
        <p:txBody>
          <a:bodyPr/>
          <a:lstStyle/>
          <a:p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Art. 40, §§ 1º, III, 3º e 5º da CF/88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CE/89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26 da LCE n. 1.354/20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2º, I, II, III, "a" e "b", §§ 1º, II e 4º da EC n. 41/03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F88017D-2925-4298-847D-16908D6D3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174"/>
            <a:ext cx="10515600" cy="5116789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Proporcional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FEMININO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- 48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- 10% - 5,0% ao ano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6/1/2004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OBSERVAÇÕES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*Os pedágios deverão ser pagos (calculados) sobre o tempo que, em 16/12/1998, faltaria para atingir os requisitos do tempo de contribuição: Mulher - 30 anos de contribuição e Homem - 35 anos de contribuição. Para cálculo do valor dos proventos, deve-se observar que o redutor de 10% será aplicado sobre o valor da média aritmética e, posteriormente, verifica-se o menor valor em relação à última remuneração (Art. 40,§2º Constituição Federal de 1988)</a:t>
            </a:r>
            <a:r>
              <a:rPr lang="pt-BR" sz="1050" dirty="0"/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Sim. (§ 5º) Servidor que opte em permanecer em atividade fará jus a um abono equivalente ao valor da Contribuição da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Previdencia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até completar as exigências para aposentadoria compulsória.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2588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63F3CAB-E5C9-41B9-AEAE-CDDE936EC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536"/>
          </a:xfrm>
        </p:spPr>
        <p:txBody>
          <a:bodyPr/>
          <a:lstStyle/>
          <a:p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Art. 40, §§ 1º, III, 3º e 5º da CF/88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CE/89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26 da LCE n. 1.354/20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2º, I, II, III, "a" e "b", §§ 1º, II e 4º da EC n. 41/03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5BA22CC-473D-4BF9-B470-F3EBB4F94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0662"/>
            <a:ext cx="10515600" cy="5196301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Proporcional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MASCULINO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- 53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35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- 10% - 5,0% ao ano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6/1/2004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OBSERVAÇÕES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*Os pedágios deverão ser pagos (calculados) sobre o tempo que, em 16/12/1998, faltaria para atingir os requisitos do tempo de contribuição: Mulher - 30 anos de contribuição e Homem - 35 anos de contribuição. Para cálculo do valor dos proventos, deve-se observar que o redutor de 10% será aplicado sobre o valor da média aritmética e, posteriormente, verifica-se o menor valor em relação à última remuneração (Art. 40,§2º Constituição Federal de 1988)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Sim. (§ 5º) Servidor que opte em permanecer em atividade fará jus a um abono equivalente ao valor da Contribuição da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Previdencia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até completar as exigências para aposentadoria compulsória.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70115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B34424-966F-4FED-B097-300B67542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/>
          <a:lstStyle/>
          <a:p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Art. 40, §§ 1º, III, 3º e 5º da CF/88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CE/89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26 da LCE n. 1.354/20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2º, I, II, III, "a" e "b", §§ 1º, II e 4º da EC n. 41/03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2B2A4C6-A027-4065-BC87-29EEC6EA1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Proporcional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FEMININO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- 49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- 5% - 5,0% ao ano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6/1/2004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OBSERVAÇÕES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*Os pedágios deverão ser pagos (calculados) sobre o tempo que, em 16/12/1998, faltaria para atingir os requisitos do tempo de contribuição: Mulher - 30 anos de contribuição e Homem - 35 anos de contribuição. Para cálculo do valor dos proventos, deve-se observar que o redutor de 10% será aplicado sobre o valor da média aritmética e, posteriormente, verifica-se o menor valor em relação à última remuneração (Art. 40,§2º Constituição Federal de 1988)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Sim. (§ 5º) Servidor que opte em permanecer em atividade fará jus a um abono equivalente ao valor da Contribuição da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Previdencia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até completar as exigências para aposentadoria compulsória.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21156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AFAA137-A880-40E6-AEFB-20BF87D1E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/>
          <a:lstStyle/>
          <a:p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Art. 40, §§ 1º, III, 3º e 5º da CF/88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CE/89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26 da LCE n. 1.354/20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2º, I, II, III, "a" e "b", §§ 1º, II e 4º da EC n. 41/03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1AEDEDC-97F4-46BD-A025-5511B5E15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0515600" cy="5236059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Proporcional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MASCULINO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- 54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35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- 5% - 5,0% ao ano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6/1/2004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OBSERVAÇÕES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*Os pedágios deverão ser pagos (calculados) sobre o tempo que, em 16/12/1998, faltaria para atingir os requisitos do tempo de contribuição: Mulher - 30 anos de contribuição e Homem - 35 anos de contribuição. Para cálculo do valor dos proventos, deve-se observar que o redutor de 10% será aplicado sobre o valor da média aritmética e, posteriormente, verifica-se o menor valor em relação à última remuneração (Art. 40,§2º Constituição Federal de 1988)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Sim. (§ 5º) Servidor que opte em permanecer em atividade fará jus a um abono equivalente ao valor da Contribuição da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Previdencia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até completar as exigências para aposentadoria compulsória.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15663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ACDDF0D-BABC-4A1B-BFD1-5ED66843E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049"/>
          </a:xfrm>
        </p:spPr>
        <p:txBody>
          <a:bodyPr/>
          <a:lstStyle/>
          <a:p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Art. 40, §§ 1º, III, 3º e 5º da CF/88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CE/89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26 da LCE n. 1.354/20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2º, I, II, III, "a" e "b", §§ 1º, II e 4º da EC n. 41/03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A94A8FD-144B-4FBC-85DE-DB9746F73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174"/>
            <a:ext cx="10515600" cy="5116789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Proporcional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FEMININO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- 50 a 74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- 0% - 5,0% ao ano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6/1/2004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OBSERVAÇÕES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*Os pedágios deverão ser pagos (calculados) sobre o tempo que, em 16/12/1998, faltaria para atingir os requisitos do tempo de contribuição: Mulher - 30 anos de contribuição e Homem - 35 anos de contribuição. Para cálculo do valor dos proventos, deve-se observar que o redutor de 10% será aplicado sobre o valor da média aritmética e, posteriormente, verifica-se o menor valor em relação à última remuneração (Art. 40,§2º Constituição Federal de 1988)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Sim. (§ 5º) Servidor que opte em permanecer em atividade fará jus a um abono equivalente ao valor da Contribuição da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Previdencia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até completar as exigências para aposentadoria compulsória.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80954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91BFC7F-767A-469F-A055-8A16E1F86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2527"/>
          </a:xfrm>
        </p:spPr>
        <p:txBody>
          <a:bodyPr/>
          <a:lstStyle/>
          <a:p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Art. 40, §§ 1º, III, 3º e 5º da CF/88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CE/89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26 da LCE n. 1.354/20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2º, I, II, III, "a" e "b", §§ 1º, II e 4º da EC n. 41/03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7A8CE54-A86E-43A6-BFAD-B30F50865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7652"/>
            <a:ext cx="10515600" cy="5249311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Proporcional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MASCULINO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- 55 a 74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35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- 0% - 5,0% ao ano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6/1/2004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OBSERVAÇÕES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*Os pedágios deverão ser pagos (calculados) sobre o tempo que, em 16/12/1998, faltaria para atingir os requisitos do tempo de contribuição: Mulher - 30 anos de contribuição e Homem - 35 anos de contribuição. Para cálculo do valor dos proventos, deve-se observar que o redutor de 10% será aplicado sobre o valor da média aritmética e, posteriormente, verifica-se o menor valor em relação à última remuneração (Art. 40,§2º Constituição Federal de 1988)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Sim. (§ 5º) Servidor que opte em permanecer em atividade fará jus a um abono equivalente ao valor da Contribuição da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Previdencia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até completar as exigências para aposentadoria compulsória.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62448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36EBD74-CF32-4CFF-AE81-1A09DF658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>
            <a:normAutofit/>
          </a:bodyPr>
          <a:lstStyle/>
          <a:p>
            <a:r>
              <a:rPr lang="pt-BR" sz="1600" b="1" u="sng" dirty="0"/>
              <a:t>FUNDAMENTO LEGAL</a:t>
            </a:r>
            <a:r>
              <a:rPr lang="pt-BR" sz="1600" dirty="0"/>
              <a:t>: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40, §§ 1º, III, 3º e 5º da CF/88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CE/89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Art. 26 da LCE n. 1.354/20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Art. 40, §§ 1º, III, "a" e 5º da CF/88 alt. p/ EC 20/98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Art. 3º da  EC n. 41/03</a:t>
            </a:r>
            <a:r>
              <a:rPr lang="pt-BR" sz="1600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1082FE5-D020-4619-AB2A-D24440955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166"/>
            <a:ext cx="10515600" cy="5169797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– Integral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FEMININO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31/12/2003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- 50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lang="pt-BR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</a:t>
            </a:r>
            <a:r>
              <a:rPr lang="pt-BR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Última remuneração no cargo efetivo</a:t>
            </a:r>
            <a:r>
              <a:rPr lang="pt-BR" sz="1050" dirty="0"/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6/1/2004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OBSERVAÇÕES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Nihil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–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Sim. (§ 1º, art. 3º da Emenda Constitucional nº 41/2003) Servidor que opte por permanecer em atividade fará jus a um abono equivalente ao valor da Contribuição Previdenciária até completar as exigências legais para a aposentadoria compulsória, desde que conte no mínimo com 25 anos de contribuição, se mulher, ou 30 anos de contribuição, se homem.</a:t>
            </a:r>
            <a:r>
              <a:rPr lang="pt-BR" sz="1050" dirty="0"/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Sim</a:t>
            </a:r>
            <a:endParaRPr kumimoji="0" lang="pt-BR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lang="pt-BR" sz="17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(Art. 7º da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aposentadoria.</a:t>
            </a:r>
            <a:r>
              <a:rPr lang="pt-BR" sz="1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84455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8A2D18-ACAE-4D59-A423-1D7BD6649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5292"/>
          </a:xfrm>
        </p:spPr>
        <p:txBody>
          <a:bodyPr/>
          <a:lstStyle/>
          <a:p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FUNDAMENTO LEGAL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: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Art. 40, §§ 1º, III, 3º e 5º da CF/88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CE/89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26 da LCE n. 1.354/20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40, §§ 1º, III, "a" e 5º da CF/88 alt. p/ EC 20/98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3º da  EC n. 41/03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FD82AB4-1777-402D-BF05-2B427021B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418"/>
            <a:ext cx="10515600" cy="5156545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– Integral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MASCULINO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31/12/2003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- 55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Última remuneração no cargo efetivo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6/1/2004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OBSERVAÇÕES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Nihil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Sim. (§ 1º, art. 3º da Emenda Constitucional nº 41/2003) Servidor que opte por permanecer em atividade fará jus a um abono equivalente ao valor da Contribuição Previdenciária até completar as exigências legais para a aposentadoria compulsória, desde que conte no mínimo com 25 anos de contribuição, se mulher, ou 30 anos de contribuição, se homem.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Sim</a:t>
            </a:r>
            <a:endParaRPr kumimoji="0" lang="pt-BR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7º da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aposentadoria.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76239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7C9EB9D-D144-4504-A4BE-ABFCEF905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/>
          </a:bodyPr>
          <a:lstStyle/>
          <a:p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FUNDAMENTO LEGAL: 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40, §§ 1º, III, 3º e 5º da CF/88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CE/89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Art. 26 da LCE n. 1.354/20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Art. 126, III, "b" da CE/89 (redação original)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Art. 3º da EC n. 20/98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Art. 3º da EC n. 41/03</a:t>
            </a:r>
            <a:r>
              <a:rPr lang="pt-BR" sz="1800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2BB19DC-8ABA-4953-9966-9AFD33639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5143293"/>
          </a:xfrm>
        </p:spPr>
        <p:txBody>
          <a:bodyPr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– Integral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– Tempo de Serviço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FEMININO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Não se aplica         EFETIVO EXERCÍCIO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Última remuneração no cargo efetivo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6/1/2004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OBSERVAÇÕES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Direito adquirido - tempo para aposentadoria completado até 16/12/1998. Ter tempo exclusivo de magistério docente.</a:t>
            </a:r>
            <a:r>
              <a:rPr lang="pt-BR" sz="1050" dirty="0"/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–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Sim. (§ 1º, art. 3º da Emenda Constitucional nº 41/2003) Servidor que opte por permanecer em atividade fará jus a um abono equivalente ao valor da Contribuição Previdenciária até completar as exigências legais para a aposentadoria compulsória, desde que conte no mínimo com 25 anos de contribuição, se mulher, ou 30 anos de contribuição, se homem.</a:t>
            </a:r>
            <a:r>
              <a:rPr lang="pt-BR" sz="1050" dirty="0"/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Sim</a:t>
            </a:r>
            <a:endParaRPr kumimoji="0" lang="pt-BR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7º da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aposentadoria.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72957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C13FB76-8EBD-4833-89AC-1BCB5BB92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/>
          <a:lstStyle/>
          <a:p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FUNDAMENTO LEGAL: 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Art. 40, §§ 1º, III, 3º e 5º da CF/88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CE/89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26 da LCE n. 1.354/20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126, III, "b" da CE/89 (redação original)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3º da EC n. 20/98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3º da EC n. 41/03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4C03AFC-8F95-486F-AC0E-138445E63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– Integral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– Tempo de Serviço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MASCULINO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Não se aplica         EFETIVO EXERCÍCIO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Última remuneração no cargo efetivo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6/1/2004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OBSERVAÇÕES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Direito adquirido - tempo para aposentadoria completado até 16/12/1998. Ter tempo exclusivo de magistério docente.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Sim. (§ 1º, art. 3º da Emenda Constitucional nº 41/2003) Servidor que opte por permanecer em atividade fará jus a um abono equivalente ao valor da Contribuição Previdenciária até completar as exigências legais para a aposentadoria compulsória, desde que conte no mínimo com 25 anos de contribuição, se mulher, ou 30 anos de contribuição, se homem.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Sim</a:t>
            </a:r>
            <a:endParaRPr kumimoji="0" lang="pt-BR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7º da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aposentadoria.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5350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8BD8CF7-EE41-46D0-9182-506A7C174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365125"/>
            <a:ext cx="10823713" cy="522771"/>
          </a:xfrm>
        </p:spPr>
        <p:txBody>
          <a:bodyPr>
            <a:normAutofit fontScale="90000"/>
          </a:bodyPr>
          <a:lstStyle/>
          <a:p>
            <a:r>
              <a:rPr lang="pt-BR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FUNDAMENTO LEGAL: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40, §§ 1º, III, 3º e 5º da CF/88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CE/89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Art. 26 da LCE n. 1.354/20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c.c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Art. 40, § 1º, III, "a", § 5º da CF/88 alt. p/ EC n. 20/98 e EC n. 41/03</a:t>
            </a:r>
            <a:r>
              <a:rPr lang="pt-BR" sz="800" dirty="0"/>
              <a:t> </a:t>
            </a:r>
            <a:endParaRPr lang="pt-B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8DEDA8F-0887-43AA-8245-ECBD8839A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887896"/>
            <a:ext cx="11622156" cy="5751443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Integral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 - 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FEMININO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7/3/2020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 anos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CARGO –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Média contributiva extraindo-se 80% das maiores contribuições a partir do mês-base  julho de 1994</a:t>
            </a:r>
            <a:r>
              <a:rPr lang="pt-BR" sz="1100" dirty="0"/>
              <a:t> 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(§ 11 do art.40) Aplica-se o limite fixado no art. 37 inciso XI (Teto salarial do Governador ou do Desembargador do TJ) Decreto 48.407, de 06/01/2004, e teto do RGPS para os ingressantes após a implantação do Regime de Previdência Complementar.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OBSERVAÇÕES </a:t>
            </a: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Nihil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–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Sim. (§ 19) Servidor que opte em permanecer em atividade fará jus a um abono equivalente ao valor  da Contribuição Previdenciária até completar as exigências para aposentadoria compulsória.</a:t>
            </a:r>
            <a:r>
              <a:rPr lang="pt-BR" sz="1100" dirty="0"/>
              <a:t> 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4975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B844696-CDDF-4FC1-B973-695EEB1C9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7571"/>
          </a:xfrm>
        </p:spPr>
        <p:txBody>
          <a:bodyPr>
            <a:normAutofit fontScale="90000"/>
          </a:bodyPr>
          <a:lstStyle/>
          <a:p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FUNDAMENTO LEGAL: </a:t>
            </a:r>
            <a:r>
              <a:rPr lang="da-D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40, §§ 1º, III, 3º e 5º da CF/88 c.c CE/89 c.c Art. 26 da LCE n. 1.354/20 c.c Art. 6º, I, II, III, IV da EC n. 41/03, alt. p/ EC n. 47/05 c.c § 5º do Art. 40 da CF/88, alt. p/ EC n. 20/98 e EC n. </a:t>
            </a:r>
            <a:r>
              <a:rPr lang="da-D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41/03</a:t>
            </a:r>
            <a:r>
              <a:rPr lang="da-DK" sz="1600" dirty="0"/>
              <a:t> </a:t>
            </a:r>
            <a:endParaRPr lang="pt-BR" sz="1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6866CB1-F552-483E-B921-AAC65785D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2696"/>
            <a:ext cx="10515600" cy="4984267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– Integral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– Tempo de Serviço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FEMININO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31/12/2003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- 50 anos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 anos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Não se aplica         EFETIVO EXERCÍCIO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Última remuneração no cargo efetivo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6/1/2004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OBSERVAÇÕES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Nihil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–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Sim, nos termos dos pareceres PA nº 123/2004, 115/2007, 151/2008 e 109/2011</a:t>
            </a:r>
            <a:r>
              <a:rPr lang="pt-BR" sz="1050" dirty="0"/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Sim</a:t>
            </a:r>
            <a:endParaRPr kumimoji="0" lang="pt-BR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7º da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aposentadoria.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87233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2813A15-3264-4179-99FA-5C1B1A527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/>
          <a:lstStyle/>
          <a:p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FUNDAMENTO LEGAL: </a:t>
            </a:r>
            <a:r>
              <a:rPr kumimoji="0" lang="da-DK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Art. 40, §§ 1º, III, 3º e 5º da CF/88 c.c CE/89 c.c Art. 26 da LCE n. 1.354/20 c.c Art. 6º, I, II, III, IV da EC n. 41/03, alt. p/ EC n. 47/05 c.c § 5º do Art. 40 da CF/88, alt. p/ EC n. 20/98 e EC n. </a:t>
            </a: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41/03</a:t>
            </a: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EFA9D6C-35A2-4EED-922B-754DA3B7B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5143293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– Integral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– Tempo de Serviço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MASCULINO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31/12/2003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- 55 anos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lang="pt-BR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 anos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Não se aplica         EFETIVO EXERCÍCIO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Não se aplica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Última remuneração no cargo efetivo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6/1/2004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OBSERVAÇÕES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Nihil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Sim, nos termos dos pareceres PA nº 123/2004, 115/2007, 151/2008 e 109/2011</a:t>
            </a:r>
            <a:r>
              <a:rPr kumimoji="0" lang="pt-B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Sim</a:t>
            </a:r>
            <a:endParaRPr kumimoji="0" lang="pt-BR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7º da Emenda Constitucional nº 41/2003) Serão revistos na mesma proporção e data sempre que se modificar a remuneração dos servidores em atividade, sendo também estendidos quaisquer benefícios ou vantagens posteriormente concedidos, inclusive quando decorrentes de transformação ou reclassificação de cargo ou função em que se deu a aposentadoria.</a:t>
            </a:r>
            <a:r>
              <a:rPr kumimoji="0" lang="pt-BR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13775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D181C22-E78A-4018-829E-71F8D6C71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/>
              <a:t>OBSERVAÇÕES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1F7562C-082B-4896-BFCB-C556CA99B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Fonte dos dados para elaboração dos slides – SPPREV – SP Previdência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</a:t>
            </a:r>
          </a:p>
          <a:p>
            <a:pPr marL="0" lvl="0" indent="0" algn="ctr">
              <a:buNone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</a:t>
            </a:r>
            <a:r>
              <a:rPr lang="pt-BR" smtClean="0">
                <a:hlinkClick r:id="rId2"/>
              </a:rPr>
              <a:t>http://www.spprev.sp.gov.br/novaprevidencia.aspx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6476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B0CCBFE-192F-4BC8-922A-661CAB24E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/>
          <a:lstStyle/>
          <a:p>
            <a:r>
              <a:rPr kumimoji="0" lang="pt-BR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Art. 40, §§ 1º, III, 3º e 5º da CF/88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CE/89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26 da LCE n. 1.354/20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c.c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Art. 40, § 1º, III, "a", § 5º da CF/88 alt. p/ EC n. 20/98 e EC n. 41/03</a:t>
            </a:r>
            <a:r>
              <a:rPr kumimoji="0" lang="pt-BR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EA9E747-4125-4503-B8C2-7B08B3495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Integral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- 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MASCULINO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7/3/2020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55 anos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anos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anos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anos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CARGO –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</a:t>
            </a: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(§ 11 do art.40) Aplica-se o limite fixado no art. 37 inciso XI (Teto salarial do Governador ou do Desembargador do TJ) Decreto 48.407, de 06/01/2004, e teto do RGPS para os ingressantes após a implantação do Regime de Previdência Complementar.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OBSERVAÇÕES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Nihil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–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Sim. (§ 19) Servidor que opte em permanecer em atividade fará jus a um abono equivalente ao valor  da Contribuição Previdenciária até completar as exigências para aposentadoria compulsória.</a:t>
            </a: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30899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D4BFE3A-FE62-4CD5-AE9B-BDB2BBFC5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>
            <a:normAutofit/>
          </a:bodyPr>
          <a:lstStyle/>
          <a:p>
            <a:r>
              <a:rPr lang="pt-BR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FUNDAMENTO LEGAL: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40, §§ 1º, III, 3º e 5º da CF/88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CE/89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Art. 26 da LCE n. 1.354/20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Art. 2º, I, II, III, "a" e "b", §§ 1º, I e 4º da EC n. 41/03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946B219-A390-467B-86EC-F5E624D24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954158"/>
            <a:ext cx="11476382" cy="5538716"/>
          </a:xfrm>
        </p:spPr>
        <p:txBody>
          <a:bodyPr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</a:t>
            </a:r>
            <a:r>
              <a:rPr kumimoji="0" lang="pt-BR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Proporcional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- 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FEMININO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48 anos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anos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CARGO –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- 7% - 3,5% ao ano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</a:t>
            </a: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 proventos não poderão exceder a remuneração no cargo efetivo em que ser a aposentadoria. (§ 11 do art. 40) Aplica-se o limite fixado no art. 37,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inc.XI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(Teto salarial do governador ou do Desembargador do TJ) Decreto nº 48.407, de 6/1/2004</a:t>
            </a:r>
            <a:r>
              <a:rPr lang="pt-BR" sz="1100" dirty="0"/>
              <a:t> 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OBSERVAÇÕES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*Os pedágios deverão ser pagos sobre o tempo que, em 16/12/1998, faltaria para atingir os requisitos do tempo de contribuição.  Mulher - 30 anos de contribuição e Homem - 35 anos de contribuição.** Professor que opte por este dispositivo legal terá o tempo de serviço exercício até a publicação desta emenda, contado com acréscimo de 17%, se homem, e de 20%, se mulher, desde que conte tempo exclusivamente de magistério. Para cálculo do valor dos proventos, deve-se observar que o redutor de 7% será aplicado sobre o valor da média aritmética e, posteriormente, verifica-se o menor valor em relação à última remuneração (Art. 40,§2º Constituição Federal de 1988)</a:t>
            </a:r>
            <a:r>
              <a:rPr lang="pt-BR" sz="1100" dirty="0"/>
              <a:t> 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– 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Sim. (§ 5º) Servidor que opte em permanecer em atividade fará jus a um abono equivalente ao valor da Contribuição da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Previdencia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até completar as exigências para aposentadoria compulsória.</a:t>
            </a:r>
            <a:r>
              <a:rPr lang="pt-BR" sz="1100" dirty="0"/>
              <a:t> 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74823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9D4A3E-E6B4-4321-AC95-64DD68C69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/>
          <a:lstStyle/>
          <a:p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Art. 40, §§ 1º, III, 3º e 5º da CF/88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CE/89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26 da LCE n. 1.354/20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2º, I, II, III, "a" e "b", §§ 1º, I e 4º da EC n. 41/03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9755285-1A73-4B70-9260-C78294487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4158"/>
            <a:ext cx="10515600" cy="5222805"/>
          </a:xfrm>
        </p:spPr>
        <p:txBody>
          <a:bodyPr>
            <a:normAutofit fontScale="92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Proporcional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- 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MASCULINO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53 anos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35 anos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CARGO –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endParaRPr kumimoji="0" lang="pt-BR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- 7% - 3,5% ao ano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6/1/2004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OBSERVAÇÕES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*Os pedágios deverão ser pagos sobre o tempo que, em 16/12/1998, faltaria para atingir os requisitos do tempo de contribuição.  Mulher - 30 anos de contribuição e Homem - 35 anos de contribuição.** Professor que opte por este dispositivo legal terá o tempo de serviço exercício até a publicação desta emenda, contado com acréscimo de 17%, se homem, e de 20%, se mulher, desde que conte tempo exclusivamente de magistério. Para cálculo do valor dos proventos, deve-se observar que o redutor de 7% será aplicado sobre o valor da média aritmética e, posteriormente, verifica-se o menor valor em relação à última remuneração (Art. 40,§2º Constituição Federal de 1988)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–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Sim. (§ 5º) Servidor que opte em permanecer em atividade fará jus a um abono equivalente ao valor da Contribuição da </a:t>
            </a:r>
            <a:r>
              <a:rPr kumimoji="0" lang="pt-BR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Previdencia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até completar as exigências para aposentadoria compulsória.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62306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7D0F55-2F09-492E-AB7E-AA6067FF8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/>
          <a:lstStyle/>
          <a:p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Art. 40, §§ 1º, III, 3º e 5º da CF/88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CE/89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26 da LCE n. 1.354/20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2º, I, II, III, "a" e "b", §§ 1º, I e 4º da EC n. 41/03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B0A5907-14B0-46D0-94D3-97DE8955B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0515600" cy="5236059"/>
          </a:xfrm>
        </p:spPr>
        <p:txBody>
          <a:bodyPr>
            <a:normAutofit fontScale="925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Proporcional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- 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FEMININO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49 anos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anos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CARGO 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- 3,5% - 3,5% ao ano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6/1/2004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OBSERVAÇÕES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*Os pedágios deverão ser pagos sobre o tempo que, em 16/12/1998, faltaria para atingir os requisitos do tempo de contribuição.  Mulher - 30 anos de contribuição e Homem - 35 anos de contribuição.** Professor que opte por este dispositivo legal terá o tempo de serviço exercício até a publicação desta emenda, contado com acréscimo de 17%, se homem, e de 20%, se mulher, desde que conte tempo exclusivamente de magistério. Para cálculo do valor dos proventos, deve-se observar que o redutor de 7% será aplicado sobre o valor da média aritmética e, posteriormente, verifica-se o menor valor em relação à última remuneração (Art. 40,§2º Constituição Federal de 1988)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–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Sim. (§ 5º) Servidor que opte em permanecer em atividade fará jus a um abono equivalente ao valor da Contribuição da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Previdencia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até completar as exigências para aposentadoria compulsória.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06664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27DCE3A-C156-46F8-A1BD-4D72AE503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2284"/>
          </a:xfrm>
        </p:spPr>
        <p:txBody>
          <a:bodyPr/>
          <a:lstStyle/>
          <a:p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Art. 40, §§ 1º, III, 3º e 5º da CF/88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CE/89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26 da LCE n. 1.354/20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2º, I, II, III, "a" e "b", §§ 1º, I e 4º da EC n. 41/03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DD3D613-DAE3-4583-834F-FAC8F8AF0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410"/>
            <a:ext cx="10515600" cy="5209553"/>
          </a:xfrm>
        </p:spPr>
        <p:txBody>
          <a:bodyPr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Proporcional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MASCULINO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35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- 3,5% - 3,5% ao ano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6/1/2004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OBSERVAÇÕES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*Os pedágios deverão ser pagos sobre o tempo que, em 16/12/1998, faltaria para atingir os requisitos do tempo de contribuição.  Mulher - 30 anos de contribuição e Homem - 35 anos de contribuição.** Professor que opte por este dispositivo legal terá o tempo de serviço exercício até a publicação desta emenda, contado com acréscimo de 17%, se homem, e de 20%, se mulher, desde que conte tempo exclusivamente de magistério. Para cálculo do valor dos proventos, deve-se observar que o redutor de 7% será aplicado sobre o valor da média aritmética e, posteriormente, verifica-se o menor valor em relação à última remuneração (Art. 40,§2º Constituição Federal de 1988)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Sim. (§ 5º) Servidor que opte em permanecer em atividade fará jus a um abono equivalente ao valor da Contribuição da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Previdencia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até completar as exigências para aposentadoria compulsória.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87811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4F631F-6194-4948-8CE2-959ACA2D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553"/>
          </a:xfrm>
        </p:spPr>
        <p:txBody>
          <a:bodyPr/>
          <a:lstStyle/>
          <a:p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Art. 40, §§ 1º, III, 3º e 5º da CF/88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CE/89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26 da LCE n. 1.354/20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2º, I, II, III, "a" e "b", §§ 1º, I e 4º da EC n. 41/03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E6B4C29-DF2C-4259-8CAB-AA48E169B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6678"/>
            <a:ext cx="10515600" cy="5090285"/>
          </a:xfrm>
        </p:spPr>
        <p:txBody>
          <a:bodyPr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Proporcional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FEMININO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- 50 a 74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- 0% - 3,5% ao ano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6/1/2004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OBSERVAÇÕES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*Os pedágios deverão ser pagos sobre o tempo que, em 16/12/1998, faltaria para atingir os requisitos do tempo de contribuição.  Mulher - 30 anos de contribuição e Homem - 35 anos de contribuição.** Professor que opte por este dispositivo legal terá o tempo de serviço exercício até a publicação desta emenda, contado com acréscimo de 17%, se homem, e de 20%, se mulher, desde que conte tempo exclusivamente de magistério. Para cálculo do valor dos proventos, deve-se observar que o redutor de 7% será aplicado sobre o valor da média aritmética e, posteriormente, verifica-se o menor valor em relação à última remuneração (Art. 40,§2º Constituição Federal de 1988)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Sim. (§ 5º) Servidor que opte em permanecer em atividade fará jus a um abono equivalente ao valor da Contribuição da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Previdencia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até completar as exigências para aposentadoria compulsória.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58903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AF93548-D52B-4862-83B4-F1C01991C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2284"/>
          </a:xfrm>
        </p:spPr>
        <p:txBody>
          <a:bodyPr/>
          <a:lstStyle/>
          <a:p>
            <a:r>
              <a:rPr kumimoji="0" lang="pt-B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FUNDAMENTO LEGAL: 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Art. 40, §§ 1º, III, 3º e 5º da CF/88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CE/89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26 da LCE n. 1.354/20 </a:t>
            </a:r>
            <a:r>
              <a:rPr kumimoji="0" lang="pt-B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c.c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Art. 2º, I, II, III, "a" e "b", §§ 1º, I e 4º da EC n. 41/03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82577FE-FF3A-4B8C-8A8B-32B6C81C3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410"/>
            <a:ext cx="10515600" cy="5209553"/>
          </a:xfrm>
        </p:spPr>
        <p:txBody>
          <a:bodyPr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MODALIDADE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Voluntária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CONDIÇÃO DO PROVENTO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Proporcional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CRITÉRIO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e Tempo de Contribuição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MASCULINO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ADMISSÃO NO SERVIÇO PÚBLICO - 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Até 16/12/1998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MÍNIMA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- 55 a 74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IDADE MÁXIMA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74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DE CONTRIBUIÇÃO MÍNIMO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anos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NO SERV. PÚBLICO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 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EFETIVO EXERCÍCIO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CARGO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05 anos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CARREIRA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Não se aplica    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PERCENTUAL MÁX.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REDUTOR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- 0% - 3,5% ao ano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CÁLCULO DOS PROVENTOS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Média contributiva extraindo-se 80% das maiores contribuições a partir do mês-base  julho de 1994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TETO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Os proventos não poderão exceder a remuneração no cargo efetivo em que ser a aposentadoria. (§ 11 do art. 40) Aplica-se o limite fixado no art. 37,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inc.XI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(Teto salarial do governador ou do Desembargador do TJ) Decreto nº 48.407, de 6/1/2004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OBSERVAÇÕES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*Os pedágios deverão ser pagos sobre o tempo que, em 16/12/1998, faltaria para atingir os requisitos do tempo de contribuição.  Mulher - 30 anos de contribuição e Homem - 35 anos de contribuição.** Professor que opte por este dispositivo legal terá o tempo de serviço exercício até a publicação desta emenda, contado com acréscimo de 17%, se homem, e de 20%, se mulher, desde que conte tempo exclusivamente de magistério. Para cálculo do valor dos proventos, deve-se observar que o redutor de 7% será aplicado sobre o valor da média aritmética e, posteriormente, verifica-se o menor valor em relação à última remuneração (Art. 40,§2º Constituição Federal de 1988)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ABONO PERMANÊNCIA –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Sim. (§ 5º) Servidor que opte em permanecer em atividade fará jus a um abono equivalente ao valor da Contribuição da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Previdencia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até completar as exigências para aposentadoria compulsória.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PARIDADE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Não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pt-BR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EAJUSTE -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(Art. 15 da Lei nº 10.887/2004) Os proventos de aposentadoria e pensões de que tratam os </a:t>
            </a:r>
            <a:r>
              <a:rPr kumimoji="0" lang="pt-B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arts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1º e 2º da Lei nº 10.887/04 serão reajustados na mesma data em que se der o reajuste dos benefícios do regime geral de previdência social, com base na Lei Complementar nº 1.105/2010.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89623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7671</Words>
  <Application>Microsoft Office PowerPoint</Application>
  <PresentationFormat>Personalizar</PresentationFormat>
  <Paragraphs>267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REGRAS DE APOSENTADORIA</vt:lpstr>
      <vt:lpstr>FUNDAMENTO LEGAL: Art. 40, §§ 1º, III, 3º e 5º da CF/88 c.c CE/89 c.c Art. 26 da LCE n. 1.354/20 c.c Art. 40, § 1º, III, "a", § 5º da CF/88 alt. p/ EC n. 20/98 e EC n. 41/03 </vt:lpstr>
      <vt:lpstr>FUNDAMENTO LEGAL: Art. 40, §§ 1º, III, 3º e 5º da CF/88 c.c CE/89 c.c Art. 26 da LCE n. 1.354/20 c.c Art. 40, § 1º, III, "a", § 5º da CF/88 alt. p/ EC n. 20/98 e EC n. 41/03 </vt:lpstr>
      <vt:lpstr>FUNDAMENTO LEGAL: Art. 40, §§ 1º, III, 3º e 5º da CF/88 c.c CE/89 c.c Art. 26 da LCE n. 1.354/20 c.c Art. 2º, I, II, III, "a" e "b", §§ 1º, I e 4º da EC n. 41/03 </vt:lpstr>
      <vt:lpstr>FUNDAMENTO LEGAL: Art. 40, §§ 1º, III, 3º e 5º da CF/88 c.c CE/89 c.c Art. 26 da LCE n. 1.354/20 c.c Art. 2º, I, II, III, "a" e "b", §§ 1º, I e 4º da EC n. 41/03 </vt:lpstr>
      <vt:lpstr>FUNDAMENTO LEGAL: Art. 40, §§ 1º, III, 3º e 5º da CF/88 c.c CE/89 c.c Art. 26 da LCE n. 1.354/20 c.c Art. 2º, I, II, III, "a" e "b", §§ 1º, I e 4º da EC n. 41/03 </vt:lpstr>
      <vt:lpstr>FUNDAMENTO LEGAL: Art. 40, §§ 1º, III, 3º e 5º da CF/88 c.c CE/89 c.c Art. 26 da LCE n. 1.354/20 c.c Art. 2º, I, II, III, "a" e "b", §§ 1º, I e 4º da EC n. 41/03 </vt:lpstr>
      <vt:lpstr>FUNDAMENTO LEGAL: Art. 40, §§ 1º, III, 3º e 5º da CF/88 c.c CE/89 c.c Art. 26 da LCE n. 1.354/20 c.c Art. 2º, I, II, III, "a" e "b", §§ 1º, I e 4º da EC n. 41/03 </vt:lpstr>
      <vt:lpstr>FUNDAMENTO LEGAL: Art. 40, §§ 1º, III, 3º e 5º da CF/88 c.c CE/89 c.c Art. 26 da LCE n. 1.354/20 c.c Art. 2º, I, II, III, "a" e "b", §§ 1º, I e 4º da EC n. 41/03 </vt:lpstr>
      <vt:lpstr>FUNDAMENTO LEGAL: Art. 40, §§ 1º, III, 3º e 5º da CF/88 c.c CE/89 c.c Art. 26 da LCE n. 1.354/20 c.c Art. 2º, I, II, III, "a" e "b", §§ 1º, II e 4º da EC n. 41/03 </vt:lpstr>
      <vt:lpstr>FUNDAMENTO LEGAL: Art. 40, §§ 1º, III, 3º e 5º da CF/88 c.c CE/89 c.c Art. 26 da LCE n. 1.354/20 c.c Art. 2º, I, II, III, "a" e "b", §§ 1º, II e 4º da EC n. 41/03</vt:lpstr>
      <vt:lpstr>FUNDAMENTO LEGAL: Art. 40, §§ 1º, III, 3º e 5º da CF/88 c.c CE/89 c.c Art. 26 da LCE n. 1.354/20 c.c Art. 2º, I, II, III, "a" e "b", §§ 1º, II e 4º da EC n. 41/03</vt:lpstr>
      <vt:lpstr>FUNDAMENTO LEGAL: Art. 40, §§ 1º, III, 3º e 5º da CF/88 c.c CE/89 c.c Art. 26 da LCE n. 1.354/20 c.c Art. 2º, I, II, III, "a" e "b", §§ 1º, II e 4º da EC n. 41/03</vt:lpstr>
      <vt:lpstr>FUNDAMENTO LEGAL: Art. 40, §§ 1º, III, 3º e 5º da CF/88 c.c CE/89 c.c Art. 26 da LCE n. 1.354/20 c.c Art. 2º, I, II, III, "a" e "b", §§ 1º, II e 4º da EC n. 41/03</vt:lpstr>
      <vt:lpstr>FUNDAMENTO LEGAL: Art. 40, §§ 1º, III, 3º e 5º da CF/88 c.c CE/89 c.c Art. 26 da LCE n. 1.354/20 c.c Art. 2º, I, II, III, "a" e "b", §§ 1º, II e 4º da EC n. 41/03</vt:lpstr>
      <vt:lpstr>FUNDAMENTO LEGAL: Art. 40, §§ 1º, III, 3º e 5º da CF/88 c.c CE/89 c.c Art. 26 da LCE n. 1.354/20 c.c Art. 40, §§ 1º, III, "a" e 5º da CF/88 alt. p/ EC 20/98 c.c Art. 3º da  EC n. 41/03 </vt:lpstr>
      <vt:lpstr>FUNDAMENTO LEGAL: Art. 40, §§ 1º, III, 3º e 5º da CF/88 c.c CE/89 c.c Art. 26 da LCE n. 1.354/20 c.c Art. 40, §§ 1º, III, "a" e 5º da CF/88 alt. p/ EC 20/98 c.c Art. 3º da  EC n. 41/03 </vt:lpstr>
      <vt:lpstr>FUNDAMENTO LEGAL: Art. 40, §§ 1º, III, 3º e 5º da CF/88 c.c CE/89 c.c Art. 26 da LCE n. 1.354/20 c.c Art. 126, III, "b" da CE/89 (redação original) c.c Art. 3º da EC n. 20/98 c.c Art. 3º da EC n. 41/03 </vt:lpstr>
      <vt:lpstr>FUNDAMENTO LEGAL: Art. 40, §§ 1º, III, 3º e 5º da CF/88 c.c CE/89 c.c Art. 26 da LCE n. 1.354/20 c.c Art. 126, III, "b" da CE/89 (redação original) c.c Art. 3º da EC n. 20/98 c.c Art. 3º da EC n. 41/03 </vt:lpstr>
      <vt:lpstr>FUNDAMENTO LEGAL: Art. 40, §§ 1º, III, 3º e 5º da CF/88 c.c CE/89 c.c Art. 26 da LCE n. 1.354/20 c.c Art. 6º, I, II, III, IV da EC n. 41/03, alt. p/ EC n. 47/05 c.c § 5º do Art. 40 da CF/88, alt. p/ EC n. 20/98 e EC n. 41/03 </vt:lpstr>
      <vt:lpstr>FUNDAMENTO LEGAL: Art. 40, §§ 1º, III, 3º e 5º da CF/88 c.c CE/89 c.c Art. 26 da LCE n. 1.354/20 c.c Art. 6º, I, II, III, IV da EC n. 41/03, alt. p/ EC n. 47/05 c.c § 5º do Art. 40 da CF/88, alt. p/ EC n. 20/98 e EC n. 41/03 </vt:lpstr>
      <vt:lpstr>OBSERVAÇÕES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REGRAS DE APOSENTADORIA</dc:title>
  <dc:creator>Ricardo Martinez Rodrigues Eiras</dc:creator>
  <cp:lastModifiedBy>Usuario</cp:lastModifiedBy>
  <cp:revision>29</cp:revision>
  <dcterms:created xsi:type="dcterms:W3CDTF">2020-06-30T18:59:00Z</dcterms:created>
  <dcterms:modified xsi:type="dcterms:W3CDTF">2020-07-24T19:30:18Z</dcterms:modified>
</cp:coreProperties>
</file>