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7" r:id="rId3"/>
    <p:sldId id="260" r:id="rId4"/>
    <p:sldId id="261" r:id="rId5"/>
    <p:sldId id="262" r:id="rId6"/>
    <p:sldId id="263" r:id="rId7"/>
    <p:sldId id="264" r:id="rId8"/>
    <p:sldId id="265" r:id="rId9"/>
    <p:sldId id="266" r:id="rId10"/>
    <p:sldId id="267" r:id="rId11"/>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p:scale>
          <a:sx n="77" d="100"/>
          <a:sy n="77" d="100"/>
        </p:scale>
        <p:origin x="-1056" y="-40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601A495-D5D9-459B-B6ED-F1835FB7538A}"/>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xmlns="" id="{9A7F23CC-E34A-4606-A9C8-825B8CFB22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xmlns="" id="{B776B4ED-1A79-412A-A2C2-F5941A2D887B}"/>
              </a:ext>
            </a:extLst>
          </p:cNvPr>
          <p:cNvSpPr>
            <a:spLocks noGrp="1"/>
          </p:cNvSpPr>
          <p:nvPr>
            <p:ph type="dt" sz="half" idx="10"/>
          </p:nvPr>
        </p:nvSpPr>
        <p:spPr/>
        <p:txBody>
          <a:bodyPr/>
          <a:lstStyle/>
          <a:p>
            <a:fld id="{DF63DDFE-0D90-4D49-B158-3A4BF3027A94}" type="datetimeFigureOut">
              <a:rPr lang="pt-BR" smtClean="0"/>
              <a:pPr/>
              <a:t>02/07/2020</a:t>
            </a:fld>
            <a:endParaRPr lang="pt-BR"/>
          </a:p>
        </p:txBody>
      </p:sp>
      <p:sp>
        <p:nvSpPr>
          <p:cNvPr id="5" name="Espaço Reservado para Rodapé 4">
            <a:extLst>
              <a:ext uri="{FF2B5EF4-FFF2-40B4-BE49-F238E27FC236}">
                <a16:creationId xmlns:a16="http://schemas.microsoft.com/office/drawing/2014/main" xmlns="" id="{C9B19D35-B8B8-4F7C-B074-94559ECF9151}"/>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xmlns="" id="{69A8AE38-E9F0-4323-9174-F584CDFEE2EA}"/>
              </a:ext>
            </a:extLst>
          </p:cNvPr>
          <p:cNvSpPr>
            <a:spLocks noGrp="1"/>
          </p:cNvSpPr>
          <p:nvPr>
            <p:ph type="sldNum" sz="quarter" idx="12"/>
          </p:nvPr>
        </p:nvSpPr>
        <p:spPr/>
        <p:txBody>
          <a:bodyPr/>
          <a:lstStyle/>
          <a:p>
            <a:fld id="{8B3D78E6-56E7-4BD8-A9CC-C8CF4629B822}" type="slidenum">
              <a:rPr lang="pt-BR" smtClean="0"/>
              <a:pPr/>
              <a:t>‹nº›</a:t>
            </a:fld>
            <a:endParaRPr lang="pt-BR"/>
          </a:p>
        </p:txBody>
      </p:sp>
    </p:spTree>
    <p:extLst>
      <p:ext uri="{BB962C8B-B14F-4D97-AF65-F5344CB8AC3E}">
        <p14:creationId xmlns:p14="http://schemas.microsoft.com/office/powerpoint/2010/main" xmlns="" val="2732073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8D2BEDD-D154-4C32-A26C-7F085BF6BBB8}"/>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xmlns="" id="{CB8EB3B0-633A-4753-959B-846B5ED81C4B}"/>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xmlns="" id="{D078FE9A-DDC1-45C0-9FF7-63283116700A}"/>
              </a:ext>
            </a:extLst>
          </p:cNvPr>
          <p:cNvSpPr>
            <a:spLocks noGrp="1"/>
          </p:cNvSpPr>
          <p:nvPr>
            <p:ph type="dt" sz="half" idx="10"/>
          </p:nvPr>
        </p:nvSpPr>
        <p:spPr/>
        <p:txBody>
          <a:bodyPr/>
          <a:lstStyle/>
          <a:p>
            <a:fld id="{DF63DDFE-0D90-4D49-B158-3A4BF3027A94}" type="datetimeFigureOut">
              <a:rPr lang="pt-BR" smtClean="0"/>
              <a:pPr/>
              <a:t>02/07/2020</a:t>
            </a:fld>
            <a:endParaRPr lang="pt-BR"/>
          </a:p>
        </p:txBody>
      </p:sp>
      <p:sp>
        <p:nvSpPr>
          <p:cNvPr id="5" name="Espaço Reservado para Rodapé 4">
            <a:extLst>
              <a:ext uri="{FF2B5EF4-FFF2-40B4-BE49-F238E27FC236}">
                <a16:creationId xmlns:a16="http://schemas.microsoft.com/office/drawing/2014/main" xmlns="" id="{B8257F00-4044-4046-8106-68790BAEB674}"/>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xmlns="" id="{ADCD4243-164B-4B7D-8F11-A611A8B828BD}"/>
              </a:ext>
            </a:extLst>
          </p:cNvPr>
          <p:cNvSpPr>
            <a:spLocks noGrp="1"/>
          </p:cNvSpPr>
          <p:nvPr>
            <p:ph type="sldNum" sz="quarter" idx="12"/>
          </p:nvPr>
        </p:nvSpPr>
        <p:spPr/>
        <p:txBody>
          <a:bodyPr/>
          <a:lstStyle/>
          <a:p>
            <a:fld id="{8B3D78E6-56E7-4BD8-A9CC-C8CF4629B822}" type="slidenum">
              <a:rPr lang="pt-BR" smtClean="0"/>
              <a:pPr/>
              <a:t>‹nº›</a:t>
            </a:fld>
            <a:endParaRPr lang="pt-BR"/>
          </a:p>
        </p:txBody>
      </p:sp>
    </p:spTree>
    <p:extLst>
      <p:ext uri="{BB962C8B-B14F-4D97-AF65-F5344CB8AC3E}">
        <p14:creationId xmlns:p14="http://schemas.microsoft.com/office/powerpoint/2010/main" xmlns="" val="1591261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xmlns="" id="{8623FA40-7FE4-476F-A988-854140DAEBB3}"/>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xmlns="" id="{2DF78FD3-F027-45E7-A544-5805CC917063}"/>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xmlns="" id="{D7E97C71-FBD6-4FAF-A87F-584C365538F9}"/>
              </a:ext>
            </a:extLst>
          </p:cNvPr>
          <p:cNvSpPr>
            <a:spLocks noGrp="1"/>
          </p:cNvSpPr>
          <p:nvPr>
            <p:ph type="dt" sz="half" idx="10"/>
          </p:nvPr>
        </p:nvSpPr>
        <p:spPr/>
        <p:txBody>
          <a:bodyPr/>
          <a:lstStyle/>
          <a:p>
            <a:fld id="{DF63DDFE-0D90-4D49-B158-3A4BF3027A94}" type="datetimeFigureOut">
              <a:rPr lang="pt-BR" smtClean="0"/>
              <a:pPr/>
              <a:t>02/07/2020</a:t>
            </a:fld>
            <a:endParaRPr lang="pt-BR"/>
          </a:p>
        </p:txBody>
      </p:sp>
      <p:sp>
        <p:nvSpPr>
          <p:cNvPr id="5" name="Espaço Reservado para Rodapé 4">
            <a:extLst>
              <a:ext uri="{FF2B5EF4-FFF2-40B4-BE49-F238E27FC236}">
                <a16:creationId xmlns:a16="http://schemas.microsoft.com/office/drawing/2014/main" xmlns="" id="{C4168FF0-EC5F-42BB-994B-74DC0A98A3AF}"/>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xmlns="" id="{0C6F30C1-4D0B-482F-9255-0D8478D4017D}"/>
              </a:ext>
            </a:extLst>
          </p:cNvPr>
          <p:cNvSpPr>
            <a:spLocks noGrp="1"/>
          </p:cNvSpPr>
          <p:nvPr>
            <p:ph type="sldNum" sz="quarter" idx="12"/>
          </p:nvPr>
        </p:nvSpPr>
        <p:spPr/>
        <p:txBody>
          <a:bodyPr/>
          <a:lstStyle/>
          <a:p>
            <a:fld id="{8B3D78E6-56E7-4BD8-A9CC-C8CF4629B822}" type="slidenum">
              <a:rPr lang="pt-BR" smtClean="0"/>
              <a:pPr/>
              <a:t>‹nº›</a:t>
            </a:fld>
            <a:endParaRPr lang="pt-BR"/>
          </a:p>
        </p:txBody>
      </p:sp>
    </p:spTree>
    <p:extLst>
      <p:ext uri="{BB962C8B-B14F-4D97-AF65-F5344CB8AC3E}">
        <p14:creationId xmlns:p14="http://schemas.microsoft.com/office/powerpoint/2010/main" xmlns="" val="1623990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1FF7746-3F1A-49CF-99B6-7772776C9022}"/>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xmlns="" id="{CC9B3345-031C-455E-AA6C-25189E1B843A}"/>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xmlns="" id="{D93A6D60-5735-4E4B-85E3-99383E8D7E42}"/>
              </a:ext>
            </a:extLst>
          </p:cNvPr>
          <p:cNvSpPr>
            <a:spLocks noGrp="1"/>
          </p:cNvSpPr>
          <p:nvPr>
            <p:ph type="dt" sz="half" idx="10"/>
          </p:nvPr>
        </p:nvSpPr>
        <p:spPr/>
        <p:txBody>
          <a:bodyPr/>
          <a:lstStyle/>
          <a:p>
            <a:fld id="{DF63DDFE-0D90-4D49-B158-3A4BF3027A94}" type="datetimeFigureOut">
              <a:rPr lang="pt-BR" smtClean="0"/>
              <a:pPr/>
              <a:t>02/07/2020</a:t>
            </a:fld>
            <a:endParaRPr lang="pt-BR"/>
          </a:p>
        </p:txBody>
      </p:sp>
      <p:sp>
        <p:nvSpPr>
          <p:cNvPr id="5" name="Espaço Reservado para Rodapé 4">
            <a:extLst>
              <a:ext uri="{FF2B5EF4-FFF2-40B4-BE49-F238E27FC236}">
                <a16:creationId xmlns:a16="http://schemas.microsoft.com/office/drawing/2014/main" xmlns="" id="{EAEF3000-5278-4FA2-B153-6FE043FA450F}"/>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xmlns="" id="{99FF4171-B11E-46CE-A309-D66E306344FE}"/>
              </a:ext>
            </a:extLst>
          </p:cNvPr>
          <p:cNvSpPr>
            <a:spLocks noGrp="1"/>
          </p:cNvSpPr>
          <p:nvPr>
            <p:ph type="sldNum" sz="quarter" idx="12"/>
          </p:nvPr>
        </p:nvSpPr>
        <p:spPr/>
        <p:txBody>
          <a:bodyPr/>
          <a:lstStyle/>
          <a:p>
            <a:fld id="{8B3D78E6-56E7-4BD8-A9CC-C8CF4629B822}" type="slidenum">
              <a:rPr lang="pt-BR" smtClean="0"/>
              <a:pPr/>
              <a:t>‹nº›</a:t>
            </a:fld>
            <a:endParaRPr lang="pt-BR"/>
          </a:p>
        </p:txBody>
      </p:sp>
    </p:spTree>
    <p:extLst>
      <p:ext uri="{BB962C8B-B14F-4D97-AF65-F5344CB8AC3E}">
        <p14:creationId xmlns:p14="http://schemas.microsoft.com/office/powerpoint/2010/main" xmlns="" val="526418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FDDBBDC-2791-43A4-AE68-AA370F44C0C7}"/>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xmlns="" id="{F73BC73B-4E89-4FC8-9F62-AF10790978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xmlns="" id="{CDC3F2CB-3618-4F9E-A8CF-43C5C888D7ED}"/>
              </a:ext>
            </a:extLst>
          </p:cNvPr>
          <p:cNvSpPr>
            <a:spLocks noGrp="1"/>
          </p:cNvSpPr>
          <p:nvPr>
            <p:ph type="dt" sz="half" idx="10"/>
          </p:nvPr>
        </p:nvSpPr>
        <p:spPr/>
        <p:txBody>
          <a:bodyPr/>
          <a:lstStyle/>
          <a:p>
            <a:fld id="{DF63DDFE-0D90-4D49-B158-3A4BF3027A94}" type="datetimeFigureOut">
              <a:rPr lang="pt-BR" smtClean="0"/>
              <a:pPr/>
              <a:t>02/07/2020</a:t>
            </a:fld>
            <a:endParaRPr lang="pt-BR"/>
          </a:p>
        </p:txBody>
      </p:sp>
      <p:sp>
        <p:nvSpPr>
          <p:cNvPr id="5" name="Espaço Reservado para Rodapé 4">
            <a:extLst>
              <a:ext uri="{FF2B5EF4-FFF2-40B4-BE49-F238E27FC236}">
                <a16:creationId xmlns:a16="http://schemas.microsoft.com/office/drawing/2014/main" xmlns="" id="{4E867E3D-FD23-4E41-936B-8B90B6AF9963}"/>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xmlns="" id="{19984E5F-A894-43B8-BEC2-27E115CD4F6A}"/>
              </a:ext>
            </a:extLst>
          </p:cNvPr>
          <p:cNvSpPr>
            <a:spLocks noGrp="1"/>
          </p:cNvSpPr>
          <p:nvPr>
            <p:ph type="sldNum" sz="quarter" idx="12"/>
          </p:nvPr>
        </p:nvSpPr>
        <p:spPr/>
        <p:txBody>
          <a:bodyPr/>
          <a:lstStyle/>
          <a:p>
            <a:fld id="{8B3D78E6-56E7-4BD8-A9CC-C8CF4629B822}" type="slidenum">
              <a:rPr lang="pt-BR" smtClean="0"/>
              <a:pPr/>
              <a:t>‹nº›</a:t>
            </a:fld>
            <a:endParaRPr lang="pt-BR"/>
          </a:p>
        </p:txBody>
      </p:sp>
    </p:spTree>
    <p:extLst>
      <p:ext uri="{BB962C8B-B14F-4D97-AF65-F5344CB8AC3E}">
        <p14:creationId xmlns:p14="http://schemas.microsoft.com/office/powerpoint/2010/main" xmlns="" val="1128616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D2B0016-03AD-4A6D-9C74-548D94942B51}"/>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xmlns="" id="{97BF8AAF-CD86-4542-B58F-5232B007E312}"/>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xmlns="" id="{357ADE8D-513C-4BC7-9612-630218E5E45D}"/>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xmlns="" id="{1C34ACF1-8449-4216-8611-6EAFACDC7566}"/>
              </a:ext>
            </a:extLst>
          </p:cNvPr>
          <p:cNvSpPr>
            <a:spLocks noGrp="1"/>
          </p:cNvSpPr>
          <p:nvPr>
            <p:ph type="dt" sz="half" idx="10"/>
          </p:nvPr>
        </p:nvSpPr>
        <p:spPr/>
        <p:txBody>
          <a:bodyPr/>
          <a:lstStyle/>
          <a:p>
            <a:fld id="{DF63DDFE-0D90-4D49-B158-3A4BF3027A94}" type="datetimeFigureOut">
              <a:rPr lang="pt-BR" smtClean="0"/>
              <a:pPr/>
              <a:t>02/07/2020</a:t>
            </a:fld>
            <a:endParaRPr lang="pt-BR"/>
          </a:p>
        </p:txBody>
      </p:sp>
      <p:sp>
        <p:nvSpPr>
          <p:cNvPr id="6" name="Espaço Reservado para Rodapé 5">
            <a:extLst>
              <a:ext uri="{FF2B5EF4-FFF2-40B4-BE49-F238E27FC236}">
                <a16:creationId xmlns:a16="http://schemas.microsoft.com/office/drawing/2014/main" xmlns="" id="{6F1D36EB-26B8-42EF-AC11-8689589E178C}"/>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xmlns="" id="{0FB9678D-47E8-40A8-813C-66712B061884}"/>
              </a:ext>
            </a:extLst>
          </p:cNvPr>
          <p:cNvSpPr>
            <a:spLocks noGrp="1"/>
          </p:cNvSpPr>
          <p:nvPr>
            <p:ph type="sldNum" sz="quarter" idx="12"/>
          </p:nvPr>
        </p:nvSpPr>
        <p:spPr/>
        <p:txBody>
          <a:bodyPr/>
          <a:lstStyle/>
          <a:p>
            <a:fld id="{8B3D78E6-56E7-4BD8-A9CC-C8CF4629B822}" type="slidenum">
              <a:rPr lang="pt-BR" smtClean="0"/>
              <a:pPr/>
              <a:t>‹nº›</a:t>
            </a:fld>
            <a:endParaRPr lang="pt-BR"/>
          </a:p>
        </p:txBody>
      </p:sp>
    </p:spTree>
    <p:extLst>
      <p:ext uri="{BB962C8B-B14F-4D97-AF65-F5344CB8AC3E}">
        <p14:creationId xmlns:p14="http://schemas.microsoft.com/office/powerpoint/2010/main" xmlns="" val="1580340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D039133-BCBB-49DD-BC9B-FEF3B79ECB28}"/>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xmlns="" id="{8B4815D7-9923-48A4-A77F-0E6E8163F3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xmlns="" id="{01D68A47-C6C7-4D0D-BD50-4CA212673815}"/>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xmlns="" id="{749EFCFD-1853-4854-9CF3-AA010D9C2F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xmlns="" id="{20F02FCF-63B5-46E6-BA41-7CC56AAEF68A}"/>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xmlns="" id="{6FD5FC3A-37BC-4928-ADBB-8E6D94AAAEE6}"/>
              </a:ext>
            </a:extLst>
          </p:cNvPr>
          <p:cNvSpPr>
            <a:spLocks noGrp="1"/>
          </p:cNvSpPr>
          <p:nvPr>
            <p:ph type="dt" sz="half" idx="10"/>
          </p:nvPr>
        </p:nvSpPr>
        <p:spPr/>
        <p:txBody>
          <a:bodyPr/>
          <a:lstStyle/>
          <a:p>
            <a:fld id="{DF63DDFE-0D90-4D49-B158-3A4BF3027A94}" type="datetimeFigureOut">
              <a:rPr lang="pt-BR" smtClean="0"/>
              <a:pPr/>
              <a:t>02/07/2020</a:t>
            </a:fld>
            <a:endParaRPr lang="pt-BR"/>
          </a:p>
        </p:txBody>
      </p:sp>
      <p:sp>
        <p:nvSpPr>
          <p:cNvPr id="8" name="Espaço Reservado para Rodapé 7">
            <a:extLst>
              <a:ext uri="{FF2B5EF4-FFF2-40B4-BE49-F238E27FC236}">
                <a16:creationId xmlns:a16="http://schemas.microsoft.com/office/drawing/2014/main" xmlns="" id="{A1D9D40A-3D00-4379-91AB-ADA90AAB8B81}"/>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xmlns="" id="{130CEEF4-F123-4618-8034-CC9FF0B098E1}"/>
              </a:ext>
            </a:extLst>
          </p:cNvPr>
          <p:cNvSpPr>
            <a:spLocks noGrp="1"/>
          </p:cNvSpPr>
          <p:nvPr>
            <p:ph type="sldNum" sz="quarter" idx="12"/>
          </p:nvPr>
        </p:nvSpPr>
        <p:spPr/>
        <p:txBody>
          <a:bodyPr/>
          <a:lstStyle/>
          <a:p>
            <a:fld id="{8B3D78E6-56E7-4BD8-A9CC-C8CF4629B822}" type="slidenum">
              <a:rPr lang="pt-BR" smtClean="0"/>
              <a:pPr/>
              <a:t>‹nº›</a:t>
            </a:fld>
            <a:endParaRPr lang="pt-BR"/>
          </a:p>
        </p:txBody>
      </p:sp>
    </p:spTree>
    <p:extLst>
      <p:ext uri="{BB962C8B-B14F-4D97-AF65-F5344CB8AC3E}">
        <p14:creationId xmlns:p14="http://schemas.microsoft.com/office/powerpoint/2010/main" xmlns="" val="3086461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2780D5D-46DE-47A9-BDB4-DB7B7C63641A}"/>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xmlns="" id="{5B3BC30E-B15C-4FF0-88EF-E41B39BDE682}"/>
              </a:ext>
            </a:extLst>
          </p:cNvPr>
          <p:cNvSpPr>
            <a:spLocks noGrp="1"/>
          </p:cNvSpPr>
          <p:nvPr>
            <p:ph type="dt" sz="half" idx="10"/>
          </p:nvPr>
        </p:nvSpPr>
        <p:spPr/>
        <p:txBody>
          <a:bodyPr/>
          <a:lstStyle/>
          <a:p>
            <a:fld id="{DF63DDFE-0D90-4D49-B158-3A4BF3027A94}" type="datetimeFigureOut">
              <a:rPr lang="pt-BR" smtClean="0"/>
              <a:pPr/>
              <a:t>02/07/2020</a:t>
            </a:fld>
            <a:endParaRPr lang="pt-BR"/>
          </a:p>
        </p:txBody>
      </p:sp>
      <p:sp>
        <p:nvSpPr>
          <p:cNvPr id="4" name="Espaço Reservado para Rodapé 3">
            <a:extLst>
              <a:ext uri="{FF2B5EF4-FFF2-40B4-BE49-F238E27FC236}">
                <a16:creationId xmlns:a16="http://schemas.microsoft.com/office/drawing/2014/main" xmlns="" id="{4ECC28F6-1760-437E-915E-FD99A63D7001}"/>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xmlns="" id="{66FCE3C3-D18D-49CC-9E07-7E5D2A094EC9}"/>
              </a:ext>
            </a:extLst>
          </p:cNvPr>
          <p:cNvSpPr>
            <a:spLocks noGrp="1"/>
          </p:cNvSpPr>
          <p:nvPr>
            <p:ph type="sldNum" sz="quarter" idx="12"/>
          </p:nvPr>
        </p:nvSpPr>
        <p:spPr/>
        <p:txBody>
          <a:bodyPr/>
          <a:lstStyle/>
          <a:p>
            <a:fld id="{8B3D78E6-56E7-4BD8-A9CC-C8CF4629B822}" type="slidenum">
              <a:rPr lang="pt-BR" smtClean="0"/>
              <a:pPr/>
              <a:t>‹nº›</a:t>
            </a:fld>
            <a:endParaRPr lang="pt-BR"/>
          </a:p>
        </p:txBody>
      </p:sp>
    </p:spTree>
    <p:extLst>
      <p:ext uri="{BB962C8B-B14F-4D97-AF65-F5344CB8AC3E}">
        <p14:creationId xmlns:p14="http://schemas.microsoft.com/office/powerpoint/2010/main" xmlns="" val="281357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xmlns="" id="{79C5C860-04A3-49D2-AFB0-9350A31026FB}"/>
              </a:ext>
            </a:extLst>
          </p:cNvPr>
          <p:cNvSpPr>
            <a:spLocks noGrp="1"/>
          </p:cNvSpPr>
          <p:nvPr>
            <p:ph type="dt" sz="half" idx="10"/>
          </p:nvPr>
        </p:nvSpPr>
        <p:spPr/>
        <p:txBody>
          <a:bodyPr/>
          <a:lstStyle/>
          <a:p>
            <a:fld id="{DF63DDFE-0D90-4D49-B158-3A4BF3027A94}" type="datetimeFigureOut">
              <a:rPr lang="pt-BR" smtClean="0"/>
              <a:pPr/>
              <a:t>02/07/2020</a:t>
            </a:fld>
            <a:endParaRPr lang="pt-BR"/>
          </a:p>
        </p:txBody>
      </p:sp>
      <p:sp>
        <p:nvSpPr>
          <p:cNvPr id="3" name="Espaço Reservado para Rodapé 2">
            <a:extLst>
              <a:ext uri="{FF2B5EF4-FFF2-40B4-BE49-F238E27FC236}">
                <a16:creationId xmlns:a16="http://schemas.microsoft.com/office/drawing/2014/main" xmlns="" id="{A4D91784-AA52-49D0-B3E9-FD67A8467DC1}"/>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xmlns="" id="{980B502A-3164-481A-8EF3-CB4297F8FC18}"/>
              </a:ext>
            </a:extLst>
          </p:cNvPr>
          <p:cNvSpPr>
            <a:spLocks noGrp="1"/>
          </p:cNvSpPr>
          <p:nvPr>
            <p:ph type="sldNum" sz="quarter" idx="12"/>
          </p:nvPr>
        </p:nvSpPr>
        <p:spPr/>
        <p:txBody>
          <a:bodyPr/>
          <a:lstStyle/>
          <a:p>
            <a:fld id="{8B3D78E6-56E7-4BD8-A9CC-C8CF4629B822}" type="slidenum">
              <a:rPr lang="pt-BR" smtClean="0"/>
              <a:pPr/>
              <a:t>‹nº›</a:t>
            </a:fld>
            <a:endParaRPr lang="pt-BR"/>
          </a:p>
        </p:txBody>
      </p:sp>
    </p:spTree>
    <p:extLst>
      <p:ext uri="{BB962C8B-B14F-4D97-AF65-F5344CB8AC3E}">
        <p14:creationId xmlns:p14="http://schemas.microsoft.com/office/powerpoint/2010/main" xmlns="" val="321582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5DBB14C-3F3B-4B94-A687-C370E381C0DF}"/>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xmlns="" id="{D631264A-7AF5-4130-9506-45E41FFB72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xmlns="" id="{27145BC5-5C2B-4A25-AC5E-B6C07B37D4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xmlns="" id="{0309CADA-97A3-4828-AE48-1C2249AD9EE2}"/>
              </a:ext>
            </a:extLst>
          </p:cNvPr>
          <p:cNvSpPr>
            <a:spLocks noGrp="1"/>
          </p:cNvSpPr>
          <p:nvPr>
            <p:ph type="dt" sz="half" idx="10"/>
          </p:nvPr>
        </p:nvSpPr>
        <p:spPr/>
        <p:txBody>
          <a:bodyPr/>
          <a:lstStyle/>
          <a:p>
            <a:fld id="{DF63DDFE-0D90-4D49-B158-3A4BF3027A94}" type="datetimeFigureOut">
              <a:rPr lang="pt-BR" smtClean="0"/>
              <a:pPr/>
              <a:t>02/07/2020</a:t>
            </a:fld>
            <a:endParaRPr lang="pt-BR"/>
          </a:p>
        </p:txBody>
      </p:sp>
      <p:sp>
        <p:nvSpPr>
          <p:cNvPr id="6" name="Espaço Reservado para Rodapé 5">
            <a:extLst>
              <a:ext uri="{FF2B5EF4-FFF2-40B4-BE49-F238E27FC236}">
                <a16:creationId xmlns:a16="http://schemas.microsoft.com/office/drawing/2014/main" xmlns="" id="{25042978-B649-471E-BFD3-9C008DA6B827}"/>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xmlns="" id="{82DBA247-05C5-4AE8-99C3-D51234EA213A}"/>
              </a:ext>
            </a:extLst>
          </p:cNvPr>
          <p:cNvSpPr>
            <a:spLocks noGrp="1"/>
          </p:cNvSpPr>
          <p:nvPr>
            <p:ph type="sldNum" sz="quarter" idx="12"/>
          </p:nvPr>
        </p:nvSpPr>
        <p:spPr/>
        <p:txBody>
          <a:bodyPr/>
          <a:lstStyle/>
          <a:p>
            <a:fld id="{8B3D78E6-56E7-4BD8-A9CC-C8CF4629B822}" type="slidenum">
              <a:rPr lang="pt-BR" smtClean="0"/>
              <a:pPr/>
              <a:t>‹nº›</a:t>
            </a:fld>
            <a:endParaRPr lang="pt-BR"/>
          </a:p>
        </p:txBody>
      </p:sp>
    </p:spTree>
    <p:extLst>
      <p:ext uri="{BB962C8B-B14F-4D97-AF65-F5344CB8AC3E}">
        <p14:creationId xmlns:p14="http://schemas.microsoft.com/office/powerpoint/2010/main" xmlns="" val="3563924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A569BD0-B302-434B-A7A1-917776C41908}"/>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xmlns="" id="{03DBF8EB-EF3D-4119-BBF4-BA9D47FD36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xmlns="" id="{979C01EA-68FD-4847-9293-F08A913F97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xmlns="" id="{835AFD84-CD3B-4F83-9E6E-411814B0F4EB}"/>
              </a:ext>
            </a:extLst>
          </p:cNvPr>
          <p:cNvSpPr>
            <a:spLocks noGrp="1"/>
          </p:cNvSpPr>
          <p:nvPr>
            <p:ph type="dt" sz="half" idx="10"/>
          </p:nvPr>
        </p:nvSpPr>
        <p:spPr/>
        <p:txBody>
          <a:bodyPr/>
          <a:lstStyle/>
          <a:p>
            <a:fld id="{DF63DDFE-0D90-4D49-B158-3A4BF3027A94}" type="datetimeFigureOut">
              <a:rPr lang="pt-BR" smtClean="0"/>
              <a:pPr/>
              <a:t>02/07/2020</a:t>
            </a:fld>
            <a:endParaRPr lang="pt-BR"/>
          </a:p>
        </p:txBody>
      </p:sp>
      <p:sp>
        <p:nvSpPr>
          <p:cNvPr id="6" name="Espaço Reservado para Rodapé 5">
            <a:extLst>
              <a:ext uri="{FF2B5EF4-FFF2-40B4-BE49-F238E27FC236}">
                <a16:creationId xmlns:a16="http://schemas.microsoft.com/office/drawing/2014/main" xmlns="" id="{57E3EC5C-5534-497A-8DB1-AE57FBF8E670}"/>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xmlns="" id="{FBF8A3C1-B12D-41F1-971E-903851E97EFE}"/>
              </a:ext>
            </a:extLst>
          </p:cNvPr>
          <p:cNvSpPr>
            <a:spLocks noGrp="1"/>
          </p:cNvSpPr>
          <p:nvPr>
            <p:ph type="sldNum" sz="quarter" idx="12"/>
          </p:nvPr>
        </p:nvSpPr>
        <p:spPr/>
        <p:txBody>
          <a:bodyPr/>
          <a:lstStyle/>
          <a:p>
            <a:fld id="{8B3D78E6-56E7-4BD8-A9CC-C8CF4629B822}" type="slidenum">
              <a:rPr lang="pt-BR" smtClean="0"/>
              <a:pPr/>
              <a:t>‹nº›</a:t>
            </a:fld>
            <a:endParaRPr lang="pt-BR"/>
          </a:p>
        </p:txBody>
      </p:sp>
    </p:spTree>
    <p:extLst>
      <p:ext uri="{BB962C8B-B14F-4D97-AF65-F5344CB8AC3E}">
        <p14:creationId xmlns:p14="http://schemas.microsoft.com/office/powerpoint/2010/main" xmlns="" val="3335863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xmlns="" id="{23EEA7AD-1C29-44DD-9AE8-83C2B46200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xmlns="" id="{56A24E9F-67EA-4B02-8E09-E1D0C717BB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xmlns="" id="{32E2049F-63B9-4AE0-8EE2-06C6C2FF4C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63DDFE-0D90-4D49-B158-3A4BF3027A94}" type="datetimeFigureOut">
              <a:rPr lang="pt-BR" smtClean="0"/>
              <a:pPr/>
              <a:t>02/07/2020</a:t>
            </a:fld>
            <a:endParaRPr lang="pt-BR"/>
          </a:p>
        </p:txBody>
      </p:sp>
      <p:sp>
        <p:nvSpPr>
          <p:cNvPr id="5" name="Espaço Reservado para Rodapé 4">
            <a:extLst>
              <a:ext uri="{FF2B5EF4-FFF2-40B4-BE49-F238E27FC236}">
                <a16:creationId xmlns:a16="http://schemas.microsoft.com/office/drawing/2014/main" xmlns="" id="{ED0031D5-A34C-4722-B061-2ABCADE3B1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xmlns="" id="{2630DC45-FD2B-4C40-86AF-B9B177585D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3D78E6-56E7-4BD8-A9CC-C8CF4629B822}" type="slidenum">
              <a:rPr lang="pt-BR" smtClean="0"/>
              <a:pPr/>
              <a:t>‹nº›</a:t>
            </a:fld>
            <a:endParaRPr lang="pt-BR"/>
          </a:p>
        </p:txBody>
      </p:sp>
    </p:spTree>
    <p:extLst>
      <p:ext uri="{BB962C8B-B14F-4D97-AF65-F5344CB8AC3E}">
        <p14:creationId xmlns:p14="http://schemas.microsoft.com/office/powerpoint/2010/main" xmlns="" val="895742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spprev.sp.gov.br/novaprevidencia.asp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B973AD0-DB1F-462E-9951-C4BC3B38B86F}"/>
              </a:ext>
            </a:extLst>
          </p:cNvPr>
          <p:cNvSpPr>
            <a:spLocks noGrp="1"/>
          </p:cNvSpPr>
          <p:nvPr>
            <p:ph type="ctrTitle"/>
          </p:nvPr>
        </p:nvSpPr>
        <p:spPr>
          <a:xfrm>
            <a:off x="1524000" y="1122363"/>
            <a:ext cx="9144000" cy="1316037"/>
          </a:xfrm>
        </p:spPr>
        <p:txBody>
          <a:bodyPr/>
          <a:lstStyle/>
          <a:p>
            <a:r>
              <a:rPr lang="pt-BR" dirty="0"/>
              <a:t>REGRAS DE APOSENTADORIA</a:t>
            </a:r>
          </a:p>
        </p:txBody>
      </p:sp>
      <p:sp>
        <p:nvSpPr>
          <p:cNvPr id="3" name="Subtítulo 2">
            <a:extLst>
              <a:ext uri="{FF2B5EF4-FFF2-40B4-BE49-F238E27FC236}">
                <a16:creationId xmlns:a16="http://schemas.microsoft.com/office/drawing/2014/main" xmlns="" id="{12C5939D-CBB5-4E39-862A-2294C65B4465}"/>
              </a:ext>
            </a:extLst>
          </p:cNvPr>
          <p:cNvSpPr>
            <a:spLocks noGrp="1"/>
          </p:cNvSpPr>
          <p:nvPr>
            <p:ph type="subTitle" idx="1"/>
          </p:nvPr>
        </p:nvSpPr>
        <p:spPr>
          <a:xfrm>
            <a:off x="1524000" y="2531165"/>
            <a:ext cx="9144000" cy="2726635"/>
          </a:xfrm>
        </p:spPr>
        <p:txBody>
          <a:bodyPr/>
          <a:lstStyle/>
          <a:p>
            <a:endParaRPr lang="pt-BR" dirty="0"/>
          </a:p>
          <a:p>
            <a:r>
              <a:rPr lang="pt-BR" dirty="0"/>
              <a:t>Regra de Transição – Lei Complementar 1354/2020</a:t>
            </a:r>
          </a:p>
        </p:txBody>
      </p:sp>
    </p:spTree>
    <p:extLst>
      <p:ext uri="{BB962C8B-B14F-4D97-AF65-F5344CB8AC3E}">
        <p14:creationId xmlns:p14="http://schemas.microsoft.com/office/powerpoint/2010/main" xmlns="" val="29132214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A13399B-B720-41CF-8A55-85323157B3D2}"/>
              </a:ext>
            </a:extLst>
          </p:cNvPr>
          <p:cNvSpPr>
            <a:spLocks noGrp="1"/>
          </p:cNvSpPr>
          <p:nvPr>
            <p:ph type="title"/>
          </p:nvPr>
        </p:nvSpPr>
        <p:spPr/>
        <p:txBody>
          <a:bodyPr/>
          <a:lstStyle/>
          <a:p>
            <a:pPr algn="ctr"/>
            <a:r>
              <a:rPr lang="pt-BR" u="sng" dirty="0"/>
              <a:t>OBSERVAÇÕES</a:t>
            </a:r>
          </a:p>
        </p:txBody>
      </p:sp>
      <p:sp>
        <p:nvSpPr>
          <p:cNvPr id="3" name="Espaço Reservado para Conteúdo 2">
            <a:extLst>
              <a:ext uri="{FF2B5EF4-FFF2-40B4-BE49-F238E27FC236}">
                <a16:creationId xmlns:a16="http://schemas.microsoft.com/office/drawing/2014/main" xmlns="" id="{BAA9A2DB-8842-4B68-9B78-70A31F9489E5}"/>
              </a:ext>
            </a:extLst>
          </p:cNvPr>
          <p:cNvSpPr>
            <a:spLocks noGrp="1"/>
          </p:cNvSpPr>
          <p:nvPr>
            <p:ph idx="1"/>
          </p:nvPr>
        </p:nvSpPr>
        <p:spPr/>
        <p:txBody>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2800" b="0" i="0" u="none" strike="noStrike" kern="1200" cap="none" spc="0" normalizeH="0" baseline="0" noProof="0" dirty="0">
                <a:ln>
                  <a:noFill/>
                </a:ln>
                <a:solidFill>
                  <a:prstClr val="black"/>
                </a:solidFill>
                <a:effectLst/>
                <a:uLnTx/>
                <a:uFillTx/>
                <a:latin typeface="Calibri" panose="020F0502020204030204"/>
                <a:ea typeface="+mn-ea"/>
                <a:cs typeface="+mn-cs"/>
              </a:rPr>
              <a:t>Fonte dos dados para elaboração dos slides – SPPREV – SP Previdência</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lvl="0" indent="0" algn="ctr">
              <a:buNone/>
              <a:defRPr/>
            </a:pPr>
            <a:r>
              <a:rPr kumimoji="0" lang="pt-BR" sz="2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pt-BR" smtClean="0">
                <a:hlinkClick r:id="rId2"/>
              </a:rPr>
              <a:t>http://www.spprev.sp.gov.br/novaprevidencia.aspx</a:t>
            </a:r>
            <a:endParaRPr kumimoji="0" lang="pt-BR"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pt-BR"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pt-BR" dirty="0"/>
          </a:p>
        </p:txBody>
      </p:sp>
    </p:spTree>
    <p:extLst>
      <p:ext uri="{BB962C8B-B14F-4D97-AF65-F5344CB8AC3E}">
        <p14:creationId xmlns:p14="http://schemas.microsoft.com/office/powerpoint/2010/main" xmlns="" val="1043313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952CEC1-B3B9-4988-942A-2C8FCB79F0F1}"/>
              </a:ext>
            </a:extLst>
          </p:cNvPr>
          <p:cNvSpPr>
            <a:spLocks noGrp="1"/>
          </p:cNvSpPr>
          <p:nvPr>
            <p:ph type="title"/>
          </p:nvPr>
        </p:nvSpPr>
        <p:spPr>
          <a:xfrm>
            <a:off x="838200" y="365126"/>
            <a:ext cx="10515600" cy="615536"/>
          </a:xfrm>
        </p:spPr>
        <p:txBody>
          <a:bodyPr>
            <a:normAutofit/>
          </a:bodyPr>
          <a:lstStyle/>
          <a:p>
            <a:r>
              <a:rPr kumimoji="0" lang="pt-BR" sz="1600" b="1" i="0" u="sng"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FUNDAMENTAÇÃO LEGAL</a:t>
            </a:r>
            <a:r>
              <a:rPr kumimoji="0" lang="pt-BR" sz="16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a:t>
            </a:r>
            <a:r>
              <a:rPr kumimoji="0" lang="pt-BR" sz="16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Art. 40, §§ 1º, III e 3º da CF/88 </a:t>
            </a:r>
            <a:r>
              <a:rPr kumimoji="0" lang="pt-BR" sz="1600" b="0" i="0" u="none" strike="noStrike" kern="1200" cap="none" spc="0" normalizeH="0" baseline="0" noProof="0" dirty="0" err="1">
                <a:ln>
                  <a:noFill/>
                </a:ln>
                <a:solidFill>
                  <a:srgbClr val="000000"/>
                </a:solidFill>
                <a:effectLst/>
                <a:uLnTx/>
                <a:uFillTx/>
                <a:latin typeface="Arial" panose="020B0604020202020204" pitchFamily="34" charset="0"/>
                <a:cs typeface="Arial" panose="020B0604020202020204" pitchFamily="34" charset="0"/>
              </a:rPr>
              <a:t>c.c</a:t>
            </a:r>
            <a:r>
              <a:rPr kumimoji="0" lang="pt-BR" sz="16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CE/89 </a:t>
            </a:r>
            <a:r>
              <a:rPr kumimoji="0" lang="pt-BR" sz="1600" b="0" i="0" u="none" strike="noStrike" kern="1200" cap="none" spc="0" normalizeH="0" baseline="0" noProof="0" dirty="0" err="1">
                <a:ln>
                  <a:noFill/>
                </a:ln>
                <a:solidFill>
                  <a:srgbClr val="000000"/>
                </a:solidFill>
                <a:effectLst/>
                <a:uLnTx/>
                <a:uFillTx/>
                <a:latin typeface="Arial" panose="020B0604020202020204" pitchFamily="34" charset="0"/>
                <a:cs typeface="Arial" panose="020B0604020202020204" pitchFamily="34" charset="0"/>
              </a:rPr>
              <a:t>c.c</a:t>
            </a:r>
            <a:r>
              <a:rPr kumimoji="0" lang="pt-BR" sz="16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Art. 10, II, III, IV, §§ 6º, </a:t>
            </a:r>
            <a:r>
              <a:rPr kumimoji="0" lang="pt-BR" sz="1600" b="0" i="0" u="none" strike="noStrike" kern="1200" cap="none" spc="0" normalizeH="0" baseline="0" noProof="0" dirty="0" err="1">
                <a:ln>
                  <a:noFill/>
                </a:ln>
                <a:solidFill>
                  <a:srgbClr val="000000"/>
                </a:solidFill>
                <a:effectLst/>
                <a:uLnTx/>
                <a:uFillTx/>
                <a:latin typeface="Arial" panose="020B0604020202020204" pitchFamily="34" charset="0"/>
                <a:cs typeface="Arial" panose="020B0604020202020204" pitchFamily="34" charset="0"/>
              </a:rPr>
              <a:t>ítem</a:t>
            </a:r>
            <a:r>
              <a:rPr kumimoji="0" lang="pt-BR" sz="16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1, alínea "a", e 7º, </a:t>
            </a:r>
            <a:r>
              <a:rPr kumimoji="0" lang="pt-BR" sz="1600" b="0" i="0" u="none" strike="noStrike" kern="1200" cap="none" spc="0" normalizeH="0" baseline="0" noProof="0" dirty="0" err="1">
                <a:ln>
                  <a:noFill/>
                </a:ln>
                <a:solidFill>
                  <a:srgbClr val="000000"/>
                </a:solidFill>
                <a:effectLst/>
                <a:uLnTx/>
                <a:uFillTx/>
                <a:latin typeface="Arial" panose="020B0604020202020204" pitchFamily="34" charset="0"/>
                <a:cs typeface="Arial" panose="020B0604020202020204" pitchFamily="34" charset="0"/>
              </a:rPr>
              <a:t>ítem</a:t>
            </a:r>
            <a:r>
              <a:rPr kumimoji="0" lang="pt-BR" sz="16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1 da LCE n. 1.354/20</a:t>
            </a:r>
            <a:r>
              <a:rPr kumimoji="0" lang="pt-BR"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endParaRPr lang="pt-BR" sz="1600" dirty="0">
              <a:latin typeface="Arial" panose="020B0604020202020204" pitchFamily="34" charset="0"/>
              <a:cs typeface="Arial" panose="020B0604020202020204" pitchFamily="34" charset="0"/>
            </a:endParaRPr>
          </a:p>
        </p:txBody>
      </p:sp>
      <p:sp>
        <p:nvSpPr>
          <p:cNvPr id="3" name="Espaço Reservado para Conteúdo 2">
            <a:extLst>
              <a:ext uri="{FF2B5EF4-FFF2-40B4-BE49-F238E27FC236}">
                <a16:creationId xmlns:a16="http://schemas.microsoft.com/office/drawing/2014/main" xmlns="" id="{BD88ADA0-4505-41F0-A1D2-A608B97D1BF0}"/>
              </a:ext>
            </a:extLst>
          </p:cNvPr>
          <p:cNvSpPr>
            <a:spLocks noGrp="1"/>
          </p:cNvSpPr>
          <p:nvPr>
            <p:ph idx="1"/>
          </p:nvPr>
        </p:nvSpPr>
        <p:spPr>
          <a:xfrm>
            <a:off x="838200" y="980662"/>
            <a:ext cx="10515600" cy="5196301"/>
          </a:xfrm>
        </p:spPr>
        <p:txBody>
          <a:bodyPr>
            <a:normAutofit fontScale="85000" lnSpcReduction="10000"/>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5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MODALIDADE – </a:t>
            </a:r>
            <a:r>
              <a:rPr kumimoji="0" lang="pt-BR" sz="15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Voluntária Geral </a:t>
            </a:r>
            <a:r>
              <a:rPr kumimoji="0" lang="pt-BR" sz="15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pt-BR" sz="15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CONDIÇÃO DO PROVENTO -  </a:t>
            </a:r>
            <a:r>
              <a:rPr kumimoji="0" lang="pt-BR" sz="15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Integral</a:t>
            </a:r>
            <a:r>
              <a:rPr kumimoji="0" lang="pt-BR" sz="15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pt-BR" sz="15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CRITÉRIO  -  </a:t>
            </a:r>
            <a:r>
              <a:rPr kumimoji="0" lang="pt-BR" sz="15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Idade e Tempo de Contribuição</a:t>
            </a:r>
            <a:r>
              <a:rPr kumimoji="0" lang="pt-BR" sz="15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5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SEXO</a:t>
            </a:r>
            <a:r>
              <a:rPr kumimoji="0" lang="pt-BR" sz="15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FEMININO   </a:t>
            </a:r>
            <a:r>
              <a:rPr kumimoji="0" lang="pt-BR" sz="15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ADMISSÃO NO SERVIÇO PÚBLICO -  </a:t>
            </a:r>
            <a:r>
              <a:rPr kumimoji="0" lang="pt-BR" sz="15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Até 31/12/2003</a:t>
            </a:r>
            <a:r>
              <a:rPr kumimoji="0" lang="pt-BR" sz="15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pt-BR" sz="15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IDADE MÍNIMA</a:t>
            </a:r>
            <a:r>
              <a:rPr kumimoji="0" lang="pt-BR" sz="15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5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62 anos</a:t>
            </a:r>
            <a:r>
              <a:rPr kumimoji="0" lang="pt-BR" sz="15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5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IDADE MÁXIMA</a:t>
            </a:r>
            <a:r>
              <a:rPr kumimoji="0" lang="pt-BR" sz="15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5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74 anos</a:t>
            </a:r>
            <a:r>
              <a:rPr kumimoji="0" lang="pt-BR" sz="15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pt-BR" sz="15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TEMPO DE CONTRIBUIÇÃO MÍNIMO</a:t>
            </a:r>
            <a:r>
              <a:rPr kumimoji="0" lang="pt-BR" sz="15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5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30 anos</a:t>
            </a:r>
            <a:r>
              <a:rPr kumimoji="0" lang="pt-BR" sz="15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5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TEMPO DE CONTRIBUIÇÃO BASE</a:t>
            </a:r>
            <a:r>
              <a:rPr kumimoji="0" lang="pt-BR" sz="15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5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30 anos       </a:t>
            </a:r>
            <a:r>
              <a:rPr kumimoji="0" lang="pt-BR" sz="15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SOMATÓRIO IDADE E CONTRIBUIÇÃO</a:t>
            </a:r>
            <a:r>
              <a:rPr kumimoji="0" lang="pt-BR" sz="15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Não se aplica</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5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PEDÁGIO SOBRE O TEMPO DE CONTRIBUIÇÃO  - </a:t>
            </a:r>
            <a:r>
              <a:rPr kumimoji="0" lang="pt-BR" sz="15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Não se aplica      </a:t>
            </a:r>
            <a:r>
              <a:rPr kumimoji="0" lang="pt-BR" sz="15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EFETIVO EXERCÍCIO NO SERV. PÚBLICO</a:t>
            </a:r>
            <a:r>
              <a:rPr kumimoji="0" lang="pt-BR" sz="15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lang="pt-BR" sz="1500" dirty="0">
                <a:solidFill>
                  <a:srgbClr val="000000"/>
                </a:solidFill>
                <a:latin typeface="Arial" panose="020B0604020202020204" pitchFamily="34" charset="0"/>
                <a:cs typeface="Arial" panose="020B0604020202020204" pitchFamily="34" charset="0"/>
              </a:rPr>
              <a:t>2</a:t>
            </a:r>
            <a:r>
              <a:rPr kumimoji="0" lang="pt-BR" sz="15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0 anos</a:t>
            </a:r>
            <a:r>
              <a:rPr kumimoji="0" lang="pt-BR" sz="15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5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TEMPO NO CARGO - </a:t>
            </a:r>
            <a:r>
              <a:rPr kumimoji="0" lang="pt-BR" sz="15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5 anos</a:t>
            </a:r>
            <a:r>
              <a:rPr kumimoji="0" lang="pt-BR" sz="15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no cargo efetivo, nível ou classe em que se der a aposentadoria</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5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PROPORÇÃO DO BENEFÍCIO(PERCENTUAL MÍN.)  -  </a:t>
            </a:r>
            <a:r>
              <a:rPr kumimoji="0" lang="pt-BR" sz="15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100%</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5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PROPORÇÃO DO BENEFÍCIO(PERCENTUAL MÁX.)</a:t>
            </a:r>
            <a:r>
              <a:rPr kumimoji="0" lang="pt-BR" sz="15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5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100%</a:t>
            </a:r>
            <a:r>
              <a:rPr kumimoji="0" lang="pt-BR" sz="15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pt-BR" sz="15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ACRESC.POR ANOS DE CONTRIBUIÇÃO – </a:t>
            </a:r>
            <a:r>
              <a:rPr kumimoji="0" lang="pt-BR" sz="15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Não se aplica</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5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FÓRMULA DE CÁLCULO - </a:t>
            </a:r>
            <a:r>
              <a:rPr lang="pt-BR" sz="1600" b="0" i="0" u="none" strike="noStrike" dirty="0">
                <a:solidFill>
                  <a:srgbClr val="000000"/>
                </a:solidFill>
                <a:effectLst/>
                <a:latin typeface="Arial" panose="020B0604020202020204" pitchFamily="34" charset="0"/>
              </a:rPr>
              <a:t>Última remuneração no cargo efetivo em que for concedida a aposentadoria, desde que cumpridos 5 anos no cargo, nível ou classe.</a:t>
            </a:r>
            <a:r>
              <a:rPr lang="pt-BR" sz="1100" dirty="0"/>
              <a:t> </a:t>
            </a:r>
            <a:endParaRPr kumimoji="0" lang="pt-BR" sz="15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5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TETO</a:t>
            </a:r>
            <a:r>
              <a:rPr kumimoji="0" lang="pt-BR" sz="15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lang="pt-BR" sz="1600" b="0" i="0" u="none" strike="noStrike" dirty="0">
                <a:solidFill>
                  <a:srgbClr val="000000"/>
                </a:solidFill>
                <a:effectLst/>
                <a:latin typeface="Arial" panose="020B0604020202020204" pitchFamily="34" charset="0"/>
              </a:rPr>
              <a:t>(§ 11 do art.40) Aplica-se o limite fixado no art. 37 inciso XI (Teto salarial do Governador ou do Desembargador do TJ) Decreto 48.407, de 6/1/2004.</a:t>
            </a:r>
            <a:r>
              <a:rPr lang="pt-BR" sz="1100" dirty="0"/>
              <a:t> </a:t>
            </a:r>
            <a:endParaRPr kumimoji="0" lang="pt-BR" sz="15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5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ABONO PERMANÊNCIA – </a:t>
            </a:r>
            <a:r>
              <a:rPr lang="pt-BR" sz="1600" b="0" i="0" u="none" strike="noStrike" dirty="0">
                <a:solidFill>
                  <a:srgbClr val="000000"/>
                </a:solidFill>
                <a:effectLst/>
                <a:latin typeface="Arial" panose="020B0604020202020204" pitchFamily="34" charset="0"/>
              </a:rPr>
              <a:t>Nos termos do Artigo 28 da Lei Complementar nº 1.354/2020, tem direito a um abono de permanência equivalente no máximo ao valor da sua Contribuição Previdenciária até completar as exigências para a aposentadoria compulsória.</a:t>
            </a:r>
            <a:r>
              <a:rPr lang="pt-BR" sz="1100" dirty="0"/>
              <a:t> </a:t>
            </a:r>
            <a:endParaRPr kumimoji="0" lang="pt-BR" sz="15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5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PARIDADE - </a:t>
            </a:r>
            <a:r>
              <a:rPr lang="pt-BR" sz="1500" dirty="0">
                <a:solidFill>
                  <a:srgbClr val="000000"/>
                </a:solidFill>
                <a:latin typeface="Arial" panose="020B0604020202020204" pitchFamily="34" charset="0"/>
              </a:rPr>
              <a:t>Sim</a:t>
            </a:r>
            <a:r>
              <a:rPr kumimoji="0" lang="pt-BR" sz="10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5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a:t>
            </a:r>
            <a:r>
              <a:rPr kumimoji="0" lang="pt-BR" sz="15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EAJUSTE - </a:t>
            </a:r>
            <a:r>
              <a:rPr lang="pt-BR" sz="2100" b="0" i="0" u="none" strike="noStrike" dirty="0">
                <a:solidFill>
                  <a:srgbClr val="000000"/>
                </a:solidFill>
                <a:effectLst/>
                <a:latin typeface="Arial" panose="020B0604020202020204" pitchFamily="34" charset="0"/>
              </a:rPr>
              <a:t>(Art. 10, § 7º, item 1 da Lei Complementar nº 1.354/2020) Serão revistos na mesma proporção e data sempre que se modificar a remuneração dos servidores em atividade, sendo também estendidos quaisquer benefícios ou vantagens posteriormente concedidos aos servidores em atividade, excetuados aqueles da transformação ou reclassificação do cargo ou função em que se deu a aposentadoria, na forma da lei, se concedidas nos termos do disposto no item 1 do §6º.</a:t>
            </a:r>
            <a:r>
              <a:rPr lang="pt-BR" sz="2100" dirty="0"/>
              <a:t> </a:t>
            </a:r>
          </a:p>
        </p:txBody>
      </p:sp>
    </p:spTree>
    <p:extLst>
      <p:ext uri="{BB962C8B-B14F-4D97-AF65-F5344CB8AC3E}">
        <p14:creationId xmlns:p14="http://schemas.microsoft.com/office/powerpoint/2010/main" xmlns="" val="1156083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16DD89D-A2AD-4378-842E-3AAE505A8024}"/>
              </a:ext>
            </a:extLst>
          </p:cNvPr>
          <p:cNvSpPr>
            <a:spLocks noGrp="1"/>
          </p:cNvSpPr>
          <p:nvPr>
            <p:ph type="title"/>
          </p:nvPr>
        </p:nvSpPr>
        <p:spPr>
          <a:xfrm>
            <a:off x="838200" y="365126"/>
            <a:ext cx="10515600" cy="509518"/>
          </a:xfrm>
        </p:spPr>
        <p:txBody>
          <a:bodyPr>
            <a:normAutofit fontScale="90000"/>
          </a:bodyPr>
          <a:lstStyle/>
          <a:p>
            <a:r>
              <a:rPr kumimoji="0" lang="pt-BR" sz="1600" b="1" i="0" u="sng"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FUNDAMENTAÇÃO LEGAL</a:t>
            </a:r>
            <a:r>
              <a:rPr kumimoji="0" lang="pt-BR" sz="16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a:t>
            </a:r>
            <a:r>
              <a:rPr kumimoji="0" lang="pt-BR" sz="1600" b="0" i="0" u="none" strike="noStrike" kern="1200" cap="none" spc="0" normalizeH="0" baseline="0" noProof="0" dirty="0">
                <a:ln>
                  <a:noFill/>
                </a:ln>
                <a:solidFill>
                  <a:srgbClr val="000000"/>
                </a:solidFill>
                <a:effectLst/>
                <a:uLnTx/>
                <a:uFillTx/>
                <a:latin typeface="Arial" panose="020B0604020202020204" pitchFamily="34" charset="0"/>
                <a:ea typeface="+mj-ea"/>
                <a:cs typeface="Arial" panose="020B0604020202020204" pitchFamily="34" charset="0"/>
              </a:rPr>
              <a:t> Art. 40, §§ 1º, III e 3º da CF/88 </a:t>
            </a:r>
            <a:r>
              <a:rPr kumimoji="0" lang="pt-BR" sz="1600" b="0" i="0" u="none" strike="noStrike" kern="1200" cap="none" spc="0" normalizeH="0" baseline="0" noProof="0" dirty="0" err="1">
                <a:ln>
                  <a:noFill/>
                </a:ln>
                <a:solidFill>
                  <a:srgbClr val="000000"/>
                </a:solidFill>
                <a:effectLst/>
                <a:uLnTx/>
                <a:uFillTx/>
                <a:latin typeface="Arial" panose="020B0604020202020204" pitchFamily="34" charset="0"/>
                <a:ea typeface="+mj-ea"/>
                <a:cs typeface="Arial" panose="020B0604020202020204" pitchFamily="34" charset="0"/>
              </a:rPr>
              <a:t>c.c</a:t>
            </a:r>
            <a:r>
              <a:rPr kumimoji="0" lang="pt-BR" sz="1600" b="0" i="0" u="none" strike="noStrike" kern="1200" cap="none" spc="0" normalizeH="0" baseline="0" noProof="0" dirty="0">
                <a:ln>
                  <a:noFill/>
                </a:ln>
                <a:solidFill>
                  <a:srgbClr val="000000"/>
                </a:solidFill>
                <a:effectLst/>
                <a:uLnTx/>
                <a:uFillTx/>
                <a:latin typeface="Arial" panose="020B0604020202020204" pitchFamily="34" charset="0"/>
                <a:ea typeface="+mj-ea"/>
                <a:cs typeface="Arial" panose="020B0604020202020204" pitchFamily="34" charset="0"/>
              </a:rPr>
              <a:t> CE/89 </a:t>
            </a:r>
            <a:r>
              <a:rPr kumimoji="0" lang="pt-BR" sz="1600" b="0" i="0" u="none" strike="noStrike" kern="1200" cap="none" spc="0" normalizeH="0" baseline="0" noProof="0" dirty="0" err="1">
                <a:ln>
                  <a:noFill/>
                </a:ln>
                <a:solidFill>
                  <a:srgbClr val="000000"/>
                </a:solidFill>
                <a:effectLst/>
                <a:uLnTx/>
                <a:uFillTx/>
                <a:latin typeface="Arial" panose="020B0604020202020204" pitchFamily="34" charset="0"/>
                <a:ea typeface="+mj-ea"/>
                <a:cs typeface="Arial" panose="020B0604020202020204" pitchFamily="34" charset="0"/>
              </a:rPr>
              <a:t>c.c</a:t>
            </a:r>
            <a:r>
              <a:rPr kumimoji="0" lang="pt-BR" sz="1600" b="0" i="0" u="none" strike="noStrike" kern="1200" cap="none" spc="0" normalizeH="0" baseline="0" noProof="0" dirty="0">
                <a:ln>
                  <a:noFill/>
                </a:ln>
                <a:solidFill>
                  <a:srgbClr val="000000"/>
                </a:solidFill>
                <a:effectLst/>
                <a:uLnTx/>
                <a:uFillTx/>
                <a:latin typeface="Arial" panose="020B0604020202020204" pitchFamily="34" charset="0"/>
                <a:ea typeface="+mj-ea"/>
                <a:cs typeface="Arial" panose="020B0604020202020204" pitchFamily="34" charset="0"/>
              </a:rPr>
              <a:t> Art. 10, II, III, IV, §§ 6º, </a:t>
            </a:r>
            <a:r>
              <a:rPr kumimoji="0" lang="pt-BR" sz="1600" b="0" i="0" u="none" strike="noStrike" kern="1200" cap="none" spc="0" normalizeH="0" baseline="0" noProof="0" dirty="0" err="1">
                <a:ln>
                  <a:noFill/>
                </a:ln>
                <a:solidFill>
                  <a:srgbClr val="000000"/>
                </a:solidFill>
                <a:effectLst/>
                <a:uLnTx/>
                <a:uFillTx/>
                <a:latin typeface="Arial" panose="020B0604020202020204" pitchFamily="34" charset="0"/>
                <a:ea typeface="+mj-ea"/>
                <a:cs typeface="Arial" panose="020B0604020202020204" pitchFamily="34" charset="0"/>
              </a:rPr>
              <a:t>ítem</a:t>
            </a:r>
            <a:r>
              <a:rPr kumimoji="0" lang="pt-BR" sz="1600" b="0" i="0" u="none" strike="noStrike" kern="1200" cap="none" spc="0" normalizeH="0" baseline="0" noProof="0" dirty="0">
                <a:ln>
                  <a:noFill/>
                </a:ln>
                <a:solidFill>
                  <a:srgbClr val="000000"/>
                </a:solidFill>
                <a:effectLst/>
                <a:uLnTx/>
                <a:uFillTx/>
                <a:latin typeface="Arial" panose="020B0604020202020204" pitchFamily="34" charset="0"/>
                <a:ea typeface="+mj-ea"/>
                <a:cs typeface="Arial" panose="020B0604020202020204" pitchFamily="34" charset="0"/>
              </a:rPr>
              <a:t> 1, alínea "a", e 7º, </a:t>
            </a:r>
            <a:r>
              <a:rPr kumimoji="0" lang="pt-BR" sz="1600" b="0" i="0" u="none" strike="noStrike" kern="1200" cap="none" spc="0" normalizeH="0" baseline="0" noProof="0" dirty="0" err="1">
                <a:ln>
                  <a:noFill/>
                </a:ln>
                <a:solidFill>
                  <a:srgbClr val="000000"/>
                </a:solidFill>
                <a:effectLst/>
                <a:uLnTx/>
                <a:uFillTx/>
                <a:latin typeface="Arial" panose="020B0604020202020204" pitchFamily="34" charset="0"/>
                <a:ea typeface="+mj-ea"/>
                <a:cs typeface="Arial" panose="020B0604020202020204" pitchFamily="34" charset="0"/>
              </a:rPr>
              <a:t>ítem</a:t>
            </a:r>
            <a:r>
              <a:rPr kumimoji="0" lang="pt-BR" sz="1600" b="0" i="0" u="none" strike="noStrike" kern="1200" cap="none" spc="0" normalizeH="0" baseline="0" noProof="0" dirty="0">
                <a:ln>
                  <a:noFill/>
                </a:ln>
                <a:solidFill>
                  <a:srgbClr val="000000"/>
                </a:solidFill>
                <a:effectLst/>
                <a:uLnTx/>
                <a:uFillTx/>
                <a:latin typeface="Arial" panose="020B0604020202020204" pitchFamily="34" charset="0"/>
                <a:ea typeface="+mj-ea"/>
                <a:cs typeface="Arial" panose="020B0604020202020204" pitchFamily="34" charset="0"/>
              </a:rPr>
              <a:t> 1 da LCE n. 1.354/20</a:t>
            </a:r>
            <a:r>
              <a:rPr kumimoji="0" lang="pt-BR"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 </a:t>
            </a:r>
            <a:endParaRPr lang="pt-BR" dirty="0"/>
          </a:p>
        </p:txBody>
      </p:sp>
      <p:sp>
        <p:nvSpPr>
          <p:cNvPr id="3" name="Espaço Reservado para Conteúdo 2">
            <a:extLst>
              <a:ext uri="{FF2B5EF4-FFF2-40B4-BE49-F238E27FC236}">
                <a16:creationId xmlns:a16="http://schemas.microsoft.com/office/drawing/2014/main" xmlns="" id="{AB948386-C92E-4E39-B643-B873CE10CCB0}"/>
              </a:ext>
            </a:extLst>
          </p:cNvPr>
          <p:cNvSpPr>
            <a:spLocks noGrp="1"/>
          </p:cNvSpPr>
          <p:nvPr>
            <p:ph idx="1"/>
          </p:nvPr>
        </p:nvSpPr>
        <p:spPr>
          <a:xfrm>
            <a:off x="838200" y="874644"/>
            <a:ext cx="10515600" cy="5302319"/>
          </a:xfrm>
        </p:spPr>
        <p:txBody>
          <a:bodyPr>
            <a:normAutofit lnSpcReduction="10000"/>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MODALIDADE – </a:t>
            </a:r>
            <a:r>
              <a:rPr kumimoji="0" lang="pt-BR" sz="13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Voluntária Geral </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CONDIÇÃO DO PROVENTO -  </a:t>
            </a:r>
            <a:r>
              <a:rPr kumimoji="0" lang="pt-BR" sz="13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Integral</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CRITÉRIO  -  </a:t>
            </a:r>
            <a:r>
              <a:rPr kumimoji="0" lang="pt-BR" sz="13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Idade e Tempo de Contribuição</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SEXO</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MASCULINO   </a:t>
            </a: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ADMISSÃO NO SERVIÇO PÚBLICO -  </a:t>
            </a:r>
            <a:r>
              <a:rPr kumimoji="0" lang="pt-BR" sz="13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Até 31/12/2003</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IDADE MÍNIMA</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3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65 anos</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IDADE MÁXIMA</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3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74 anos</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TEMPO DE CONTRIBUIÇÃO MÍNIMO</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3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35 anos</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TEMPO DE CONTRIBUIÇÃO BASE</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3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35 anos       </a:t>
            </a:r>
            <a:r>
              <a:rPr kumimoji="0" lang="pt-BR" sz="13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SOMATÓRIO IDADE E CONTRIBUIÇÃO</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Não se aplica</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3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PEDÁGIO SOBRE O TEMPO DE CONTRIBUIÇÃO  - </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Não se aplica      </a:t>
            </a: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EFETIVO EXERCÍCIO NO SERV. PÚBLICO</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3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20 anos</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TEMPO NO CARGO - </a:t>
            </a:r>
            <a:r>
              <a:rPr kumimoji="0" lang="pt-BR" sz="13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5 anos</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no cargo efetivo, nível ou classe em que se der a aposentadoria</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3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PROPORÇÃO DO BENEFÍCIO(PERCENTUAL MÍN.)  -  </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100%</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PROPORÇÃO DO BENEFÍCIO(PERCENTUAL MÁX.)</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3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100%</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pt-BR" sz="13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ACRESC.POR ANOS DE CONTRIBUIÇÃO – </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Não se aplica</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FÓRMULA DE CÁLCULO - </a:t>
            </a:r>
            <a:r>
              <a:rPr kumimoji="0" lang="pt-BR"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Última remuneração no cargo efetivo em que for concedida a aposentadoria, desde que cumpridos 5 anos no cargo, nível ou classe.</a:t>
            </a:r>
            <a:r>
              <a:rPr kumimoji="0" lang="pt-BR" sz="9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TETO</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11 do art.40) Aplica-se o limite fixado no art. 37 inciso XI (Teto salarial do Governador ou do Desembargador do TJ) Decreto 48.407, de 6/1/2004.</a:t>
            </a:r>
            <a:r>
              <a:rPr kumimoji="0" lang="pt-BR" sz="9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ABONO PERMANÊNCIA – </a:t>
            </a:r>
            <a:r>
              <a:rPr kumimoji="0" lang="pt-BR"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Nos termos do Artigo 28 da Lei Complementar nº 1.354/2020, tem direito a um abono de permanência equivalente no máximo ao valor da sua Contribuição Previdenciária até completar as exigências para a aposentadoria compulsória.</a:t>
            </a:r>
            <a:r>
              <a:rPr kumimoji="0" lang="pt-BR" sz="9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PARIDADE - </a:t>
            </a:r>
            <a:r>
              <a:rPr kumimoji="0" lang="pt-BR" sz="13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Sim</a:t>
            </a:r>
            <a:r>
              <a:rPr kumimoji="0" lang="pt-BR" sz="9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3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a:t>
            </a: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EAJUSTE - </a:t>
            </a:r>
            <a:r>
              <a:rPr kumimoji="0" lang="pt-BR" sz="16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(Art. 10, § 7º, item 1 da Lei Complementar nº 1.354/2020) Serão revistos na mesma proporção e data sempre que se modificar a remuneração dos servidores em atividade, sendo também estendidos quaisquer benefícios ou vantagens posteriormente concedidos aos servidores em atividade, excetuados aqueles da transformação ou reclassificação do cargo ou função em que se deu a aposentadoria, na forma da lei, se concedidas nos termos do disposto no item 1 do §6º.</a:t>
            </a:r>
            <a:r>
              <a:rPr kumimoji="0" lang="pt-BR" sz="16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indent="0">
              <a:buNone/>
            </a:pPr>
            <a:endParaRPr lang="pt-BR" dirty="0"/>
          </a:p>
        </p:txBody>
      </p:sp>
    </p:spTree>
    <p:extLst>
      <p:ext uri="{BB962C8B-B14F-4D97-AF65-F5344CB8AC3E}">
        <p14:creationId xmlns:p14="http://schemas.microsoft.com/office/powerpoint/2010/main" xmlns="" val="2836516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ACA8E2A-F8D2-45A9-B740-059D5263F95C}"/>
              </a:ext>
            </a:extLst>
          </p:cNvPr>
          <p:cNvSpPr>
            <a:spLocks noGrp="1"/>
          </p:cNvSpPr>
          <p:nvPr>
            <p:ph type="title"/>
          </p:nvPr>
        </p:nvSpPr>
        <p:spPr>
          <a:xfrm>
            <a:off x="838200" y="365125"/>
            <a:ext cx="10515600" cy="734805"/>
          </a:xfrm>
        </p:spPr>
        <p:txBody>
          <a:bodyPr>
            <a:normAutofit/>
          </a:bodyPr>
          <a:lstStyle/>
          <a:p>
            <a:r>
              <a:rPr kumimoji="0" lang="pt-BR" sz="1400" b="1" i="0" u="sng"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FUNDAMENTAÇÃO LEGAL</a:t>
            </a:r>
            <a:r>
              <a:rPr kumimoji="0" lang="pt-BR"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a:t>
            </a:r>
            <a:r>
              <a:rPr lang="pt-BR" sz="1800" b="0" i="0" u="none" strike="noStrike" dirty="0">
                <a:solidFill>
                  <a:srgbClr val="000000"/>
                </a:solidFill>
                <a:effectLst/>
                <a:latin typeface="Arial" panose="020B0604020202020204" pitchFamily="34" charset="0"/>
              </a:rPr>
              <a:t>  Art. 40, §§ 1º, III e 3º da CF/88 </a:t>
            </a:r>
            <a:r>
              <a:rPr lang="pt-BR" sz="1800" b="0" i="0" u="none" strike="noStrike" dirty="0" err="1">
                <a:solidFill>
                  <a:srgbClr val="000000"/>
                </a:solidFill>
                <a:effectLst/>
                <a:latin typeface="Arial" panose="020B0604020202020204" pitchFamily="34" charset="0"/>
              </a:rPr>
              <a:t>c.c</a:t>
            </a:r>
            <a:r>
              <a:rPr lang="pt-BR" sz="1800" b="0" i="0" u="none" strike="noStrike" dirty="0">
                <a:solidFill>
                  <a:srgbClr val="000000"/>
                </a:solidFill>
                <a:effectLst/>
                <a:latin typeface="Arial" panose="020B0604020202020204" pitchFamily="34" charset="0"/>
              </a:rPr>
              <a:t> CE/89 </a:t>
            </a:r>
            <a:r>
              <a:rPr lang="pt-BR" sz="1800" b="0" i="0" u="none" strike="noStrike" dirty="0" err="1">
                <a:solidFill>
                  <a:srgbClr val="000000"/>
                </a:solidFill>
                <a:effectLst/>
                <a:latin typeface="Arial" panose="020B0604020202020204" pitchFamily="34" charset="0"/>
              </a:rPr>
              <a:t>c.c</a:t>
            </a:r>
            <a:r>
              <a:rPr lang="pt-BR" sz="1800" b="0" i="0" u="none" strike="noStrike" dirty="0">
                <a:solidFill>
                  <a:srgbClr val="000000"/>
                </a:solidFill>
                <a:effectLst/>
                <a:latin typeface="Arial" panose="020B0604020202020204" pitchFamily="34" charset="0"/>
              </a:rPr>
              <a:t> Art. 10, I, II, III, IV, V, §§ 1º, 2º, 6º, </a:t>
            </a:r>
            <a:r>
              <a:rPr lang="pt-BR" sz="1800" b="0" i="0" u="none" strike="noStrike" dirty="0" err="1">
                <a:solidFill>
                  <a:srgbClr val="000000"/>
                </a:solidFill>
                <a:effectLst/>
                <a:latin typeface="Arial" panose="020B0604020202020204" pitchFamily="34" charset="0"/>
              </a:rPr>
              <a:t>ítem</a:t>
            </a:r>
            <a:r>
              <a:rPr lang="pt-BR" sz="1800" b="0" i="0" u="none" strike="noStrike" dirty="0">
                <a:solidFill>
                  <a:srgbClr val="000000"/>
                </a:solidFill>
                <a:effectLst/>
                <a:latin typeface="Arial" panose="020B0604020202020204" pitchFamily="34" charset="0"/>
              </a:rPr>
              <a:t> 2, e 7º, </a:t>
            </a:r>
            <a:r>
              <a:rPr lang="pt-BR" sz="1800" b="0" i="0" u="none" strike="noStrike" dirty="0" err="1">
                <a:solidFill>
                  <a:srgbClr val="000000"/>
                </a:solidFill>
                <a:effectLst/>
                <a:latin typeface="Arial" panose="020B0604020202020204" pitchFamily="34" charset="0"/>
              </a:rPr>
              <a:t>ítem</a:t>
            </a:r>
            <a:r>
              <a:rPr lang="pt-BR" sz="1800" b="0" i="0" u="none" strike="noStrike" dirty="0">
                <a:solidFill>
                  <a:srgbClr val="000000"/>
                </a:solidFill>
                <a:effectLst/>
                <a:latin typeface="Arial" panose="020B0604020202020204" pitchFamily="34" charset="0"/>
              </a:rPr>
              <a:t> 2 da LCE n. 1.354/20 </a:t>
            </a:r>
            <a:endParaRPr lang="pt-BR" sz="1800" dirty="0"/>
          </a:p>
        </p:txBody>
      </p:sp>
      <p:sp>
        <p:nvSpPr>
          <p:cNvPr id="3" name="Espaço Reservado para Conteúdo 2">
            <a:extLst>
              <a:ext uri="{FF2B5EF4-FFF2-40B4-BE49-F238E27FC236}">
                <a16:creationId xmlns:a16="http://schemas.microsoft.com/office/drawing/2014/main" xmlns="" id="{3B6EEB6D-7A35-40DE-8A29-A3448B33752B}"/>
              </a:ext>
            </a:extLst>
          </p:cNvPr>
          <p:cNvSpPr>
            <a:spLocks noGrp="1"/>
          </p:cNvSpPr>
          <p:nvPr>
            <p:ph idx="1"/>
          </p:nvPr>
        </p:nvSpPr>
        <p:spPr>
          <a:xfrm>
            <a:off x="838200" y="1099930"/>
            <a:ext cx="10515600" cy="5077033"/>
          </a:xfrm>
        </p:spPr>
        <p:txBody>
          <a:bodyPr>
            <a:normAutofit fontScale="85000" lnSpcReduction="20000"/>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MODALIDADE – </a:t>
            </a:r>
            <a:r>
              <a:rPr kumimoji="0" lang="pt-BR" sz="13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Voluntária Geral             </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CONDIÇÃO DO PROVENTO - </a:t>
            </a:r>
            <a:r>
              <a:rPr lang="pt-BR" sz="1400" b="0" i="0" u="none" strike="noStrike" dirty="0">
                <a:solidFill>
                  <a:srgbClr val="000000"/>
                </a:solidFill>
                <a:effectLst/>
                <a:latin typeface="Arial" panose="020B0604020202020204" pitchFamily="34" charset="0"/>
              </a:rPr>
              <a:t>60% da média aritmética definida na forma prevista no "caput" e §§ 1º,</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pt-BR" sz="1400" b="0" i="0" u="none" strike="noStrike" dirty="0">
                <a:solidFill>
                  <a:srgbClr val="000000"/>
                </a:solidFill>
                <a:effectLst/>
                <a:latin typeface="Arial" panose="020B0604020202020204" pitchFamily="34" charset="0"/>
              </a:rPr>
              <a:t> 2º e 3º do artigo 7º, com acréscimo de 2% para cada ano de contribuição, que exceder 20 anos de contribuição.</a:t>
            </a:r>
            <a:r>
              <a:rPr lang="pt-BR" sz="1050" dirty="0"/>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CRITÉRIO  -  </a:t>
            </a:r>
            <a:r>
              <a:rPr kumimoji="0" lang="pt-BR" sz="13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Idade e Tempo de Contribuição</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SEXO</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FEMININO    </a:t>
            </a: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ADMISSÃO NO SERVIÇO PÚBLICO -  </a:t>
            </a:r>
            <a:r>
              <a:rPr kumimoji="0" lang="pt-BR" sz="13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Até  07/03/2020  </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IDADE MÍNIMA - </a:t>
            </a:r>
            <a:r>
              <a:rPr lang="pt-BR" sz="1400" b="0" i="0" u="none" strike="noStrike" dirty="0">
                <a:solidFill>
                  <a:srgbClr val="000000"/>
                </a:solidFill>
                <a:effectLst/>
                <a:latin typeface="Arial" panose="020B0604020202020204" pitchFamily="34" charset="0"/>
              </a:rPr>
              <a:t>56 anos (a partir de 1/1/2022 será elevada para 57 anos)</a:t>
            </a:r>
            <a:r>
              <a:rPr lang="pt-BR" sz="1050" dirty="0"/>
              <a:t> </a:t>
            </a:r>
            <a:endPar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IDADE MÁXIMA</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3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74 anos</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TEMPO DE CONTRIBUIÇÃO MÍNIMO</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3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30 anos</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TEMPO DE CONTRIBUIÇÃO BASE</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lang="pt-BR" sz="1300" dirty="0">
                <a:solidFill>
                  <a:srgbClr val="000000"/>
                </a:solidFill>
                <a:latin typeface="Arial" panose="020B0604020202020204" pitchFamily="34" charset="0"/>
                <a:cs typeface="Arial" panose="020B0604020202020204" pitchFamily="34" charset="0"/>
              </a:rPr>
              <a:t>40</a:t>
            </a:r>
            <a:r>
              <a:rPr kumimoji="0" lang="pt-BR" sz="13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anos       </a:t>
            </a:r>
            <a:r>
              <a:rPr kumimoji="0" lang="pt-BR" sz="13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SOMATÓRIO IDADE E CONTRIBUIÇÃO</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lang="pt-BR" sz="1400" b="0" i="0" u="none" strike="noStrike" dirty="0">
                <a:solidFill>
                  <a:srgbClr val="000000"/>
                </a:solidFill>
                <a:effectLst/>
                <a:latin typeface="Arial" panose="020B0604020202020204" pitchFamily="34" charset="0"/>
              </a:rPr>
              <a:t>87 (será acrescido de um ponto por ano a partir de 1/1/2021, até</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pt-BR" sz="1400" b="0" i="0" u="none" strike="noStrike" dirty="0">
                <a:solidFill>
                  <a:srgbClr val="000000"/>
                </a:solidFill>
                <a:effectLst/>
                <a:latin typeface="Arial" panose="020B0604020202020204" pitchFamily="34" charset="0"/>
              </a:rPr>
              <a:t> atingir 100 pontos) </a:t>
            </a:r>
            <a:endPar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3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PEDÁGIO SOBRE O TEMPO DE CONTRIBUIÇÃO  - </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Não se aplica      </a:t>
            </a: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EFETIVO EXERCÍCIO NO SERV. PÚBLICO</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3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20 anos</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TEMPO NO CARGO - </a:t>
            </a:r>
            <a:r>
              <a:rPr kumimoji="0" lang="pt-BR" sz="13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5 anos</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no cargo efetivo, nível ou classe em que se der a aposentadoria</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3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PROPORÇÃO DO BENEFÍCIO(PERCENTUAL MÍN.)  -  </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80%</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PROPORÇÃO DO BENEFÍCIO(PERCENTUAL MÁX.)</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3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100%</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pt-BR" sz="13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ACRESC.POR ANOS DE CONTRIBUIÇÃO – </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FÓRMULA DE CÁLCULO - </a:t>
            </a:r>
            <a:r>
              <a:rPr lang="pt-BR" sz="1400" b="0" i="0" u="none" strike="noStrike" dirty="0">
                <a:solidFill>
                  <a:srgbClr val="000000"/>
                </a:solidFill>
                <a:effectLst/>
                <a:latin typeface="Arial" panose="020B0604020202020204" pitchFamily="34" charset="0"/>
              </a:rPr>
              <a:t>Média aritmética simples das remunerações adotadas como base para as contribuições aos regimes de previdência a que o servidor esteve vinculado, correspondentes a 100% do período contributivo, desde a competência julho de 1994 ou desde a do início da contribuição, se posterior àquela competência.</a:t>
            </a:r>
            <a:r>
              <a:rPr lang="pt-BR" sz="1050" dirty="0"/>
              <a:t> </a:t>
            </a:r>
            <a:endPar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TETO</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lang="pt-BR" sz="1400" b="0" i="0" u="none" strike="noStrike" dirty="0">
                <a:solidFill>
                  <a:srgbClr val="000000"/>
                </a:solidFill>
                <a:effectLst/>
                <a:latin typeface="Arial" panose="020B0604020202020204" pitchFamily="34" charset="0"/>
              </a:rPr>
              <a:t>(§ 11 do art.40) Aplica-se o limite fixado no art. 37 inciso XI (Teto salarial do Governador ou do Desembargador do TJ) Decreto 48.407, de 6/1/2004, e teto do RGPS para os ingressantes após a implantação do Regime de Previdência Complementar. </a:t>
            </a:r>
            <a:endPar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ABONO PERMANÊNCIA – </a:t>
            </a:r>
            <a:r>
              <a:rPr kumimoji="0" lang="pt-BR"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Nos termos do Artigo 28 da Lei Complementar nº 1.354/2020, tem direito a um abono de permanência equivalente no máximo ao valor da sua Contribuição Previdenciária até completar as exigências para a aposentadoria compulsória.</a:t>
            </a:r>
            <a:r>
              <a:rPr kumimoji="0" lang="pt-BR" sz="9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PARIDADE - </a:t>
            </a:r>
            <a:r>
              <a:rPr lang="pt-BR" sz="1300" dirty="0">
                <a:solidFill>
                  <a:srgbClr val="000000"/>
                </a:solidFill>
                <a:latin typeface="Arial" panose="020B0604020202020204" pitchFamily="34" charset="0"/>
              </a:rPr>
              <a:t>Não</a:t>
            </a:r>
            <a:r>
              <a:rPr kumimoji="0" lang="pt-BR" sz="9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3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a:t>
            </a: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EAJUSTE - </a:t>
            </a:r>
            <a:r>
              <a:rPr lang="pt-BR" sz="1800" b="0" i="0" u="none" strike="noStrike" dirty="0">
                <a:solidFill>
                  <a:srgbClr val="000000"/>
                </a:solidFill>
                <a:effectLst/>
                <a:latin typeface="Arial" panose="020B0604020202020204" pitchFamily="34" charset="0"/>
              </a:rPr>
              <a:t>(Art. 10, § 7º, item 2 da Lei Complementar nº 1.354/2020) Na mesma data utilizada para fins de reajuste dos benefícios do Regime Geral de Previdência Social, com base no Índice de Preços ao Consumidor - IPC, apurado pela Fundação Instituto de Pesquisas Econômicas - FIPE, se concedidas na forma prevista no item 2 do § 6º.</a:t>
            </a:r>
            <a:r>
              <a:rPr lang="pt-BR" sz="1200" dirty="0"/>
              <a:t> </a:t>
            </a:r>
            <a:endParaRPr kumimoji="0" lang="pt-BR" sz="17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pt-BR" dirty="0"/>
          </a:p>
        </p:txBody>
      </p:sp>
    </p:spTree>
    <p:extLst>
      <p:ext uri="{BB962C8B-B14F-4D97-AF65-F5344CB8AC3E}">
        <p14:creationId xmlns:p14="http://schemas.microsoft.com/office/powerpoint/2010/main" xmlns="" val="3489114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C8BAB02-0685-43F3-964C-3DFC9F1ED62D}"/>
              </a:ext>
            </a:extLst>
          </p:cNvPr>
          <p:cNvSpPr>
            <a:spLocks noGrp="1"/>
          </p:cNvSpPr>
          <p:nvPr>
            <p:ph type="title"/>
          </p:nvPr>
        </p:nvSpPr>
        <p:spPr>
          <a:xfrm>
            <a:off x="838200" y="365125"/>
            <a:ext cx="10515600" cy="681797"/>
          </a:xfrm>
        </p:spPr>
        <p:txBody>
          <a:bodyPr/>
          <a:lstStyle/>
          <a:p>
            <a:r>
              <a:rPr kumimoji="0" lang="pt-BR" sz="1400" b="1" i="0" u="sng"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FUNDAMENTAÇÃO LEGAL</a:t>
            </a:r>
            <a:r>
              <a:rPr kumimoji="0" lang="pt-BR"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a:t>
            </a:r>
            <a:r>
              <a:rPr kumimoji="0" lang="pt-BR" sz="1800" b="0" i="0" u="none" strike="noStrike" kern="1200" cap="none" spc="0" normalizeH="0" baseline="0" noProof="0" dirty="0">
                <a:ln>
                  <a:noFill/>
                </a:ln>
                <a:solidFill>
                  <a:srgbClr val="000000"/>
                </a:solidFill>
                <a:effectLst/>
                <a:uLnTx/>
                <a:uFillTx/>
                <a:latin typeface="Arial" panose="020B0604020202020204" pitchFamily="34" charset="0"/>
                <a:ea typeface="+mj-ea"/>
                <a:cs typeface="+mj-cs"/>
              </a:rPr>
              <a:t>  Art. 40, §§ 1º, III e 3º da CF/88 </a:t>
            </a:r>
            <a:r>
              <a:rPr kumimoji="0" lang="pt-BR" sz="1800" b="0" i="0" u="none" strike="noStrike" kern="1200" cap="none" spc="0" normalizeH="0" baseline="0" noProof="0" dirty="0" err="1">
                <a:ln>
                  <a:noFill/>
                </a:ln>
                <a:solidFill>
                  <a:srgbClr val="000000"/>
                </a:solidFill>
                <a:effectLst/>
                <a:uLnTx/>
                <a:uFillTx/>
                <a:latin typeface="Arial" panose="020B0604020202020204" pitchFamily="34" charset="0"/>
                <a:ea typeface="+mj-ea"/>
                <a:cs typeface="+mj-cs"/>
              </a:rPr>
              <a:t>c.c</a:t>
            </a:r>
            <a:r>
              <a:rPr kumimoji="0" lang="pt-BR" sz="1800" b="0" i="0" u="none" strike="noStrike" kern="1200" cap="none" spc="0" normalizeH="0" baseline="0" noProof="0" dirty="0">
                <a:ln>
                  <a:noFill/>
                </a:ln>
                <a:solidFill>
                  <a:srgbClr val="000000"/>
                </a:solidFill>
                <a:effectLst/>
                <a:uLnTx/>
                <a:uFillTx/>
                <a:latin typeface="Arial" panose="020B0604020202020204" pitchFamily="34" charset="0"/>
                <a:ea typeface="+mj-ea"/>
                <a:cs typeface="+mj-cs"/>
              </a:rPr>
              <a:t> CE/89 </a:t>
            </a:r>
            <a:r>
              <a:rPr kumimoji="0" lang="pt-BR" sz="1800" b="0" i="0" u="none" strike="noStrike" kern="1200" cap="none" spc="0" normalizeH="0" baseline="0" noProof="0" dirty="0" err="1">
                <a:ln>
                  <a:noFill/>
                </a:ln>
                <a:solidFill>
                  <a:srgbClr val="000000"/>
                </a:solidFill>
                <a:effectLst/>
                <a:uLnTx/>
                <a:uFillTx/>
                <a:latin typeface="Arial" panose="020B0604020202020204" pitchFamily="34" charset="0"/>
                <a:ea typeface="+mj-ea"/>
                <a:cs typeface="+mj-cs"/>
              </a:rPr>
              <a:t>c.c</a:t>
            </a:r>
            <a:r>
              <a:rPr kumimoji="0" lang="pt-BR" sz="1800" b="0" i="0" u="none" strike="noStrike" kern="1200" cap="none" spc="0" normalizeH="0" baseline="0" noProof="0" dirty="0">
                <a:ln>
                  <a:noFill/>
                </a:ln>
                <a:solidFill>
                  <a:srgbClr val="000000"/>
                </a:solidFill>
                <a:effectLst/>
                <a:uLnTx/>
                <a:uFillTx/>
                <a:latin typeface="Arial" panose="020B0604020202020204" pitchFamily="34" charset="0"/>
                <a:ea typeface="+mj-ea"/>
                <a:cs typeface="+mj-cs"/>
              </a:rPr>
              <a:t> Art. 10, I, II, III, IV, V, §§ 1º, 2º, 6º, </a:t>
            </a:r>
            <a:r>
              <a:rPr kumimoji="0" lang="pt-BR" sz="1800" b="0" i="0" u="none" strike="noStrike" kern="1200" cap="none" spc="0" normalizeH="0" baseline="0" noProof="0" dirty="0" err="1">
                <a:ln>
                  <a:noFill/>
                </a:ln>
                <a:solidFill>
                  <a:srgbClr val="000000"/>
                </a:solidFill>
                <a:effectLst/>
                <a:uLnTx/>
                <a:uFillTx/>
                <a:latin typeface="Arial" panose="020B0604020202020204" pitchFamily="34" charset="0"/>
                <a:ea typeface="+mj-ea"/>
                <a:cs typeface="+mj-cs"/>
              </a:rPr>
              <a:t>ítem</a:t>
            </a:r>
            <a:r>
              <a:rPr kumimoji="0" lang="pt-BR" sz="1800" b="0" i="0" u="none" strike="noStrike" kern="1200" cap="none" spc="0" normalizeH="0" baseline="0" noProof="0" dirty="0">
                <a:ln>
                  <a:noFill/>
                </a:ln>
                <a:solidFill>
                  <a:srgbClr val="000000"/>
                </a:solidFill>
                <a:effectLst/>
                <a:uLnTx/>
                <a:uFillTx/>
                <a:latin typeface="Arial" panose="020B0604020202020204" pitchFamily="34" charset="0"/>
                <a:ea typeface="+mj-ea"/>
                <a:cs typeface="+mj-cs"/>
              </a:rPr>
              <a:t> 2, e 7º, </a:t>
            </a:r>
            <a:r>
              <a:rPr kumimoji="0" lang="pt-BR" sz="1800" b="0" i="0" u="none" strike="noStrike" kern="1200" cap="none" spc="0" normalizeH="0" baseline="0" noProof="0" dirty="0" err="1">
                <a:ln>
                  <a:noFill/>
                </a:ln>
                <a:solidFill>
                  <a:srgbClr val="000000"/>
                </a:solidFill>
                <a:effectLst/>
                <a:uLnTx/>
                <a:uFillTx/>
                <a:latin typeface="Arial" panose="020B0604020202020204" pitchFamily="34" charset="0"/>
                <a:ea typeface="+mj-ea"/>
                <a:cs typeface="+mj-cs"/>
              </a:rPr>
              <a:t>ítem</a:t>
            </a:r>
            <a:r>
              <a:rPr kumimoji="0" lang="pt-BR" sz="1800" b="0" i="0" u="none" strike="noStrike" kern="1200" cap="none" spc="0" normalizeH="0" baseline="0" noProof="0" dirty="0">
                <a:ln>
                  <a:noFill/>
                </a:ln>
                <a:solidFill>
                  <a:srgbClr val="000000"/>
                </a:solidFill>
                <a:effectLst/>
                <a:uLnTx/>
                <a:uFillTx/>
                <a:latin typeface="Arial" panose="020B0604020202020204" pitchFamily="34" charset="0"/>
                <a:ea typeface="+mj-ea"/>
                <a:cs typeface="+mj-cs"/>
              </a:rPr>
              <a:t> 2 da LCE n. 1.354/20 </a:t>
            </a:r>
            <a:endParaRPr lang="pt-BR" dirty="0"/>
          </a:p>
        </p:txBody>
      </p:sp>
      <p:sp>
        <p:nvSpPr>
          <p:cNvPr id="3" name="Espaço Reservado para Conteúdo 2">
            <a:extLst>
              <a:ext uri="{FF2B5EF4-FFF2-40B4-BE49-F238E27FC236}">
                <a16:creationId xmlns:a16="http://schemas.microsoft.com/office/drawing/2014/main" xmlns="" id="{B34E5626-68CB-41EE-8114-38147930BF2E}"/>
              </a:ext>
            </a:extLst>
          </p:cNvPr>
          <p:cNvSpPr>
            <a:spLocks noGrp="1"/>
          </p:cNvSpPr>
          <p:nvPr>
            <p:ph idx="1"/>
          </p:nvPr>
        </p:nvSpPr>
        <p:spPr>
          <a:xfrm>
            <a:off x="838200" y="1046922"/>
            <a:ext cx="10515600" cy="5130041"/>
          </a:xfrm>
        </p:spPr>
        <p:txBody>
          <a:bodyPr>
            <a:normAutofit fontScale="92500" lnSpcReduction="10000"/>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MODALIDADE –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Voluntária Geral             </a:t>
            </a:r>
            <a:r>
              <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CONDIÇÃO DO PROVENTO -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60% da média aritmética definida na forma prevista no "caput" e §§ 1º,</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2º e 3º do artigo 7º, com acréscimo de 2% para cada ano de contribuição, que exceder 20 anos de contribuição.</a:t>
            </a:r>
            <a:r>
              <a:rPr kumimoji="0" lang="pt-BR" sz="12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CRITÉRIO  -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Idade e Tempo de Contribuição</a:t>
            </a:r>
            <a:r>
              <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SEXO</a:t>
            </a:r>
            <a:r>
              <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MASCULINO     </a:t>
            </a: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ADMISSÃO NO SERVIÇO PÚBLICO -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Até  07/03/2020  </a:t>
            </a:r>
            <a:r>
              <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IDADE MÍNIMA - </a:t>
            </a:r>
            <a:r>
              <a:rPr lang="pt-BR" sz="1200" dirty="0">
                <a:solidFill>
                  <a:srgbClr val="000000"/>
                </a:solidFill>
                <a:latin typeface="Arial" panose="020B0604020202020204" pitchFamily="34" charset="0"/>
              </a:rPr>
              <a:t>61</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anos (a partir de 1/1/2022 será elevada para 62 anos)</a:t>
            </a:r>
            <a:r>
              <a:rPr kumimoji="0" lang="pt-BR" sz="12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IDADE MÁXIMA</a:t>
            </a:r>
            <a:r>
              <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74 anos</a:t>
            </a:r>
            <a:r>
              <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TEMPO DE CONTRIBUIÇÃO MÍNIMO</a:t>
            </a:r>
            <a:r>
              <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35 anos</a:t>
            </a:r>
            <a:r>
              <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TEMPO DE CONTRIBUIÇÃO BASE</a:t>
            </a:r>
            <a:r>
              <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40 anos       </a:t>
            </a:r>
            <a:r>
              <a:rPr kumimoji="0" lang="pt-BR"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SOMATÓRIO IDADE E CONTRIBUIÇÃO</a:t>
            </a:r>
            <a:r>
              <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lang="pt-BR" sz="1200" dirty="0">
                <a:solidFill>
                  <a:srgbClr val="000000"/>
                </a:solidFill>
                <a:latin typeface="Arial" panose="020B0604020202020204" pitchFamily="34" charset="0"/>
              </a:rPr>
              <a:t>9</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7 (será acrescido de um ponto por ano a partir de 1/1/2021, até</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atingir 105 pontos) </a:t>
            </a:r>
            <a:endPar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PEDÁGIO SOBRE O TEMPO DE CONTRIBUIÇÃO  - </a:t>
            </a:r>
            <a:r>
              <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Não se aplica      </a:t>
            </a: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EFETIVO EXERCÍCIO NO SERV. PÚBLICO</a:t>
            </a:r>
            <a:r>
              <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20 anos</a:t>
            </a:r>
            <a:r>
              <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TEMPO NO CARGO -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5 anos</a:t>
            </a:r>
            <a:r>
              <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no cargo efetivo, nível ou classe em que se der a aposentadoria</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PROPORÇÃO DO BENEFÍCIO(PERCENTUAL MÍN.)  -  </a:t>
            </a:r>
            <a:r>
              <a:rPr lang="pt-BR" sz="1200" dirty="0">
                <a:solidFill>
                  <a:prstClr val="black"/>
                </a:solidFill>
                <a:latin typeface="Arial" panose="020B0604020202020204" pitchFamily="34" charset="0"/>
                <a:cs typeface="Arial" panose="020B0604020202020204" pitchFamily="34" charset="0"/>
              </a:rPr>
              <a:t>9</a:t>
            </a:r>
            <a:r>
              <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0%</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PROPORÇÃO DO BENEFÍCIO(PERCENTUAL MÁX.)</a:t>
            </a:r>
            <a:r>
              <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100%</a:t>
            </a:r>
            <a:r>
              <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pt-BR"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ACRESC.POR ANOS DE CONTRIBUIÇÃO – </a:t>
            </a:r>
            <a:r>
              <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FÓRMULA DE CÁLCULO -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Média aritmética simples das remunerações adotadas como base para as contribuições aos regimes de previdência a que o servidor esteve vinculado, correspondentes a 100% do período contributivo, desde a competência julho de 1994 ou desde a do início da contribuição, se posterior àquela competência.</a:t>
            </a:r>
            <a:r>
              <a:rPr kumimoji="0" lang="pt-BR" sz="12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TETO</a:t>
            </a:r>
            <a:r>
              <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11 do art.40) Aplica-se o limite fixado no art. 37 inciso XI (Teto salarial do Governador ou do Desembargador do TJ) Decreto 48.407, de 6/1/2004, e teto do RGPS para os ingressantes após a implantação do Regime de Previdência Complementar. </a:t>
            </a:r>
            <a:endPar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ABONO PERMANÊNCIA –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Nos termos do Artigo 28 da Lei Complementar nº 1.354/2020, tem direito a um abono de permanência equivalente no máximo ao valor da sua Contribuição Previdenciária até completar as exigências para a aposentadoria compulsória.</a:t>
            </a:r>
            <a:r>
              <a:rPr kumimoji="0" lang="pt-BR" sz="12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PARIDADE -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Não</a:t>
            </a:r>
            <a:r>
              <a:rPr kumimoji="0" lang="pt-BR" sz="12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a:t>
            </a: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EAJUSTE -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(Art. 10, § 7º, item 2 da Lei Complementar nº 1.354/2020) Na mesma data utilizada para fins de reajuste dos benefícios do Regime Geral de Previdência Social, com base no Índice de Preços ao Consumidor - IPC, apurado pela Fundação Instituto de Pesquisas Econômicas - FIPE, se concedidas na forma prevista no item 2 do § 6º.</a:t>
            </a:r>
            <a:r>
              <a:rPr kumimoji="0" lang="pt-BR" sz="1200" b="0" i="0" u="none" strike="noStrike" kern="1200" cap="none" spc="0" normalizeH="0" baseline="0" noProof="0" dirty="0">
                <a:ln>
                  <a:noFill/>
                </a:ln>
                <a:solidFill>
                  <a:prstClr val="black"/>
                </a:solidFill>
                <a:effectLst/>
                <a:uLnTx/>
                <a:uFillTx/>
                <a:latin typeface="Calibri" panose="020F0502020204030204"/>
                <a:ea typeface="+mn-ea"/>
                <a:cs typeface="+mn-cs"/>
              </a:rPr>
              <a:t> </a:t>
            </a:r>
          </a:p>
          <a:p>
            <a:endParaRPr lang="pt-BR" dirty="0"/>
          </a:p>
        </p:txBody>
      </p:sp>
    </p:spTree>
    <p:extLst>
      <p:ext uri="{BB962C8B-B14F-4D97-AF65-F5344CB8AC3E}">
        <p14:creationId xmlns:p14="http://schemas.microsoft.com/office/powerpoint/2010/main" xmlns="" val="593813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67015E9-C3F6-4D32-B58E-1EFD29EDEA62}"/>
              </a:ext>
            </a:extLst>
          </p:cNvPr>
          <p:cNvSpPr>
            <a:spLocks noGrp="1"/>
          </p:cNvSpPr>
          <p:nvPr>
            <p:ph type="title"/>
          </p:nvPr>
        </p:nvSpPr>
        <p:spPr>
          <a:xfrm>
            <a:off x="838200" y="365126"/>
            <a:ext cx="10515600" cy="589032"/>
          </a:xfrm>
        </p:spPr>
        <p:txBody>
          <a:bodyPr>
            <a:normAutofit/>
          </a:bodyPr>
          <a:lstStyle/>
          <a:p>
            <a:r>
              <a:rPr kumimoji="0" lang="pt-BR" sz="1400" b="1" i="0" u="sng"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FUNDAMENTAÇÃO LEGAL: </a:t>
            </a:r>
            <a:r>
              <a:rPr lang="pt-BR" sz="1800" b="0" i="0" u="none" strike="noStrike" dirty="0">
                <a:solidFill>
                  <a:srgbClr val="000000"/>
                </a:solidFill>
                <a:effectLst/>
                <a:latin typeface="Arial" panose="020B0604020202020204" pitchFamily="34" charset="0"/>
              </a:rPr>
              <a:t>Art. 40, §§ 1º, III e 3º da CF/88 </a:t>
            </a:r>
            <a:r>
              <a:rPr lang="pt-BR" sz="1800" b="0" i="0" u="none" strike="noStrike" dirty="0" err="1">
                <a:solidFill>
                  <a:srgbClr val="000000"/>
                </a:solidFill>
                <a:effectLst/>
                <a:latin typeface="Arial" panose="020B0604020202020204" pitchFamily="34" charset="0"/>
              </a:rPr>
              <a:t>c.c</a:t>
            </a:r>
            <a:r>
              <a:rPr lang="pt-BR" sz="1800" b="0" i="0" u="none" strike="noStrike" dirty="0">
                <a:solidFill>
                  <a:srgbClr val="000000"/>
                </a:solidFill>
                <a:effectLst/>
                <a:latin typeface="Arial" panose="020B0604020202020204" pitchFamily="34" charset="0"/>
              </a:rPr>
              <a:t> CE/89 </a:t>
            </a:r>
            <a:r>
              <a:rPr lang="pt-BR" sz="1800" b="0" i="0" u="none" strike="noStrike" dirty="0" err="1">
                <a:solidFill>
                  <a:srgbClr val="000000"/>
                </a:solidFill>
                <a:effectLst/>
                <a:latin typeface="Arial" panose="020B0604020202020204" pitchFamily="34" charset="0"/>
              </a:rPr>
              <a:t>c.c</a:t>
            </a:r>
            <a:r>
              <a:rPr lang="pt-BR" sz="1800" b="0" i="0" u="none" strike="noStrike" dirty="0">
                <a:solidFill>
                  <a:srgbClr val="000000"/>
                </a:solidFill>
                <a:effectLst/>
                <a:latin typeface="Arial" panose="020B0604020202020204" pitchFamily="34" charset="0"/>
              </a:rPr>
              <a:t> Art. 11, I, II, III, IV, V, §§ 2º, </a:t>
            </a:r>
            <a:r>
              <a:rPr lang="pt-BR" sz="1800" b="0" i="0" u="none" strike="noStrike" dirty="0" err="1">
                <a:solidFill>
                  <a:srgbClr val="000000"/>
                </a:solidFill>
                <a:effectLst/>
                <a:latin typeface="Arial" panose="020B0604020202020204" pitchFamily="34" charset="0"/>
              </a:rPr>
              <a:t>ítem</a:t>
            </a:r>
            <a:r>
              <a:rPr lang="pt-BR" sz="1800" b="0" i="0" u="none" strike="noStrike" dirty="0">
                <a:solidFill>
                  <a:srgbClr val="000000"/>
                </a:solidFill>
                <a:effectLst/>
                <a:latin typeface="Arial" panose="020B0604020202020204" pitchFamily="34" charset="0"/>
              </a:rPr>
              <a:t> 1 e 3º, </a:t>
            </a:r>
            <a:r>
              <a:rPr lang="pt-BR" sz="1800" b="0" i="0" u="none" strike="noStrike" dirty="0" err="1">
                <a:solidFill>
                  <a:srgbClr val="000000"/>
                </a:solidFill>
                <a:effectLst/>
                <a:latin typeface="Arial" panose="020B0604020202020204" pitchFamily="34" charset="0"/>
              </a:rPr>
              <a:t>ítem</a:t>
            </a:r>
            <a:r>
              <a:rPr lang="pt-BR" sz="1800" b="0" i="0" u="none" strike="noStrike" dirty="0">
                <a:solidFill>
                  <a:srgbClr val="000000"/>
                </a:solidFill>
                <a:effectLst/>
                <a:latin typeface="Arial" panose="020B0604020202020204" pitchFamily="34" charset="0"/>
              </a:rPr>
              <a:t> 1 da LCE n. 1.354/20</a:t>
            </a:r>
            <a:r>
              <a:rPr lang="pt-BR" sz="1800" dirty="0"/>
              <a:t> </a:t>
            </a:r>
          </a:p>
        </p:txBody>
      </p:sp>
      <p:sp>
        <p:nvSpPr>
          <p:cNvPr id="3" name="Espaço Reservado para Conteúdo 2">
            <a:extLst>
              <a:ext uri="{FF2B5EF4-FFF2-40B4-BE49-F238E27FC236}">
                <a16:creationId xmlns:a16="http://schemas.microsoft.com/office/drawing/2014/main" xmlns="" id="{34DE6241-11BD-4D99-89A9-55DD2A6BFC67}"/>
              </a:ext>
            </a:extLst>
          </p:cNvPr>
          <p:cNvSpPr>
            <a:spLocks noGrp="1"/>
          </p:cNvSpPr>
          <p:nvPr>
            <p:ph idx="1"/>
          </p:nvPr>
        </p:nvSpPr>
        <p:spPr>
          <a:xfrm>
            <a:off x="838200" y="954158"/>
            <a:ext cx="10515600" cy="5222805"/>
          </a:xfrm>
        </p:spPr>
        <p:txBody>
          <a:bodyPr>
            <a:normAutofit/>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MODALIDADE –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Voluntária Geral             </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CONDIÇÃO DO PROVENTO –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Integral      </a:t>
            </a: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CRITÉRIO  -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Idade e Tempo de Contribuição</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SEXO</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FEMININO     </a:t>
            </a: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ADMISSÃO NO SERVIÇO PÚBLICO -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Até  31/12/2003  </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IDADE MÍNIMA -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57 anos </a:t>
            </a:r>
            <a:endPar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IDADE MÁXIMA</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74 anos</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TEMPO DE CONTRIBUIÇÃO MÍNIMO</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30 anos</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TEMPO DE CONTRIBUIÇÃO BASE</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3</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0 anos       </a:t>
            </a:r>
            <a:r>
              <a:rPr kumimoji="0" lang="pt-BR"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SOMATÓRIO IDADE E CONTRIBUIÇÃO</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Não se aplica</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PEDÁGIO SOBRE O TEMPO DE CONTRIBUIÇÃO  - </a:t>
            </a:r>
            <a:r>
              <a:rPr lang="pt-BR" sz="1100" b="0" i="0" u="none" strike="noStrike" dirty="0">
                <a:solidFill>
                  <a:srgbClr val="000000"/>
                </a:solidFill>
                <a:effectLst/>
                <a:latin typeface="Arial" panose="020B0604020202020204" pitchFamily="34" charset="0"/>
              </a:rPr>
              <a:t>Período igual ao que, em 7/3/2020, faltaria para completar o tempo mínimo de contribuição.</a:t>
            </a:r>
            <a:r>
              <a:rPr lang="pt-BR" sz="900" dirty="0"/>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EFETIVO EXERCÍCIO NO SERV. PÚBLICO</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20 anos</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TEMPO NO CARGO -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5 anos</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no cargo efetivo, nível ou classe em que se der a aposentadoria</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PROPORÇÃO DO BENEFÍCIO(PERCENTUAL MÍN.)  -  </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100%</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PROPORÇÃO DO BENEFÍCIO(PERCENTUAL MÁX.)</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100%</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pt-BR"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ACRESC.POR ANOS DE CONTRIBUIÇÃO – </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Não se aplica</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FÓRMULA DE CÁLCULO – </a:t>
            </a:r>
            <a:r>
              <a:rPr lang="pt-BR" sz="1100" b="0" i="0" u="none" strike="noStrike" dirty="0">
                <a:solidFill>
                  <a:srgbClr val="000000"/>
                </a:solidFill>
                <a:effectLst/>
                <a:latin typeface="Arial" panose="020B0604020202020204" pitchFamily="34" charset="0"/>
              </a:rPr>
              <a:t>Última remuneração no cargo efetivo em que for concedida a aposentadoria, desde que cumpridos 5 anos no cargo, nível ou classe.</a:t>
            </a:r>
            <a:r>
              <a:rPr lang="pt-BR" sz="900" dirty="0"/>
              <a:t> </a:t>
            </a:r>
            <a:endPar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TETO</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lang="pt-BR" sz="1100" b="0" i="0" u="none" strike="noStrike" dirty="0">
                <a:solidFill>
                  <a:srgbClr val="000000"/>
                </a:solidFill>
                <a:effectLst/>
                <a:latin typeface="Arial" panose="020B0604020202020204" pitchFamily="34" charset="0"/>
              </a:rPr>
              <a:t>(§ 11 do art.40) Aplica-se o limite fixado no art. 37 inciso XI (Teto salarial do Governador ou do Desembargador do TJ) Decreto 48.407, de 6/1/2004.</a:t>
            </a:r>
            <a:r>
              <a:rPr lang="pt-BR" sz="900" dirty="0"/>
              <a:t> </a:t>
            </a:r>
            <a:endPar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ABONO PERMANÊNCIA –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Nos termos do Artigo 28 da Lei Complementar nº 1.354/2020, tem direito a um abono de permanência equivalente no máximo ao valor da sua Contribuição Previdenciária até completar as exigências para a aposentadoria compulsória.</a:t>
            </a:r>
            <a:r>
              <a:rPr kumimoji="0" lang="pt-BR" sz="11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PARIDADE - </a:t>
            </a:r>
            <a:r>
              <a:rPr lang="pt-BR" sz="1100" dirty="0">
                <a:solidFill>
                  <a:srgbClr val="000000"/>
                </a:solidFill>
                <a:latin typeface="Arial" panose="020B0604020202020204" pitchFamily="34" charset="0"/>
              </a:rPr>
              <a:t>Sim</a:t>
            </a:r>
            <a:endParaRPr kumimoji="0" lang="pt-BR" sz="11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a:t>
            </a: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EAJUSTE - </a:t>
            </a:r>
            <a:r>
              <a:rPr lang="pt-BR" sz="1600" b="0" i="0" u="none" strike="noStrike" dirty="0">
                <a:solidFill>
                  <a:srgbClr val="000000"/>
                </a:solidFill>
                <a:effectLst/>
                <a:latin typeface="Arial" panose="020B0604020202020204" pitchFamily="34" charset="0"/>
              </a:rPr>
              <a:t>(Art. 11, § 3º, item 1 da Lei Complementar nº 1.354/2020) Serão revistos na mesma proporção e data sempre que se modificar a remuneração dos servidores em atividade, sendo também estendidos quaisquer benefícios ou vantagens posteriormente concedidos aos servidores em atividade, excetuados aqueles da transformação ou reclassificação do cargo ou função em que se deu a aposentadoria, na forma da lei, se concedidas nos termos do disposto no item 1 do §2º.</a:t>
            </a:r>
            <a:r>
              <a:rPr lang="pt-BR" sz="1600" dirty="0"/>
              <a:t> </a:t>
            </a:r>
          </a:p>
        </p:txBody>
      </p:sp>
    </p:spTree>
    <p:extLst>
      <p:ext uri="{BB962C8B-B14F-4D97-AF65-F5344CB8AC3E}">
        <p14:creationId xmlns:p14="http://schemas.microsoft.com/office/powerpoint/2010/main" xmlns="" val="3928112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76B1A9B-6081-4C4C-B3D8-CABAC4DF73E0}"/>
              </a:ext>
            </a:extLst>
          </p:cNvPr>
          <p:cNvSpPr>
            <a:spLocks noGrp="1"/>
          </p:cNvSpPr>
          <p:nvPr>
            <p:ph type="title"/>
          </p:nvPr>
        </p:nvSpPr>
        <p:spPr>
          <a:xfrm>
            <a:off x="838200" y="365125"/>
            <a:ext cx="10515600" cy="599379"/>
          </a:xfrm>
        </p:spPr>
        <p:txBody>
          <a:bodyPr/>
          <a:lstStyle/>
          <a:p>
            <a:r>
              <a:rPr kumimoji="0" lang="pt-BR" sz="1400" b="1" i="0" u="sng"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FUNDAMENTAÇÃO LEGAL: </a:t>
            </a:r>
            <a:r>
              <a:rPr kumimoji="0" lang="pt-BR" sz="1800" b="0" i="0" u="none" strike="noStrike" kern="1200" cap="none" spc="0" normalizeH="0" baseline="0" noProof="0" dirty="0">
                <a:ln>
                  <a:noFill/>
                </a:ln>
                <a:solidFill>
                  <a:srgbClr val="000000"/>
                </a:solidFill>
                <a:effectLst/>
                <a:uLnTx/>
                <a:uFillTx/>
                <a:latin typeface="Arial" panose="020B0604020202020204" pitchFamily="34" charset="0"/>
                <a:ea typeface="+mj-ea"/>
                <a:cs typeface="+mj-cs"/>
              </a:rPr>
              <a:t>Art. 40, §§ 1º, III e 3º da CF/88 </a:t>
            </a:r>
            <a:r>
              <a:rPr kumimoji="0" lang="pt-BR" sz="1800" b="0" i="0" u="none" strike="noStrike" kern="1200" cap="none" spc="0" normalizeH="0" baseline="0" noProof="0" dirty="0" err="1">
                <a:ln>
                  <a:noFill/>
                </a:ln>
                <a:solidFill>
                  <a:srgbClr val="000000"/>
                </a:solidFill>
                <a:effectLst/>
                <a:uLnTx/>
                <a:uFillTx/>
                <a:latin typeface="Arial" panose="020B0604020202020204" pitchFamily="34" charset="0"/>
                <a:ea typeface="+mj-ea"/>
                <a:cs typeface="+mj-cs"/>
              </a:rPr>
              <a:t>c.c</a:t>
            </a:r>
            <a:r>
              <a:rPr kumimoji="0" lang="pt-BR" sz="1800" b="0" i="0" u="none" strike="noStrike" kern="1200" cap="none" spc="0" normalizeH="0" baseline="0" noProof="0" dirty="0">
                <a:ln>
                  <a:noFill/>
                </a:ln>
                <a:solidFill>
                  <a:srgbClr val="000000"/>
                </a:solidFill>
                <a:effectLst/>
                <a:uLnTx/>
                <a:uFillTx/>
                <a:latin typeface="Arial" panose="020B0604020202020204" pitchFamily="34" charset="0"/>
                <a:ea typeface="+mj-ea"/>
                <a:cs typeface="+mj-cs"/>
              </a:rPr>
              <a:t> CE/89 </a:t>
            </a:r>
            <a:r>
              <a:rPr kumimoji="0" lang="pt-BR" sz="1800" b="0" i="0" u="none" strike="noStrike" kern="1200" cap="none" spc="0" normalizeH="0" baseline="0" noProof="0" dirty="0" err="1">
                <a:ln>
                  <a:noFill/>
                </a:ln>
                <a:solidFill>
                  <a:srgbClr val="000000"/>
                </a:solidFill>
                <a:effectLst/>
                <a:uLnTx/>
                <a:uFillTx/>
                <a:latin typeface="Arial" panose="020B0604020202020204" pitchFamily="34" charset="0"/>
                <a:ea typeface="+mj-ea"/>
                <a:cs typeface="+mj-cs"/>
              </a:rPr>
              <a:t>c.c</a:t>
            </a:r>
            <a:r>
              <a:rPr kumimoji="0" lang="pt-BR" sz="1800" b="0" i="0" u="none" strike="noStrike" kern="1200" cap="none" spc="0" normalizeH="0" baseline="0" noProof="0" dirty="0">
                <a:ln>
                  <a:noFill/>
                </a:ln>
                <a:solidFill>
                  <a:srgbClr val="000000"/>
                </a:solidFill>
                <a:effectLst/>
                <a:uLnTx/>
                <a:uFillTx/>
                <a:latin typeface="Arial" panose="020B0604020202020204" pitchFamily="34" charset="0"/>
                <a:ea typeface="+mj-ea"/>
                <a:cs typeface="+mj-cs"/>
              </a:rPr>
              <a:t> Art. 11, I, II, III, IV, V, §§ 2º, </a:t>
            </a:r>
            <a:r>
              <a:rPr kumimoji="0" lang="pt-BR" sz="1800" b="0" i="0" u="none" strike="noStrike" kern="1200" cap="none" spc="0" normalizeH="0" baseline="0" noProof="0" dirty="0" err="1">
                <a:ln>
                  <a:noFill/>
                </a:ln>
                <a:solidFill>
                  <a:srgbClr val="000000"/>
                </a:solidFill>
                <a:effectLst/>
                <a:uLnTx/>
                <a:uFillTx/>
                <a:latin typeface="Arial" panose="020B0604020202020204" pitchFamily="34" charset="0"/>
                <a:ea typeface="+mj-ea"/>
                <a:cs typeface="+mj-cs"/>
              </a:rPr>
              <a:t>ítem</a:t>
            </a:r>
            <a:r>
              <a:rPr kumimoji="0" lang="pt-BR" sz="1800" b="0" i="0" u="none" strike="noStrike" kern="1200" cap="none" spc="0" normalizeH="0" baseline="0" noProof="0" dirty="0">
                <a:ln>
                  <a:noFill/>
                </a:ln>
                <a:solidFill>
                  <a:srgbClr val="000000"/>
                </a:solidFill>
                <a:effectLst/>
                <a:uLnTx/>
                <a:uFillTx/>
                <a:latin typeface="Arial" panose="020B0604020202020204" pitchFamily="34" charset="0"/>
                <a:ea typeface="+mj-ea"/>
                <a:cs typeface="+mj-cs"/>
              </a:rPr>
              <a:t> 1 e 3º, </a:t>
            </a:r>
            <a:r>
              <a:rPr kumimoji="0" lang="pt-BR" sz="1800" b="0" i="0" u="none" strike="noStrike" kern="1200" cap="none" spc="0" normalizeH="0" baseline="0" noProof="0" dirty="0" err="1">
                <a:ln>
                  <a:noFill/>
                </a:ln>
                <a:solidFill>
                  <a:srgbClr val="000000"/>
                </a:solidFill>
                <a:effectLst/>
                <a:uLnTx/>
                <a:uFillTx/>
                <a:latin typeface="Arial" panose="020B0604020202020204" pitchFamily="34" charset="0"/>
                <a:ea typeface="+mj-ea"/>
                <a:cs typeface="+mj-cs"/>
              </a:rPr>
              <a:t>ítem</a:t>
            </a:r>
            <a:r>
              <a:rPr kumimoji="0" lang="pt-BR" sz="1800" b="0" i="0" u="none" strike="noStrike" kern="1200" cap="none" spc="0" normalizeH="0" baseline="0" noProof="0" dirty="0">
                <a:ln>
                  <a:noFill/>
                </a:ln>
                <a:solidFill>
                  <a:srgbClr val="000000"/>
                </a:solidFill>
                <a:effectLst/>
                <a:uLnTx/>
                <a:uFillTx/>
                <a:latin typeface="Arial" panose="020B0604020202020204" pitchFamily="34" charset="0"/>
                <a:ea typeface="+mj-ea"/>
                <a:cs typeface="+mj-cs"/>
              </a:rPr>
              <a:t> 1 da LCE n. 1.354/20</a:t>
            </a:r>
            <a:r>
              <a:rPr kumimoji="0" lang="pt-BR" sz="1800" b="0" i="0" u="none" strike="noStrike" kern="1200" cap="none" spc="0" normalizeH="0" baseline="0" noProof="0" dirty="0">
                <a:ln>
                  <a:noFill/>
                </a:ln>
                <a:solidFill>
                  <a:prstClr val="black"/>
                </a:solidFill>
                <a:effectLst/>
                <a:uLnTx/>
                <a:uFillTx/>
                <a:latin typeface="Calibri Light" panose="020F0302020204030204"/>
                <a:ea typeface="+mj-ea"/>
                <a:cs typeface="+mj-cs"/>
              </a:rPr>
              <a:t> </a:t>
            </a:r>
            <a:endParaRPr lang="pt-BR" dirty="0"/>
          </a:p>
        </p:txBody>
      </p:sp>
      <p:sp>
        <p:nvSpPr>
          <p:cNvPr id="3" name="Espaço Reservado para Conteúdo 2">
            <a:extLst>
              <a:ext uri="{FF2B5EF4-FFF2-40B4-BE49-F238E27FC236}">
                <a16:creationId xmlns:a16="http://schemas.microsoft.com/office/drawing/2014/main" xmlns="" id="{1BC95E18-205D-42EC-902B-C78405789FC7}"/>
              </a:ext>
            </a:extLst>
          </p:cNvPr>
          <p:cNvSpPr>
            <a:spLocks noGrp="1"/>
          </p:cNvSpPr>
          <p:nvPr>
            <p:ph idx="1"/>
          </p:nvPr>
        </p:nvSpPr>
        <p:spPr>
          <a:xfrm>
            <a:off x="838200" y="1064712"/>
            <a:ext cx="10515600" cy="5112251"/>
          </a:xfrm>
        </p:spPr>
        <p:txBody>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MODALIDADE –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Voluntária Geral             </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CONDIÇÃO DO PROVENTO –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Integral      </a:t>
            </a: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CRITÉRIO  -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Idade e Tempo de Contribuição</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SEXO</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MASCULINO    </a:t>
            </a: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ADMISSÃO NO SERVIÇO PÚBLICO -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Até  31/12/2003  </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IDADE MÍNIMA -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60 anos </a:t>
            </a:r>
            <a:endPar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IDADE MÁXIMA</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74 anos</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TEMPO DE CONTRIBUIÇÃO MÍNIMO</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35 anos</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TEMPO DE CONTRIBUIÇÃO BASE</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3</a:t>
            </a:r>
            <a:r>
              <a:rPr lang="pt-BR" sz="1100" dirty="0">
                <a:solidFill>
                  <a:srgbClr val="000000"/>
                </a:solidFill>
                <a:latin typeface="Arial" panose="020B0604020202020204" pitchFamily="34" charset="0"/>
                <a:cs typeface="Arial" panose="020B0604020202020204" pitchFamily="34" charset="0"/>
              </a:rPr>
              <a:t>5</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anos       </a:t>
            </a:r>
            <a:r>
              <a:rPr kumimoji="0" lang="pt-BR"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SOMATÓRIO IDADE E CONTRIBUIÇÃO</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Não se aplica</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PEDÁGIO SOBRE O TEMPO DE CONTRIBUIÇÃO  -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Período igual ao que, em 7/3/2020, faltaria para completar o tempo mínimo de contribuição.</a:t>
            </a:r>
            <a:r>
              <a:rPr kumimoji="0" lang="pt-BR" sz="9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EFETIVO EXERCÍCIO NO SERV. PÚBLICO</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20 anos</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TEMPO NO CARGO -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5 anos</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no cargo efetivo, nível ou classe em que se der a aposentadoria</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PROPORÇÃO DO BENEFÍCIO(PERCENTUAL MÍN.)  -  </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100%</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PROPORÇÃO DO BENEFÍCIO(PERCENTUAL MÁX.)</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100%</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pt-BR"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ACRESC.POR ANOS DE CONTRIBUIÇÃO – </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Não se aplica</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FÓRMULA DE CÁLCULO –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Última remuneração no cargo efetivo em que for concedida a aposentadoria, desde que cumpridos 5 anos no cargo, nível ou classe.</a:t>
            </a:r>
            <a:r>
              <a:rPr kumimoji="0" lang="pt-BR" sz="9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TETO</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11 do art.40) Aplica-se o limite fixado no art. 37 inciso XI (Teto salarial do Governador ou do Desembargador do TJ) Decreto 48.407, de 6/1/2004.</a:t>
            </a:r>
            <a:r>
              <a:rPr kumimoji="0" lang="pt-BR" sz="9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ABONO PERMANÊNCIA –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Nos termos do Artigo 28 da Lei Complementar nº 1.354/2020, tem direito a um abono de permanência equivalente no máximo ao valor da sua Contribuição Previdenciária até completar as exigências para a aposentadoria compulsória.</a:t>
            </a:r>
            <a:r>
              <a:rPr kumimoji="0" lang="pt-BR" sz="11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PARIDADE -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Sim</a:t>
            </a:r>
            <a:endParaRPr kumimoji="0" lang="pt-BR" sz="11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a:t>
            </a: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EAJUSTE - </a:t>
            </a:r>
            <a:r>
              <a:rPr kumimoji="0" lang="pt-BR" sz="16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(Art. 11, § 3º, item 1 da Lei Complementar nº 1.354/2020) Serão revistos na mesma proporção e data sempre que se modificar a remuneração dos servidores em atividade, sendo também estendidos quaisquer benefícios ou vantagens posteriormente concedidos aos servidores em atividade, excetuados aqueles da transformação ou reclassificação do cargo ou função em que se deu a aposentadoria, na forma da lei, se concedidas nos termos do disposto no item 1 do §2º.</a:t>
            </a:r>
            <a:r>
              <a:rPr kumimoji="0" lang="pt-BR" sz="16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indent="0">
              <a:buNone/>
            </a:pPr>
            <a:endParaRPr lang="pt-BR" dirty="0"/>
          </a:p>
        </p:txBody>
      </p:sp>
    </p:spTree>
    <p:extLst>
      <p:ext uri="{BB962C8B-B14F-4D97-AF65-F5344CB8AC3E}">
        <p14:creationId xmlns:p14="http://schemas.microsoft.com/office/powerpoint/2010/main" xmlns="" val="4272774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12973D1-77D4-4088-8434-E4841766C912}"/>
              </a:ext>
            </a:extLst>
          </p:cNvPr>
          <p:cNvSpPr>
            <a:spLocks noGrp="1"/>
          </p:cNvSpPr>
          <p:nvPr>
            <p:ph type="title"/>
          </p:nvPr>
        </p:nvSpPr>
        <p:spPr>
          <a:xfrm>
            <a:off x="838200" y="365125"/>
            <a:ext cx="10515600" cy="549275"/>
          </a:xfrm>
        </p:spPr>
        <p:txBody>
          <a:bodyPr>
            <a:normAutofit fontScale="90000"/>
          </a:bodyPr>
          <a:lstStyle/>
          <a:p>
            <a:r>
              <a:rPr kumimoji="0" lang="pt-BR" sz="1400" b="1" i="0" u="sng"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FUNDAMENTAÇÃO LEGAL:  </a:t>
            </a:r>
            <a:r>
              <a:rPr lang="pt-BR" sz="1800" b="0" i="0" u="none" strike="noStrike" dirty="0">
                <a:solidFill>
                  <a:srgbClr val="000000"/>
                </a:solidFill>
                <a:effectLst/>
                <a:latin typeface="Arial" panose="020B0604020202020204" pitchFamily="34" charset="0"/>
              </a:rPr>
              <a:t>Art. 40, §§ 1º, III e 3º da CF/88 </a:t>
            </a:r>
            <a:r>
              <a:rPr lang="pt-BR" sz="1800" b="0" i="0" u="none" strike="noStrike" dirty="0" err="1">
                <a:solidFill>
                  <a:srgbClr val="000000"/>
                </a:solidFill>
                <a:effectLst/>
                <a:latin typeface="Arial" panose="020B0604020202020204" pitchFamily="34" charset="0"/>
              </a:rPr>
              <a:t>c.c</a:t>
            </a:r>
            <a:r>
              <a:rPr lang="pt-BR" sz="1800" b="0" i="0" u="none" strike="noStrike" dirty="0">
                <a:solidFill>
                  <a:srgbClr val="000000"/>
                </a:solidFill>
                <a:effectLst/>
                <a:latin typeface="Arial" panose="020B0604020202020204" pitchFamily="34" charset="0"/>
              </a:rPr>
              <a:t> CE/89 </a:t>
            </a:r>
            <a:r>
              <a:rPr lang="pt-BR" sz="1800" b="0" i="0" u="none" strike="noStrike" dirty="0" err="1">
                <a:solidFill>
                  <a:srgbClr val="000000"/>
                </a:solidFill>
                <a:effectLst/>
                <a:latin typeface="Arial" panose="020B0604020202020204" pitchFamily="34" charset="0"/>
              </a:rPr>
              <a:t>c.c</a:t>
            </a:r>
            <a:r>
              <a:rPr lang="pt-BR" sz="1800" b="0" i="0" u="none" strike="noStrike" dirty="0">
                <a:solidFill>
                  <a:srgbClr val="000000"/>
                </a:solidFill>
                <a:effectLst/>
                <a:latin typeface="Arial" panose="020B0604020202020204" pitchFamily="34" charset="0"/>
              </a:rPr>
              <a:t> Art. 11, I, II, III, IV, V, </a:t>
            </a:r>
            <a:r>
              <a:rPr lang="pt-BR" sz="1600" b="0" i="0" u="none" strike="noStrike" dirty="0">
                <a:solidFill>
                  <a:srgbClr val="000000"/>
                </a:solidFill>
                <a:effectLst/>
                <a:latin typeface="Arial" panose="020B0604020202020204" pitchFamily="34" charset="0"/>
              </a:rPr>
              <a:t>§§ 2º, </a:t>
            </a:r>
            <a:r>
              <a:rPr lang="pt-BR" sz="1600" b="0" i="0" u="none" strike="noStrike" dirty="0" err="1">
                <a:solidFill>
                  <a:srgbClr val="000000"/>
                </a:solidFill>
                <a:effectLst/>
                <a:latin typeface="Arial" panose="020B0604020202020204" pitchFamily="34" charset="0"/>
              </a:rPr>
              <a:t>ítem</a:t>
            </a:r>
            <a:r>
              <a:rPr lang="pt-BR" sz="1600" b="0" i="0" u="none" strike="noStrike" dirty="0">
                <a:solidFill>
                  <a:srgbClr val="000000"/>
                </a:solidFill>
                <a:effectLst/>
                <a:latin typeface="Arial" panose="020B0604020202020204" pitchFamily="34" charset="0"/>
              </a:rPr>
              <a:t> 2 e 3º, </a:t>
            </a:r>
            <a:r>
              <a:rPr lang="pt-BR" sz="1600" b="0" i="0" u="none" strike="noStrike" dirty="0" err="1">
                <a:solidFill>
                  <a:srgbClr val="000000"/>
                </a:solidFill>
                <a:effectLst/>
                <a:latin typeface="Arial" panose="020B0604020202020204" pitchFamily="34" charset="0"/>
              </a:rPr>
              <a:t>ítem</a:t>
            </a:r>
            <a:r>
              <a:rPr lang="pt-BR" sz="1600" b="0" i="0" u="none" strike="noStrike" dirty="0">
                <a:solidFill>
                  <a:srgbClr val="000000"/>
                </a:solidFill>
                <a:effectLst/>
                <a:latin typeface="Arial" panose="020B0604020202020204" pitchFamily="34" charset="0"/>
              </a:rPr>
              <a:t> 2 da LCE n. 1.354/20</a:t>
            </a:r>
            <a:r>
              <a:rPr lang="pt-BR" sz="1600" dirty="0"/>
              <a:t> </a:t>
            </a:r>
          </a:p>
        </p:txBody>
      </p:sp>
      <p:sp>
        <p:nvSpPr>
          <p:cNvPr id="3" name="Espaço Reservado para Conteúdo 2">
            <a:extLst>
              <a:ext uri="{FF2B5EF4-FFF2-40B4-BE49-F238E27FC236}">
                <a16:creationId xmlns:a16="http://schemas.microsoft.com/office/drawing/2014/main" xmlns="" id="{33C4D207-D593-4B14-BCE0-2157B8CF47CD}"/>
              </a:ext>
            </a:extLst>
          </p:cNvPr>
          <p:cNvSpPr>
            <a:spLocks noGrp="1"/>
          </p:cNvSpPr>
          <p:nvPr>
            <p:ph idx="1"/>
          </p:nvPr>
        </p:nvSpPr>
        <p:spPr>
          <a:xfrm>
            <a:off x="838200" y="914400"/>
            <a:ext cx="10515600" cy="5262563"/>
          </a:xfrm>
        </p:spPr>
        <p:txBody>
          <a:bodyPr>
            <a:normAutofit lnSpcReduction="10000"/>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MODALIDADE –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Voluntária Geral             </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CONDIÇÃO DO PROVENTO - </a:t>
            </a:r>
            <a:r>
              <a:rPr lang="pt-BR" sz="1100" b="0" i="0" u="none" strike="noStrike" dirty="0">
                <a:solidFill>
                  <a:srgbClr val="000000"/>
                </a:solidFill>
                <a:effectLst/>
                <a:latin typeface="Arial" panose="020B0604020202020204" pitchFamily="34" charset="0"/>
              </a:rPr>
              <a:t>100% da média aritmética definida na forma prevista no "caput" e §§ 1º, 2º e 3º do artigo 7º</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pt-BR" sz="1100" b="0" i="0" u="none" strike="noStrike" dirty="0">
                <a:solidFill>
                  <a:srgbClr val="000000"/>
                </a:solidFill>
                <a:effectLst/>
                <a:latin typeface="Arial" panose="020B0604020202020204" pitchFamily="34" charset="0"/>
              </a:rPr>
              <a:t> da Lei Complementar nº 1.354/2020.</a:t>
            </a:r>
            <a:r>
              <a:rPr lang="pt-BR" sz="900" dirty="0"/>
              <a:t> </a:t>
            </a: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CRITÉRIO  -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Idade e Tempo de Contribuição</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SEXO</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FEMININO     </a:t>
            </a: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ADMISSÃO NO SERVIÇO PÚBLICO -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Até  7/03/2020       </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IDADE MÍNIMA - </a:t>
            </a:r>
            <a:r>
              <a:rPr lang="pt-BR" sz="1100" dirty="0">
                <a:solidFill>
                  <a:srgbClr val="000000"/>
                </a:solidFill>
                <a:latin typeface="Arial" panose="020B0604020202020204" pitchFamily="34" charset="0"/>
              </a:rPr>
              <a:t>57</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anos </a:t>
            </a:r>
            <a:endPar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IDADE MÁXIMA</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74 anos</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TEMPO DE CONTRIBUIÇÃO MÍNIMO</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30 anos</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TEMPO DE CONTRIBUIÇÃO BASE</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3</a:t>
            </a:r>
            <a:r>
              <a:rPr lang="pt-BR" sz="1100" dirty="0">
                <a:solidFill>
                  <a:srgbClr val="000000"/>
                </a:solidFill>
                <a:latin typeface="Arial" panose="020B0604020202020204" pitchFamily="34" charset="0"/>
                <a:cs typeface="Arial" panose="020B0604020202020204" pitchFamily="34" charset="0"/>
              </a:rPr>
              <a:t>0</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anos       </a:t>
            </a:r>
            <a:r>
              <a:rPr kumimoji="0" lang="pt-BR"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SOMATÓRIO IDADE E CONTRIBUIÇÃO</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Não se aplica</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PEDÁGIO SOBRE O TEMPO DE CONTRIBUIÇÃO  -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Período igual ao que, em 7/3/2020, faltaria para completar o tempo mínimo de contribuição.</a:t>
            </a:r>
            <a:r>
              <a:rPr kumimoji="0" lang="pt-BR" sz="9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EFETIVO EXERCÍCIO NO SERV. PÚBLICO</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20 anos</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TEMPO NO CARGO -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5 anos</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no cargo efetivo, nível ou classe em que se der a aposentadoria</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PROPORÇÃO DO BENEFÍCIO(PERCENTUAL MÍN.)  -  </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100%</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PROPORÇÃO DO BENEFÍCIO(PERCENTUAL MÁX.)</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100%</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pt-BR"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ACRESC.POR ANOS DE CONTRIBUIÇÃO – </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Não se aplica</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FÓRMULA DE CÁLCULO -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r>
              <a:rPr kumimoji="0" lang="pt-BR" sz="9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pt-BR" sz="1100" b="0" i="0" u="none" strike="noStrike" dirty="0">
                <a:solidFill>
                  <a:srgbClr val="000000"/>
                </a:solidFill>
                <a:effectLst/>
                <a:latin typeface="Arial" panose="020B0604020202020204" pitchFamily="34" charset="0"/>
              </a:rPr>
              <a:t>Média aritmética simples das remunerações adotadas como base para as contribuições aos regimes de previdência a que o servidor esteve vinculado correspondentes a 100% do período contributivo, desde a competência julho de 1994 ou desde a do início da contribuição, se posterior àquela competência.</a:t>
            </a:r>
            <a:r>
              <a:rPr lang="pt-BR" sz="900" dirty="0"/>
              <a:t> </a:t>
            </a:r>
            <a:endPar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TETO</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lang="pt-BR" sz="1100" b="0" i="0" u="none" strike="noStrike" dirty="0">
                <a:solidFill>
                  <a:srgbClr val="000000"/>
                </a:solidFill>
                <a:effectLst/>
                <a:latin typeface="Arial" panose="020B0604020202020204" pitchFamily="34" charset="0"/>
              </a:rPr>
              <a:t>(§ 11 do art.40) Aplica-se o limite fixado no art. 37 inciso XI (Teto salarial do Governador ou do Desembargador do TJ) Decreto 48.407, de 6/1/2004, e teto do RGPS para os ingressantes após a implantação do Regime de Previdência Complementar. </a:t>
            </a:r>
            <a:endPar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ABONO PERMANÊNCIA –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Nos termos do Artigo 28 da Lei Complementar nº 1.354/2020, tem direito a um abono de permanência equivalente no máximo ao valor da sua Contribuição Previdenciária até completar as exigências para a aposentadoria compulsória.</a:t>
            </a:r>
            <a:r>
              <a:rPr kumimoji="0" lang="pt-BR" sz="11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PARIDADE - Não</a:t>
            </a:r>
            <a:endParaRPr kumimoji="0" lang="pt-BR" sz="11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a:t>
            </a: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EAJUSTE - </a:t>
            </a:r>
            <a:r>
              <a:rPr lang="pt-BR" sz="1900" b="0" i="0" u="none" strike="noStrike" dirty="0">
                <a:solidFill>
                  <a:srgbClr val="000000"/>
                </a:solidFill>
                <a:effectLst/>
                <a:latin typeface="Arial" panose="020B0604020202020204" pitchFamily="34" charset="0"/>
              </a:rPr>
              <a:t>(Art. 11, § 3º, item 2 da Lei Complementar nº 1.354/2020) Na mesma data utilizada para fins de reajuste dos benefícios do Regime Geral de Previdência Social, com base no Índice de Preços ao Consumidor - IPC, apurado pela Fundação Instituto de Pesquisas Econômicas - FIPE, se concedidas na forma prevista no item 2 do § 2º.</a:t>
            </a:r>
            <a:r>
              <a:rPr lang="pt-BR" sz="1900" dirty="0"/>
              <a:t> </a:t>
            </a:r>
          </a:p>
        </p:txBody>
      </p:sp>
    </p:spTree>
    <p:extLst>
      <p:ext uri="{BB962C8B-B14F-4D97-AF65-F5344CB8AC3E}">
        <p14:creationId xmlns:p14="http://schemas.microsoft.com/office/powerpoint/2010/main" xmlns="" val="3279988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5EEEE36-C3CA-4199-8F86-A49B2D309823}"/>
              </a:ext>
            </a:extLst>
          </p:cNvPr>
          <p:cNvSpPr>
            <a:spLocks noGrp="1"/>
          </p:cNvSpPr>
          <p:nvPr>
            <p:ph type="title"/>
          </p:nvPr>
        </p:nvSpPr>
        <p:spPr>
          <a:xfrm>
            <a:off x="838200" y="365125"/>
            <a:ext cx="10515600" cy="636957"/>
          </a:xfrm>
        </p:spPr>
        <p:txBody>
          <a:bodyPr/>
          <a:lstStyle/>
          <a:p>
            <a:r>
              <a:rPr kumimoji="0" lang="pt-BR" sz="1300" b="1" i="0" u="sng"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FUNDAMENTAÇÃO LEGAL:  </a:t>
            </a:r>
            <a:r>
              <a:rPr kumimoji="0" lang="pt-BR" sz="1600" b="0" i="0" u="none" strike="noStrike" kern="1200" cap="none" spc="0" normalizeH="0" baseline="0" noProof="0" dirty="0">
                <a:ln>
                  <a:noFill/>
                </a:ln>
                <a:solidFill>
                  <a:srgbClr val="000000"/>
                </a:solidFill>
                <a:effectLst/>
                <a:uLnTx/>
                <a:uFillTx/>
                <a:latin typeface="Arial" panose="020B0604020202020204" pitchFamily="34" charset="0"/>
                <a:ea typeface="+mj-ea"/>
                <a:cs typeface="+mj-cs"/>
              </a:rPr>
              <a:t>Art. 40, §§ 1º, III e 3º da CF/88 </a:t>
            </a:r>
            <a:r>
              <a:rPr kumimoji="0" lang="pt-BR" sz="1600" b="0" i="0" u="none" strike="noStrike" kern="1200" cap="none" spc="0" normalizeH="0" baseline="0" noProof="0" dirty="0" err="1">
                <a:ln>
                  <a:noFill/>
                </a:ln>
                <a:solidFill>
                  <a:srgbClr val="000000"/>
                </a:solidFill>
                <a:effectLst/>
                <a:uLnTx/>
                <a:uFillTx/>
                <a:latin typeface="Arial" panose="020B0604020202020204" pitchFamily="34" charset="0"/>
                <a:ea typeface="+mj-ea"/>
                <a:cs typeface="+mj-cs"/>
              </a:rPr>
              <a:t>c.c</a:t>
            </a:r>
            <a:r>
              <a:rPr kumimoji="0" lang="pt-BR" sz="1600" b="0" i="0" u="none" strike="noStrike" kern="1200" cap="none" spc="0" normalizeH="0" baseline="0" noProof="0" dirty="0">
                <a:ln>
                  <a:noFill/>
                </a:ln>
                <a:solidFill>
                  <a:srgbClr val="000000"/>
                </a:solidFill>
                <a:effectLst/>
                <a:uLnTx/>
                <a:uFillTx/>
                <a:latin typeface="Arial" panose="020B0604020202020204" pitchFamily="34" charset="0"/>
                <a:ea typeface="+mj-ea"/>
                <a:cs typeface="+mj-cs"/>
              </a:rPr>
              <a:t> CE/89 </a:t>
            </a:r>
            <a:r>
              <a:rPr kumimoji="0" lang="pt-BR" sz="1600" b="0" i="0" u="none" strike="noStrike" kern="1200" cap="none" spc="0" normalizeH="0" baseline="0" noProof="0" dirty="0" err="1">
                <a:ln>
                  <a:noFill/>
                </a:ln>
                <a:solidFill>
                  <a:srgbClr val="000000"/>
                </a:solidFill>
                <a:effectLst/>
                <a:uLnTx/>
                <a:uFillTx/>
                <a:latin typeface="Arial" panose="020B0604020202020204" pitchFamily="34" charset="0"/>
                <a:ea typeface="+mj-ea"/>
                <a:cs typeface="+mj-cs"/>
              </a:rPr>
              <a:t>c.c</a:t>
            </a:r>
            <a:r>
              <a:rPr kumimoji="0" lang="pt-BR" sz="1600" b="0" i="0" u="none" strike="noStrike" kern="1200" cap="none" spc="0" normalizeH="0" baseline="0" noProof="0" dirty="0">
                <a:ln>
                  <a:noFill/>
                </a:ln>
                <a:solidFill>
                  <a:srgbClr val="000000"/>
                </a:solidFill>
                <a:effectLst/>
                <a:uLnTx/>
                <a:uFillTx/>
                <a:latin typeface="Arial" panose="020B0604020202020204" pitchFamily="34" charset="0"/>
                <a:ea typeface="+mj-ea"/>
                <a:cs typeface="+mj-cs"/>
              </a:rPr>
              <a:t> Art. 11, I, II, III, IV, V, </a:t>
            </a:r>
            <a:r>
              <a:rPr kumimoji="0" lang="pt-BR" sz="1400" b="0" i="0" u="none" strike="noStrike" kern="1200" cap="none" spc="0" normalizeH="0" baseline="0" noProof="0" dirty="0">
                <a:ln>
                  <a:noFill/>
                </a:ln>
                <a:solidFill>
                  <a:srgbClr val="000000"/>
                </a:solidFill>
                <a:effectLst/>
                <a:uLnTx/>
                <a:uFillTx/>
                <a:latin typeface="Arial" panose="020B0604020202020204" pitchFamily="34" charset="0"/>
                <a:ea typeface="+mj-ea"/>
                <a:cs typeface="+mj-cs"/>
              </a:rPr>
              <a:t>§§ 2º, </a:t>
            </a:r>
            <a:r>
              <a:rPr kumimoji="0" lang="pt-BR" sz="1400" b="0" i="0" u="none" strike="noStrike" kern="1200" cap="none" spc="0" normalizeH="0" baseline="0" noProof="0" dirty="0" err="1">
                <a:ln>
                  <a:noFill/>
                </a:ln>
                <a:solidFill>
                  <a:srgbClr val="000000"/>
                </a:solidFill>
                <a:effectLst/>
                <a:uLnTx/>
                <a:uFillTx/>
                <a:latin typeface="Arial" panose="020B0604020202020204" pitchFamily="34" charset="0"/>
                <a:ea typeface="+mj-ea"/>
                <a:cs typeface="+mj-cs"/>
              </a:rPr>
              <a:t>ítem</a:t>
            </a:r>
            <a:r>
              <a:rPr kumimoji="0" lang="pt-BR" sz="1400" b="0" i="0" u="none" strike="noStrike" kern="1200" cap="none" spc="0" normalizeH="0" baseline="0" noProof="0" dirty="0">
                <a:ln>
                  <a:noFill/>
                </a:ln>
                <a:solidFill>
                  <a:srgbClr val="000000"/>
                </a:solidFill>
                <a:effectLst/>
                <a:uLnTx/>
                <a:uFillTx/>
                <a:latin typeface="Arial" panose="020B0604020202020204" pitchFamily="34" charset="0"/>
                <a:ea typeface="+mj-ea"/>
                <a:cs typeface="+mj-cs"/>
              </a:rPr>
              <a:t> 2 e 3º, </a:t>
            </a:r>
            <a:r>
              <a:rPr kumimoji="0" lang="pt-BR" sz="1400" b="0" i="0" u="none" strike="noStrike" kern="1200" cap="none" spc="0" normalizeH="0" baseline="0" noProof="0" dirty="0" err="1">
                <a:ln>
                  <a:noFill/>
                </a:ln>
                <a:solidFill>
                  <a:srgbClr val="000000"/>
                </a:solidFill>
                <a:effectLst/>
                <a:uLnTx/>
                <a:uFillTx/>
                <a:latin typeface="Arial" panose="020B0604020202020204" pitchFamily="34" charset="0"/>
                <a:ea typeface="+mj-ea"/>
                <a:cs typeface="+mj-cs"/>
              </a:rPr>
              <a:t>ítem</a:t>
            </a:r>
            <a:r>
              <a:rPr kumimoji="0" lang="pt-BR" sz="1400" b="0" i="0" u="none" strike="noStrike" kern="1200" cap="none" spc="0" normalizeH="0" baseline="0" noProof="0" dirty="0">
                <a:ln>
                  <a:noFill/>
                </a:ln>
                <a:solidFill>
                  <a:srgbClr val="000000"/>
                </a:solidFill>
                <a:effectLst/>
                <a:uLnTx/>
                <a:uFillTx/>
                <a:latin typeface="Arial" panose="020B0604020202020204" pitchFamily="34" charset="0"/>
                <a:ea typeface="+mj-ea"/>
                <a:cs typeface="+mj-cs"/>
              </a:rPr>
              <a:t> 2 da LCE n. 1.354/20</a:t>
            </a:r>
            <a:r>
              <a:rPr kumimoji="0" lang="pt-BR" sz="1400" b="0" i="0" u="none" strike="noStrike" kern="1200" cap="none" spc="0" normalizeH="0" baseline="0" noProof="0" dirty="0">
                <a:ln>
                  <a:noFill/>
                </a:ln>
                <a:solidFill>
                  <a:prstClr val="black"/>
                </a:solidFill>
                <a:effectLst/>
                <a:uLnTx/>
                <a:uFillTx/>
                <a:latin typeface="Calibri Light" panose="020F0302020204030204"/>
                <a:ea typeface="+mj-ea"/>
                <a:cs typeface="+mj-cs"/>
              </a:rPr>
              <a:t> </a:t>
            </a:r>
            <a:endParaRPr lang="pt-BR" dirty="0"/>
          </a:p>
        </p:txBody>
      </p:sp>
      <p:sp>
        <p:nvSpPr>
          <p:cNvPr id="3" name="Espaço Reservado para Conteúdo 2">
            <a:extLst>
              <a:ext uri="{FF2B5EF4-FFF2-40B4-BE49-F238E27FC236}">
                <a16:creationId xmlns:a16="http://schemas.microsoft.com/office/drawing/2014/main" xmlns="" id="{7EA1960D-8A20-4523-822E-2630AFACB02B}"/>
              </a:ext>
            </a:extLst>
          </p:cNvPr>
          <p:cNvSpPr>
            <a:spLocks noGrp="1"/>
          </p:cNvSpPr>
          <p:nvPr>
            <p:ph idx="1"/>
          </p:nvPr>
        </p:nvSpPr>
        <p:spPr>
          <a:xfrm>
            <a:off x="838200" y="1002082"/>
            <a:ext cx="10515600" cy="5174881"/>
          </a:xfrm>
        </p:spPr>
        <p:txBody>
          <a:bodyPr>
            <a:normAutofit fontScale="92500" lnSpcReduction="10000"/>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MODALIDADE –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Voluntária Geral             </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CONDIÇÃO DO PROVENTO -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100% da média aritmética definida na forma prevista no "caput" e §§ 1º, 2º e 3º do artigo 7º</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da Lei Complementar nº 1.354/2020.</a:t>
            </a:r>
            <a:r>
              <a:rPr kumimoji="0" lang="pt-BR" sz="9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CRITÉRIO  -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Idade e Tempo de Contribuição</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SEXO</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MASCULINO     </a:t>
            </a: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ADMISSÃO NO SERVIÇO PÚBLICO -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Até  7/03/2020       </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IDADE MÍNIMA - </a:t>
            </a:r>
            <a:r>
              <a:rPr lang="pt-BR" sz="1100" dirty="0">
                <a:solidFill>
                  <a:srgbClr val="000000"/>
                </a:solidFill>
                <a:latin typeface="Arial" panose="020B0604020202020204" pitchFamily="34" charset="0"/>
              </a:rPr>
              <a:t>60</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anos </a:t>
            </a:r>
            <a:endPar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IDADE MÁXIMA</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74 anos</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TEMPO DE CONTRIBUIÇÃO MÍNIMO</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35 anos</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TEMPO DE CONTRIBUIÇÃO BASE</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3</a:t>
            </a:r>
            <a:r>
              <a:rPr lang="pt-BR" sz="1100" dirty="0">
                <a:solidFill>
                  <a:srgbClr val="000000"/>
                </a:solidFill>
                <a:latin typeface="Arial" panose="020B0604020202020204" pitchFamily="34" charset="0"/>
                <a:cs typeface="Arial" panose="020B0604020202020204" pitchFamily="34" charset="0"/>
              </a:rPr>
              <a:t>5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anos       </a:t>
            </a:r>
            <a:r>
              <a:rPr kumimoji="0" lang="pt-BR"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SOMATÓRIO IDADE E CONTRIBUIÇÃO</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Não se aplica</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PEDÁGIO SOBRE O TEMPO DE CONTRIBUIÇÃO  -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Período igual ao que, em 7/3/2020, faltaria para completar o tempo mínimo de contribuição.</a:t>
            </a:r>
            <a:r>
              <a:rPr kumimoji="0" lang="pt-BR" sz="9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EFETIVO EXERCÍCIO NO SERV. PÚBLICO</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20 anos</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TEMPO NO CARGO -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5 anos</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no cargo efetivo, nível ou classe em que se der a aposentadoria</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PROPORÇÃO DO BENEFÍCIO(PERCENTUAL MÍN.)  -  </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100%</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PROPORÇÃO DO BENEFÍCIO(PERCENTUAL MÁX.)</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100%</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pt-BR"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ACRESC.POR ANOS DE CONTRIBUIÇÃO – </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Não se aplica</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FÓRMULA DE CÁLCULO -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r>
              <a:rPr kumimoji="0" lang="pt-BR" sz="9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Média aritmética simples das remunerações adotadas como base para as contribuições aos regimes de previdência a que o servidor esteve vinculado correspondentes a 100% do período contributivo, desde a competência julho de 1994 ou desde a do início da contribuição, se posterior àquela competência.</a:t>
            </a:r>
            <a:r>
              <a:rPr kumimoji="0" lang="pt-BR" sz="9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TETO</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11 do art.40) Aplica-se o limite fixado no art. 37 inciso XI (Teto salarial do Governador ou do Desembargador do TJ) Decreto 48.407, de 6/1/2004, e teto do RGPS para os ingressantes após a implantação do Regime de Previdência Complementar. </a:t>
            </a:r>
            <a:endPar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ABONO PERMANÊNCIA –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Nos termos do Artigo 28 da Lei Complementar nº 1.354/2020, tem direito a um abono de permanência equivalente no máximo ao valor da sua Contribuição Previdenciária até completar as exigências para a aposentadoria compulsória.</a:t>
            </a:r>
            <a:r>
              <a:rPr kumimoji="0" lang="pt-BR" sz="11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PARIDADE - Não</a:t>
            </a:r>
            <a:endParaRPr kumimoji="0" lang="pt-BR" sz="11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a:t>
            </a: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EAJUSTE - </a:t>
            </a:r>
            <a:r>
              <a:rPr kumimoji="0" lang="pt-BR" sz="19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(Art. 11, § 3º, item 2 da Lei Complementar nº 1.354/2020) Na mesma data utilizada para fins de reajuste dos benefícios do Regime Geral de Previdência Social, com base no Índice de Preços ao Consumidor - IPC, apurado pela Fundação Instituto de Pesquisas Econômicas - FIPE, se concedidas na forma prevista no item 2 do § 2º.</a:t>
            </a:r>
            <a:r>
              <a:rPr kumimoji="0" lang="pt-BR" sz="19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indent="0">
              <a:buNone/>
            </a:pPr>
            <a:endParaRPr lang="pt-BR" dirty="0"/>
          </a:p>
        </p:txBody>
      </p:sp>
    </p:spTree>
    <p:extLst>
      <p:ext uri="{BB962C8B-B14F-4D97-AF65-F5344CB8AC3E}">
        <p14:creationId xmlns:p14="http://schemas.microsoft.com/office/powerpoint/2010/main" xmlns="" val="1292806291"/>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TotalTime>
  <Words>2943</Words>
  <Application>Microsoft Office PowerPoint</Application>
  <PresentationFormat>Personalizar</PresentationFormat>
  <Paragraphs>131</Paragraphs>
  <Slides>10</Slides>
  <Notes>0</Notes>
  <HiddenSlides>0</HiddenSlides>
  <MMClips>0</MMClips>
  <ScaleCrop>false</ScaleCrop>
  <HeadingPairs>
    <vt:vector size="4" baseType="variant">
      <vt:variant>
        <vt:lpstr>Tema</vt:lpstr>
      </vt:variant>
      <vt:variant>
        <vt:i4>1</vt:i4>
      </vt:variant>
      <vt:variant>
        <vt:lpstr>Títulos de slides</vt:lpstr>
      </vt:variant>
      <vt:variant>
        <vt:i4>10</vt:i4>
      </vt:variant>
    </vt:vector>
  </HeadingPairs>
  <TitlesOfParts>
    <vt:vector size="11" baseType="lpstr">
      <vt:lpstr>Tema do Office</vt:lpstr>
      <vt:lpstr>REGRAS DE APOSENTADORIA</vt:lpstr>
      <vt:lpstr>FUNDAMENTAÇÃO LEGAL: Art. 40, §§ 1º, III e 3º da CF/88 c.c CE/89 c.c Art. 10, II, III, IV, §§ 6º, ítem 1, alínea "a", e 7º, ítem 1 da LCE n. 1.354/20 </vt:lpstr>
      <vt:lpstr>FUNDAMENTAÇÃO LEGAL: Art. 40, §§ 1º, III e 3º da CF/88 c.c CE/89 c.c Art. 10, II, III, IV, §§ 6º, ítem 1, alínea "a", e 7º, ítem 1 da LCE n. 1.354/20 </vt:lpstr>
      <vt:lpstr>FUNDAMENTAÇÃO LEGAL:  Art. 40, §§ 1º, III e 3º da CF/88 c.c CE/89 c.c Art. 10, I, II, III, IV, V, §§ 1º, 2º, 6º, ítem 2, e 7º, ítem 2 da LCE n. 1.354/20 </vt:lpstr>
      <vt:lpstr>FUNDAMENTAÇÃO LEGAL:  Art. 40, §§ 1º, III e 3º da CF/88 c.c CE/89 c.c Art. 10, I, II, III, IV, V, §§ 1º, 2º, 6º, ítem 2, e 7º, ítem 2 da LCE n. 1.354/20 </vt:lpstr>
      <vt:lpstr>FUNDAMENTAÇÃO LEGAL: Art. 40, §§ 1º, III e 3º da CF/88 c.c CE/89 c.c Art. 11, I, II, III, IV, V, §§ 2º, ítem 1 e 3º, ítem 1 da LCE n. 1.354/20 </vt:lpstr>
      <vt:lpstr>FUNDAMENTAÇÃO LEGAL: Art. 40, §§ 1º, III e 3º da CF/88 c.c CE/89 c.c Art. 11, I, II, III, IV, V, §§ 2º, ítem 1 e 3º, ítem 1 da LCE n. 1.354/20 </vt:lpstr>
      <vt:lpstr>FUNDAMENTAÇÃO LEGAL:  Art. 40, §§ 1º, III e 3º da CF/88 c.c CE/89 c.c Art. 11, I, II, III, IV, V, §§ 2º, ítem 2 e 3º, ítem 2 da LCE n. 1.354/20 </vt:lpstr>
      <vt:lpstr>FUNDAMENTAÇÃO LEGAL:  Art. 40, §§ 1º, III e 3º da CF/88 c.c CE/89 c.c Art. 11, I, II, III, IV, V, §§ 2º, ítem 2 e 3º, ítem 2 da LCE n. 1.354/20 </vt:lpstr>
      <vt:lpstr>OBSERVAÇÕES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FUNDAMENTAÇÃO LEGAL:</dc:title>
  <dc:creator>Ricardo Martinez Rodrigues Eiras</dc:creator>
  <cp:lastModifiedBy>PC</cp:lastModifiedBy>
  <cp:revision>15</cp:revision>
  <dcterms:created xsi:type="dcterms:W3CDTF">2020-07-01T21:04:38Z</dcterms:created>
  <dcterms:modified xsi:type="dcterms:W3CDTF">2020-07-02T15:05:08Z</dcterms:modified>
</cp:coreProperties>
</file>