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394150-CE71-439B-A417-C6687D8A784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34E2C777-0B5B-494E-AE8B-5C6302B412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BB147D83-05A5-42AB-AA5C-0CD4DD8A6BED}"/>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570066AB-7B4D-4941-8749-87DF8787DEE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A0ED7B6-6A13-4E73-9EE4-5BFD8BADDFB9}"/>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64515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39252F-E1AC-4287-A706-FA0D012D949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F718948B-B267-4738-A93E-B24D3938BAA3}"/>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2959D60-1820-445D-9E6C-4CB47C09705B}"/>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849782B1-C9E8-447A-9611-A891D94E522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A8FF44EC-FAAF-4647-8D0D-A159A12A3CC4}"/>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17506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6052DE08-5AAF-4AF2-82D2-29C036B2B318}"/>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2E70ECFE-65A0-4224-B4C0-A9C6B1257BF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4E4C9699-4901-4792-8057-5F9CA4C88299}"/>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526673A7-25D9-498F-AB11-AEBBFE0B5F3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4C0AC981-BA13-4EBC-8439-21EAF34C36B4}"/>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360270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6F9571-253F-4423-BB4C-376770867AA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01A6764D-3D22-4FF3-8DA7-B568FD7DB56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B32ED45-8858-4F74-8C63-91EF4B5AEB84}"/>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06E80880-E173-4DB8-8F1E-E478079DDD8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FCBFD1B2-E829-4747-8CCA-C90A01861B83}"/>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427374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9A27D6-FCF6-4DA4-890A-F5FFC8C31B1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60C02D11-8E32-439D-9AD9-6EA2AE310A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8DC834FD-9E9A-4041-8D9A-659108CFE42B}"/>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6524497A-5555-46EF-85CA-A40081862B0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E961D4D1-A352-4CAA-858F-A026D297E6E2}"/>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81057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FBA240-AD7A-46E5-B5CA-0D21D81A7C4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C0F88A5F-295C-4B50-9FDF-31466416C91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4B15045C-1336-4ED0-91EC-AFC01531BEF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8A202F79-9F60-41F2-8D93-CAF0B4233A8E}"/>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7FDB2609-5FC6-4271-A0E3-2F8A3D9C1E3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065D1F3C-5376-4199-8FE8-18C1ADE0A8AB}"/>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20033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CE560E1-B0AE-4734-86E0-F891BBCE8F5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6C8616C4-9CB1-4C0E-9FDD-369210F9A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CC5C6801-6ACF-4E9C-A2F7-2A024E95275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56F63E17-54D7-4E16-AB8F-3AF449F392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91104817-C0A4-4E73-81A3-9D05F8691C4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C37FED0E-566B-4C7A-BB4A-7296E7CC8435}"/>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8" name="Espaço Reservado para Rodapé 7">
            <a:extLst>
              <a:ext uri="{FF2B5EF4-FFF2-40B4-BE49-F238E27FC236}">
                <a16:creationId xmlns:a16="http://schemas.microsoft.com/office/drawing/2014/main" xmlns="" id="{1E3D4DE7-F4C5-45D3-8B6F-D28DE2E1670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35EC3135-2983-4482-B49D-99DB6EC1BC90}"/>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85803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7D7C8F-4637-4511-B347-AE7A64E3104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5E052F42-63DE-4069-99A8-BB7456CAA7CB}"/>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4" name="Espaço Reservado para Rodapé 3">
            <a:extLst>
              <a:ext uri="{FF2B5EF4-FFF2-40B4-BE49-F238E27FC236}">
                <a16:creationId xmlns:a16="http://schemas.microsoft.com/office/drawing/2014/main" xmlns="" id="{F73BB689-44CF-476B-8680-65F663F35AD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A99C645C-FB68-40BE-AE10-A91B70039276}"/>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202965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44DB3550-B809-4111-AE7F-FDAFD5F295DE}"/>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3" name="Espaço Reservado para Rodapé 2">
            <a:extLst>
              <a:ext uri="{FF2B5EF4-FFF2-40B4-BE49-F238E27FC236}">
                <a16:creationId xmlns:a16="http://schemas.microsoft.com/office/drawing/2014/main" xmlns="" id="{C78B9CD6-D84E-4487-AF1E-687973299EB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6C30AED9-B8E1-4547-BA93-7D3F2027AD27}"/>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213683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C92A39-048F-4B1B-A56D-CEC23CC913D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0D88EB8A-DE3F-40A5-A06A-57D7B1CDE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BC804B71-27AA-4223-BC02-556EACA31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5B1AD7A3-CA67-4567-AB2A-04022843EFA5}"/>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A1545E06-1D39-40B0-907E-C2FECD3C737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CFC18766-6EB3-4B91-919D-9758B4943292}"/>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1715264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5A09D04-2402-49FB-B893-9BD206F84C1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4EEE5A7E-1651-4B8C-9067-568A7D5857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1AEADAFA-7056-48A0-B8FF-21BC62C2C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56299105-BF30-4631-86BD-0A0F91E71151}"/>
              </a:ext>
            </a:extLst>
          </p:cNvPr>
          <p:cNvSpPr>
            <a:spLocks noGrp="1"/>
          </p:cNvSpPr>
          <p:nvPr>
            <p:ph type="dt" sz="half" idx="10"/>
          </p:nvPr>
        </p:nvSpPr>
        <p:spPr/>
        <p:txBody>
          <a:bodyPr/>
          <a:lstStyle/>
          <a:p>
            <a:fld id="{556219FE-7782-44A3-8110-3DF11EE9688C}" type="datetimeFigureOut">
              <a:rPr lang="pt-BR" smtClean="0"/>
              <a:pPr/>
              <a:t>02/07/2020</a:t>
            </a:fld>
            <a:endParaRPr lang="pt-BR"/>
          </a:p>
        </p:txBody>
      </p:sp>
      <p:sp>
        <p:nvSpPr>
          <p:cNvPr id="6" name="Espaço Reservado para Rodapé 5">
            <a:extLst>
              <a:ext uri="{FF2B5EF4-FFF2-40B4-BE49-F238E27FC236}">
                <a16:creationId xmlns:a16="http://schemas.microsoft.com/office/drawing/2014/main" xmlns="" id="{D2A6A05B-A72E-448F-8171-4BB93DBC99A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12A45A96-9E7E-4EE6-A901-B50268E56A2C}"/>
              </a:ext>
            </a:extLst>
          </p:cNvPr>
          <p:cNvSpPr>
            <a:spLocks noGrp="1"/>
          </p:cNvSpPr>
          <p:nvPr>
            <p:ph type="sldNum" sz="quarter" idx="12"/>
          </p:nvPr>
        </p:nvSpPr>
        <p:spPr/>
        <p:txBody>
          <a:body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334683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22C36CAD-423A-4617-8B97-2A56B44539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EBDC8688-9271-447E-809D-B4C1E70E3F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4E79037D-2DA7-40B2-B2EC-4AC235223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219FE-7782-44A3-8110-3DF11EE9688C}" type="datetimeFigureOut">
              <a:rPr lang="pt-BR" smtClean="0"/>
              <a:pPr/>
              <a:t>02/07/2020</a:t>
            </a:fld>
            <a:endParaRPr lang="pt-BR"/>
          </a:p>
        </p:txBody>
      </p:sp>
      <p:sp>
        <p:nvSpPr>
          <p:cNvPr id="5" name="Espaço Reservado para Rodapé 4">
            <a:extLst>
              <a:ext uri="{FF2B5EF4-FFF2-40B4-BE49-F238E27FC236}">
                <a16:creationId xmlns:a16="http://schemas.microsoft.com/office/drawing/2014/main" xmlns="" id="{C29E9AB9-0A8A-4B1F-A074-239F3D6B6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CCDDBD8F-786F-43C2-A445-1095ED7CF1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FC3355-809E-4366-B541-ABA24B79360C}" type="slidenum">
              <a:rPr lang="pt-BR" smtClean="0"/>
              <a:pPr/>
              <a:t>‹nº›</a:t>
            </a:fld>
            <a:endParaRPr lang="pt-BR"/>
          </a:p>
        </p:txBody>
      </p:sp>
    </p:spTree>
    <p:extLst>
      <p:ext uri="{BB962C8B-B14F-4D97-AF65-F5344CB8AC3E}">
        <p14:creationId xmlns:p14="http://schemas.microsoft.com/office/powerpoint/2010/main" xmlns="" val="427660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prev.sp.gov.br/novaprevidencia.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8B6204-2AD4-4B8D-A591-9BE5C95B36C1}"/>
              </a:ext>
            </a:extLst>
          </p:cNvPr>
          <p:cNvSpPr>
            <a:spLocks noGrp="1"/>
          </p:cNvSpPr>
          <p:nvPr>
            <p:ph type="ctrTitle"/>
          </p:nvPr>
        </p:nvSpPr>
        <p:spPr>
          <a:xfrm>
            <a:off x="1524000" y="1122363"/>
            <a:ext cx="9144000" cy="1448559"/>
          </a:xfrm>
        </p:spPr>
        <p:txBody>
          <a:bodyPr/>
          <a:lstStyle/>
          <a:p>
            <a:r>
              <a:rPr lang="pt-BR" dirty="0"/>
              <a:t>REGRAS DE APOSENTADORIA</a:t>
            </a:r>
          </a:p>
        </p:txBody>
      </p:sp>
      <p:sp>
        <p:nvSpPr>
          <p:cNvPr id="3" name="Subtítulo 2">
            <a:extLst>
              <a:ext uri="{FF2B5EF4-FFF2-40B4-BE49-F238E27FC236}">
                <a16:creationId xmlns:a16="http://schemas.microsoft.com/office/drawing/2014/main" xmlns="" id="{890346BA-F2F7-4458-BD27-8C45D93F4FD1}"/>
              </a:ext>
            </a:extLst>
          </p:cNvPr>
          <p:cNvSpPr>
            <a:spLocks noGrp="1"/>
          </p:cNvSpPr>
          <p:nvPr>
            <p:ph type="subTitle" idx="1"/>
          </p:nvPr>
        </p:nvSpPr>
        <p:spPr>
          <a:xfrm>
            <a:off x="1524000" y="2716696"/>
            <a:ext cx="9144000" cy="2541104"/>
          </a:xfrm>
        </p:spPr>
        <p:txBody>
          <a:bodyPr/>
          <a:lstStyle/>
          <a:p>
            <a:endParaRPr lang="pt-BR" dirty="0"/>
          </a:p>
          <a:p>
            <a:endParaRPr lang="pt-BR" dirty="0"/>
          </a:p>
          <a:p>
            <a:r>
              <a:rPr lang="pt-BR" dirty="0"/>
              <a:t>Regra de Transição – Professores – Lei Complementar 1354/2020</a:t>
            </a:r>
          </a:p>
        </p:txBody>
      </p:sp>
    </p:spTree>
    <p:extLst>
      <p:ext uri="{BB962C8B-B14F-4D97-AF65-F5344CB8AC3E}">
        <p14:creationId xmlns:p14="http://schemas.microsoft.com/office/powerpoint/2010/main" xmlns="" val="3317814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ADA2EA-0233-4594-BD83-892827A9AE86}"/>
              </a:ext>
            </a:extLst>
          </p:cNvPr>
          <p:cNvSpPr>
            <a:spLocks noGrp="1"/>
          </p:cNvSpPr>
          <p:nvPr>
            <p:ph type="title"/>
          </p:nvPr>
        </p:nvSpPr>
        <p:spPr/>
        <p:txBody>
          <a:bodyPr/>
          <a:lstStyle/>
          <a:p>
            <a:pPr algn="ctr"/>
            <a:r>
              <a:rPr lang="pt-BR" u="sng" dirty="0"/>
              <a:t>OBSERVAÇÕES</a:t>
            </a:r>
          </a:p>
        </p:txBody>
      </p:sp>
      <p:sp>
        <p:nvSpPr>
          <p:cNvPr id="3" name="Espaço Reservado para Conteúdo 2">
            <a:extLst>
              <a:ext uri="{FF2B5EF4-FFF2-40B4-BE49-F238E27FC236}">
                <a16:creationId xmlns:a16="http://schemas.microsoft.com/office/drawing/2014/main" xmlns="" id="{DF80BD54-8837-4CD5-AEC1-8D60115952A7}"/>
              </a:ext>
            </a:extLst>
          </p:cNvPr>
          <p:cNvSpPr>
            <a:spLocks noGrp="1"/>
          </p:cNvSpPr>
          <p:nvPr>
            <p:ph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Fonte dos dados para elaboração dos slides – SPPREV – SP Previdência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lvl="0" indent="0" algn="ctr">
              <a:buNone/>
              <a:defRPr/>
            </a:pPr>
            <a:r>
              <a:rPr kumimoji="0" lang="pt-B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pt-BR" smtClean="0">
                <a:hlinkClick r:id="rId2"/>
              </a:rPr>
              <a:t>http://www.spprev.sp.gov.br/novaprevidencia.aspx</a:t>
            </a:r>
            <a:endParaRPr lang="pt-BR" dirty="0"/>
          </a:p>
        </p:txBody>
      </p:sp>
    </p:spTree>
    <p:extLst>
      <p:ext uri="{BB962C8B-B14F-4D97-AF65-F5344CB8AC3E}">
        <p14:creationId xmlns:p14="http://schemas.microsoft.com/office/powerpoint/2010/main" xmlns="" val="2267486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3B7763-D07B-4867-B7E9-36D168BDAE32}"/>
              </a:ext>
            </a:extLst>
          </p:cNvPr>
          <p:cNvSpPr>
            <a:spLocks noGrp="1"/>
          </p:cNvSpPr>
          <p:nvPr>
            <p:ph type="title"/>
          </p:nvPr>
        </p:nvSpPr>
        <p:spPr>
          <a:xfrm>
            <a:off x="838200" y="365125"/>
            <a:ext cx="10515600" cy="575779"/>
          </a:xfrm>
        </p:spPr>
        <p:txBody>
          <a:bodyPr>
            <a:normAutofit fontScale="90000"/>
          </a:bodyPr>
          <a:lstStyle/>
          <a:p>
            <a:r>
              <a:rPr kumimoji="0" lang="pt-BR" sz="14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lang="pt-BR" sz="1800" b="0" i="0" u="none" strike="noStrike" dirty="0">
                <a:solidFill>
                  <a:srgbClr val="000000"/>
                </a:solidFill>
                <a:effectLst/>
                <a:latin typeface="Arial" panose="020B0604020202020204" pitchFamily="34" charset="0"/>
              </a:rPr>
              <a:t>Art. 40, §§ 1º, III, 3º e 5º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10, III, IV, §§ 6º,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alínea "b" e 7º,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da LCE n. 1.354/20</a:t>
            </a:r>
            <a:r>
              <a:rPr lang="pt-BR" sz="1800" dirty="0"/>
              <a:t> </a:t>
            </a:r>
          </a:p>
        </p:txBody>
      </p:sp>
      <p:sp>
        <p:nvSpPr>
          <p:cNvPr id="3" name="Espaço Reservado para Conteúdo 2">
            <a:extLst>
              <a:ext uri="{FF2B5EF4-FFF2-40B4-BE49-F238E27FC236}">
                <a16:creationId xmlns:a16="http://schemas.microsoft.com/office/drawing/2014/main" xmlns="" id="{736E4036-0C81-4F6D-A719-DFBEED0DAEA8}"/>
              </a:ext>
            </a:extLst>
          </p:cNvPr>
          <p:cNvSpPr>
            <a:spLocks noGrp="1"/>
          </p:cNvSpPr>
          <p:nvPr>
            <p:ph idx="1"/>
          </p:nvPr>
        </p:nvSpPr>
        <p:spPr>
          <a:xfrm>
            <a:off x="838200" y="940904"/>
            <a:ext cx="10515600" cy="5236059"/>
          </a:xfrm>
        </p:spPr>
        <p:txBody>
          <a:bodyPr>
            <a:normAutofit fontScale="62500" lnSpcReduction="2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BR"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Integral</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lang="pt-BR" sz="2000" b="1" dirty="0">
                <a:solidFill>
                  <a:srgbClr val="000000"/>
                </a:solidFill>
                <a:latin typeface="Arial" panose="020B0604020202020204" pitchFamily="34" charset="0"/>
                <a:cs typeface="Arial" panose="020B0604020202020204" pitchFamily="34" charset="0"/>
              </a:rPr>
              <a:t>INGRESSO NO REGIME PRÓPRIO DE PREVIDÊNCIA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57 anos</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20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20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kumimoji="0" lang="pt-BR" sz="20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20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2000" dirty="0">
                <a:solidFill>
                  <a:srgbClr val="000000"/>
                </a:solidFill>
                <a:latin typeface="Arial" panose="020B0604020202020204" pitchFamily="34" charset="0"/>
                <a:cs typeface="Arial" panose="020B0604020202020204" pitchFamily="34" charset="0"/>
              </a:rPr>
              <a:t>2</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lang="pt-BR" sz="2000" b="0" i="0" u="none" strike="noStrike" dirty="0">
                <a:solidFill>
                  <a:srgbClr val="000000"/>
                </a:solidFill>
                <a:effectLst/>
                <a:latin typeface="Arial" panose="020B0604020202020204" pitchFamily="34" charset="0"/>
              </a:rPr>
              <a:t>Última remuneração no cargo efetivo em que for concedida a aposentadoria, desde que cumpridos 5 anos no cargo, nível ou classe.</a:t>
            </a:r>
            <a:r>
              <a:rPr lang="pt-BR" sz="2000" dirty="0"/>
              <a:t> </a:t>
            </a:r>
            <a:endPar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11 do art.40) Aplica-se o limite fixado no art. 37 inciso XI (Teto salarial do Governador ou do Desembargador do TJ) Decreto 48.407, de 06/01/2004.</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lang="pt-BR" sz="2000" b="0" i="0" u="none" strike="noStrike" dirty="0">
                <a:solidFill>
                  <a:srgbClr val="000000"/>
                </a:solidFill>
                <a:effectLst/>
                <a:latin typeface="Arial" panose="020B0604020202020204" pitchFamily="34" charset="0"/>
              </a:rPr>
              <a:t>Nos termos do Artigo 28 da Lei Complementar nº 1.354/2020, tem direito a um abono de permanência equivalente no máximo ao valor da sua contribuição previdenciária até completar as exigências para a aposentadoria compulsória.</a:t>
            </a:r>
            <a:r>
              <a:rPr lang="pt-BR" sz="2000" dirty="0"/>
              <a:t> </a:t>
            </a:r>
            <a:endPar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lang="pt-BR" sz="2000" dirty="0">
                <a:solidFill>
                  <a:srgbClr val="000000"/>
                </a:solidFill>
                <a:latin typeface="Arial" panose="020B0604020202020204" pitchFamily="34" charset="0"/>
              </a:rPr>
              <a:t>Sim</a:t>
            </a:r>
            <a:endParaRPr kumimoji="0" lang="pt-BR"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2000" b="0" i="0" u="none" strike="noStrike" dirty="0">
                <a:solidFill>
                  <a:srgbClr val="000000"/>
                </a:solidFill>
                <a:effectLst/>
                <a:latin typeface="Arial" panose="020B0604020202020204" pitchFamily="34" charset="0"/>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lang="pt-BR" sz="2000" dirty="0"/>
              <a:t> </a:t>
            </a:r>
          </a:p>
        </p:txBody>
      </p:sp>
    </p:spTree>
    <p:extLst>
      <p:ext uri="{BB962C8B-B14F-4D97-AF65-F5344CB8AC3E}">
        <p14:creationId xmlns:p14="http://schemas.microsoft.com/office/powerpoint/2010/main" xmlns="" val="364244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33D2A7B-D259-42E8-BA06-161387345771}"/>
              </a:ext>
            </a:extLst>
          </p:cNvPr>
          <p:cNvSpPr>
            <a:spLocks noGrp="1"/>
          </p:cNvSpPr>
          <p:nvPr>
            <p:ph type="title"/>
          </p:nvPr>
        </p:nvSpPr>
        <p:spPr>
          <a:xfrm>
            <a:off x="838200" y="365126"/>
            <a:ext cx="10515600" cy="602284"/>
          </a:xfrm>
        </p:spPr>
        <p:txBody>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Art. 40, §§ 1º, III, 3º e 5º da CF/88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10, III, IV, §§ 6º,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alínea "b" e 7º,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da LCE n. 1.354/20</a:t>
            </a:r>
            <a:r>
              <a:rPr kumimoji="0" lang="pt-BR" sz="16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lang="pt-BR" dirty="0"/>
          </a:p>
        </p:txBody>
      </p:sp>
      <p:sp>
        <p:nvSpPr>
          <p:cNvPr id="3" name="Espaço Reservado para Conteúdo 2">
            <a:extLst>
              <a:ext uri="{FF2B5EF4-FFF2-40B4-BE49-F238E27FC236}">
                <a16:creationId xmlns:a16="http://schemas.microsoft.com/office/drawing/2014/main" xmlns="" id="{0ACDC596-CBC9-49E5-9275-56354712C500}"/>
              </a:ext>
            </a:extLst>
          </p:cNvPr>
          <p:cNvSpPr>
            <a:spLocks noGrp="1"/>
          </p:cNvSpPr>
          <p:nvPr>
            <p:ph idx="1"/>
          </p:nvPr>
        </p:nvSpPr>
        <p:spPr>
          <a:xfrm>
            <a:off x="838200" y="967410"/>
            <a:ext cx="10515600" cy="5209553"/>
          </a:xfrm>
        </p:spPr>
        <p:txBody>
          <a:bodyPr>
            <a:no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Integral</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60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Última remuneração no cargo efetivo em que for concedida a aposentadoria, desde que cumpridos 5 anos no cargo, nível ou classe.</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11 do art.40) Aplica-se o limite fixado no art. 37 inciso XI (Teto salarial do Governador ou do Desembargador do TJ) Decreto 48.407, de 06/01/2004.</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Sim</a:t>
            </a:r>
            <a:endPar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pt-BR" sz="1200" dirty="0"/>
          </a:p>
        </p:txBody>
      </p:sp>
    </p:spTree>
    <p:extLst>
      <p:ext uri="{BB962C8B-B14F-4D97-AF65-F5344CB8AC3E}">
        <p14:creationId xmlns:p14="http://schemas.microsoft.com/office/powerpoint/2010/main" xmlns="" val="63674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A75A2C-6EDB-4442-B05C-E81A31871E52}"/>
              </a:ext>
            </a:extLst>
          </p:cNvPr>
          <p:cNvSpPr>
            <a:spLocks noGrp="1"/>
          </p:cNvSpPr>
          <p:nvPr>
            <p:ph type="title"/>
          </p:nvPr>
        </p:nvSpPr>
        <p:spPr>
          <a:xfrm>
            <a:off x="838200" y="365125"/>
            <a:ext cx="10515600" cy="549275"/>
          </a:xfrm>
        </p:spPr>
        <p:txBody>
          <a:bodyPr>
            <a:normAutofit fontScale="90000"/>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lang="pt-BR" sz="1800" b="0" i="0" u="none" strike="noStrike" dirty="0">
                <a:solidFill>
                  <a:srgbClr val="000000"/>
                </a:solidFill>
                <a:effectLst/>
                <a:latin typeface="Arial" panose="020B0604020202020204" pitchFamily="34" charset="0"/>
              </a:rPr>
              <a:t>Art. 40, §§ 1º, III, 3º e 5º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10, III, IV, §§ 4º, 5º, 6º,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2 e 7º,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2 da LCE n. 1.354/20 </a:t>
            </a:r>
            <a:br>
              <a:rPr lang="pt-BR" sz="1800" b="0" i="0" u="none" strike="noStrike" dirty="0">
                <a:solidFill>
                  <a:srgbClr val="000000"/>
                </a:solidFill>
                <a:effectLst/>
                <a:latin typeface="Arial" panose="020B0604020202020204" pitchFamily="34" charset="0"/>
              </a:rPr>
            </a:br>
            <a:r>
              <a:rPr lang="pt-BR" sz="1800" b="0" i="0" u="none" strike="noStrike" dirty="0">
                <a:solidFill>
                  <a:srgbClr val="000000"/>
                </a:solidFill>
                <a:effectLst/>
                <a:latin typeface="Arial" panose="020B0604020202020204" pitchFamily="34" charset="0"/>
              </a:rPr>
              <a:t/>
            </a:r>
            <a:br>
              <a:rPr lang="pt-BR" sz="1800" b="0" i="0" u="none" strike="noStrike" dirty="0">
                <a:solidFill>
                  <a:srgbClr val="000000"/>
                </a:solidFill>
                <a:effectLst/>
                <a:latin typeface="Arial" panose="020B0604020202020204" pitchFamily="34" charset="0"/>
              </a:rPr>
            </a:br>
            <a:endParaRPr lang="pt-BR" sz="1800" dirty="0"/>
          </a:p>
        </p:txBody>
      </p:sp>
      <p:sp>
        <p:nvSpPr>
          <p:cNvPr id="3" name="Espaço Reservado para Conteúdo 2">
            <a:extLst>
              <a:ext uri="{FF2B5EF4-FFF2-40B4-BE49-F238E27FC236}">
                <a16:creationId xmlns:a16="http://schemas.microsoft.com/office/drawing/2014/main" xmlns="" id="{C2BF21BA-8387-4364-BE3F-C58EED1D0F15}"/>
              </a:ext>
            </a:extLst>
          </p:cNvPr>
          <p:cNvSpPr>
            <a:spLocks noGrp="1"/>
          </p:cNvSpPr>
          <p:nvPr>
            <p:ph idx="1"/>
          </p:nvPr>
        </p:nvSpPr>
        <p:spPr>
          <a:xfrm>
            <a:off x="838200" y="649358"/>
            <a:ext cx="10515600" cy="5527606"/>
          </a:xfrm>
        </p:spPr>
        <p:txBody>
          <a:bodyPr>
            <a:normAutofit fontScale="92500" lnSpcReduction="2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a:t>
            </a:r>
            <a:r>
              <a:rPr lang="pt-BR" sz="1300" b="0" i="0" u="none" strike="noStrike" dirty="0">
                <a:solidFill>
                  <a:srgbClr val="000000"/>
                </a:solidFill>
                <a:effectLst/>
                <a:latin typeface="Arial" panose="020B0604020202020204" pitchFamily="34" charset="0"/>
              </a:rPr>
              <a:t>60% da média aritmética definida na forma prevista no "caput" e §§ 1º, 2º e 3º do artigo 7º, com</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1300" b="0" i="0" u="none" strike="noStrike" dirty="0">
                <a:solidFill>
                  <a:srgbClr val="000000"/>
                </a:solidFill>
                <a:effectLst/>
                <a:latin typeface="Arial" panose="020B0604020202020204" pitchFamily="34" charset="0"/>
              </a:rPr>
              <a:t> acréscimo de 2% para cada ano de contribuição, que exceder 20 anos de contribuição.</a:t>
            </a:r>
            <a:r>
              <a:rPr lang="pt-BR" sz="1300" dirty="0"/>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CRITÉRIO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07/03/2020</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300" b="0" i="0" u="none" strike="noStrike" dirty="0">
                <a:solidFill>
                  <a:srgbClr val="000000"/>
                </a:solidFill>
                <a:effectLst/>
                <a:latin typeface="Arial" panose="020B0604020202020204" pitchFamily="34" charset="0"/>
              </a:rPr>
              <a:t>51 anos (a partir de 1/1/2022 será elevada para 52 anos)</a:t>
            </a:r>
            <a:r>
              <a:rPr lang="pt-BR" sz="1300" dirty="0"/>
              <a:t>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lang="pt-BR" sz="1300" dirty="0">
                <a:solidFill>
                  <a:srgbClr val="000000"/>
                </a:solidFill>
                <a:latin typeface="Arial" panose="020B0604020202020204" pitchFamily="34" charset="0"/>
                <a:cs typeface="Arial" panose="020B0604020202020204" pitchFamily="34" charset="0"/>
              </a:rPr>
              <a:t>4</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 anos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lang="pt-BR" sz="1300" b="0" i="0" u="none" strike="noStrike" dirty="0">
                <a:solidFill>
                  <a:srgbClr val="000000"/>
                </a:solidFill>
                <a:effectLst/>
                <a:latin typeface="Arial" panose="020B0604020202020204" pitchFamily="34" charset="0"/>
              </a:rPr>
              <a:t>82 pontos (será acrescido de um ponto por ano a partir de 1/1/2021, até atingir 92 pontos) </a:t>
            </a:r>
            <a:endPar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70%</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lang="pt-BR" sz="1300" b="0" i="0" u="none" strike="noStrike" dirty="0">
                <a:solidFill>
                  <a:srgbClr val="000000"/>
                </a:solidFill>
                <a:effectLst/>
                <a:latin typeface="Arial" panose="020B0604020202020204" pitchFamily="34" charset="0"/>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lang="pt-BR" sz="1300" dirty="0"/>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3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06/01/2004, e teto do RGPS para os ingressantes após a implantação do Regime de Previdência Complementar.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Não</a:t>
            </a:r>
            <a:endPar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300" b="0" i="0" u="none" strike="noStrike" dirty="0">
                <a:solidFill>
                  <a:srgbClr val="000000"/>
                </a:solidFill>
                <a:effectLst/>
                <a:latin typeface="Arial" panose="020B0604020202020204" pitchFamily="34" charset="0"/>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lang="pt-BR" sz="1300" dirty="0"/>
              <a:t> </a:t>
            </a:r>
            <a:endPar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pt-BR" dirty="0"/>
          </a:p>
        </p:txBody>
      </p:sp>
    </p:spTree>
    <p:extLst>
      <p:ext uri="{BB962C8B-B14F-4D97-AF65-F5344CB8AC3E}">
        <p14:creationId xmlns:p14="http://schemas.microsoft.com/office/powerpoint/2010/main" xmlns="" val="335205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26E2FD-92B3-4240-A8AE-8DE0B0A5FB10}"/>
              </a:ext>
            </a:extLst>
          </p:cNvPr>
          <p:cNvSpPr>
            <a:spLocks noGrp="1"/>
          </p:cNvSpPr>
          <p:nvPr>
            <p:ph type="title"/>
          </p:nvPr>
        </p:nvSpPr>
        <p:spPr>
          <a:xfrm>
            <a:off x="838200" y="365126"/>
            <a:ext cx="10515600" cy="642040"/>
          </a:xfrm>
        </p:spPr>
        <p:txBody>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Art. 40, §§ 1º, III, 3º e 5º da CF/88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10, III, IV, §§ 4º, 5º, 6º,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e 7º,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da LCE n. 1.354/20 </a:t>
            </a:r>
            <a:endParaRPr lang="pt-BR" dirty="0"/>
          </a:p>
        </p:txBody>
      </p:sp>
      <p:sp>
        <p:nvSpPr>
          <p:cNvPr id="3" name="Espaço Reservado para Conteúdo 2">
            <a:extLst>
              <a:ext uri="{FF2B5EF4-FFF2-40B4-BE49-F238E27FC236}">
                <a16:creationId xmlns:a16="http://schemas.microsoft.com/office/drawing/2014/main" xmlns="" id="{B7EC2EF0-F2C0-4483-9FFA-6E7A21F8244D}"/>
              </a:ext>
            </a:extLst>
          </p:cNvPr>
          <p:cNvSpPr>
            <a:spLocks noGrp="1"/>
          </p:cNvSpPr>
          <p:nvPr>
            <p:ph idx="1"/>
          </p:nvPr>
        </p:nvSpPr>
        <p:spPr>
          <a:xfrm>
            <a:off x="748748" y="1007166"/>
            <a:ext cx="10515600" cy="4997520"/>
          </a:xfrm>
        </p:spPr>
        <p:txBody>
          <a:bodyPr>
            <a:normAutofit fontScale="25000" lnSpcReduction="2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60% da média aritmética definida na forma prevista no "caput" e §§ 1º, 2º e 3º do artigo 7º,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 acréscimo de 2% para cada ano de contribuição, que exceder 20 anos de contribuição.</a:t>
            </a:r>
            <a:r>
              <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CRITÉRIO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07/03/2020</a:t>
            </a:r>
            <a:endPar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56 anos (a partir de 1/1/2022 será elevada para 57 anos)</a:t>
            </a:r>
            <a:r>
              <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40 anos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lang="pt-BR" sz="4800" dirty="0">
                <a:solidFill>
                  <a:srgbClr val="000000"/>
                </a:solidFill>
                <a:latin typeface="Arial" panose="020B0604020202020204" pitchFamily="34" charset="0"/>
              </a:rPr>
              <a:t>9</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 pontos (será acrescido de um ponto por ano a partir de 1/1/2021, até atingir 100 pontos) </a:t>
            </a:r>
            <a:endPar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80%</a:t>
            </a:r>
            <a:endPar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endPar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06/01/2004, e teto do RGPS para os ingressantes após a implantação do Regime de Previdência Complementar. </a:t>
            </a:r>
            <a:endParaRPr kumimoji="0" lang="pt-BR" sz="4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Não</a:t>
            </a:r>
            <a:endPar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4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10, § 7º,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§6º.</a:t>
            </a:r>
            <a:r>
              <a:rPr kumimoji="0" lang="pt-BR" sz="48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pt-BR" dirty="0"/>
          </a:p>
        </p:txBody>
      </p:sp>
    </p:spTree>
    <p:extLst>
      <p:ext uri="{BB962C8B-B14F-4D97-AF65-F5344CB8AC3E}">
        <p14:creationId xmlns:p14="http://schemas.microsoft.com/office/powerpoint/2010/main" xmlns="" val="281339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1004ACA-17F1-4495-88DF-4756071A4218}"/>
              </a:ext>
            </a:extLst>
          </p:cNvPr>
          <p:cNvSpPr>
            <a:spLocks noGrp="1"/>
          </p:cNvSpPr>
          <p:nvPr>
            <p:ph type="title"/>
          </p:nvPr>
        </p:nvSpPr>
        <p:spPr>
          <a:xfrm>
            <a:off x="838200" y="365126"/>
            <a:ext cx="10515600" cy="615536"/>
          </a:xfrm>
        </p:spPr>
        <p:txBody>
          <a:bodyPr>
            <a:normAutofit/>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lang="pt-BR" sz="1800" b="0" i="0" u="none" strike="noStrike" dirty="0">
                <a:solidFill>
                  <a:srgbClr val="000000"/>
                </a:solidFill>
                <a:effectLst/>
                <a:latin typeface="Arial" panose="020B0604020202020204" pitchFamily="34" charset="0"/>
              </a:rPr>
              <a:t> Art. 40, §§ 1º, III, 3º e 5º da CF/88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CE/89 </a:t>
            </a:r>
            <a:r>
              <a:rPr lang="pt-BR" sz="1800" b="0" i="0" u="none" strike="noStrike" dirty="0" err="1">
                <a:solidFill>
                  <a:srgbClr val="000000"/>
                </a:solidFill>
                <a:effectLst/>
                <a:latin typeface="Arial" panose="020B0604020202020204" pitchFamily="34" charset="0"/>
              </a:rPr>
              <a:t>c.c</a:t>
            </a:r>
            <a:r>
              <a:rPr lang="pt-BR" sz="1800" b="0" i="0" u="none" strike="noStrike" dirty="0">
                <a:solidFill>
                  <a:srgbClr val="000000"/>
                </a:solidFill>
                <a:effectLst/>
                <a:latin typeface="Arial" panose="020B0604020202020204" pitchFamily="34" charset="0"/>
              </a:rPr>
              <a:t> Art. 11, I, II, III, IV, V, §§  1º, 2º,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e 3º, </a:t>
            </a:r>
            <a:r>
              <a:rPr lang="pt-BR" sz="1800" b="0" i="0" u="none" strike="noStrike" dirty="0" err="1">
                <a:solidFill>
                  <a:srgbClr val="000000"/>
                </a:solidFill>
                <a:effectLst/>
                <a:latin typeface="Arial" panose="020B0604020202020204" pitchFamily="34" charset="0"/>
              </a:rPr>
              <a:t>ítem</a:t>
            </a:r>
            <a:r>
              <a:rPr lang="pt-BR" sz="1800" b="0" i="0" u="none" strike="noStrike" dirty="0">
                <a:solidFill>
                  <a:srgbClr val="000000"/>
                </a:solidFill>
                <a:effectLst/>
                <a:latin typeface="Arial" panose="020B0604020202020204" pitchFamily="34" charset="0"/>
              </a:rPr>
              <a:t> 1 da LCE n. 1.354/20 </a:t>
            </a:r>
            <a:r>
              <a:rPr lang="pt-BR" sz="1800" dirty="0"/>
              <a:t> </a:t>
            </a:r>
          </a:p>
        </p:txBody>
      </p:sp>
      <p:sp>
        <p:nvSpPr>
          <p:cNvPr id="3" name="Espaço Reservado para Conteúdo 2">
            <a:extLst>
              <a:ext uri="{FF2B5EF4-FFF2-40B4-BE49-F238E27FC236}">
                <a16:creationId xmlns:a16="http://schemas.microsoft.com/office/drawing/2014/main" xmlns="" id="{711DD691-1CE3-4287-9C86-BA056EA9CCD0}"/>
              </a:ext>
            </a:extLst>
          </p:cNvPr>
          <p:cNvSpPr>
            <a:spLocks noGrp="1"/>
          </p:cNvSpPr>
          <p:nvPr>
            <p:ph idx="1"/>
          </p:nvPr>
        </p:nvSpPr>
        <p:spPr>
          <a:xfrm>
            <a:off x="838200" y="1205948"/>
            <a:ext cx="10515600" cy="4971015"/>
          </a:xfrm>
        </p:spPr>
        <p:txBody>
          <a:bodyPr>
            <a:normAutofit fontScale="925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Integral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52 anos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lang="pt-BR" sz="1200" dirty="0">
                <a:solidFill>
                  <a:srgbClr val="000000"/>
                </a:solidFill>
                <a:latin typeface="Arial" panose="020B0604020202020204" pitchFamily="34" charset="0"/>
              </a:rPr>
              <a:t>Não se aplica</a:t>
            </a:r>
            <a:endPar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lang="pt-BR" sz="1200" b="0" i="0" u="none" strike="noStrike" dirty="0">
                <a:solidFill>
                  <a:srgbClr val="000000"/>
                </a:solidFill>
                <a:effectLst/>
                <a:latin typeface="Arial" panose="020B0604020202020204" pitchFamily="34" charset="0"/>
              </a:rPr>
              <a:t>Período igual ao que, em 7/3/2020, faltaria para completar o tempo mínimo de contribuição.</a:t>
            </a:r>
            <a:r>
              <a:rPr lang="pt-BR" sz="1000" dirty="0"/>
              <a:t> </a:t>
            </a:r>
            <a:endPar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200" dirty="0">
                <a:solidFill>
                  <a:srgbClr val="000000"/>
                </a:solidFill>
                <a:latin typeface="Arial" panose="020B0604020202020204" pitchFamily="34" charset="0"/>
                <a:cs typeface="Arial" panose="020B0604020202020204" pitchFamily="34" charset="0"/>
              </a:rPr>
              <a:t>Não se aplica</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lang="pt-BR" sz="1200" b="0" i="0" u="none" strike="noStrike" dirty="0">
                <a:solidFill>
                  <a:srgbClr val="000000"/>
                </a:solidFill>
                <a:effectLst/>
                <a:latin typeface="Arial" panose="020B0604020202020204" pitchFamily="34" charset="0"/>
              </a:rPr>
              <a:t>Última remuneração no cargo efetivo em que for concedida a aposentadoria, desde que cumpridos 5 anos no cargo, nível ou classe.</a:t>
            </a:r>
            <a:r>
              <a:rPr lang="pt-BR" sz="1000" dirty="0"/>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2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06/01/2004</a:t>
            </a:r>
            <a:r>
              <a:rPr lang="pt-BR" sz="1000" dirty="0"/>
              <a:t> </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Sim</a:t>
            </a:r>
            <a:endPar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200" b="0" i="0" u="none" strike="noStrike" dirty="0">
                <a:solidFill>
                  <a:srgbClr val="000000"/>
                </a:solidFill>
                <a:effectLst/>
                <a:latin typeface="Arial" panose="020B0604020202020204" pitchFamily="34" charset="0"/>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lang="pt-BR" sz="1000" dirty="0"/>
              <a:t> </a:t>
            </a:r>
            <a:endPar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6977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5E1E82D-7EBE-495D-B03F-B7C988861D8F}"/>
              </a:ext>
            </a:extLst>
          </p:cNvPr>
          <p:cNvSpPr>
            <a:spLocks noGrp="1"/>
          </p:cNvSpPr>
          <p:nvPr>
            <p:ph type="title"/>
          </p:nvPr>
        </p:nvSpPr>
        <p:spPr>
          <a:xfrm>
            <a:off x="838200" y="365126"/>
            <a:ext cx="10515600" cy="642040"/>
          </a:xfrm>
        </p:spPr>
        <p:txBody>
          <a:bodyPr/>
          <a:lstStyle/>
          <a:p>
            <a:r>
              <a:rPr kumimoji="0" lang="pt-BR" sz="13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40, §§ 1º, III, 3º e 5º da CF/88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11, I, II, III, IV, V, §§  1º, 2º,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e 3º, </a:t>
            </a:r>
            <a:r>
              <a:rPr kumimoji="0" lang="pt-BR" sz="18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1 da LCE n. 1.354/20 </a:t>
            </a:r>
            <a:r>
              <a:rPr kumimoji="0" lang="pt-BR" sz="18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lang="pt-BR" dirty="0"/>
          </a:p>
        </p:txBody>
      </p:sp>
      <p:sp>
        <p:nvSpPr>
          <p:cNvPr id="3" name="Espaço Reservado para Conteúdo 2">
            <a:extLst>
              <a:ext uri="{FF2B5EF4-FFF2-40B4-BE49-F238E27FC236}">
                <a16:creationId xmlns:a16="http://schemas.microsoft.com/office/drawing/2014/main" xmlns="" id="{9825C56B-189D-4F8E-AEDA-C64CD43816D9}"/>
              </a:ext>
            </a:extLst>
          </p:cNvPr>
          <p:cNvSpPr>
            <a:spLocks noGrp="1"/>
          </p:cNvSpPr>
          <p:nvPr>
            <p:ph idx="1"/>
          </p:nvPr>
        </p:nvSpPr>
        <p:spPr>
          <a:xfrm>
            <a:off x="838200" y="1166191"/>
            <a:ext cx="10515600" cy="5010772"/>
          </a:xfrm>
        </p:spPr>
        <p:txBody>
          <a:bodyPr>
            <a:normAutofit fontScale="925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Integral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31/12/2003</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55 anos                          </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anos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Não se aplica</a:t>
            </a:r>
            <a:endPar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 ao que, em 7/3/2020, faltaria para completar o tempo mínimo de contribuição.</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Última remuneração no cargo efetivo em que for concedida a aposentadoria, desde que cumpridos 5 anos no cargo, nível ou classe.</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06/01/2004</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Sim</a:t>
            </a:r>
            <a:endPar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kumimoji="0" lang="pt-B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indent="0">
              <a:buNone/>
            </a:pPr>
            <a:endParaRPr lang="pt-BR" dirty="0"/>
          </a:p>
        </p:txBody>
      </p:sp>
    </p:spTree>
    <p:extLst>
      <p:ext uri="{BB962C8B-B14F-4D97-AF65-F5344CB8AC3E}">
        <p14:creationId xmlns:p14="http://schemas.microsoft.com/office/powerpoint/2010/main" xmlns="" val="631837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4FE64C5-CB58-446E-AB41-6EE0676F0D50}"/>
              </a:ext>
            </a:extLst>
          </p:cNvPr>
          <p:cNvSpPr>
            <a:spLocks noGrp="1"/>
          </p:cNvSpPr>
          <p:nvPr>
            <p:ph type="title"/>
          </p:nvPr>
        </p:nvSpPr>
        <p:spPr>
          <a:xfrm>
            <a:off x="838200" y="365126"/>
            <a:ext cx="10515600" cy="469762"/>
          </a:xfrm>
        </p:spPr>
        <p:txBody>
          <a:bodyPr>
            <a:noAutofit/>
          </a:bodyPr>
          <a:lstStyle/>
          <a:p>
            <a:r>
              <a:rPr kumimoji="0" lang="pt-BR" sz="16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lang="pt-BR" sz="1600" b="0" i="0" u="none" strike="noStrike" dirty="0">
                <a:solidFill>
                  <a:srgbClr val="000000"/>
                </a:solidFill>
                <a:effectLst/>
                <a:latin typeface="Arial" panose="020B0604020202020204" pitchFamily="34" charset="0"/>
              </a:rPr>
              <a:t>   Art. 40, §§ 1º, III, 3º e 5º da CF/88 </a:t>
            </a:r>
            <a:r>
              <a:rPr lang="pt-BR" sz="1600" b="0" i="0" u="none" strike="noStrike" dirty="0" err="1">
                <a:solidFill>
                  <a:srgbClr val="000000"/>
                </a:solidFill>
                <a:effectLst/>
                <a:latin typeface="Arial" panose="020B0604020202020204" pitchFamily="34" charset="0"/>
              </a:rPr>
              <a:t>c.c</a:t>
            </a:r>
            <a:r>
              <a:rPr lang="pt-BR" sz="1600" b="0" i="0" u="none" strike="noStrike" dirty="0">
                <a:solidFill>
                  <a:srgbClr val="000000"/>
                </a:solidFill>
                <a:effectLst/>
                <a:latin typeface="Arial" panose="020B0604020202020204" pitchFamily="34" charset="0"/>
              </a:rPr>
              <a:t> CE/89 </a:t>
            </a:r>
            <a:r>
              <a:rPr lang="pt-BR" sz="1600" b="0" i="0" u="none" strike="noStrike" dirty="0" err="1">
                <a:solidFill>
                  <a:srgbClr val="000000"/>
                </a:solidFill>
                <a:effectLst/>
                <a:latin typeface="Arial" panose="020B0604020202020204" pitchFamily="34" charset="0"/>
              </a:rPr>
              <a:t>c.c</a:t>
            </a:r>
            <a:r>
              <a:rPr lang="pt-BR" sz="1600" b="0" i="0" u="none" strike="noStrike" dirty="0">
                <a:solidFill>
                  <a:srgbClr val="000000"/>
                </a:solidFill>
                <a:effectLst/>
                <a:latin typeface="Arial" panose="020B0604020202020204" pitchFamily="34" charset="0"/>
              </a:rPr>
              <a:t> Art. 11, I, II, III, IV, V, §§ 1º, 2º, </a:t>
            </a:r>
            <a:r>
              <a:rPr lang="pt-BR" sz="1600" b="0" i="0" u="none" strike="noStrike" dirty="0" err="1">
                <a:solidFill>
                  <a:srgbClr val="000000"/>
                </a:solidFill>
                <a:effectLst/>
                <a:latin typeface="Arial" panose="020B0604020202020204" pitchFamily="34" charset="0"/>
              </a:rPr>
              <a:t>ítem</a:t>
            </a:r>
            <a:r>
              <a:rPr lang="pt-BR" sz="1600" b="0" i="0" u="none" strike="noStrike" dirty="0">
                <a:solidFill>
                  <a:srgbClr val="000000"/>
                </a:solidFill>
                <a:effectLst/>
                <a:latin typeface="Arial" panose="020B0604020202020204" pitchFamily="34" charset="0"/>
              </a:rPr>
              <a:t> 2 e 3º, </a:t>
            </a:r>
            <a:r>
              <a:rPr lang="pt-BR" sz="1600" b="0" i="0" u="none" strike="noStrike" dirty="0" err="1">
                <a:solidFill>
                  <a:srgbClr val="000000"/>
                </a:solidFill>
                <a:effectLst/>
                <a:latin typeface="Arial" panose="020B0604020202020204" pitchFamily="34" charset="0"/>
              </a:rPr>
              <a:t>ítem</a:t>
            </a:r>
            <a:r>
              <a:rPr lang="pt-BR" sz="1600" b="0" i="0" u="none" strike="noStrike" dirty="0">
                <a:solidFill>
                  <a:srgbClr val="000000"/>
                </a:solidFill>
                <a:effectLst/>
                <a:latin typeface="Arial" panose="020B0604020202020204" pitchFamily="34" charset="0"/>
              </a:rPr>
              <a:t> 2 da LCE n. 1.354/20 </a:t>
            </a:r>
            <a:r>
              <a:rPr lang="pt-BR" sz="1600" dirty="0"/>
              <a:t> </a:t>
            </a:r>
          </a:p>
        </p:txBody>
      </p:sp>
      <p:sp>
        <p:nvSpPr>
          <p:cNvPr id="3" name="Espaço Reservado para Conteúdo 2">
            <a:extLst>
              <a:ext uri="{FF2B5EF4-FFF2-40B4-BE49-F238E27FC236}">
                <a16:creationId xmlns:a16="http://schemas.microsoft.com/office/drawing/2014/main" xmlns="" id="{425B92D4-87B6-447F-A8B4-AED056572E52}"/>
              </a:ext>
            </a:extLst>
          </p:cNvPr>
          <p:cNvSpPr>
            <a:spLocks noGrp="1"/>
          </p:cNvSpPr>
          <p:nvPr>
            <p:ph idx="1"/>
          </p:nvPr>
        </p:nvSpPr>
        <p:spPr>
          <a:xfrm>
            <a:off x="838200" y="834888"/>
            <a:ext cx="10515600" cy="5657986"/>
          </a:xfrm>
        </p:spPr>
        <p:txBody>
          <a:bodyPr>
            <a:no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lang="pt-BR" sz="1100" b="0" i="0" u="none" strike="noStrike" dirty="0">
                <a:solidFill>
                  <a:srgbClr val="000000"/>
                </a:solidFill>
                <a:effectLst/>
                <a:latin typeface="Arial" panose="020B0604020202020204" pitchFamily="34" charset="0"/>
              </a:rPr>
              <a:t>100% da média aritmética definida na forma prevista no "caput" e §§ 1º, 2º e 3º do artigo 7º da Lei</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1100" b="0" i="0" u="none" strike="noStrike" dirty="0">
                <a:solidFill>
                  <a:srgbClr val="000000"/>
                </a:solidFill>
                <a:effectLst/>
                <a:latin typeface="Arial" panose="020B0604020202020204" pitchFamily="34" charset="0"/>
              </a:rPr>
              <a:t>Complementar nº 1.354/2020.   </a:t>
            </a:r>
            <a:r>
              <a:rPr lang="pt-BR" sz="1100" dirty="0"/>
              <a:t>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FEMININO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7/03/2020</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52 anos                          </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 anos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Não se aplica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ao que, em 7/3/2020, faltaria para completar o tempo mínimo de contribuição.</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lang="pt-BR" sz="1100" b="0" i="0" u="none" strike="noStrike" dirty="0">
                <a:solidFill>
                  <a:srgbClr val="000000"/>
                </a:solidFill>
                <a:effectLst/>
                <a:latin typeface="Arial" panose="020B0604020202020204" pitchFamily="34" charset="0"/>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lang="pt-BR" sz="1100" dirty="0"/>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pt-BR" sz="1100" b="0" i="0" u="none" strike="noStrike" dirty="0">
                <a:solidFill>
                  <a:srgbClr val="000000"/>
                </a:solidFill>
                <a:effectLst/>
                <a:latin typeface="Arial" panose="020B0604020202020204" pitchFamily="34" charset="0"/>
              </a:rPr>
              <a:t>(§ 11 do art.40) Aplica-se o limite fixado no art. 37 inciso XI (Teto salarial do Governador ou do Desembargador do TJ) Decreto 48.407, de 06/01/2004, e teto do RGPS para os ingressantes após a implantação do Regime de Previdência Complementar. </a:t>
            </a:r>
            <a:endParaRPr kumimoji="0" lang="pt-BR"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1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Sim</a:t>
            </a:r>
            <a:endParaRPr kumimoji="0" lang="pt-BR"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1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lang="pt-BR" sz="1100" b="0" i="0" u="none" strike="noStrike" dirty="0">
                <a:solidFill>
                  <a:srgbClr val="000000"/>
                </a:solidFill>
                <a:effectLst/>
                <a:latin typeface="Arial" panose="020B0604020202020204" pitchFamily="34" charset="0"/>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lang="pt-BR" sz="1100" dirty="0"/>
              <a:t> </a:t>
            </a:r>
          </a:p>
        </p:txBody>
      </p:sp>
    </p:spTree>
    <p:extLst>
      <p:ext uri="{BB962C8B-B14F-4D97-AF65-F5344CB8AC3E}">
        <p14:creationId xmlns:p14="http://schemas.microsoft.com/office/powerpoint/2010/main" xmlns="" val="298961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F21EB10-027D-43D4-9B52-2C2C64D546C9}"/>
              </a:ext>
            </a:extLst>
          </p:cNvPr>
          <p:cNvSpPr>
            <a:spLocks noGrp="1"/>
          </p:cNvSpPr>
          <p:nvPr>
            <p:ph type="title"/>
          </p:nvPr>
        </p:nvSpPr>
        <p:spPr>
          <a:xfrm>
            <a:off x="838200" y="365125"/>
            <a:ext cx="10515600" cy="695049"/>
          </a:xfrm>
        </p:spPr>
        <p:txBody>
          <a:bodyPr>
            <a:normAutofit/>
          </a:bodyPr>
          <a:lstStyle/>
          <a:p>
            <a:r>
              <a:rPr kumimoji="0" lang="pt-BR" sz="1600" b="1" i="0" u="sng"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FUNDAMENTO LEGAL: </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40, §§ 1º, III, 3º e 5º da CF/88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CE/89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c.c</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Art. 11, I, II, III, IV, V, §§ 1º, 2º,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e 3º, </a:t>
            </a:r>
            <a:r>
              <a:rPr kumimoji="0" lang="pt-BR" sz="1600" b="0" i="0" u="none" strike="noStrike" kern="1200" cap="none" spc="0" normalizeH="0" baseline="0" noProof="0" dirty="0" err="1">
                <a:ln>
                  <a:noFill/>
                </a:ln>
                <a:solidFill>
                  <a:srgbClr val="000000"/>
                </a:solidFill>
                <a:effectLst/>
                <a:uLnTx/>
                <a:uFillTx/>
                <a:latin typeface="Arial" panose="020B0604020202020204" pitchFamily="34" charset="0"/>
                <a:ea typeface="+mj-ea"/>
                <a:cs typeface="+mj-cs"/>
              </a:rPr>
              <a:t>ítem</a:t>
            </a:r>
            <a:r>
              <a:rPr kumimoji="0" lang="pt-BR" sz="16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rPr>
              <a:t> 2 da LCE n. 1.354/20 </a:t>
            </a:r>
            <a:r>
              <a:rPr kumimoji="0" lang="pt-BR" sz="16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lang="pt-BR" sz="1600" dirty="0"/>
          </a:p>
        </p:txBody>
      </p:sp>
      <p:sp>
        <p:nvSpPr>
          <p:cNvPr id="3" name="Espaço Reservado para Conteúdo 2">
            <a:extLst>
              <a:ext uri="{FF2B5EF4-FFF2-40B4-BE49-F238E27FC236}">
                <a16:creationId xmlns:a16="http://schemas.microsoft.com/office/drawing/2014/main" xmlns="" id="{9708492D-3896-4C0F-945F-CAAC0C00A840}"/>
              </a:ext>
            </a:extLst>
          </p:cNvPr>
          <p:cNvSpPr>
            <a:spLocks noGrp="1"/>
          </p:cNvSpPr>
          <p:nvPr>
            <p:ph idx="1"/>
          </p:nvPr>
        </p:nvSpPr>
        <p:spPr>
          <a:xfrm>
            <a:off x="838200" y="1258956"/>
            <a:ext cx="10515600" cy="5115340"/>
          </a:xfrm>
        </p:spPr>
        <p:txBody>
          <a:bodyPr>
            <a:normAutofit fontScale="85000" lnSpcReduction="2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MODALIDADE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Voluntária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CONDIÇÃO DO PROVENTO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100% da média aritmética definida na forma prevista no "caput" e §§ 1º, 2º e 3º do artigo 7º da Lei</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Complementar nº 1.354/2020.   </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CRITÉRIO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e Tempo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SEXO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MASCULINO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INGRESSO NO REGIME PRÓPRIO DE PREVIDÊNCIA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Até 7/03/2020</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IDADE MÍNIMA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55 anos                          </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DADE MÁXIMA</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74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DE CONTRIBUIÇÃO MÍNIMO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30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anos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TEMPO DE CONTRIBUIÇÃO BASE -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lang="pt-BR" sz="1300" dirty="0">
                <a:solidFill>
                  <a:srgbClr val="000000"/>
                </a:solidFill>
                <a:latin typeface="Arial" panose="020B0604020202020204" pitchFamily="34" charset="0"/>
                <a:cs typeface="Arial" panose="020B0604020202020204" pitchFamily="34" charset="0"/>
              </a:rPr>
              <a:t>30</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anos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ESPECIAL MAGISTÉRIO –  </a:t>
            </a:r>
            <a:r>
              <a:rPr lang="pt-BR" sz="1300" dirty="0">
                <a:solidFill>
                  <a:srgbClr val="000000"/>
                </a:solidFill>
                <a:latin typeface="Arial" panose="020B0604020202020204" pitchFamily="34" charset="0"/>
                <a:cs typeface="Arial" panose="020B0604020202020204" pitchFamily="34" charset="0"/>
              </a:rPr>
              <a:t>30</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anos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SOMATÓRIO IDADE E CONTRIBUIÇÃO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Não se aplica</a:t>
            </a:r>
            <a:endPar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PEDÁGIO SOBRE O TEMPO DE CONTRIBUIÇÃO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Período igual ao que, em 7/3/2020, faltaria para completar o tempo mínimo de contribuição.</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EFETIVO EXERCÍCIO NO SERV. PÚBLICO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anos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TEMPO NO CARGO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anos</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no cargo efetivo, nível ou classe em eu se der a aposentadoria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PROPORÇÃO DO BENEFÍCIO(PERCENTUAL MÍN.) -  100%</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PROPORÇÃO DO BENEFÍCIO (PERCENTUAL MÁX.)</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ACRÉS.POR ANOS DE CONTRIBUIÇÃO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Não se aplica</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 DE CÁLCULO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Média aritmética simples das remunerações adotadas como base para as contribuições aos regimes de previdência a que o servidor esteve vinculado, correspondentes a 100% do período contributivo, desde a competência julho de 1994 ou desde a do início da contribuição, se posterior àquela competência.</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TETO</a:t>
            </a:r>
            <a:r>
              <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11 do art.40) Aplica-se o limite fixado no art. 37 inciso XI (Teto salarial do Governador ou do Desembargador do TJ) Decreto 48.407, de 06/01/2004, e teto do RGPS para os ingressantes após a implantação do Regime de Previdência Complementar. </a:t>
            </a:r>
            <a:endParaRPr kumimoji="0" lang="pt-BR" sz="1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ABONO PERMANÊNCIA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Nos termos do Artigo 28 da Lei Complementar nº 1.354/2020, tem direito a um abono de permanência equivalente no máximo ao valor da sua contribuição previdenciária até completar as exigências para a aposentadoria compulsória.</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PARIDADE - Sim</a:t>
            </a:r>
            <a:endPar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pt-BR" sz="1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
            </a:r>
            <a:r>
              <a:rPr kumimoji="0" lang="pt-BR" sz="13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EAJUSTE - </a:t>
            </a:r>
            <a:r>
              <a:rPr kumimoji="0" lang="pt-BR" sz="13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(Art. 11, § 3º, item 1 da Lei Complementar nº 1.354/2020) Serão revistos na mesma proporção e data sempre que se modificar a remuneração dos servidores em atividade, sendo também estendidos quaisquer benefícios ou vantagens posteriormente concedidos aos servidores em atividade, excetuados aqueles da transformação ou reclassificação do cargo ou função em que se deu a aposentadoria, na forma da lei, se concedidas nos termos do disposto no item 1 do §2º.</a:t>
            </a:r>
            <a:r>
              <a:rPr kumimoji="0" lang="pt-BR" sz="13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pt-BR" dirty="0"/>
          </a:p>
        </p:txBody>
      </p:sp>
    </p:spTree>
    <p:extLst>
      <p:ext uri="{BB962C8B-B14F-4D97-AF65-F5344CB8AC3E}">
        <p14:creationId xmlns:p14="http://schemas.microsoft.com/office/powerpoint/2010/main" xmlns="" val="39098780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3070</Words>
  <Application>Microsoft Office PowerPoint</Application>
  <PresentationFormat>Personalizar</PresentationFormat>
  <Paragraphs>147</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REGRAS DE APOSENTADORIA</vt:lpstr>
      <vt:lpstr>FUNDAMENTO LEGAL: Art. 40, §§ 1º, III, 3º e 5º da CF/88 c.c CE/89 c.c Art. 10, III, IV, §§ 6º, ítem 1, alínea "b" e 7º, ítem 1 da LCE n. 1.354/20 </vt:lpstr>
      <vt:lpstr>FUNDAMENTO LEGAL: Art. 40, §§ 1º, III, 3º e 5º da CF/88 c.c CE/89 c.c Art. 10, III, IV, §§ 6º, ítem 1, alínea "b" e 7º, ítem 1 da LCE n. 1.354/20 </vt:lpstr>
      <vt:lpstr>FUNDAMENTO LEGAL: Art. 40, §§ 1º, III, 3º e 5º da CF/88 c.c CE/89 c.c Art. 10, III, IV, §§ 4º, 5º, 6º, ítem 2 e 7º, ítem 2 da LCE n. 1.354/20   </vt:lpstr>
      <vt:lpstr>FUNDAMENTO LEGAL: Art. 40, §§ 1º, III, 3º e 5º da CF/88 c.c CE/89 c.c Art. 10, III, IV, §§ 4º, 5º, 6º, ítem 2 e 7º, ítem 2 da LCE n. 1.354/20 </vt:lpstr>
      <vt:lpstr>FUNDAMENTO LEGAL:  Art. 40, §§ 1º, III, 3º e 5º da CF/88 c.c CE/89 c.c Art. 11, I, II, III, IV, V, §§  1º, 2º, ítem 1 e 3º, ítem 1 da LCE n. 1.354/20  </vt:lpstr>
      <vt:lpstr>FUNDAMENTO LEGAL:  Art. 40, §§ 1º, III, 3º e 5º da CF/88 c.c CE/89 c.c Art. 11, I, II, III, IV, V, §§  1º, 2º, ítem 1 e 3º, ítem 1 da LCE n. 1.354/20  </vt:lpstr>
      <vt:lpstr>FUNDAMENTO LEGAL:    Art. 40, §§ 1º, III, 3º e 5º da CF/88 c.c CE/89 c.c Art. 11, I, II, III, IV, V, §§ 1º, 2º, ítem 2 e 3º, ítem 2 da LCE n. 1.354/20  </vt:lpstr>
      <vt:lpstr>FUNDAMENTO LEGAL:    Art. 40, §§ 1º, III, 3º e 5º da CF/88 c.c CE/89 c.c Art. 11, I, II, III, IV, V, §§ 1º, 2º, ítem 2 e 3º, ítem 2 da LCE n. 1.354/20  </vt:lpstr>
      <vt:lpstr>OBSERVAÇÕES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REGRAS DE APOSENTADORIA</dc:title>
  <dc:creator>Ricardo Martinez Rodrigues Eiras</dc:creator>
  <cp:lastModifiedBy>PC</cp:lastModifiedBy>
  <cp:revision>17</cp:revision>
  <dcterms:created xsi:type="dcterms:W3CDTF">2020-07-02T00:56:47Z</dcterms:created>
  <dcterms:modified xsi:type="dcterms:W3CDTF">2020-07-02T15:04:55Z</dcterms:modified>
</cp:coreProperties>
</file>