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70E12B-51D6-4EF7-A251-63350B91F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341A3FD-9E74-47F8-A61B-4C6669111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EBDA3CC-7A25-4721-8064-9B74D0F9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DF4BC12-EE45-4216-9AC9-BD255B28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4A5C005-309F-4783-A040-08073629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4298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0F6654-E44D-455B-8C66-4FFA9F57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2C3184E-6F32-4D41-8D83-071F23F7B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5150403-E3A7-4A5D-9A03-57FBE4BA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0672EE0-BE8C-441C-8295-5062B3D1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5766DA7-0B13-4A96-A204-80EA354A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963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64C8539-D379-4F29-A71D-ABF75DC37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BA0F734-11D7-4D37-B813-F1FD82B4E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A21F675-38FD-4ACF-B41D-574E6394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398C59F-5AE4-46EF-845F-5E660053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51E171A-17FB-4015-8821-8E58298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198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030D4D-12A8-4567-A751-F230796C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4C86123-D97D-4CAC-A9EE-BC7E73AF3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0C3A945-AE89-4D1D-93C2-32C6491E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32B8B2B-AA90-4E3B-86D3-1C9E19BE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10B302F-7468-4934-BE0D-A6CECF60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794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AB12D9-46F2-4E96-A823-FD18EC00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9F668BC-57EF-4451-B7FB-0E50CDD2F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52D5A50-C6D2-4C00-9562-FC870131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EB81F43-3771-4973-B705-FAA46143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FF843E3-FF4F-4946-B08F-348BB9DB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8170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897027-A502-41D0-8471-9A8EB082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EDEE73B-D91B-49A4-89AB-74BA642BC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0E66348-D215-40D1-AA82-D320E9262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66314A1-B04E-4C9D-B4F2-5A8D8A7B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29075E9-1F4C-4117-94EE-3E11810F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0AAF5A3-C28E-43CE-A412-ED3FB53C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576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EAB195-7979-4BCC-B30C-EC15DD4E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637F944-DC78-4815-9A67-D08D504E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BD95CE-F005-4F0D-9BB4-09D5A322E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1339297-8F1C-4C3F-80BD-EB5049C34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2224632-B12B-4D7C-A4B6-AB97811FA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1B618EE-952E-4334-A3BC-02914026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D3C0AE33-98C7-4725-B5EC-F0AC8DD6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43E41EA1-08D0-48C8-88FF-D1C18EDBF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921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399349-1C97-4808-B94D-03DF2FB6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92A38D3-6A65-4AA9-83E1-E415CB2C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9CF0CAB-8336-413F-A0EE-A90D2C4D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C975746-BD27-4C0A-95FF-E5C62FE5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773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CDA26094-F102-40DE-8EA0-97AAC7A5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3FD63DCD-3F84-4C8C-B08E-B318E2E7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FF397EB-F775-467B-8163-923A598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8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432718-CAE0-4F47-987C-5F2B44D1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434E176-09BA-4EF9-B012-D67FE6E0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C77EF72-13D7-45AC-9E23-0159B32F0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1BDA7B0-6CFB-425D-AA72-986D6AAA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7861343-5541-49A5-A5F7-8807A2F0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20AEDB3-6230-40A9-B5BE-888B2FB5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8242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B62250-85C7-4283-BDF6-8BEA2E9E5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62631E6-A138-4074-8C17-A10ECA42A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DCB99C2-49F7-4255-8F02-C20CC1C77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05FED75-FCEE-48D6-BC80-23489DA6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120317E-BF0C-44E5-B26B-6ACBE33C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9B23922-42B3-4693-8A3B-14075CC2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0413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2928124C-EA56-400C-AD91-846BDCF8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3D35D10-43C0-491D-98C7-CCADE2B37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7C6687A-9222-4F24-BB3B-40A1A2B2F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FCE2-6A48-40E1-BB71-C54DDF746C19}" type="datetimeFigureOut">
              <a:rPr lang="pt-BR" smtClean="0"/>
              <a:pPr/>
              <a:t>02/07/2020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AB51374-F09F-43CE-8178-575FE7D4A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CA65924-E97F-4629-990A-C9B6F4945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DD22-526E-41BF-A5DB-BCEFB16574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116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prev.sp.gov.br/novaprevidencia.aspx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0A259B-6079-4292-AF64-DEAEEE210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4246"/>
          </a:xfrm>
        </p:spPr>
        <p:txBody>
          <a:bodyPr/>
          <a:lstStyle/>
          <a:p>
            <a:r>
              <a:rPr lang="pt-BR" dirty="0"/>
              <a:t>REGRAS DE APOSENTADORIA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A65D36C-6E9C-4D9C-9600-8D7B13450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6609"/>
            <a:ext cx="9144000" cy="3071191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Pessoas com Deficiência – Lei Complementar 1354/2020</a:t>
            </a:r>
          </a:p>
        </p:txBody>
      </p:sp>
    </p:spTree>
    <p:extLst>
      <p:ext uri="{BB962C8B-B14F-4D97-AF65-F5344CB8AC3E}">
        <p14:creationId xmlns:p14="http://schemas.microsoft.com/office/powerpoint/2010/main" xmlns="" val="75074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FEDAF1-237E-4963-BC28-4CDDA67A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07165"/>
            <a:ext cx="10515600" cy="993913"/>
          </a:xfrm>
        </p:spPr>
        <p:txBody>
          <a:bodyPr/>
          <a:lstStyle/>
          <a:p>
            <a:pPr algn="ctr"/>
            <a:r>
              <a:rPr lang="pt-BR" u="sng" dirty="0"/>
              <a:t>OBSERVAÇÕES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E5034D0-25CA-4989-80E5-2E1DB8E30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52871"/>
            <a:ext cx="10515600" cy="3836780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 dos dados para elaboração dos slides – SPPREV – SP Previdência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</a:p>
          <a:p>
            <a:pPr lvl="0" algn="ctr"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lang="pt-BR" sz="2800" smtClean="0">
                <a:hlinkClick r:id="rId2"/>
              </a:rPr>
              <a:t>http://www.spprev.sp.gov.br/novaprevidencia.aspx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7880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EE6389-F0A6-4380-ABEB-4472BFA4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4º-A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3º, I da LCE nº 1.354/2020 </a:t>
            </a: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9A167CE-E045-416D-9244-9B7B880E9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Grave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100% da média aritmética definida na forma prevista no "caput" e §§ 1º, 2º e 3º do artigo 7º.</a:t>
            </a:r>
            <a:r>
              <a:rPr lang="pt-BR" sz="1200" dirty="0"/>
              <a:t>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5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ermanente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aplica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anos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 se Aplica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lang="pt-BR" sz="1100" dirty="0"/>
              <a:t> 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238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C7064D-C43C-43C7-9D03-DBCAEB37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4º-A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CE/89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 da LCE nº 1.354/2020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6BF617D-897A-4F44-BD46-EEB724CE2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Grave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100% da média aritmética definida na forma prevista no "caput" e §§ 1º, 2º e 3º do artigo 7º.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aplica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 se Aplica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78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8957C5-67FC-4FED-B0F4-670AC17E5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 fontScale="90000"/>
          </a:bodyPr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4º-A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3º, II da LCE nº 1.354/2020 </a:t>
            </a:r>
            <a:endParaRPr lang="pt-BR" sz="1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B5741D1-E644-49C0-ABFD-0B9970DB7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Moderada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100% da média aritmética definida na forma prevista no "caput" e §§ 1º, 2º e 3º do artigo 7º.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 aplica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3557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2360C3-904C-4B16-9969-2EF349E1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/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4º-A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II da LCE nº 1.354/2020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3CB38B4-32E5-4B24-B397-F72150BC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409"/>
            <a:ext cx="10515600" cy="5209554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Moderada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100% da média aritmética definida na forma prevista no "caput" e §§ 1º, 2º e 3º do artigo 7º.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 aplica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29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29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206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8FBA1C-6C22-4DDB-8720-CBB4E39D9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/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3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4º-A da CF/88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3º, III da LCE nº 1.354/2020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453DA95-4889-4C19-863B-B7249936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Leve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100% da média aritmética definida na forma prevista no "caput" e §§ 1º, 2º e 3º do artigo 7º.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 aplica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6248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CB16D1-1911-4292-8472-1C98781F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/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4º-A da CF/88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CE/89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III da LCE nº 1.354/2020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256C74-A987-49C1-ADC6-7185E59A8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196302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Leve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100% da média aritmética definida na forma prevista no "caput" e §§ 1º, 2º e 3º do artigo 7º.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 aplica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 anos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 se Aplica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9848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F6F84B-A32A-469E-A600-FA225CBA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/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3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4º-A da CF/88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3º, IV da LCE nº 1.354/2020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05AC463-8C64-4489-8C09-85682D57D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Idade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70% da média aritmética definida na forma prevista no "caput" e §§ 1º, 2º e 3º do artigo 7º, mais 1% por grupo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12 contribuições, até o máximo de 30%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45 anos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1%, por grupo de 12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contribuições</a:t>
            </a:r>
            <a:r>
              <a:rPr lang="pt-BR" sz="1050" dirty="0"/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Média </a:t>
            </a:r>
            <a:r>
              <a:rPr lang="pt-B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aritimética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4094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2D043E-40B2-49E2-898A-A7EA5FC8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/>
          <a:lstStyle/>
          <a:p>
            <a:r>
              <a:rPr kumimoji="0" lang="pt-BR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4º-A da CF/88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CE/89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3º, IV da LCE nº 1.354/2020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9A22D15-02F0-4490-B9C0-E206E432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 – PCD Idade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70% da média aritmética definida na forma prevista no "caput" e §§ 1º, 2º e 3º do artigo 7º, mais 1% por grupo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 12 contribuições, até o máximo de 30%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Idade e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DE REGRA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Permanente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BASE - 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45 anos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ESPECIAL  -  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de efetivo serviço público        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cargo efetivo, nível ou classe em que se der a aposentadoria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MÍN.) –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PROPORÇÃO DO BENEFÍCIO(PERCENTUAL MÁX).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ACRÉS.POR ANO DE CONTRIBUIÇÃO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1%, por grupo de 12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contribuições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 DE CÁLCULO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aritmética simples das remunerações adotadas como base para as contribuições aos regimes de previdência a que o(a) servidor(a), esteve vinculado(a), correspondentes a 100% do período contributivo, desde a competência julho de 1994 ou desde a do início da contribuição, se posterior àquela competência.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Teto do RGPS.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(Artigo 28 da Lei Complementar nº 1.354/2020) Tem direito a um abono de permanência equivalente no máximo ao valor da sua contribuição previdenciária até completar as exigências para 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8º da Lei Complementar nº 1.354/2020) Na mesma data utilizada para fins de reajuste dos benefícios do Regime Geral de Previdência Social, com base no Índice de Preços ao Consumidor - IPC, apurado pela Fundação Instituto de Pesquisas Econômicas - FIPE.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91428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2575</Words>
  <Application>Microsoft Office PowerPoint</Application>
  <PresentationFormat>Personalizar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REGRAS DE APOSENTADORIA</vt:lpstr>
      <vt:lpstr>FUNDAMENTO LEGAL: Art. 40, §§ 1º, III, 3º e 4º-A da CF/88 c.c CE/89 c.c Art. 3º, I da LCE nº 1.354/2020 </vt:lpstr>
      <vt:lpstr>FUNDAMENTO LEGAL: Art. 40, §§ 1º, III, 3º e 4º-A da CF/88 c.c CE/89 c.c Art. 3º, I da LCE nº 1.354/2020 </vt:lpstr>
      <vt:lpstr>FUNDAMENTO LEGAL:    Art. 40, §§ 1º, III, 3º e 4º-A da CF/88 c.c CE/89 c.c Art. 3º, II da LCE nº 1.354/2020 </vt:lpstr>
      <vt:lpstr>FUNDAMENTO LEGAL:    Art. 40, §§ 1º, III, 3º e 4º-A da CF/88 c.c CE/89 c.c Art. 3º, II da LCE nº 1.354/2020 </vt:lpstr>
      <vt:lpstr>FUNDAMENTO LEGAL:   Art. 40, §§ 1º, III, 3º e 4º-A da CF/88 c.c CE/89 c.c Art. 3º, III da LCE nº 1.354/2020 </vt:lpstr>
      <vt:lpstr>FUNDAMENTO LEGAL:   Art. 40, §§ 1º, III, 3º e 4º-A da CF/88 c.c CE/89 c.c Art. 3º, III da LCE nº 1.354/2020 </vt:lpstr>
      <vt:lpstr>FUNDAMENTO LEGAL:       Art. 40, §§ 1º, III, 3º e 4º-A da CF/88 c.c CE/89 c.c Art. 3º, IV da LCE nº 1.354/2020 </vt:lpstr>
      <vt:lpstr>FUNDAMENTO LEGAL:       Art. 40, §§ 1º, III, 3º e 4º-A da CF/88 c.c CE/89 c.c Art. 3º, IV da LCE nº 1.354/2020 </vt:lpstr>
      <vt:lpstr>OBSERVAÇÕES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REGRAS DE APOSENTADORIA</dc:title>
  <dc:creator>Ricardo Martinez Rodrigues Eiras</dc:creator>
  <cp:lastModifiedBy>PC</cp:lastModifiedBy>
  <cp:revision>16</cp:revision>
  <dcterms:created xsi:type="dcterms:W3CDTF">2020-07-02T12:57:26Z</dcterms:created>
  <dcterms:modified xsi:type="dcterms:W3CDTF">2020-07-02T15:04:42Z</dcterms:modified>
</cp:coreProperties>
</file>