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2EAED2-B1A8-4EBA-AE22-1B25089CB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A578B8E-6E98-4E79-A84F-D261E9029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28AB563-2F59-4BEC-B405-90A9D608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F998946-381A-4FDF-A91B-33A14EB4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8F239DB-8C50-4DE9-874C-61E03E2A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8400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BCC02E-DC42-4878-9045-0660F9F4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5A007B2-DD80-4F85-B81E-3090595BA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59FC0B8-F86B-4CFB-BF01-C3B8CB73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C410245-8341-489A-8317-B495F746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71BF32F-6A7B-4CD7-93C8-B27F6697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980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3ECE7DC-19EE-4095-B113-741AFB57B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F9C2879-E287-4326-B6A8-9B4B817A8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1E1EEB9-F1A2-4B1C-BAE1-894C5EA5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C01D863-1D66-4ABB-AFBD-8DB8FEB8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E94FD33-94A1-4826-953E-C43BC0B2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46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D3757E-0167-4EB3-BC75-AC43DBC9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91175BF-5C23-47DA-93A1-C9ACB7924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08BFE97-2AA4-4786-A76A-1F5AA801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9033F7E-1667-417E-A02C-66CCB9EF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76E67E7-086C-447E-90B2-326B3E32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4635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B14C279-E620-4B5A-B9B1-FE9AC4BC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94BBFF9-B908-401C-A836-C2E0D4DD0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6CA1901-233F-4456-B16D-1361BE2C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E2956CB-9E5A-4019-B377-7BB314E3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E3DD179-9148-4326-A5E4-9462A3BD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1539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B518E2-8FDD-42C9-B30E-1A80B565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DAF63C6-D86A-4B55-9CBC-828E6D736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745313B-C140-43FD-BA69-56A500C22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5D110F2-6D3E-479B-935B-0996A885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EB4EF6-74E7-47C5-BC6D-DEF57977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7A5F1B0-CAD6-48AA-8676-9CCF34B6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9947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14024B3-7995-494C-9980-EC4E924E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C0F92FF-1C93-4509-8D99-778052A52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308FA7F2-CF7F-49D6-87E2-E6209CF39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DE3FB765-7AA7-406B-ABAA-628F3E345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73F8F704-11B1-4411-8821-943A8078E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1CABA923-BD1A-4C2B-937D-EB5D491A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CBD83C5F-1EEF-41C1-92B6-ECDACBB5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E5CD2FF9-CCB6-46AA-AA22-799D7679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0611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805537-B3C5-4FA2-B92D-5D78E282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34CC64CD-7F31-4FAD-A90F-AB075399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0E4D7C05-121B-46B5-983C-B38FE09C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9FA218FA-FDEF-4B00-88C3-BA17E116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2714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21317638-1D66-4DA2-BD89-FE05D0E3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04A5130D-1315-40FD-9880-74AEF1F1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21F4EF0-7622-4D69-BA19-19592B1D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8037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88C734F-B27F-41C8-BD34-B7F69467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A04DA18-1B55-434A-94A8-B61B2510A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D8487CD-65C4-44A9-B13C-65636D3F4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A14929CA-1297-465C-9702-FBC20EEC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F911EBB-DABC-4B2B-A14A-4EF7D180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1C454FA5-6250-455C-8C19-791C61D4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8295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7F627C-9C81-47E0-A1F6-1F36F09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E78AE24C-0E89-4159-BA0C-3D684AFFA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34C7CEB1-642E-4C67-AEFF-ED9AF8809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AC3F997-F3C0-4424-BACB-D568251D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80604DF2-0B2E-4434-B348-C252EA6C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4793E36-AD27-44A1-AFD9-0D67A31B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572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FDCCB7FD-A20F-47B2-B334-E69856465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1785EA5-B591-49F2-8BC0-DB3C7514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D7DB8FE-CBE6-47C0-80E1-AE7D90E62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DE8B-5C8E-409E-B1A4-A9360933F79A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F71D2D4-D1D6-4D55-80F3-7F824D194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2CDA9D1-F460-404C-9658-0846427CA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9A774-2D7A-4D53-A78C-132DDF7034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4026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prev.sp.gov.br/novaprevidencia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90CB6F-3EA9-4610-A7FC-975BEF78E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REGRAS DE APOSENTADORIA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FD5C78A-5720-461F-9C15-A71F9359DE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Direito Adquirido – REGRA </a:t>
            </a:r>
            <a:r>
              <a:rPr lang="pt-BR" dirty="0" smtClean="0"/>
              <a:t>GERAL</a:t>
            </a:r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 smtClean="0"/>
              <a:t>o servidor </a:t>
            </a:r>
            <a:r>
              <a:rPr lang="pt-BR" dirty="0" smtClean="0"/>
              <a:t>que cumpriu TODOS os requisitos exigidos em lei de uma determinada regra anterior à Reforma.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7072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412200A-F20A-4FDD-A06B-066F7BADC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27"/>
          </a:xfrm>
        </p:spPr>
        <p:txBody>
          <a:bodyPr>
            <a:normAutofit fontScale="90000"/>
          </a:bodyPr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pt-BR" sz="18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190D478-3A55-41F1-AB70-2B0C9ECE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49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1192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211BA1-77B1-450F-B748-99ABDAD4F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9B0073-2CF9-43C6-988F-AECCBCD37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54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239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0A05F1-2F47-4A5F-BC7C-92ED1711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CD814E-CE7C-4319-B0A5-9EF9A0D95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6"/>
            <a:ext cx="10515600" cy="505052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FEMININO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590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04BF66B-25CC-4F8C-9BDA-4731B5F89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76B1433-088B-4ACE-8C01-B4E507D5D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4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MASCULINO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4011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F79D65-2261-43A5-A989-8D8CA503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A582AAA-2106-4CA2-B148-F14ECE704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51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0107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62870B0-17B1-485C-AACA-4E7DFCA4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CB5D97-654A-4C4E-904E-7F04EDC4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1697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56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54723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64F9DB3-74E4-400D-BE59-EDAF438D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972D876-186C-4046-A826-D8A362013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52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78624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D59D665-B346-4F8A-A249-A8445E93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BFD1385-8DF2-49C2-B842-779573831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130041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57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66764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45037F-9B1D-44E5-9258-946797F4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3FBD5F8-39D7-4EBC-A998-FE0169A6B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74292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11F5E14-023D-4CCB-AEC8-B56F02622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/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D974541-7746-4B5C-8D33-7DEFCD35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8"/>
            <a:ext cx="10515600" cy="5275815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58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9912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4382EAF-327F-4479-AD96-FACDA6EDE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23372"/>
            <a:ext cx="11529391" cy="55346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Voluntária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CONDIÇÃO DO PROVENTO - 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CRITÉRIO  - 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Idade e Tempo de Contribuição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SEXO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FEMININO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ADMISSÃO NO SERVIÇO PÚBLICO - 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Até 7/3/2020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IDADE MÍNIMA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55 anos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IDADE MÁXIMA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74 anos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 DE CONTRIBUIÇÃO MÍNIMO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 anos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 DE CONTRIBUIÇÃO BASE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EFETIVO EXERCÍCIO NO SERV. PÚBLICO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anos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 NO CARGO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 anos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EFETIVO EXERCÍCIO NO CARGO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CARREIRA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PEDÁGIO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PERCENTUAL MÁX.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-  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REDUTOR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CÁLCULO DOS PROVENTOS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Média contributiva extraindo-se 80% das maiores contribuições a partir do mês-base  julho de 1994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pt-BR" sz="16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TETO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(§ 11 do art.40) Aplica-se o limite fixado no art. 37 inciso XI (Teto salarial do Governador ou do Desembargador do TJ) Decreto 48.407, de 06/01/2004, e teto do RGPS para os ingressantes após a implantação do Regime de Previdência Complementar.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ABONO PERMANÊNCIA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lang="pt-BR" sz="1100" dirty="0"/>
              <a:t> </a:t>
            </a:r>
            <a:endParaRPr lang="pt-BR" sz="16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PARIDADE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Não</a:t>
            </a:r>
            <a:r>
              <a:rPr lang="pt-BR" sz="1100" dirty="0"/>
              <a:t>             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EAJUSTE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(Art. 15 da Lei nº 10.887/2004) Os proventos de aposentadoria e pensões de que tratam os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arts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lang="pt-BR" sz="1100" dirty="0"/>
              <a:t> </a:t>
            </a:r>
            <a:endParaRPr lang="pt-BR" sz="16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OBSERVAÇÕES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 NIHIL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DD55739F-BAA2-4FC5-A147-E380A921F3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810" y="732441"/>
            <a:ext cx="10995990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FUNDAMENTAÇÃO LEGAL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Art. 40, §§ 1º, III e 3º da CF/88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c.c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CE/89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c.c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Art. 26 da LCE n. 1.354/20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c.c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Art. 40, § 1º, III, "a" da CF/88 alt. p/ EC n. 20/98 e EC n. 41/03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37354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399E02D-9A2F-4870-B2EC-05224471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/>
          </a:bodyPr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80BB55B-5EBA-406F-B5B0-C1E5CF1EB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4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54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160322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3D8E3-9C5C-4ABE-863C-25196039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A7FC8EC-F46E-41F8-B02B-DC5A17141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59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9331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86CD2B4-057E-4DC0-BB13-0846DD9DB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343A8C0-AC83-44FD-82F2-81BBB08E0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 74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081909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18F08D9-9876-414D-BC6E-4D0965B4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/>
          <a:lstStyle/>
          <a:p>
            <a:r>
              <a:rPr kumimoji="0" lang="pt-BR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AE33F63-4A77-4DE1-B789-747B8C498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4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 MASCULINO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74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27718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2918F6-1B4F-4E2D-948F-67B817E5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 fontScale="90000"/>
          </a:bodyPr>
          <a:lstStyle/>
          <a:p>
            <a:r>
              <a:rPr kumimoji="0" lang="pt-BR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126, III, "c" da CE/89 (redação original) c/c Art. 3º da EC n. 20/98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 da EC n. 41/03</a:t>
            </a:r>
            <a:r>
              <a:rPr lang="pt-BR" sz="18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526C9D4-7CD4-490B-8A64-165391BF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Tempo de Serviço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 FEMININO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 em 16/112/1998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em 16/2/1998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se aplica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</a:t>
            </a: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Proventos proporcionais ao tempo de contribuição (última remuneração no cargo efetivo). x/30 avos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 proventos não poderão exceder a remuneração no cargo efetivo em que ser a aposentadoria. (§ 11 do art. 40) Aplica-se o limite fixado no art. 37,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inc.XI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(Teto salarial do governador ou do Desembargador do TJ) Decreto nº 48.407, de 06/01/2004</a:t>
            </a:r>
            <a:r>
              <a:rPr lang="pt-BR" sz="1050" dirty="0"/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</a:t>
            </a: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lang="pt-BR" sz="1050" dirty="0"/>
              <a:t> </a:t>
            </a:r>
            <a:endParaRPr lang="pt-BR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nihil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4781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58E4A5-5D69-4A26-A1B3-52DCAC8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126, III, "c" da CE/89 (redação original) c/c Art. 3º da EC n. 20/98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BFF2217-864D-4D08-AFCE-DD89512C6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Tempo de Serviço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anos em 16/112/1998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anos em 16/2/1998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Proventos proporcionais ao tempo de contribuição (última remuneração no cargo efetivo). x/35 avos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7346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DE30DBF-A5B0-4631-A278-5AD74044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40, §§1º, III e 3º da CF/88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CF/89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Art. 26 da LCE n. 1.354/20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6º, I, II, III, IV da EC n. 41/03 alt. p/ EC  n. 47/05</a:t>
            </a:r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CBD837C-98C2-4FE4-AF5F-B2897533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Última remuneração no cargo efetivo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 proventos não poderão exceder a remuneração no cargo efetivo em que ser a aposentadoria. (§ 11 do art. 40) Aplica-se o limite fixado no art. 37,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inc.XI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(Teto salarial do governador ou do Desembargador do TJ) Decreto nº 48.407, de 06/01/2004</a:t>
            </a:r>
            <a:r>
              <a:rPr lang="pt-BR" sz="1050" dirty="0"/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34450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AEE7B79-A37C-4B33-9073-DFA1B425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40, §§1º, III e 3º da CF/88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6º, I, II, III, IV da EC n. 41/03 alt. p/ EC  n. 47/05</a:t>
            </a:r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369E091-F0EE-4470-8513-6A37D5899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1697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99053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1336788-15C6-4AEE-B884-D24A266D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>
            <a:normAutofit/>
          </a:bodyPr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3º, I, II, III, parágrafo único da EC n. 47/05</a:t>
            </a:r>
            <a:r>
              <a:rPr lang="pt-BR" sz="18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21214C0-F8E3-441D-97E6-F185ADC07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4"/>
            <a:ext cx="10515600" cy="5063779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BR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Idade mínima resultante da redução, relativamente aos limites do art. 40, § 1º, inciso III, </a:t>
            </a:r>
            <a:r>
              <a:rPr lang="pt-BR" sz="17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alinea</a:t>
            </a:r>
            <a:r>
              <a:rPr lang="pt-BR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"a", da CF, de um ano de idade para cada ano de contribuição que exceder 35 anos, se homem, ou 30 anos, se mulher.</a:t>
            </a:r>
            <a:r>
              <a:rPr lang="pt-BR" sz="17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973121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F52554-8047-4A6F-90BC-D9B550E9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1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651979B-DA81-4DE2-9402-06F02903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7"/>
            <a:ext cx="10515600" cy="5222806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1993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B9162BE-B580-421B-B063-0E1812FD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/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FUNDAMENTAÇÃO LEGAL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Art. 40, §§ 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Art. 40, § 1º, III, "a" da CF/88 alt. p/ EC n. 20/98 e EC n. 41/03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C74CC97-BA42-4EF5-8B07-AE0933D82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8"/>
            <a:ext cx="10515600" cy="5222805"/>
          </a:xfr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7/3/2020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  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Média contributiva extraindo-se 80% das maiores contribuições a partir do mês-base  julho de 1994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.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(§ 11 do art.40) Aplica-se o limite fixado no art. 37 inciso XI (Teto salarial do Governador ou do Desembargador do TJ) Decreto 48.407, de 06/01/2004, e teto do RGPS para os ingressantes após a implantação do Regime de Previdência Complementar.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NIHIL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771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0CAADAC-6C02-47EC-BA2D-9A166C06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3º, I, II, III, parágrafo único da EC n. 47/05</a:t>
            </a:r>
            <a:r>
              <a:rPr lang="pt-BR" sz="18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62741CC-E923-4BF7-8B10-7E751ED79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659547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4A701CE-59E1-4B0F-BB0C-86E9F239B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329342E-A338-406A-AFFD-DE70FF7F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4"/>
            <a:ext cx="10515600" cy="4997519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 MASCULINO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59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17877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C08544-44AA-4AF7-B632-CAAA9C93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625539E-F7B3-491B-9803-6B280FC58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8"/>
            <a:ext cx="10515600" cy="5222805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 FEMININO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32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28558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1A962B5-98B4-4C0C-975C-80818FFB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2F4212C-C236-4A39-BFAD-D08A3333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 MASCULINO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58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37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546991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EE3990B-0132-4B15-B85D-6F58DD64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7C21487-203C-40C0-8C1F-16E00AB87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 FEMININO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52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20219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F9EFA7-1701-4CB4-A250-DFAE8370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A202BB3-282A-449D-8DD5-8D90F9A08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1697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57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38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47154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97E35CC-EFBC-4C5D-82D3-AF15AACF5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3031DC3-E6D6-411B-ACD9-1C486FE5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51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8747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CA3BD21-4DBD-4BCD-97CA-03405B9C5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CA1D27-F1FB-49D4-9E96-80048071C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1697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56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39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71344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A8D6FAF-3DD9-4A5F-BBD9-7E0CA2EE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945F901-2747-4A70-9353-8A2121A4B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410"/>
            <a:ext cx="10515600" cy="5209553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FEMININO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19223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22E52A8-6038-49FD-BC83-C31D55BE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/>
          <a:lstStyle/>
          <a:p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I, II, III, parágrafo único da EC n. 47/05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06E6720-5A5E-4711-869D-EB3FB8E3B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4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 – MASCULINO       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Idade mínima resultante da redução, relativamente aos limites do art. 40, § 1º, inciso III, </a:t>
            </a:r>
            <a:r>
              <a:rPr kumimoji="0" lang="pt-B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alinea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"a", da CF, de um ano de idade para cada ano de contribuição que exceder 35 anos, se homem, ou 30 anos, se mulher.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0088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7B309FD-305B-4858-B93C-62FB0AD2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300"/>
          </a:xfrm>
        </p:spPr>
        <p:txBody>
          <a:bodyPr>
            <a:normAutofit/>
          </a:bodyPr>
          <a:lstStyle/>
          <a:p>
            <a:r>
              <a:rPr lang="pt-BR" sz="1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FUNDAMENTAÇÃO LEGAL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Art. 40, §§ 1º, III e 3º da CF/88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CF/89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Art. 26 da LCE n. 1.354/20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40, § 1º, III, "b" da CF/88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alt.p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 EC n. 20/98 e EC n. 41/03</a:t>
            </a:r>
            <a:r>
              <a:rPr lang="pt-BR" sz="800" dirty="0"/>
              <a:t>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F7ED9A4-D681-4892-B803-F9335194C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5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7/3/2020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  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a 30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Média contributiva extraindo-se 80% das maiores contribuições a partir do mês-base  julho de 1994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.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(§ 11 do art.40) Aplica-se o limite fixado no art. 37 inciso XI (Teto salarial do Governador ou do Desembargador do TJ) Decreto 48.407, de 06/01/2004, e teto do RGPS para os ingressantes após a implantação do Regime de Previdência Complementar. 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lang="pt-BR" sz="1100" dirty="0"/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(Art. 15 da Lei nº 10.887/2004) Os proventos de aposentadoria e pensões de que tratam os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arts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lang="pt-BR" sz="1100" dirty="0"/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lang="pt-BR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Proporcionais ao Tempo de Contribuição: X/35 avos, se homem, e X/30 avos, se mulher. Aplicação da Lei nº 10.887/2004.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747153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DDFFB6E-D203-4D05-9FEB-2C82D085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u="sng" dirty="0"/>
              <a:t>OBSERVAÇÕES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5774FDE-F476-427C-94A9-191189E86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Fonte dos dados para elaboração dos slides – SPPREV – SP Previdência</a:t>
            </a:r>
          </a:p>
          <a:p>
            <a:pPr marL="0" indent="0" algn="just">
              <a:buNone/>
            </a:pPr>
            <a:r>
              <a:rPr lang="pt-BR" dirty="0"/>
              <a:t>				</a:t>
            </a:r>
          </a:p>
          <a:p>
            <a:pPr marL="0" indent="0" algn="just">
              <a:buNone/>
            </a:pPr>
            <a:r>
              <a:rPr lang="pt-BR" dirty="0"/>
              <a:t>	 </a:t>
            </a:r>
            <a:r>
              <a:rPr lang="pt-BR" dirty="0" smtClean="0"/>
              <a:t>    </a:t>
            </a:r>
            <a:r>
              <a:rPr lang="pt-BR" dirty="0" smtClean="0">
                <a:hlinkClick r:id="rId2"/>
              </a:rPr>
              <a:t>http://www.spprev.sp.gov.br/novaprevidencia.aspx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				</a:t>
            </a:r>
          </a:p>
        </p:txBody>
      </p:sp>
    </p:spTree>
    <p:extLst>
      <p:ext uri="{BB962C8B-B14F-4D97-AF65-F5344CB8AC3E}">
        <p14:creationId xmlns="" xmlns:p14="http://schemas.microsoft.com/office/powerpoint/2010/main" val="5459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372ACE-CE4C-43CB-9626-C70F5EA7C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: Art. 40, §§ 1º, III e 3º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40, § 1º, III, "b"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alt.p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/ EC n. 20/98 e EC n. 41/03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A1543B1-C881-48BA-9540-1720831B9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2"/>
            <a:ext cx="10515600" cy="4918006"/>
          </a:xfr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7/3/2020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65  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a 35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anos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Média contributiva extraindo-se 80% das maiores contribuições a partir do mês-base  julho de 1994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.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(§ 11 do art.40) Aplica-se o limite fixado no art. 37 inciso XI (Teto salarial do Governador ou do Desembargador do TJ) Decreto 48.407, de 06/01/2004, e teto do RGPS para os ingressantes após a implantação do Regime de Previdência Complementar.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Proporcionais ao Tempo de Contribuição: X/35 avos, se homem, e X/30 avos, se mulher. Aplicação da Lei nº 10.887/2004.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3902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43CFDE4-AC3A-482B-98A6-E0FB7E2E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/>
          </a:bodyPr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§§1º, III e 3º da CF/88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CF/89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Art. 26 da LCE n. 1.354/20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40, §1º, III, "a" da CF/88 alt. p/ EC n. 20/98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Art. 3º, §2º da EC 41/03</a:t>
            </a:r>
            <a:r>
              <a:rPr lang="pt-BR" sz="800" dirty="0"/>
              <a:t>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F98CF7E-4015-416B-8C00-C24CFB8EF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1697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anos</a:t>
            </a: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31/12/2003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– 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Última remuneração no cargo efetivo.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 proventos não poderão exceder a remuneração no cargo efetivo em que ser a aposentadoria. (§ 11 do art. 40) Aplica-se o limite fixado no art. 37,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inc.XI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(Teto salarial do governador ou do Desembargador do TJ) Decreto nº 48.407, de 06/01/2004</a:t>
            </a:r>
            <a:r>
              <a:rPr lang="pt-BR" sz="1050" dirty="0"/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7524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7224CE-D352-415C-AF2F-6BE2EEDA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§§1º, III e 3º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CF/89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40, §1º, III, "a" da CF/88 alt. p/ EC n. 20/98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 Art. 3º, §2º da EC 41/03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DB48AEE-C0D3-4B0C-A926-3FB3220AE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em 31/12/2003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–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-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4846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C428BC-3827-487F-A78C-6794D03C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>
            <a:normAutofit/>
          </a:bodyPr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</a:t>
            </a:r>
            <a:r>
              <a:rPr kumimoji="0" lang="pt-BR" sz="16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§§1º, III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CF/89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 1º, II da EC n. 41/03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46CC1E1-C33D-417A-9F03-97AC2D528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6"/>
            <a:ext cx="10515600" cy="5050527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FEMININO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48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- 30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Média contributiva extraindo-se 80% das maiores contribuições a partir do mês-base  julho de 1994.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 proventos não poderão exceder a remuneração no cargo efetivo em que ser a aposentadoria. (§ 11 do art. 40) Aplica-se o limite fixado no art. 37,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inc.XI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(Teto salarial do governador ou do Desembargador do TJ) Decreto nº 48.407, de 06/01/2004</a:t>
            </a:r>
            <a:r>
              <a:rPr lang="pt-BR" sz="1050" dirty="0"/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(Art. 15 da Lei nº 10.887/2004) Os proventos de aposentadoria e pensões de que tratam os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arts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74942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5DEEDD-5C5C-40CF-AD0F-4150EB6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FUNDAMENTAÇÃO LEGAL: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§§1º, III e 3º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CF/89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 1º, II da EC n. 41/03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B0F2628-1588-4DEA-9D3B-571414F10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Proporcional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MASCULINO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- 35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PEDÁGIO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35% - 5,0% ao ano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06/01/2004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Nos termos do Artigo 28 da Lei Complementar nº 1.354/2020, tem direito a um abono de permanência equivalente no máximo ao valor da sua contribuição previdenciária até completar as exigências para a aposentadoria compulsória.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OBSERVAÇÃO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*Os pedágios deverão ser pagos sobre o tempo que, em 16/12/1998, faltaria para atingir os requisitos do tempo de contribuição.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28943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13183</Words>
  <Application>Microsoft Office PowerPoint</Application>
  <PresentationFormat>Personalizar</PresentationFormat>
  <Paragraphs>503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do Office</vt:lpstr>
      <vt:lpstr>    REGRAS DE APOSENTADORIA</vt:lpstr>
      <vt:lpstr>FUNDAMENTAÇÃO LEGAL: Art. 40, §§ 1º, III e 3º da CF/88 c.c CE/89 c.c Art. 26 da LCE n. 1.354/20 c.c Art. 40, § 1º, III, "a" da CF/88 alt. p/ EC n. 20/98 e EC n. 41/03</vt:lpstr>
      <vt:lpstr>FUNDAMENTAÇÃO LEGAL: Art. 40, §§ 1º, III e 3º da CF/88 c.c CE/89 c.c Art. 26 da LCE n. 1.354/20 c.c Art. 40, § 1º, III, "a" da CF/88 alt. p/ EC n. 20/98 e EC n. 41/03</vt:lpstr>
      <vt:lpstr>FUNDAMENTAÇÃO LEGAL: Art. 40, §§ 1º, III e 3º da CF/88 c.c. CF/89 c.c. Art. 26 da LCE n. 1.354/20 c.c Art. 40, § 1º, III, "b" da CF/88 alt.p/ EC n. 20/98 e EC n. 41/03 </vt:lpstr>
      <vt:lpstr>FUNDAMENTAÇÃO LEGAL: Art. 40, §§ 1º, III e 3º da CF/88 c.c. CF/89 c.c. Art. 26 da LCE n. 1.354/20 c.c Art. 40, § 1º, III, "b" da CF/88 alt.p/ EC n. 20/98 e EC n. 41/03 </vt:lpstr>
      <vt:lpstr>FUNDAMENTAÇÃO LEGAL: Art. 40, §§1º, III e 3º da CF/88 c.c. CF/89 c.c. Art. 26 da LCE n. 1.354/20 c.c Art. 40, §1º, III, "a" da CF/88 alt. p/ EC n. 20/98 c.c. Art. 3º, §2º da EC 41/03 </vt:lpstr>
      <vt:lpstr>FUNDAMENTAÇÃO LEGAL: Art. 40, §§1º, III e 3º da CF/88 c.c. CF/89 c.c. Art. 26 da LCE n. 1.354/20 c.c Art. 40, §1º, III, "a" da CF/88 alt. p/ EC n. 20/98 c.c. Art. 3º, §2º da EC 41/03 </vt:lpstr>
      <vt:lpstr>FUNDAMENTAÇÃO LEGAL:  Art. 40, §§1º, III e 3º da CF/88 c.c. CF/89 c.c. Art. 26 da LCE n. 1.354/20 c.c Art. 2º, I, II, III, "a" e "b", § 1º, II da EC n. 41/03 </vt:lpstr>
      <vt:lpstr>FUNDAMENTAÇÃO LEGAL: 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2º, I, II, III, "a" e "b", § 1º, II da EC n. 41/03 </vt:lpstr>
      <vt:lpstr>FUNDAMENTAÇÃO LEGAL: Art. 40, §§1º, III e 3º da CF/88 c.c. CF/89 c.c. Art. 26 da LCE n. 1.354/20 c.c Art. 126, III, "c" da CE/89 (redação original) c/c Art. 3º da EC n. 20/98 c.c Art. 3º da EC n. 41/03 </vt:lpstr>
      <vt:lpstr>FUNDAMENTAÇÃO LEGAL: Art. 40, §§1º, III e 3º da CF/88 c.c. CF/89 c.c. Art. 26 da LCE n. 1.354/20 c.c Art. 126, III, "c" da CE/89 (redação original) c/c Art. 3º da EC n. 20/98 c.c Art. 3º da EC n. 41/03 </vt:lpstr>
      <vt:lpstr>FUNDAMENTAÇÃO LEGAL:  Art. 40, §§1º, III e 3º da CF/88 c.c. CF/89 c.c. Art. 26 da LCE n. 1.354/20 c.c Art. 6º, I, II, III, IV da EC n. 41/03 alt. p/ EC  n. 47/05 </vt:lpstr>
      <vt:lpstr>FUNDAMENTAÇÃO LEGAL:  Art. 40, §§1º, III e 3º da CF/88 c.c. CF/89 c.c. Art. 26 da LCE n. 1.354/20 c.c Art. 6º, I, II, III, IV da EC n. 41/03 alt. p/ EC  n. 47/05 </vt:lpstr>
      <vt:lpstr>FUNDAMENTAÇÃO LEGAL: Art. 40, §§1º, III e 3º da CF/88 c.c. CF/89 c.c. Art. 26 da LCE n. 1.354/20 c.c Art. 3º, I, II, III, parágrafo único da EC n. 47/05 </vt:lpstr>
      <vt:lpstr>FUNDAMENTAÇÃO LEGAL: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FUNDAMENTAÇÃO LEGAL:  Art. 40, §§1º, III e 3º da CF/88 c.c. CF/89 c.c. Art. 26 da LCE n. 1.354/20 c.c Art. 3º, I, II, III, parágrafo único da EC n. 47/05 </vt:lpstr>
      <vt:lpstr>OBSERVAÇÕES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REGRAS DE APOSENTADORIA</dc:title>
  <dc:creator>Ricardo Martinez Rodrigues Eiras</dc:creator>
  <cp:lastModifiedBy>PC</cp:lastModifiedBy>
  <cp:revision>53</cp:revision>
  <dcterms:created xsi:type="dcterms:W3CDTF">2020-06-30T12:46:25Z</dcterms:created>
  <dcterms:modified xsi:type="dcterms:W3CDTF">2020-07-02T15:21:17Z</dcterms:modified>
</cp:coreProperties>
</file>