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305" r:id="rId7"/>
    <p:sldId id="261" r:id="rId8"/>
    <p:sldId id="262" r:id="rId9"/>
    <p:sldId id="263" r:id="rId10"/>
    <p:sldId id="264" r:id="rId11"/>
    <p:sldId id="265" r:id="rId12"/>
    <p:sldId id="266" r:id="rId13"/>
    <p:sldId id="315" r:id="rId14"/>
    <p:sldId id="267" r:id="rId15"/>
    <p:sldId id="268" r:id="rId16"/>
    <p:sldId id="269" r:id="rId17"/>
    <p:sldId id="270" r:id="rId18"/>
    <p:sldId id="271" r:id="rId19"/>
    <p:sldId id="272" r:id="rId20"/>
    <p:sldId id="273" r:id="rId21"/>
    <p:sldId id="308" r:id="rId22"/>
    <p:sldId id="274" r:id="rId23"/>
    <p:sldId id="275" r:id="rId24"/>
    <p:sldId id="316" r:id="rId25"/>
    <p:sldId id="276" r:id="rId26"/>
    <p:sldId id="277" r:id="rId27"/>
    <p:sldId id="278" r:id="rId28"/>
    <p:sldId id="279" r:id="rId29"/>
    <p:sldId id="319" r:id="rId30"/>
    <p:sldId id="320" r:id="rId31"/>
    <p:sldId id="280" r:id="rId32"/>
    <p:sldId id="317" r:id="rId33"/>
    <p:sldId id="281" r:id="rId34"/>
    <p:sldId id="282" r:id="rId35"/>
    <p:sldId id="283" r:id="rId36"/>
    <p:sldId id="284" r:id="rId37"/>
    <p:sldId id="285" r:id="rId38"/>
    <p:sldId id="321" r:id="rId39"/>
    <p:sldId id="286" r:id="rId40"/>
    <p:sldId id="287" r:id="rId41"/>
    <p:sldId id="288" r:id="rId42"/>
    <p:sldId id="289" r:id="rId43"/>
    <p:sldId id="290" r:id="rId44"/>
    <p:sldId id="292" r:id="rId45"/>
    <p:sldId id="293" r:id="rId46"/>
    <p:sldId id="301" r:id="rId47"/>
    <p:sldId id="302" r:id="rId48"/>
    <p:sldId id="303" r:id="rId49"/>
    <p:sldId id="304" r:id="rId50"/>
    <p:sldId id="294" r:id="rId51"/>
    <p:sldId id="295" r:id="rId52"/>
    <p:sldId id="296" r:id="rId53"/>
    <p:sldId id="297" r:id="rId54"/>
    <p:sldId id="298" r:id="rId55"/>
    <p:sldId id="32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105" d="100"/>
          <a:sy n="105" d="100"/>
        </p:scale>
        <p:origin x="1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2A54C80-263E-416B-A8E0-580EDEADCBDC}"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9/17/2020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3FE7B-7A9B-4705-8444-1BF96ED5E55E}"/>
              </a:ext>
            </a:extLst>
          </p:cNvPr>
          <p:cNvSpPr>
            <a:spLocks noGrp="1"/>
          </p:cNvSpPr>
          <p:nvPr>
            <p:ph type="ctrTitle"/>
          </p:nvPr>
        </p:nvSpPr>
        <p:spPr/>
        <p:txBody>
          <a:bodyPr/>
          <a:lstStyle/>
          <a:p>
            <a:r>
              <a:rPr lang="pt-BR" b="1" dirty="0"/>
              <a:t>LEI COMPLEMENTAR Nª 1354 DE 06/03/2020</a:t>
            </a:r>
          </a:p>
        </p:txBody>
      </p:sp>
      <p:sp>
        <p:nvSpPr>
          <p:cNvPr id="3" name="Subtítulo 2">
            <a:extLst>
              <a:ext uri="{FF2B5EF4-FFF2-40B4-BE49-F238E27FC236}">
                <a16:creationId xmlns:a16="http://schemas.microsoft.com/office/drawing/2014/main" id="{C73D4039-EFCD-4C12-B0AE-D05A79E662C4}"/>
              </a:ext>
            </a:extLst>
          </p:cNvPr>
          <p:cNvSpPr>
            <a:spLocks noGrp="1"/>
          </p:cNvSpPr>
          <p:nvPr>
            <p:ph type="subTitle" idx="1"/>
          </p:nvPr>
        </p:nvSpPr>
        <p:spPr>
          <a:xfrm>
            <a:off x="1139688" y="4050836"/>
            <a:ext cx="8335616" cy="1024747"/>
          </a:xfrm>
        </p:spPr>
        <p:txBody>
          <a:bodyPr>
            <a:normAutofit fontScale="92500"/>
          </a:bodyPr>
          <a:lstStyle/>
          <a:p>
            <a:r>
              <a:rPr lang="pt-BR" b="1" dirty="0"/>
              <a:t>Dispõe sobre as aposentadorias e pensões do Regime Próprio de Previdência dos Servidores Públicos ocupantes de cargo de provimento efetivo, nos termos do artigo 126 da Constituição do Estado de São Paulo, e dá outras providências</a:t>
            </a:r>
          </a:p>
        </p:txBody>
      </p:sp>
    </p:spTree>
    <p:extLst>
      <p:ext uri="{BB962C8B-B14F-4D97-AF65-F5344CB8AC3E}">
        <p14:creationId xmlns:p14="http://schemas.microsoft.com/office/powerpoint/2010/main" val="195665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29FFE-FD67-4F62-B23B-51255E4D0DD8}"/>
              </a:ext>
            </a:extLst>
          </p:cNvPr>
          <p:cNvSpPr>
            <a:spLocks noGrp="1"/>
          </p:cNvSpPr>
          <p:nvPr>
            <p:ph type="title"/>
          </p:nvPr>
        </p:nvSpPr>
        <p:spPr/>
        <p:txBody>
          <a:bodyPr/>
          <a:lstStyle/>
          <a:p>
            <a:r>
              <a:rPr lang="pt-BR" dirty="0"/>
              <a:t>Artigo 7º Do Cálculo da Aposentadoria</a:t>
            </a:r>
            <a:br>
              <a:rPr lang="pt-BR" dirty="0"/>
            </a:br>
            <a:endParaRPr lang="pt-BR" dirty="0"/>
          </a:p>
        </p:txBody>
      </p:sp>
      <p:sp>
        <p:nvSpPr>
          <p:cNvPr id="3" name="Espaço Reservado para Conteúdo 2">
            <a:extLst>
              <a:ext uri="{FF2B5EF4-FFF2-40B4-BE49-F238E27FC236}">
                <a16:creationId xmlns:a16="http://schemas.microsoft.com/office/drawing/2014/main" id="{8D4003DE-AA86-43A8-A606-582B3F9F736E}"/>
              </a:ext>
            </a:extLst>
          </p:cNvPr>
          <p:cNvSpPr>
            <a:spLocks noGrp="1"/>
          </p:cNvSpPr>
          <p:nvPr>
            <p:ph idx="1"/>
          </p:nvPr>
        </p:nvSpPr>
        <p:spPr>
          <a:xfrm>
            <a:off x="503582" y="1590260"/>
            <a:ext cx="11105321" cy="5267740"/>
          </a:xfrm>
        </p:spPr>
        <p:txBody>
          <a:bodyPr>
            <a:normAutofit/>
          </a:bodyPr>
          <a:lstStyle/>
          <a:p>
            <a:pPr algn="just">
              <a:lnSpc>
                <a:spcPct val="150000"/>
              </a:lnSpc>
            </a:pPr>
            <a:r>
              <a:rPr lang="pt-BR" sz="2400" b="1" dirty="0"/>
              <a:t>Artigo 7º - O cálculo dos proventos de aposentadoria do servidor público titular de cargo efetivo considerará a média aritmética simples das remunerações adotadas como base para as contribuições aos regimes de previdência a que o servidor esteve vinculado, atualizadas monetariamente, correspondentes a 100% (cem por cento) do período contributivo, desde a competência julho de 1994 ou desde a do início da contribuição, se posterior àquela competência.</a:t>
            </a:r>
          </a:p>
          <a:p>
            <a:endParaRPr lang="pt-BR" dirty="0"/>
          </a:p>
        </p:txBody>
      </p:sp>
    </p:spTree>
    <p:extLst>
      <p:ext uri="{BB962C8B-B14F-4D97-AF65-F5344CB8AC3E}">
        <p14:creationId xmlns:p14="http://schemas.microsoft.com/office/powerpoint/2010/main" val="336970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D86C0-3722-417C-8502-281F8F50A3A2}"/>
              </a:ext>
            </a:extLst>
          </p:cNvPr>
          <p:cNvSpPr>
            <a:spLocks noGrp="1"/>
          </p:cNvSpPr>
          <p:nvPr>
            <p:ph type="title"/>
          </p:nvPr>
        </p:nvSpPr>
        <p:spPr/>
        <p:txBody>
          <a:bodyPr/>
          <a:lstStyle/>
          <a:p>
            <a:r>
              <a:rPr lang="pt-BR" b="1" dirty="0"/>
              <a:t>Artigo 7º Do Cálculo da Aposentadoria</a:t>
            </a:r>
          </a:p>
        </p:txBody>
      </p:sp>
      <p:sp>
        <p:nvSpPr>
          <p:cNvPr id="3" name="Espaço Reservado para Conteúdo 2">
            <a:extLst>
              <a:ext uri="{FF2B5EF4-FFF2-40B4-BE49-F238E27FC236}">
                <a16:creationId xmlns:a16="http://schemas.microsoft.com/office/drawing/2014/main" id="{642DB588-7264-42FC-BF85-10CFAD4F8DDD}"/>
              </a:ext>
            </a:extLst>
          </p:cNvPr>
          <p:cNvSpPr>
            <a:spLocks noGrp="1"/>
          </p:cNvSpPr>
          <p:nvPr>
            <p:ph idx="1"/>
          </p:nvPr>
        </p:nvSpPr>
        <p:spPr>
          <a:xfrm>
            <a:off x="530087" y="1457739"/>
            <a:ext cx="10031896" cy="5274365"/>
          </a:xfrm>
        </p:spPr>
        <p:txBody>
          <a:bodyPr>
            <a:normAutofit fontScale="92500"/>
          </a:bodyPr>
          <a:lstStyle/>
          <a:p>
            <a:pPr algn="just">
              <a:lnSpc>
                <a:spcPct val="160000"/>
              </a:lnSpc>
            </a:pPr>
            <a:r>
              <a:rPr lang="pt-BR" sz="2400" b="1" dirty="0"/>
              <a:t>§ 1º - As remunerações consideradas no cálculo do valor inicial dos proventos terão os seus valores atualizados mês a mês de acordo com a variação integral do índice fixado para a atualização dos salários-de-contribuição considerados no cálculo dos benefícios do Regime Geral de Previdência Social.</a:t>
            </a:r>
          </a:p>
          <a:p>
            <a:pPr algn="just">
              <a:lnSpc>
                <a:spcPct val="160000"/>
              </a:lnSpc>
            </a:pPr>
            <a:r>
              <a:rPr lang="pt-BR" sz="2400" b="1" dirty="0"/>
              <a:t>§ 2º - A média a que se refere o “caput” será limitada ao valor máximo do salário de contribuição do Regime Geral de Previdência Social, para o servidor que ingressou no serviço público, em cargo efetivo, após a implantação do regime de previdência complementar.</a:t>
            </a:r>
          </a:p>
          <a:p>
            <a:endParaRPr lang="pt-BR" dirty="0"/>
          </a:p>
        </p:txBody>
      </p:sp>
    </p:spTree>
    <p:extLst>
      <p:ext uri="{BB962C8B-B14F-4D97-AF65-F5344CB8AC3E}">
        <p14:creationId xmlns:p14="http://schemas.microsoft.com/office/powerpoint/2010/main" val="164795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21340-3887-4DAD-831E-3AFCC76EB5C9}"/>
              </a:ext>
            </a:extLst>
          </p:cNvPr>
          <p:cNvSpPr>
            <a:spLocks noGrp="1"/>
          </p:cNvSpPr>
          <p:nvPr>
            <p:ph type="title"/>
          </p:nvPr>
        </p:nvSpPr>
        <p:spPr/>
        <p:txBody>
          <a:bodyPr/>
          <a:lstStyle/>
          <a:p>
            <a:r>
              <a:rPr lang="pt-BR" dirty="0"/>
              <a:t>Artigo 7º Do Cálculo da Aposentadoria</a:t>
            </a:r>
          </a:p>
        </p:txBody>
      </p:sp>
      <p:sp>
        <p:nvSpPr>
          <p:cNvPr id="3" name="Espaço Reservado para Conteúdo 2">
            <a:extLst>
              <a:ext uri="{FF2B5EF4-FFF2-40B4-BE49-F238E27FC236}">
                <a16:creationId xmlns:a16="http://schemas.microsoft.com/office/drawing/2014/main" id="{83047FBE-DBC3-4AC4-A798-918AE42BC465}"/>
              </a:ext>
            </a:extLst>
          </p:cNvPr>
          <p:cNvSpPr>
            <a:spLocks noGrp="1"/>
          </p:cNvSpPr>
          <p:nvPr>
            <p:ph idx="1"/>
          </p:nvPr>
        </p:nvSpPr>
        <p:spPr>
          <a:xfrm>
            <a:off x="571316" y="1550989"/>
            <a:ext cx="10162945" cy="4889568"/>
          </a:xfrm>
        </p:spPr>
        <p:txBody>
          <a:bodyPr>
            <a:normAutofit fontScale="92500"/>
          </a:bodyPr>
          <a:lstStyle/>
          <a:p>
            <a:pPr algn="just">
              <a:lnSpc>
                <a:spcPct val="150000"/>
              </a:lnSpc>
            </a:pPr>
            <a:r>
              <a:rPr lang="pt-BR" sz="2400" b="1" dirty="0"/>
              <a:t>§ 3º - Poderão ser excluídas da média definida no “caput” as contribuições que resultem em redução do valor do benefício, desde que mantido o tempo mínimo de contribuição exigido, vedada a utilização do tempo excluído para qualquer finalidade previdenciária.</a:t>
            </a:r>
          </a:p>
          <a:p>
            <a:pPr algn="just">
              <a:lnSpc>
                <a:spcPct val="150000"/>
              </a:lnSpc>
            </a:pPr>
            <a:r>
              <a:rPr lang="pt-BR" sz="2400" b="1" dirty="0"/>
              <a:t>§ 4º - Os proventos de aposentadoria corresponderão a 60% (sessenta por cento) da média aritmética definida na forma prevista no “caput” e no § 1º, com acréscimo de 2 (dois) pontos percentuais para cada ano que exceder o tempo de 20 (vinte) anos de contribuição.</a:t>
            </a:r>
          </a:p>
          <a:p>
            <a:endParaRPr lang="pt-BR" dirty="0"/>
          </a:p>
        </p:txBody>
      </p:sp>
    </p:spTree>
    <p:extLst>
      <p:ext uri="{BB962C8B-B14F-4D97-AF65-F5344CB8AC3E}">
        <p14:creationId xmlns:p14="http://schemas.microsoft.com/office/powerpoint/2010/main" val="393675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15878-FF50-4323-9929-E015364292E7}"/>
              </a:ext>
            </a:extLst>
          </p:cNvPr>
          <p:cNvSpPr>
            <a:spLocks noGrp="1"/>
          </p:cNvSpPr>
          <p:nvPr>
            <p:ph type="title"/>
          </p:nvPr>
        </p:nvSpPr>
        <p:spPr/>
        <p:txBody>
          <a:bodyPr/>
          <a:lstStyle/>
          <a:p>
            <a:r>
              <a:rPr lang="pt-BR" dirty="0"/>
              <a:t>Artigo 7º Do Cálculo da Aposentadoria</a:t>
            </a:r>
          </a:p>
        </p:txBody>
      </p:sp>
      <p:sp>
        <p:nvSpPr>
          <p:cNvPr id="3" name="Espaço Reservado para Conteúdo 2">
            <a:extLst>
              <a:ext uri="{FF2B5EF4-FFF2-40B4-BE49-F238E27FC236}">
                <a16:creationId xmlns:a16="http://schemas.microsoft.com/office/drawing/2014/main" id="{A61EEF77-3C63-448B-B83E-65403B0AD6A8}"/>
              </a:ext>
            </a:extLst>
          </p:cNvPr>
          <p:cNvSpPr>
            <a:spLocks noGrp="1"/>
          </p:cNvSpPr>
          <p:nvPr>
            <p:ph idx="1"/>
          </p:nvPr>
        </p:nvSpPr>
        <p:spPr>
          <a:xfrm>
            <a:off x="677334" y="1431718"/>
            <a:ext cx="10070179" cy="5022089"/>
          </a:xfrm>
        </p:spPr>
        <p:txBody>
          <a:bodyPr>
            <a:normAutofit lnSpcReduction="10000"/>
          </a:bodyPr>
          <a:lstStyle/>
          <a:p>
            <a:pPr algn="just">
              <a:lnSpc>
                <a:spcPct val="150000"/>
              </a:lnSpc>
            </a:pPr>
            <a:r>
              <a:rPr lang="pt-BR" sz="2000" b="1" dirty="0"/>
              <a:t>§ 5º - No caso de aposentadoria por incapacidade permanente, prevista no artigo 2º, inciso I, desta lei complementar, quando decorrente de acidente de trabalho, de doença profissional ou de doença do trabalho, os proventos corresponderão a 100% (cem por cento) da média aritmética definida na forma prevista no “caput” e no § 1º.</a:t>
            </a:r>
          </a:p>
          <a:p>
            <a:pPr algn="just">
              <a:lnSpc>
                <a:spcPct val="150000"/>
              </a:lnSpc>
            </a:pPr>
            <a:r>
              <a:rPr lang="pt-BR" sz="2000" b="1" dirty="0"/>
              <a:t>§ 6º - No caso de </a:t>
            </a:r>
            <a:r>
              <a:rPr lang="pt-BR" sz="2000" b="1" dirty="0">
                <a:solidFill>
                  <a:schemeClr val="accent1">
                    <a:lumMod val="75000"/>
                  </a:schemeClr>
                </a:solidFill>
              </a:rPr>
              <a:t>aposentadoria compulsória</a:t>
            </a:r>
            <a:r>
              <a:rPr lang="pt-BR" sz="2000" b="1" dirty="0"/>
              <a:t>, prevista no artigo 2º, inciso II, desta lei complementar, os proventos corresponderão ao resultado do tempo de contribuição dividido por 20 (vinte), </a:t>
            </a:r>
            <a:r>
              <a:rPr lang="pt-BR" sz="2000" b="1" dirty="0">
                <a:solidFill>
                  <a:schemeClr val="accent1">
                    <a:lumMod val="75000"/>
                  </a:schemeClr>
                </a:solidFill>
              </a:rPr>
              <a:t>limitado a 1 (um) inteiro</a:t>
            </a:r>
            <a:r>
              <a:rPr lang="pt-BR" sz="2000" b="1" dirty="0"/>
              <a:t>, multiplicado pelo valor apurado na forma prevista no “caput” e no § 1º, ressalvado o caso de cumprimento de requisitos para aposentadoria que resulte em situação mais favorável.</a:t>
            </a:r>
          </a:p>
          <a:p>
            <a:endParaRPr lang="pt-BR" dirty="0"/>
          </a:p>
        </p:txBody>
      </p:sp>
    </p:spTree>
    <p:extLst>
      <p:ext uri="{BB962C8B-B14F-4D97-AF65-F5344CB8AC3E}">
        <p14:creationId xmlns:p14="http://schemas.microsoft.com/office/powerpoint/2010/main" val="253759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BD36F-3F1C-4C56-8E9E-E16597125D66}"/>
              </a:ext>
            </a:extLst>
          </p:cNvPr>
          <p:cNvSpPr>
            <a:spLocks noGrp="1"/>
          </p:cNvSpPr>
          <p:nvPr>
            <p:ph type="title"/>
          </p:nvPr>
        </p:nvSpPr>
        <p:spPr/>
        <p:txBody>
          <a:bodyPr/>
          <a:lstStyle/>
          <a:p>
            <a:r>
              <a:rPr lang="pt-BR" dirty="0"/>
              <a:t>Artigo 8º </a:t>
            </a:r>
          </a:p>
        </p:txBody>
      </p:sp>
      <p:sp>
        <p:nvSpPr>
          <p:cNvPr id="3" name="Espaço Reservado para Conteúdo 2">
            <a:extLst>
              <a:ext uri="{FF2B5EF4-FFF2-40B4-BE49-F238E27FC236}">
                <a16:creationId xmlns:a16="http://schemas.microsoft.com/office/drawing/2014/main" id="{FE4A3DB3-0E8F-4FEC-9EAF-58BAE0EDE9EC}"/>
              </a:ext>
            </a:extLst>
          </p:cNvPr>
          <p:cNvSpPr>
            <a:spLocks noGrp="1"/>
          </p:cNvSpPr>
          <p:nvPr>
            <p:ph idx="1"/>
          </p:nvPr>
        </p:nvSpPr>
        <p:spPr>
          <a:xfrm>
            <a:off x="331304" y="1364975"/>
            <a:ext cx="8942698" cy="4676388"/>
          </a:xfrm>
        </p:spPr>
        <p:txBody>
          <a:bodyPr>
            <a:noAutofit/>
          </a:bodyPr>
          <a:lstStyle/>
          <a:p>
            <a:pPr algn="just">
              <a:lnSpc>
                <a:spcPct val="150000"/>
              </a:lnSpc>
            </a:pPr>
            <a:r>
              <a:rPr lang="pt-BR" sz="2400" b="1" dirty="0"/>
              <a:t>Os benefícios calculados nos termos do disposto no artigo anterior serão reajustados na mesma data utilizada para fins de reajuste dos benefícios do </a:t>
            </a:r>
            <a:r>
              <a:rPr lang="pt-BR" sz="2400" b="1" dirty="0">
                <a:solidFill>
                  <a:srgbClr val="7030A0"/>
                </a:solidFill>
              </a:rPr>
              <a:t>Regime Geral de Previdência Social</a:t>
            </a:r>
            <a:r>
              <a:rPr lang="pt-BR" sz="2400" b="1" dirty="0"/>
              <a:t>, com base no Índice de Preços ao Consumidor – IPC, apurado pela Fundação Instituto de Pesquisas Econômicas – FIPE.</a:t>
            </a:r>
          </a:p>
          <a:p>
            <a:pPr>
              <a:lnSpc>
                <a:spcPct val="150000"/>
              </a:lnSpc>
            </a:pPr>
            <a:endParaRPr lang="pt-BR" sz="2400" b="1" dirty="0"/>
          </a:p>
          <a:p>
            <a:pPr marL="0" indent="0">
              <a:lnSpc>
                <a:spcPct val="150000"/>
              </a:lnSpc>
              <a:buNone/>
            </a:pPr>
            <a:r>
              <a:rPr lang="pt-BR" sz="2400" b="1" dirty="0"/>
              <a:t>     </a:t>
            </a:r>
            <a:r>
              <a:rPr lang="pt-BR" sz="2400" b="1" dirty="0">
                <a:solidFill>
                  <a:srgbClr val="00A200"/>
                </a:solidFill>
              </a:rPr>
              <a:t>Ou seja, sem paridade.</a:t>
            </a:r>
          </a:p>
        </p:txBody>
      </p:sp>
    </p:spTree>
    <p:extLst>
      <p:ext uri="{BB962C8B-B14F-4D97-AF65-F5344CB8AC3E}">
        <p14:creationId xmlns:p14="http://schemas.microsoft.com/office/powerpoint/2010/main" val="119316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94DE7-56F6-4E69-A9D5-90887D7BCA23}"/>
              </a:ext>
            </a:extLst>
          </p:cNvPr>
          <p:cNvSpPr>
            <a:spLocks noGrp="1"/>
          </p:cNvSpPr>
          <p:nvPr>
            <p:ph type="title"/>
          </p:nvPr>
        </p:nvSpPr>
        <p:spPr/>
        <p:txBody>
          <a:bodyPr/>
          <a:lstStyle/>
          <a:p>
            <a:r>
              <a:rPr lang="pt-BR" dirty="0"/>
              <a:t>Artigo 9º</a:t>
            </a:r>
          </a:p>
        </p:txBody>
      </p:sp>
      <p:sp>
        <p:nvSpPr>
          <p:cNvPr id="3" name="Espaço Reservado para Conteúdo 2">
            <a:extLst>
              <a:ext uri="{FF2B5EF4-FFF2-40B4-BE49-F238E27FC236}">
                <a16:creationId xmlns:a16="http://schemas.microsoft.com/office/drawing/2014/main" id="{C02863F6-3E15-4C4D-AED1-B02AC42B3F60}"/>
              </a:ext>
            </a:extLst>
          </p:cNvPr>
          <p:cNvSpPr>
            <a:spLocks noGrp="1"/>
          </p:cNvSpPr>
          <p:nvPr>
            <p:ph idx="1"/>
          </p:nvPr>
        </p:nvSpPr>
        <p:spPr>
          <a:xfrm>
            <a:off x="306273" y="1537737"/>
            <a:ext cx="9791883" cy="4385985"/>
          </a:xfrm>
        </p:spPr>
        <p:txBody>
          <a:bodyPr>
            <a:normAutofit/>
          </a:bodyPr>
          <a:lstStyle/>
          <a:p>
            <a:pPr marL="0" indent="0" algn="just">
              <a:lnSpc>
                <a:spcPct val="150000"/>
              </a:lnSpc>
              <a:buNone/>
            </a:pPr>
            <a:r>
              <a:rPr lang="pt-BR" sz="2400" b="1" dirty="0"/>
              <a:t>     Os proventos de aposentadoria não poderão ser:</a:t>
            </a:r>
          </a:p>
          <a:p>
            <a:pPr algn="just">
              <a:lnSpc>
                <a:spcPct val="150000"/>
              </a:lnSpc>
            </a:pPr>
            <a:r>
              <a:rPr lang="pt-BR" sz="2400" b="1" dirty="0"/>
              <a:t>I - </a:t>
            </a:r>
            <a:r>
              <a:rPr lang="pt-BR" sz="2400" b="1" dirty="0">
                <a:solidFill>
                  <a:srgbClr val="7030A0"/>
                </a:solidFill>
              </a:rPr>
              <a:t>inferiores</a:t>
            </a:r>
            <a:r>
              <a:rPr lang="pt-BR" sz="2400" b="1" dirty="0"/>
              <a:t> ao valor mínimo a que se refere o § 2º do artigo 201 da Constituição Federal;</a:t>
            </a:r>
          </a:p>
          <a:p>
            <a:pPr algn="just">
              <a:lnSpc>
                <a:spcPct val="150000"/>
              </a:lnSpc>
            </a:pPr>
            <a:r>
              <a:rPr lang="pt-BR" sz="2400" b="1" dirty="0"/>
              <a:t>II - </a:t>
            </a:r>
            <a:r>
              <a:rPr lang="pt-BR" sz="2400" b="1" dirty="0">
                <a:solidFill>
                  <a:srgbClr val="7030A0"/>
                </a:solidFill>
              </a:rPr>
              <a:t>superiores</a:t>
            </a:r>
            <a:r>
              <a:rPr lang="pt-BR" sz="2400" b="1" dirty="0"/>
              <a:t> ao limite máximo estabelecido para o Regime Geral de Previdência Social, quanto aos servidores abrangidos pelos §§ 14, 15 e 16 do artigo 40 da Constituição Federal.</a:t>
            </a:r>
          </a:p>
          <a:p>
            <a:endParaRPr lang="pt-BR" dirty="0"/>
          </a:p>
        </p:txBody>
      </p:sp>
    </p:spTree>
    <p:extLst>
      <p:ext uri="{BB962C8B-B14F-4D97-AF65-F5344CB8AC3E}">
        <p14:creationId xmlns:p14="http://schemas.microsoft.com/office/powerpoint/2010/main" val="113527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0577F-4024-48A8-9907-BACDE955AF3F}"/>
              </a:ext>
            </a:extLst>
          </p:cNvPr>
          <p:cNvSpPr>
            <a:spLocks noGrp="1"/>
          </p:cNvSpPr>
          <p:nvPr>
            <p:ph type="title"/>
          </p:nvPr>
        </p:nvSpPr>
        <p:spPr/>
        <p:txBody>
          <a:bodyPr>
            <a:normAutofit fontScale="90000"/>
          </a:bodyPr>
          <a:lstStyle/>
          <a:p>
            <a:pPr algn="ctr"/>
            <a:br>
              <a:rPr lang="pt-BR" sz="6000" b="1" dirty="0"/>
            </a:br>
            <a:r>
              <a:rPr lang="pt-BR" sz="6000" b="1" dirty="0"/>
              <a:t>REGRAS DE TRANSIÇÃO</a:t>
            </a:r>
          </a:p>
        </p:txBody>
      </p:sp>
      <p:sp>
        <p:nvSpPr>
          <p:cNvPr id="3" name="Espaço Reservado para Conteúdo 2">
            <a:extLst>
              <a:ext uri="{FF2B5EF4-FFF2-40B4-BE49-F238E27FC236}">
                <a16:creationId xmlns:a16="http://schemas.microsoft.com/office/drawing/2014/main" id="{840EC860-8A46-4733-84CD-33E917855F1E}"/>
              </a:ext>
            </a:extLst>
          </p:cNvPr>
          <p:cNvSpPr>
            <a:spLocks noGrp="1"/>
          </p:cNvSpPr>
          <p:nvPr>
            <p:ph idx="1"/>
          </p:nvPr>
        </p:nvSpPr>
        <p:spPr/>
        <p:txBody>
          <a:bodyPr/>
          <a:lstStyle/>
          <a:p>
            <a:pPr marL="0" indent="0" algn="ctr">
              <a:buNone/>
            </a:pPr>
            <a:r>
              <a:rPr lang="pt-BR" dirty="0"/>
              <a:t>     </a:t>
            </a:r>
          </a:p>
          <a:p>
            <a:pPr marL="0" indent="0" algn="ctr">
              <a:buNone/>
            </a:pPr>
            <a:endParaRPr lang="pt-BR" dirty="0"/>
          </a:p>
          <a:p>
            <a:pPr marL="0" indent="0" algn="ctr">
              <a:buNone/>
            </a:pPr>
            <a:r>
              <a:rPr lang="pt-BR" dirty="0"/>
              <a:t> </a:t>
            </a:r>
            <a:r>
              <a:rPr lang="pt-BR" sz="3600" dirty="0"/>
              <a:t>PARA SERVIDORES QUE INGRESSARAM ANTES DE 07/03/2020</a:t>
            </a:r>
          </a:p>
        </p:txBody>
      </p:sp>
    </p:spTree>
    <p:extLst>
      <p:ext uri="{BB962C8B-B14F-4D97-AF65-F5344CB8AC3E}">
        <p14:creationId xmlns:p14="http://schemas.microsoft.com/office/powerpoint/2010/main" val="376378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25036-8F78-4553-9592-DFB72BD90459}"/>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45371E60-2391-4BAB-B7A2-0536352AB56C}"/>
              </a:ext>
            </a:extLst>
          </p:cNvPr>
          <p:cNvSpPr>
            <a:spLocks noGrp="1"/>
          </p:cNvSpPr>
          <p:nvPr>
            <p:ph idx="1"/>
          </p:nvPr>
        </p:nvSpPr>
        <p:spPr>
          <a:xfrm>
            <a:off x="424069" y="1166191"/>
            <a:ext cx="10800521" cy="5592418"/>
          </a:xfrm>
        </p:spPr>
        <p:txBody>
          <a:bodyPr>
            <a:normAutofit fontScale="92500"/>
          </a:bodyPr>
          <a:lstStyle/>
          <a:p>
            <a:pPr marL="0" indent="0" algn="just">
              <a:lnSpc>
                <a:spcPct val="150000"/>
              </a:lnSpc>
              <a:buNone/>
            </a:pPr>
            <a:r>
              <a:rPr lang="pt-BR" b="1" dirty="0"/>
              <a:t>     Das Regras de Transição</a:t>
            </a:r>
          </a:p>
          <a:p>
            <a:pPr marL="0" indent="0" algn="just">
              <a:lnSpc>
                <a:spcPct val="150000"/>
              </a:lnSpc>
              <a:buNone/>
            </a:pPr>
            <a:r>
              <a:rPr lang="pt-BR" b="1" dirty="0"/>
              <a:t>      O servidor que tenha ingressado no serviço público, com vinculação ao </a:t>
            </a:r>
            <a:r>
              <a:rPr lang="pt-BR" b="1" dirty="0">
                <a:solidFill>
                  <a:srgbClr val="7030A0"/>
                </a:solidFill>
              </a:rPr>
              <a:t>Regime Próprio de Previdência Social</a:t>
            </a:r>
            <a:r>
              <a:rPr lang="pt-BR" b="1" dirty="0"/>
              <a:t>, </a:t>
            </a:r>
            <a:r>
              <a:rPr lang="pt-BR" b="1" dirty="0">
                <a:solidFill>
                  <a:srgbClr val="FF0000"/>
                </a:solidFill>
              </a:rPr>
              <a:t>até a data de entrada em vigor desta lei complementar</a:t>
            </a:r>
            <a:r>
              <a:rPr lang="pt-BR" b="1" dirty="0"/>
              <a:t>, poderá aposentar-se voluntariamente quando preencher, cumulativamente, os seguintes requisitos:</a:t>
            </a:r>
          </a:p>
          <a:p>
            <a:pPr algn="just">
              <a:lnSpc>
                <a:spcPct val="150000"/>
              </a:lnSpc>
            </a:pPr>
            <a:r>
              <a:rPr lang="pt-BR" b="1" dirty="0"/>
              <a:t>I - 56 (cinquenta e seis) anos de idade, se mulher, e 61 (sessenta e um) anos de idade, se homem, observado o disposto no § 1;</a:t>
            </a:r>
          </a:p>
          <a:p>
            <a:pPr algn="just">
              <a:lnSpc>
                <a:spcPct val="150000"/>
              </a:lnSpc>
            </a:pPr>
            <a:r>
              <a:rPr lang="pt-BR" b="1" dirty="0"/>
              <a:t>II - 30 (trinta) anos de contribuição, se mulher, e 35 (trinta e cinco) anos de contribuição, se homem;</a:t>
            </a:r>
          </a:p>
          <a:p>
            <a:pPr algn="just">
              <a:lnSpc>
                <a:spcPct val="150000"/>
              </a:lnSpc>
            </a:pPr>
            <a:r>
              <a:rPr lang="pt-BR" b="1" dirty="0"/>
              <a:t>III - 20 (vinte) anos de efetivo exercício de serviço público; </a:t>
            </a:r>
          </a:p>
          <a:p>
            <a:pPr algn="just">
              <a:lnSpc>
                <a:spcPct val="150000"/>
              </a:lnSpc>
            </a:pPr>
            <a:r>
              <a:rPr lang="pt-BR" b="1" dirty="0"/>
              <a:t>IV - 5 (cinco) anos no cargo efetivo, nível ou classe em que for concedida a aposentadoria;</a:t>
            </a:r>
          </a:p>
          <a:p>
            <a:pPr algn="just">
              <a:lnSpc>
                <a:spcPct val="150000"/>
              </a:lnSpc>
            </a:pPr>
            <a:r>
              <a:rPr lang="pt-BR" b="1" dirty="0"/>
              <a:t>V - somatório da idade e do tempo de contribuição, incluídas as frações, equivalente a 86* (oitenta e seis) pontos, se mulher, e 96* (noventa e seis) pontos, se homem, observado o disposto nos §§ 2º e 3º.</a:t>
            </a:r>
          </a:p>
          <a:p>
            <a:endParaRPr lang="pt-BR" dirty="0"/>
          </a:p>
        </p:txBody>
      </p:sp>
    </p:spTree>
    <p:extLst>
      <p:ext uri="{BB962C8B-B14F-4D97-AF65-F5344CB8AC3E}">
        <p14:creationId xmlns:p14="http://schemas.microsoft.com/office/powerpoint/2010/main" val="423716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1D96C-C918-41B3-9EEE-72AD270BF023}"/>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8EAF6400-C4D8-4979-8D9A-2ECBBE05C780}"/>
              </a:ext>
            </a:extLst>
          </p:cNvPr>
          <p:cNvSpPr>
            <a:spLocks noGrp="1"/>
          </p:cNvSpPr>
          <p:nvPr>
            <p:ph idx="1"/>
          </p:nvPr>
        </p:nvSpPr>
        <p:spPr>
          <a:xfrm>
            <a:off x="291548" y="1470991"/>
            <a:ext cx="9899374" cy="5102087"/>
          </a:xfrm>
        </p:spPr>
        <p:txBody>
          <a:bodyPr>
            <a:normAutofit fontScale="85000" lnSpcReduction="10000"/>
          </a:bodyPr>
          <a:lstStyle/>
          <a:p>
            <a:pPr algn="just">
              <a:lnSpc>
                <a:spcPct val="150000"/>
              </a:lnSpc>
            </a:pPr>
            <a:r>
              <a:rPr lang="pt-BR" sz="2600" b="1" dirty="0"/>
              <a:t>§ 1º - A partir de 1º de janeiro de 2022, a idade mínima a que se refere o inciso I deste artigo será elevada para 57 (cinquenta e sete) anos de idade, se mulher, e 62 (sessenta e dois) anos de idade, se homem.</a:t>
            </a:r>
          </a:p>
          <a:p>
            <a:pPr algn="just">
              <a:lnSpc>
                <a:spcPct val="150000"/>
              </a:lnSpc>
            </a:pPr>
            <a:r>
              <a:rPr lang="pt-BR" sz="2600" b="1" dirty="0"/>
              <a:t>§ 2º - A partir de 1º de janeiro de 2020, a pontuação a que se refere o inciso V deste artigo será acrescida a cada ano de 1 (um) ponto, até atingir o limite de 100 (cem) pontos, se mulher, e de 105 (cento e cinco) pontos, se homem.</a:t>
            </a:r>
          </a:p>
          <a:p>
            <a:pPr algn="just">
              <a:lnSpc>
                <a:spcPct val="150000"/>
              </a:lnSpc>
            </a:pPr>
            <a:r>
              <a:rPr lang="pt-BR" sz="2600" b="1" dirty="0"/>
              <a:t>§ 3º - A idade e o tempo de contribuição serão apurados em dias para o cálculo do somatório de pontos a que se refere o inciso V deste artigo e o § 2º.</a:t>
            </a:r>
          </a:p>
          <a:p>
            <a:endParaRPr lang="pt-BR" dirty="0"/>
          </a:p>
        </p:txBody>
      </p:sp>
    </p:spTree>
    <p:extLst>
      <p:ext uri="{BB962C8B-B14F-4D97-AF65-F5344CB8AC3E}">
        <p14:creationId xmlns:p14="http://schemas.microsoft.com/office/powerpoint/2010/main" val="245585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AE6B9E-5245-49BE-B222-07056658AA7B}"/>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964F9FA5-6656-4A35-AE8E-EA0EDE90A946}"/>
              </a:ext>
            </a:extLst>
          </p:cNvPr>
          <p:cNvSpPr>
            <a:spLocks noGrp="1"/>
          </p:cNvSpPr>
          <p:nvPr>
            <p:ph idx="1"/>
          </p:nvPr>
        </p:nvSpPr>
        <p:spPr>
          <a:xfrm>
            <a:off x="543339" y="1431235"/>
            <a:ext cx="10164418" cy="5426765"/>
          </a:xfrm>
        </p:spPr>
        <p:txBody>
          <a:bodyPr>
            <a:normAutofit fontScale="92500"/>
          </a:bodyPr>
          <a:lstStyle/>
          <a:p>
            <a:pPr algn="just">
              <a:lnSpc>
                <a:spcPct val="150000"/>
              </a:lnSpc>
            </a:pPr>
            <a:r>
              <a:rPr lang="pt-BR" sz="2200" b="1" dirty="0"/>
              <a:t>§ 4º - Para o titular do cargo de professor que comprovar exclusivamente tempo de efetivo exercício das funções de magistério na educação infantil, no ensino fundamental ou médio, os requisitos de idade e de tempo de contribuição a que se referem os incisos I e II deste artigo serão:</a:t>
            </a:r>
          </a:p>
          <a:p>
            <a:pPr algn="just">
              <a:lnSpc>
                <a:spcPct val="150000"/>
              </a:lnSpc>
            </a:pPr>
            <a:r>
              <a:rPr lang="pt-BR" sz="2200" b="1" dirty="0"/>
              <a:t>1 - 51 (cinquenta e um) anos de idade, se mulher, e 56 (cinquenta e seis) anos de idade, se homem;</a:t>
            </a:r>
          </a:p>
          <a:p>
            <a:pPr algn="just">
              <a:lnSpc>
                <a:spcPct val="150000"/>
              </a:lnSpc>
            </a:pPr>
            <a:r>
              <a:rPr lang="pt-BR" sz="2200" b="1" dirty="0"/>
              <a:t>2 - 25 (vinte e cinco) anos de contribuição, se mulher, e 30 (trinta) anos de contribuição, se homem;</a:t>
            </a:r>
          </a:p>
          <a:p>
            <a:pPr algn="just">
              <a:lnSpc>
                <a:spcPct val="150000"/>
              </a:lnSpc>
            </a:pPr>
            <a:r>
              <a:rPr lang="pt-BR" sz="2200" b="1" dirty="0"/>
              <a:t>3 - 52 (cinquenta e dois) anos de idade, se mulher, e 57 (cinquenta e sete) anos de idade, se homem, a partir de 1º de janeiro de 2022.</a:t>
            </a:r>
          </a:p>
          <a:p>
            <a:endParaRPr lang="pt-BR" dirty="0"/>
          </a:p>
        </p:txBody>
      </p:sp>
    </p:spTree>
    <p:extLst>
      <p:ext uri="{BB962C8B-B14F-4D97-AF65-F5344CB8AC3E}">
        <p14:creationId xmlns:p14="http://schemas.microsoft.com/office/powerpoint/2010/main" val="343932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3E4EF-6A61-4958-AAF4-9F477AD4DAAA}"/>
              </a:ext>
            </a:extLst>
          </p:cNvPr>
          <p:cNvSpPr>
            <a:spLocks noGrp="1"/>
          </p:cNvSpPr>
          <p:nvPr>
            <p:ph type="title"/>
          </p:nvPr>
        </p:nvSpPr>
        <p:spPr/>
        <p:txBody>
          <a:bodyPr>
            <a:normAutofit fontScale="90000"/>
          </a:bodyPr>
          <a:lstStyle/>
          <a:p>
            <a:r>
              <a:rPr lang="pt-BR" sz="4000" b="1" dirty="0"/>
              <a:t>Regra Geral – Para quem ingressar no serviço público após 07/03/2020</a:t>
            </a:r>
          </a:p>
        </p:txBody>
      </p:sp>
      <p:sp>
        <p:nvSpPr>
          <p:cNvPr id="3" name="Espaço Reservado para Conteúdo 2">
            <a:extLst>
              <a:ext uri="{FF2B5EF4-FFF2-40B4-BE49-F238E27FC236}">
                <a16:creationId xmlns:a16="http://schemas.microsoft.com/office/drawing/2014/main" id="{80ECA59C-5AE7-473D-9A59-000738B87E8A}"/>
              </a:ext>
            </a:extLst>
          </p:cNvPr>
          <p:cNvSpPr>
            <a:spLocks noGrp="1"/>
          </p:cNvSpPr>
          <p:nvPr>
            <p:ph idx="1"/>
          </p:nvPr>
        </p:nvSpPr>
        <p:spPr/>
        <p:txBody>
          <a:bodyPr/>
          <a:lstStyle/>
          <a:p>
            <a:pPr marL="0" indent="0">
              <a:buNone/>
            </a:pPr>
            <a:r>
              <a:rPr lang="pt-BR" sz="2800" dirty="0"/>
              <a:t>     Artigo 2º - Das aposentadorias comuns</a:t>
            </a:r>
          </a:p>
          <a:p>
            <a:r>
              <a:rPr lang="pt-BR" sz="2800" dirty="0"/>
              <a:t>I – Incapacidade Permanente</a:t>
            </a:r>
          </a:p>
          <a:p>
            <a:r>
              <a:rPr lang="pt-BR" sz="2800" dirty="0"/>
              <a:t>II – Compulsoriamente </a:t>
            </a:r>
          </a:p>
          <a:p>
            <a:r>
              <a:rPr lang="pt-BR" sz="2800" dirty="0"/>
              <a:t>III – Voluntariamente</a:t>
            </a:r>
          </a:p>
          <a:p>
            <a:endParaRPr lang="pt-BR" dirty="0"/>
          </a:p>
        </p:txBody>
      </p:sp>
    </p:spTree>
    <p:extLst>
      <p:ext uri="{BB962C8B-B14F-4D97-AF65-F5344CB8AC3E}">
        <p14:creationId xmlns:p14="http://schemas.microsoft.com/office/powerpoint/2010/main" val="152452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7999E-82DB-48EE-9D5F-14C48200B824}"/>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790C803D-F630-4C00-B7D4-FC7D4FEFEC14}"/>
              </a:ext>
            </a:extLst>
          </p:cNvPr>
          <p:cNvSpPr>
            <a:spLocks noGrp="1"/>
          </p:cNvSpPr>
          <p:nvPr>
            <p:ph idx="1"/>
          </p:nvPr>
        </p:nvSpPr>
        <p:spPr>
          <a:xfrm>
            <a:off x="450574" y="1537252"/>
            <a:ext cx="10800522" cy="5155095"/>
          </a:xfrm>
        </p:spPr>
        <p:txBody>
          <a:bodyPr>
            <a:normAutofit/>
          </a:bodyPr>
          <a:lstStyle/>
          <a:p>
            <a:pPr algn="just">
              <a:lnSpc>
                <a:spcPct val="150000"/>
              </a:lnSpc>
            </a:pPr>
            <a:r>
              <a:rPr lang="pt-BR" sz="2400" b="1" dirty="0"/>
              <a:t>§ 5º - O somatório da idade e do tempo de contribuição de que trata o inciso V deste artigo, para o servidor a que se refere o § 4º, incluídas as frações, será equivalente a:</a:t>
            </a:r>
          </a:p>
          <a:p>
            <a:pPr algn="just">
              <a:lnSpc>
                <a:spcPct val="150000"/>
              </a:lnSpc>
            </a:pPr>
            <a:r>
              <a:rPr lang="pt-BR" sz="2400" b="1" dirty="0"/>
              <a:t>1 - 81 (oitenta e um) pontos, se mulher, e 91 (noventa e um), se homem;</a:t>
            </a:r>
          </a:p>
          <a:p>
            <a:pPr algn="just">
              <a:lnSpc>
                <a:spcPct val="150000"/>
              </a:lnSpc>
            </a:pPr>
            <a:r>
              <a:rPr lang="pt-BR" sz="2400" b="1" dirty="0"/>
              <a:t>2 - a partir de 1º de janeiro de 2020, será aplicado o acréscimo de 1 (um) ponto, até atingir o limite de 92 (noventa e dois) pontos, se mulher, e de 100 (cem) pontos, se homem.</a:t>
            </a:r>
          </a:p>
          <a:p>
            <a:endParaRPr lang="pt-BR" dirty="0"/>
          </a:p>
        </p:txBody>
      </p:sp>
    </p:spTree>
    <p:extLst>
      <p:ext uri="{BB962C8B-B14F-4D97-AF65-F5344CB8AC3E}">
        <p14:creationId xmlns:p14="http://schemas.microsoft.com/office/powerpoint/2010/main" val="117780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3" name="Rectangle 7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a:extLst>
              <a:ext uri="{FF2B5EF4-FFF2-40B4-BE49-F238E27FC236}">
                <a16:creationId xmlns:a16="http://schemas.microsoft.com/office/drawing/2014/main" id="{2FBE2506-C583-4D72-B3BB-FBA64DB73395}"/>
              </a:ext>
            </a:extLst>
          </p:cNvPr>
          <p:cNvPicPr>
            <a:picLocks noChangeAspect="1"/>
          </p:cNvPicPr>
          <p:nvPr/>
        </p:nvPicPr>
        <p:blipFill>
          <a:blip r:embed="rId2"/>
          <a:stretch>
            <a:fillRect/>
          </a:stretch>
        </p:blipFill>
        <p:spPr>
          <a:xfrm>
            <a:off x="601757" y="843642"/>
            <a:ext cx="10845933" cy="4473946"/>
          </a:xfrm>
          <a:prstGeom prst="rect">
            <a:avLst/>
          </a:prstGeom>
        </p:spPr>
      </p:pic>
    </p:spTree>
    <p:extLst>
      <p:ext uri="{BB962C8B-B14F-4D97-AF65-F5344CB8AC3E}">
        <p14:creationId xmlns:p14="http://schemas.microsoft.com/office/powerpoint/2010/main" val="2506416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0BDAD-2DEE-48F7-A0FD-59D8DCE2D677}"/>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4F381436-104B-4B5B-A1DD-76AD40FED26D}"/>
              </a:ext>
            </a:extLst>
          </p:cNvPr>
          <p:cNvSpPr>
            <a:spLocks noGrp="1"/>
          </p:cNvSpPr>
          <p:nvPr>
            <p:ph idx="1"/>
          </p:nvPr>
        </p:nvSpPr>
        <p:spPr/>
        <p:txBody>
          <a:bodyPr/>
          <a:lstStyle/>
          <a:p>
            <a:pPr algn="just">
              <a:lnSpc>
                <a:spcPct val="150000"/>
              </a:lnSpc>
            </a:pPr>
            <a:r>
              <a:rPr lang="pt-BR" sz="2800" b="1" dirty="0"/>
              <a:t>§ 6º - Os proventos das aposentadorias concedidas nos termos do disposto neste artigo corresponderão:</a:t>
            </a:r>
          </a:p>
          <a:p>
            <a:endParaRPr lang="pt-BR" dirty="0"/>
          </a:p>
        </p:txBody>
      </p:sp>
    </p:spTree>
    <p:extLst>
      <p:ext uri="{BB962C8B-B14F-4D97-AF65-F5344CB8AC3E}">
        <p14:creationId xmlns:p14="http://schemas.microsoft.com/office/powerpoint/2010/main" val="3598520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AF38-6F08-481B-8D7A-3035D0DF8AA2}"/>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CF1F3454-CAB1-4D79-A957-EE8AD95C11A8}"/>
              </a:ext>
            </a:extLst>
          </p:cNvPr>
          <p:cNvSpPr>
            <a:spLocks noGrp="1"/>
          </p:cNvSpPr>
          <p:nvPr>
            <p:ph idx="1"/>
          </p:nvPr>
        </p:nvSpPr>
        <p:spPr>
          <a:xfrm>
            <a:off x="331303" y="1311965"/>
            <a:ext cx="10866783" cy="5446644"/>
          </a:xfrm>
        </p:spPr>
        <p:txBody>
          <a:bodyPr>
            <a:normAutofit/>
          </a:bodyPr>
          <a:lstStyle/>
          <a:p>
            <a:pPr algn="just">
              <a:lnSpc>
                <a:spcPct val="150000"/>
              </a:lnSpc>
            </a:pPr>
            <a:r>
              <a:rPr lang="pt-BR" sz="2200" b="1" dirty="0"/>
              <a:t>1 - </a:t>
            </a:r>
            <a:r>
              <a:rPr lang="pt-BR" sz="2200" b="1" dirty="0">
                <a:solidFill>
                  <a:srgbClr val="FF0000"/>
                </a:solidFill>
              </a:rPr>
              <a:t>à totalidade da remuneração do servidor público no cargo efetivo</a:t>
            </a:r>
            <a:r>
              <a:rPr lang="pt-BR" sz="2200" b="1" dirty="0"/>
              <a:t> em que for concedida a aposentadoria, observado o disposto no § 8º, para o servidor público que tenha ingressado no serviço público, com vinculação ao Regime Próprio de Previdência Social, </a:t>
            </a:r>
            <a:r>
              <a:rPr lang="pt-BR" sz="2200" b="1" dirty="0">
                <a:solidFill>
                  <a:srgbClr val="FF0000"/>
                </a:solidFill>
              </a:rPr>
              <a:t>até 31 de dezembro de 2003</a:t>
            </a:r>
            <a:r>
              <a:rPr lang="pt-BR" sz="2200" b="1" dirty="0"/>
              <a:t>, </a:t>
            </a:r>
            <a:r>
              <a:rPr lang="pt-BR" sz="2200" b="1" dirty="0">
                <a:solidFill>
                  <a:srgbClr val="FF0000"/>
                </a:solidFill>
              </a:rPr>
              <a:t>desde que cumpridos 5 (cinco) anos no nível ou classe</a:t>
            </a:r>
            <a:r>
              <a:rPr lang="pt-BR" sz="2200" b="1" dirty="0">
                <a:solidFill>
                  <a:schemeClr val="accent4"/>
                </a:solidFill>
              </a:rPr>
              <a:t>**</a:t>
            </a:r>
            <a:r>
              <a:rPr lang="pt-BR" sz="2200" b="1" dirty="0"/>
              <a:t> em que for concedida a aposentadoria </a:t>
            </a:r>
            <a:r>
              <a:rPr lang="pt-BR" sz="2200" b="1" dirty="0">
                <a:solidFill>
                  <a:srgbClr val="FF0000"/>
                </a:solidFill>
              </a:rPr>
              <a:t>e se</a:t>
            </a:r>
            <a:r>
              <a:rPr lang="pt-BR" sz="2200" b="1" dirty="0"/>
              <a:t> aposente aos:</a:t>
            </a:r>
          </a:p>
          <a:p>
            <a:pPr algn="just">
              <a:lnSpc>
                <a:spcPct val="150000"/>
              </a:lnSpc>
            </a:pPr>
            <a:r>
              <a:rPr lang="pt-BR" sz="2200" b="1" dirty="0"/>
              <a:t>a) 62 (sessenta e dois) anos de idade, se mulher, e 65 (sessenta e cinco) anos de idade, se homem;</a:t>
            </a:r>
          </a:p>
          <a:p>
            <a:pPr algn="just">
              <a:lnSpc>
                <a:spcPct val="150000"/>
              </a:lnSpc>
            </a:pPr>
            <a:r>
              <a:rPr lang="pt-BR" sz="2200" b="1" dirty="0"/>
              <a:t>b) 57 (cinquenta e sete) anos de idade, se mulher, e 60 (sessenta) anos de idade, se homem, para os titulares do cargo de professor de que trata o § 4º.</a:t>
            </a:r>
          </a:p>
          <a:p>
            <a:endParaRPr lang="pt-BR" dirty="0"/>
          </a:p>
        </p:txBody>
      </p:sp>
    </p:spTree>
    <p:extLst>
      <p:ext uri="{BB962C8B-B14F-4D97-AF65-F5344CB8AC3E}">
        <p14:creationId xmlns:p14="http://schemas.microsoft.com/office/powerpoint/2010/main" val="3305253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9A8A11F-29FA-4374-90E7-694E1BE483FF}"/>
              </a:ext>
            </a:extLst>
          </p:cNvPr>
          <p:cNvSpPr>
            <a:spLocks noGrp="1"/>
          </p:cNvSpPr>
          <p:nvPr>
            <p:ph idx="1"/>
          </p:nvPr>
        </p:nvSpPr>
        <p:spPr>
          <a:xfrm>
            <a:off x="518308" y="1140171"/>
            <a:ext cx="8596668" cy="3880773"/>
          </a:xfrm>
        </p:spPr>
        <p:txBody>
          <a:bodyPr/>
          <a:lstStyle/>
          <a:p>
            <a:pPr algn="just"/>
            <a:r>
              <a:rPr lang="pt-BR" dirty="0">
                <a:solidFill>
                  <a:schemeClr val="accent4"/>
                </a:solidFill>
              </a:rPr>
              <a:t>** Caso o servidor não cumpra 5 anos no mesmo nível, os proventos serão baseados no nível exatamente inferior. </a:t>
            </a:r>
            <a:br>
              <a:rPr lang="pt-BR" dirty="0">
                <a:solidFill>
                  <a:schemeClr val="accent4"/>
                </a:solidFill>
              </a:rPr>
            </a:br>
            <a:br>
              <a:rPr lang="pt-BR" dirty="0">
                <a:solidFill>
                  <a:schemeClr val="accent4"/>
                </a:solidFill>
              </a:rPr>
            </a:br>
            <a:br>
              <a:rPr lang="pt-BR" dirty="0">
                <a:solidFill>
                  <a:schemeClr val="accent4"/>
                </a:solidFill>
              </a:rPr>
            </a:br>
            <a:r>
              <a:rPr lang="pt-BR" dirty="0">
                <a:solidFill>
                  <a:schemeClr val="accent4"/>
                </a:solidFill>
              </a:rPr>
              <a:t>       Exemplo: Se ao se aposentar cumprir 6 anos no nível V, proventos serão baseados no  nível V.</a:t>
            </a:r>
            <a:br>
              <a:rPr lang="pt-BR" dirty="0">
                <a:solidFill>
                  <a:schemeClr val="accent4"/>
                </a:solidFill>
              </a:rPr>
            </a:br>
            <a:r>
              <a:rPr lang="pt-BR" dirty="0">
                <a:solidFill>
                  <a:schemeClr val="accent4"/>
                </a:solidFill>
              </a:rPr>
              <a:t>Se, ao se aposentar cumprir 4 anos no nível V, provento serão baseados no nível IV.</a:t>
            </a:r>
          </a:p>
        </p:txBody>
      </p:sp>
    </p:spTree>
    <p:extLst>
      <p:ext uri="{BB962C8B-B14F-4D97-AF65-F5344CB8AC3E}">
        <p14:creationId xmlns:p14="http://schemas.microsoft.com/office/powerpoint/2010/main" val="28584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71969-2D64-46DB-8348-A50BCD87A242}"/>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54E7F67A-6264-468E-BD21-B1A6187C5A0B}"/>
              </a:ext>
            </a:extLst>
          </p:cNvPr>
          <p:cNvSpPr>
            <a:spLocks noGrp="1"/>
          </p:cNvSpPr>
          <p:nvPr>
            <p:ph idx="1"/>
          </p:nvPr>
        </p:nvSpPr>
        <p:spPr>
          <a:xfrm>
            <a:off x="410817" y="1722783"/>
            <a:ext cx="10098157" cy="4318579"/>
          </a:xfrm>
        </p:spPr>
        <p:txBody>
          <a:bodyPr/>
          <a:lstStyle/>
          <a:p>
            <a:pPr algn="just">
              <a:lnSpc>
                <a:spcPct val="150000"/>
              </a:lnSpc>
            </a:pPr>
            <a:r>
              <a:rPr lang="pt-BR" sz="2400" b="1" dirty="0"/>
              <a:t>2 - a 60% (sessenta por cento) da média aritmética definida na forma prevista no “caput” e §§ 1º, 2º e 3º do artigo 7º, com acréscimo de 2% (dois por cento) para cada ano de contribuição que exceder o tempo de 20 (vinte) anos de contribuição, para o servidor não contemplado neste parágrafo</a:t>
            </a:r>
            <a:r>
              <a:rPr lang="pt-BR" dirty="0"/>
              <a:t>.</a:t>
            </a:r>
          </a:p>
        </p:txBody>
      </p:sp>
    </p:spTree>
    <p:extLst>
      <p:ext uri="{BB962C8B-B14F-4D97-AF65-F5344CB8AC3E}">
        <p14:creationId xmlns:p14="http://schemas.microsoft.com/office/powerpoint/2010/main" val="129565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64786-DCE1-42B3-A814-82C1B93F8E71}"/>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51A4F21D-A47B-4DE1-978D-1A5A4079D0AE}"/>
              </a:ext>
            </a:extLst>
          </p:cNvPr>
          <p:cNvSpPr>
            <a:spLocks noGrp="1"/>
          </p:cNvSpPr>
          <p:nvPr>
            <p:ph idx="1"/>
          </p:nvPr>
        </p:nvSpPr>
        <p:spPr>
          <a:xfrm>
            <a:off x="318051" y="1219200"/>
            <a:ext cx="10893287" cy="5029199"/>
          </a:xfrm>
        </p:spPr>
        <p:txBody>
          <a:bodyPr>
            <a:normAutofit fontScale="77500" lnSpcReduction="20000"/>
          </a:bodyPr>
          <a:lstStyle/>
          <a:p>
            <a:pPr algn="just">
              <a:lnSpc>
                <a:spcPct val="150000"/>
              </a:lnSpc>
            </a:pPr>
            <a:r>
              <a:rPr lang="pt-BR" sz="2600" b="1" dirty="0"/>
              <a:t>§ 7º - Os proventos das aposentadorias concedidas nos termos do disposto neste artigo não serão inferiores ao valor a que se refere o § 2º do artigo 201 da Constituição Federal e serão reajustados:</a:t>
            </a:r>
          </a:p>
          <a:p>
            <a:pPr algn="just">
              <a:lnSpc>
                <a:spcPct val="150000"/>
              </a:lnSpc>
            </a:pPr>
            <a:r>
              <a:rPr lang="pt-BR" sz="2600" b="1" dirty="0"/>
              <a:t>1 - na mesma proporção e na mesma data, sempre que se modificar a remuneração dos servidores em atividade, sendo também estendidos aos aposentados quaisquer benefícios ou vantagens posteriormente concedidos aos servidores em atividade, excetuados aqueles vinculados a indicadores de desempenho, produtividade ou similar e incluídos os decorrentes da transformação ou reclassificação do cargo ou função em que se deu a aposentadoria, na forma da lei, </a:t>
            </a:r>
            <a:r>
              <a:rPr lang="pt-BR" sz="2600" b="1" dirty="0">
                <a:solidFill>
                  <a:srgbClr val="FF0000"/>
                </a:solidFill>
              </a:rPr>
              <a:t>se</a:t>
            </a:r>
            <a:r>
              <a:rPr lang="pt-BR" sz="2600" b="1" dirty="0"/>
              <a:t> concedidas nos termos do disposto no </a:t>
            </a:r>
            <a:r>
              <a:rPr lang="pt-BR" sz="2600" b="1" dirty="0">
                <a:solidFill>
                  <a:schemeClr val="tx1"/>
                </a:solidFill>
                <a:hlinkClick r:id="rId2" action="ppaction://hlinksldjump">
                  <a:extLst>
                    <a:ext uri="{A12FA001-AC4F-418D-AE19-62706E023703}">
                      <ahyp:hlinkClr xmlns:ahyp="http://schemas.microsoft.com/office/drawing/2018/hyperlinkcolor" val="tx"/>
                    </a:ext>
                  </a:extLst>
                </a:hlinkClick>
              </a:rPr>
              <a:t>item 1 do § 6º</a:t>
            </a:r>
            <a:r>
              <a:rPr lang="pt-BR" sz="2600" b="1" dirty="0"/>
              <a:t>;      </a:t>
            </a:r>
          </a:p>
          <a:p>
            <a:pPr marL="0" indent="0">
              <a:buNone/>
            </a:pPr>
            <a:r>
              <a:rPr lang="pt-BR" dirty="0"/>
              <a:t>      </a:t>
            </a:r>
          </a:p>
        </p:txBody>
      </p:sp>
    </p:spTree>
    <p:extLst>
      <p:ext uri="{BB962C8B-B14F-4D97-AF65-F5344CB8AC3E}">
        <p14:creationId xmlns:p14="http://schemas.microsoft.com/office/powerpoint/2010/main" val="48629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74289-5D79-4B87-9CFB-30CE4FE016D8}"/>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E3511601-532D-4AAE-AC75-E98C53B762FA}"/>
              </a:ext>
            </a:extLst>
          </p:cNvPr>
          <p:cNvSpPr>
            <a:spLocks noGrp="1"/>
          </p:cNvSpPr>
          <p:nvPr>
            <p:ph idx="1"/>
          </p:nvPr>
        </p:nvSpPr>
        <p:spPr>
          <a:xfrm>
            <a:off x="677333" y="2160589"/>
            <a:ext cx="10812301" cy="3880773"/>
          </a:xfrm>
        </p:spPr>
        <p:txBody>
          <a:bodyPr/>
          <a:lstStyle/>
          <a:p>
            <a:pPr algn="just">
              <a:lnSpc>
                <a:spcPct val="150000"/>
              </a:lnSpc>
            </a:pPr>
            <a:r>
              <a:rPr lang="pt-BR" sz="2400" b="1" dirty="0"/>
              <a:t>2 - na mesma data utilizada para fins de reajuste dos benefícios do </a:t>
            </a:r>
            <a:r>
              <a:rPr lang="pt-BR" sz="2400" b="1" dirty="0">
                <a:solidFill>
                  <a:srgbClr val="7030A0"/>
                </a:solidFill>
              </a:rPr>
              <a:t>Regime Geral de Previdência Social</a:t>
            </a:r>
            <a:r>
              <a:rPr lang="pt-BR" sz="2400" b="1" dirty="0"/>
              <a:t>, com base no Índice de Preços ao Consumidor – IPC, apurado pela Fundação Instituto de Pesquisas Econômicas – FIPE, se concedidas na forma prevista no item 2 do § 6º.</a:t>
            </a:r>
          </a:p>
          <a:p>
            <a:endParaRPr lang="pt-BR" dirty="0"/>
          </a:p>
        </p:txBody>
      </p:sp>
    </p:spTree>
    <p:extLst>
      <p:ext uri="{BB962C8B-B14F-4D97-AF65-F5344CB8AC3E}">
        <p14:creationId xmlns:p14="http://schemas.microsoft.com/office/powerpoint/2010/main" val="180747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94EBF-91A0-4D99-B9DE-FA4C8B7EB948}"/>
              </a:ext>
            </a:extLst>
          </p:cNvPr>
          <p:cNvSpPr>
            <a:spLocks noGrp="1"/>
          </p:cNvSpPr>
          <p:nvPr>
            <p:ph type="title"/>
          </p:nvPr>
        </p:nvSpPr>
        <p:spPr/>
        <p:txBody>
          <a:bodyPr/>
          <a:lstStyle/>
          <a:p>
            <a:r>
              <a:rPr lang="pt-BR" dirty="0"/>
              <a:t>ARTIGO 10</a:t>
            </a:r>
          </a:p>
        </p:txBody>
      </p:sp>
      <p:sp>
        <p:nvSpPr>
          <p:cNvPr id="3" name="Espaço Reservado para Conteúdo 2">
            <a:extLst>
              <a:ext uri="{FF2B5EF4-FFF2-40B4-BE49-F238E27FC236}">
                <a16:creationId xmlns:a16="http://schemas.microsoft.com/office/drawing/2014/main" id="{25A54EB2-CDF5-435D-AA2C-EBAA66C5C09F}"/>
              </a:ext>
            </a:extLst>
          </p:cNvPr>
          <p:cNvSpPr>
            <a:spLocks noGrp="1"/>
          </p:cNvSpPr>
          <p:nvPr>
            <p:ph idx="1"/>
          </p:nvPr>
        </p:nvSpPr>
        <p:spPr>
          <a:xfrm>
            <a:off x="371061" y="1470991"/>
            <a:ext cx="10707756" cy="5075583"/>
          </a:xfrm>
        </p:spPr>
        <p:txBody>
          <a:bodyPr>
            <a:normAutofit/>
          </a:bodyPr>
          <a:lstStyle/>
          <a:p>
            <a:pPr>
              <a:lnSpc>
                <a:spcPct val="150000"/>
              </a:lnSpc>
            </a:pPr>
            <a:r>
              <a:rPr lang="pt-BR" sz="2000" b="1" dirty="0"/>
              <a:t>§ 8º - Considera-se remuneração do servidor público no cargo efetivo, para fins de cálculo dos proventos de aposentadoria que tenham fundamento no disposto no item 1 do § 6º, o valor constituído pelo subsídio, pelo vencimento e pelas vantagens pecuniárias permanentes do cargo, estabelecidos em lei, acrescidos dos adicionais de caráter individual e das vantagens pessoais permanentes, observados os demais critérios legais.</a:t>
            </a:r>
          </a:p>
          <a:p>
            <a:pPr>
              <a:lnSpc>
                <a:spcPct val="150000"/>
              </a:lnSpc>
            </a:pPr>
            <a:r>
              <a:rPr lang="pt-BR" sz="2000" b="1" dirty="0"/>
              <a:t>§ 9º - Os proventos das aposentadorias concedidas nos termos do item 1 do § 6º não poderão exceder a remuneração do respectivo servidor, no cargo efetivo em que for concedida a aposentadoria.</a:t>
            </a:r>
          </a:p>
          <a:p>
            <a:endParaRPr lang="pt-BR" dirty="0"/>
          </a:p>
        </p:txBody>
      </p:sp>
    </p:spTree>
    <p:extLst>
      <p:ext uri="{BB962C8B-B14F-4D97-AF65-F5344CB8AC3E}">
        <p14:creationId xmlns:p14="http://schemas.microsoft.com/office/powerpoint/2010/main" val="1892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la de celular com texto preto sobre fundo branco&#10;&#10;Descrição gerada automaticamente">
            <a:extLst>
              <a:ext uri="{FF2B5EF4-FFF2-40B4-BE49-F238E27FC236}">
                <a16:creationId xmlns:a16="http://schemas.microsoft.com/office/drawing/2014/main" id="{7ECFAD69-1455-48F4-B749-FE4F67E6CA6D}"/>
              </a:ext>
            </a:extLst>
          </p:cNvPr>
          <p:cNvPicPr>
            <a:picLocks noChangeAspect="1"/>
          </p:cNvPicPr>
          <p:nvPr/>
        </p:nvPicPr>
        <p:blipFill>
          <a:blip r:embed="rId2"/>
          <a:stretch>
            <a:fillRect/>
          </a:stretch>
        </p:blipFill>
        <p:spPr>
          <a:xfrm>
            <a:off x="1125416" y="145727"/>
            <a:ext cx="10072468" cy="6653273"/>
          </a:xfrm>
          <a:prstGeom prst="rect">
            <a:avLst/>
          </a:prstGeom>
        </p:spPr>
      </p:pic>
    </p:spTree>
    <p:extLst>
      <p:ext uri="{BB962C8B-B14F-4D97-AF65-F5344CB8AC3E}">
        <p14:creationId xmlns:p14="http://schemas.microsoft.com/office/powerpoint/2010/main" val="48840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1BF8A-11CC-4931-9124-C11FE0B293AC}"/>
              </a:ext>
            </a:extLst>
          </p:cNvPr>
          <p:cNvSpPr>
            <a:spLocks noGrp="1"/>
          </p:cNvSpPr>
          <p:nvPr>
            <p:ph type="title"/>
          </p:nvPr>
        </p:nvSpPr>
        <p:spPr/>
        <p:txBody>
          <a:bodyPr/>
          <a:lstStyle/>
          <a:p>
            <a:r>
              <a:rPr lang="pt-BR" dirty="0"/>
              <a:t>Artigo 2º </a:t>
            </a:r>
            <a:br>
              <a:rPr lang="pt-BR" dirty="0"/>
            </a:br>
            <a:endParaRPr lang="pt-BR" dirty="0"/>
          </a:p>
        </p:txBody>
      </p:sp>
      <p:sp>
        <p:nvSpPr>
          <p:cNvPr id="3" name="Espaço Reservado para Conteúdo 2">
            <a:extLst>
              <a:ext uri="{FF2B5EF4-FFF2-40B4-BE49-F238E27FC236}">
                <a16:creationId xmlns:a16="http://schemas.microsoft.com/office/drawing/2014/main" id="{F72124C5-E643-4BCD-9030-08F1D224CAE8}"/>
              </a:ext>
            </a:extLst>
          </p:cNvPr>
          <p:cNvSpPr>
            <a:spLocks noGrp="1"/>
          </p:cNvSpPr>
          <p:nvPr>
            <p:ph idx="1"/>
          </p:nvPr>
        </p:nvSpPr>
        <p:spPr>
          <a:xfrm>
            <a:off x="212035" y="1232452"/>
            <a:ext cx="11302631" cy="5486400"/>
          </a:xfrm>
        </p:spPr>
        <p:txBody>
          <a:bodyPr>
            <a:normAutofit fontScale="25000" lnSpcReduction="20000"/>
          </a:bodyPr>
          <a:lstStyle/>
          <a:p>
            <a:pPr marL="0" indent="0" algn="just">
              <a:lnSpc>
                <a:spcPct val="170000"/>
              </a:lnSpc>
              <a:buNone/>
            </a:pPr>
            <a:r>
              <a:rPr lang="pt-BR" sz="9600" b="1" dirty="0"/>
              <a:t>I - por </a:t>
            </a:r>
            <a:r>
              <a:rPr lang="pt-BR" sz="9600" b="1" dirty="0">
                <a:solidFill>
                  <a:schemeClr val="accent2"/>
                </a:solidFill>
              </a:rPr>
              <a:t>incapacidade permanente </a:t>
            </a:r>
            <a:r>
              <a:rPr lang="pt-BR" sz="9600" b="1" dirty="0"/>
              <a:t>para o trabalho, no cargo em que estiver investido, quando insuscetível de readaptação, hipótese em que será obrigatória a realização de avaliações periódicas, no mínimo, a cada 5 (cinco) anos, para verificar a continuidade das condições que ensejaram a concessão da aposentadoria, aplicando-se as normas que regem o processo administrativo estadual, naquilo que couber, e também regulamento específico a ser editado pelo Chefe do Poder Executivo;</a:t>
            </a:r>
          </a:p>
          <a:p>
            <a:pPr marL="0" indent="0">
              <a:lnSpc>
                <a:spcPct val="170000"/>
              </a:lnSpc>
              <a:buNone/>
            </a:pPr>
            <a:endParaRPr lang="pt-BR" sz="7200" b="1" dirty="0"/>
          </a:p>
          <a:p>
            <a:pPr marL="0" indent="0">
              <a:lnSpc>
                <a:spcPct val="170000"/>
              </a:lnSpc>
              <a:buNone/>
            </a:pPr>
            <a:r>
              <a:rPr lang="pt-BR" sz="8000" b="1" dirty="0">
                <a:solidFill>
                  <a:srgbClr val="00A200"/>
                </a:solidFill>
              </a:rPr>
              <a:t>(anteriormente chamada de aposentadoria por invalidez)</a:t>
            </a:r>
          </a:p>
          <a:p>
            <a:endParaRPr lang="pt-BR" dirty="0"/>
          </a:p>
        </p:txBody>
      </p:sp>
    </p:spTree>
    <p:extLst>
      <p:ext uri="{BB962C8B-B14F-4D97-AF65-F5344CB8AC3E}">
        <p14:creationId xmlns:p14="http://schemas.microsoft.com/office/powerpoint/2010/main" val="129908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la de celular com texto preto sobre fundo branco&#10;&#10;Descrição gerada automaticamente">
            <a:extLst>
              <a:ext uri="{FF2B5EF4-FFF2-40B4-BE49-F238E27FC236}">
                <a16:creationId xmlns:a16="http://schemas.microsoft.com/office/drawing/2014/main" id="{8264CB42-AE12-4D3D-96AD-15B5EAE6E462}"/>
              </a:ext>
            </a:extLst>
          </p:cNvPr>
          <p:cNvPicPr>
            <a:picLocks noChangeAspect="1"/>
          </p:cNvPicPr>
          <p:nvPr/>
        </p:nvPicPr>
        <p:blipFill>
          <a:blip r:embed="rId2"/>
          <a:stretch>
            <a:fillRect/>
          </a:stretch>
        </p:blipFill>
        <p:spPr>
          <a:xfrm>
            <a:off x="1167618" y="38011"/>
            <a:ext cx="9912010" cy="6819989"/>
          </a:xfrm>
          <a:prstGeom prst="rect">
            <a:avLst/>
          </a:prstGeom>
        </p:spPr>
      </p:pic>
    </p:spTree>
    <p:extLst>
      <p:ext uri="{BB962C8B-B14F-4D97-AF65-F5344CB8AC3E}">
        <p14:creationId xmlns:p14="http://schemas.microsoft.com/office/powerpoint/2010/main" val="170562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6A4F4-9FCF-411A-9F1D-E20A19251081}"/>
              </a:ext>
            </a:extLst>
          </p:cNvPr>
          <p:cNvSpPr>
            <a:spLocks noGrp="1"/>
          </p:cNvSpPr>
          <p:nvPr>
            <p:ph type="title"/>
          </p:nvPr>
        </p:nvSpPr>
        <p:spPr/>
        <p:txBody>
          <a:bodyPr/>
          <a:lstStyle/>
          <a:p>
            <a:r>
              <a:rPr lang="pt-BR" dirty="0"/>
              <a:t>ARTIGO 11 – REGRA DE TRANSIÇÃO 2</a:t>
            </a:r>
            <a:br>
              <a:rPr lang="pt-BR" dirty="0"/>
            </a:br>
            <a:endParaRPr lang="pt-BR" dirty="0"/>
          </a:p>
        </p:txBody>
      </p:sp>
      <p:sp>
        <p:nvSpPr>
          <p:cNvPr id="3" name="Espaço Reservado para Conteúdo 2">
            <a:extLst>
              <a:ext uri="{FF2B5EF4-FFF2-40B4-BE49-F238E27FC236}">
                <a16:creationId xmlns:a16="http://schemas.microsoft.com/office/drawing/2014/main" id="{A6B6E202-FB9D-4B00-9177-7EF21B978C23}"/>
              </a:ext>
            </a:extLst>
          </p:cNvPr>
          <p:cNvSpPr>
            <a:spLocks noGrp="1"/>
          </p:cNvSpPr>
          <p:nvPr>
            <p:ph idx="1"/>
          </p:nvPr>
        </p:nvSpPr>
        <p:spPr>
          <a:xfrm>
            <a:off x="159025" y="1470992"/>
            <a:ext cx="11714923" cy="5387008"/>
          </a:xfrm>
        </p:spPr>
        <p:txBody>
          <a:bodyPr>
            <a:normAutofit fontScale="55000" lnSpcReduction="20000"/>
          </a:bodyPr>
          <a:lstStyle/>
          <a:p>
            <a:pPr algn="just">
              <a:lnSpc>
                <a:spcPct val="170000"/>
              </a:lnSpc>
            </a:pPr>
            <a:r>
              <a:rPr lang="pt-BR" sz="3300" b="1" dirty="0"/>
              <a:t>Ressalvado o direito de opção à aposentadoria pelas normas estabelecidas pelo artigo 10, o servidor que tenha ingressado no serviço público, com vinculação ao Regime Próprio de Previdência Social, até a data de entrada em vigor desta lei complementar, poderá aposentar-se voluntariamente ainda quando preencher </a:t>
            </a:r>
            <a:r>
              <a:rPr lang="pt-BR" sz="3300" b="1" dirty="0">
                <a:solidFill>
                  <a:srgbClr val="FF0000"/>
                </a:solidFill>
              </a:rPr>
              <a:t>cumulativamente</a:t>
            </a:r>
            <a:r>
              <a:rPr lang="pt-BR" sz="3300" b="1" dirty="0"/>
              <a:t> os seguintes requisitos:</a:t>
            </a:r>
          </a:p>
          <a:p>
            <a:pPr algn="just">
              <a:lnSpc>
                <a:spcPct val="170000"/>
              </a:lnSpc>
            </a:pPr>
            <a:r>
              <a:rPr lang="pt-BR" sz="3300" b="1" dirty="0"/>
              <a:t>I - 57 (cinquenta e sete) anos de idade, se mulher, e 60 (sessenta) anos de idade, se homem;</a:t>
            </a:r>
          </a:p>
          <a:p>
            <a:pPr algn="just">
              <a:lnSpc>
                <a:spcPct val="170000"/>
              </a:lnSpc>
            </a:pPr>
            <a:r>
              <a:rPr lang="pt-BR" sz="3300" b="1" dirty="0"/>
              <a:t>II - 30 (trinta) anos de contribuição, se mulher, e 35 (trinta e cinco) anos de contribuição, se homem;</a:t>
            </a:r>
          </a:p>
          <a:p>
            <a:pPr algn="just">
              <a:lnSpc>
                <a:spcPct val="170000"/>
              </a:lnSpc>
            </a:pPr>
            <a:r>
              <a:rPr lang="pt-BR" sz="3300" b="1" dirty="0"/>
              <a:t>III - 20 (vinte) anos de efetivo exercício no serviço público;</a:t>
            </a:r>
          </a:p>
          <a:p>
            <a:pPr algn="just">
              <a:lnSpc>
                <a:spcPct val="170000"/>
              </a:lnSpc>
            </a:pPr>
            <a:r>
              <a:rPr lang="pt-BR" sz="3300" b="1" dirty="0"/>
              <a:t>IV - 5 (cinco) anos no cargo efetivo, nível ou classe em que for concedida a aposentadoria;</a:t>
            </a:r>
          </a:p>
          <a:p>
            <a:pPr algn="just">
              <a:lnSpc>
                <a:spcPct val="170000"/>
              </a:lnSpc>
            </a:pPr>
            <a:r>
              <a:rPr lang="pt-BR" sz="3300" b="1" dirty="0"/>
              <a:t>V - período adicional de contribuição correspondente ao tempo que, na data de entrada em vigor desta lei complementar, faltaria para atingir o tempo mínimo de contribuição referido no inciso II.</a:t>
            </a:r>
          </a:p>
          <a:p>
            <a:endParaRPr lang="pt-BR" dirty="0"/>
          </a:p>
        </p:txBody>
      </p:sp>
    </p:spTree>
    <p:extLst>
      <p:ext uri="{BB962C8B-B14F-4D97-AF65-F5344CB8AC3E}">
        <p14:creationId xmlns:p14="http://schemas.microsoft.com/office/powerpoint/2010/main" val="110470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2B7AFE4-B4E2-4F52-B45C-102A8E2264B0}"/>
              </a:ext>
            </a:extLst>
          </p:cNvPr>
          <p:cNvSpPr>
            <a:spLocks noGrp="1"/>
          </p:cNvSpPr>
          <p:nvPr>
            <p:ph idx="1"/>
          </p:nvPr>
        </p:nvSpPr>
        <p:spPr>
          <a:xfrm>
            <a:off x="385785" y="1488613"/>
            <a:ext cx="10573763" cy="3880773"/>
          </a:xfrm>
        </p:spPr>
        <p:txBody>
          <a:bodyPr/>
          <a:lstStyle/>
          <a:p>
            <a:r>
              <a:rPr lang="pt-BR" dirty="0">
                <a:solidFill>
                  <a:schemeClr val="accent4"/>
                </a:solidFill>
              </a:rPr>
              <a:t>** Caso o servidor não cumpra 5 anos no mesmo nível, os proventos serão baseados no nível exatamente inferior. </a:t>
            </a:r>
            <a:br>
              <a:rPr lang="pt-BR" dirty="0">
                <a:solidFill>
                  <a:schemeClr val="accent4"/>
                </a:solidFill>
              </a:rPr>
            </a:br>
            <a:br>
              <a:rPr lang="pt-BR" dirty="0">
                <a:solidFill>
                  <a:schemeClr val="accent4"/>
                </a:solidFill>
              </a:rPr>
            </a:br>
            <a:br>
              <a:rPr lang="pt-BR" dirty="0">
                <a:solidFill>
                  <a:schemeClr val="accent4"/>
                </a:solidFill>
              </a:rPr>
            </a:br>
            <a:r>
              <a:rPr lang="pt-BR" dirty="0">
                <a:solidFill>
                  <a:schemeClr val="accent4"/>
                </a:solidFill>
              </a:rPr>
              <a:t>       Exemplo: </a:t>
            </a:r>
          </a:p>
          <a:p>
            <a:pPr marL="0" indent="0">
              <a:buNone/>
            </a:pPr>
            <a:r>
              <a:rPr lang="pt-BR" dirty="0">
                <a:solidFill>
                  <a:schemeClr val="accent4"/>
                </a:solidFill>
              </a:rPr>
              <a:t> Se ao se aposentar cumprir 6 anos no nível V, proventos serão baseados no  nível V.</a:t>
            </a:r>
            <a:br>
              <a:rPr lang="pt-BR" dirty="0">
                <a:solidFill>
                  <a:schemeClr val="accent4"/>
                </a:solidFill>
              </a:rPr>
            </a:br>
            <a:r>
              <a:rPr lang="pt-BR" dirty="0">
                <a:solidFill>
                  <a:schemeClr val="accent4"/>
                </a:solidFill>
              </a:rPr>
              <a:t> Se ao se aposentar cumprir 4 anos no nível V, provento serão baseados no nível IV.</a:t>
            </a:r>
          </a:p>
          <a:p>
            <a:endParaRPr lang="pt-BR" dirty="0"/>
          </a:p>
        </p:txBody>
      </p:sp>
    </p:spTree>
    <p:extLst>
      <p:ext uri="{BB962C8B-B14F-4D97-AF65-F5344CB8AC3E}">
        <p14:creationId xmlns:p14="http://schemas.microsoft.com/office/powerpoint/2010/main" val="3811415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843BC-39B0-4613-B60C-BD68BF70E7BF}"/>
              </a:ext>
            </a:extLst>
          </p:cNvPr>
          <p:cNvSpPr>
            <a:spLocks noGrp="1"/>
          </p:cNvSpPr>
          <p:nvPr>
            <p:ph type="title"/>
          </p:nvPr>
        </p:nvSpPr>
        <p:spPr/>
        <p:txBody>
          <a:bodyPr/>
          <a:lstStyle/>
          <a:p>
            <a:r>
              <a:rPr lang="pt-BR" dirty="0"/>
              <a:t>ARTIGO 11 – REGRA DE TRANSIÇÃO 2</a:t>
            </a:r>
          </a:p>
        </p:txBody>
      </p:sp>
      <p:sp>
        <p:nvSpPr>
          <p:cNvPr id="3" name="Espaço Reservado para Conteúdo 2">
            <a:extLst>
              <a:ext uri="{FF2B5EF4-FFF2-40B4-BE49-F238E27FC236}">
                <a16:creationId xmlns:a16="http://schemas.microsoft.com/office/drawing/2014/main" id="{22DC4598-70D4-40A5-B4AA-BF087F82BF7B}"/>
              </a:ext>
            </a:extLst>
          </p:cNvPr>
          <p:cNvSpPr>
            <a:spLocks noGrp="1"/>
          </p:cNvSpPr>
          <p:nvPr>
            <p:ph idx="1"/>
          </p:nvPr>
        </p:nvSpPr>
        <p:spPr>
          <a:xfrm>
            <a:off x="677333" y="2160589"/>
            <a:ext cx="10374979" cy="3880773"/>
          </a:xfrm>
        </p:spPr>
        <p:txBody>
          <a:bodyPr/>
          <a:lstStyle/>
          <a:p>
            <a:pPr algn="just">
              <a:lnSpc>
                <a:spcPct val="150000"/>
              </a:lnSpc>
            </a:pPr>
            <a:r>
              <a:rPr lang="pt-BR" sz="2400" b="1" dirty="0"/>
              <a:t>§ 1º - Para o professor que comprovar exclusivamente tempo de efetivo exercício das funções de magistério na educação infantil, no ensino fundamental ou médio, serão reduzidos, para ambos os sexos, os requisitos de idade e de tempo de contribuição em 5 (cinco) anos.</a:t>
            </a:r>
          </a:p>
          <a:p>
            <a:endParaRPr lang="pt-BR" dirty="0"/>
          </a:p>
        </p:txBody>
      </p:sp>
    </p:spTree>
    <p:extLst>
      <p:ext uri="{BB962C8B-B14F-4D97-AF65-F5344CB8AC3E}">
        <p14:creationId xmlns:p14="http://schemas.microsoft.com/office/powerpoint/2010/main" val="3666114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8D846-5D7B-41E0-93E2-6E7CF4FE0559}"/>
              </a:ext>
            </a:extLst>
          </p:cNvPr>
          <p:cNvSpPr>
            <a:spLocks noGrp="1"/>
          </p:cNvSpPr>
          <p:nvPr>
            <p:ph type="title"/>
          </p:nvPr>
        </p:nvSpPr>
        <p:spPr/>
        <p:txBody>
          <a:bodyPr/>
          <a:lstStyle/>
          <a:p>
            <a:r>
              <a:rPr lang="pt-BR" dirty="0"/>
              <a:t>ARTIGO 11 – REGRA DE TRANSIÇÃO 2</a:t>
            </a:r>
          </a:p>
        </p:txBody>
      </p:sp>
      <p:sp>
        <p:nvSpPr>
          <p:cNvPr id="3" name="Espaço Reservado para Conteúdo 2">
            <a:extLst>
              <a:ext uri="{FF2B5EF4-FFF2-40B4-BE49-F238E27FC236}">
                <a16:creationId xmlns:a16="http://schemas.microsoft.com/office/drawing/2014/main" id="{CF39C922-C4DF-4395-9FCD-BFEECF3AC970}"/>
              </a:ext>
            </a:extLst>
          </p:cNvPr>
          <p:cNvSpPr>
            <a:spLocks noGrp="1"/>
          </p:cNvSpPr>
          <p:nvPr>
            <p:ph idx="1"/>
          </p:nvPr>
        </p:nvSpPr>
        <p:spPr>
          <a:xfrm>
            <a:off x="372533" y="1630503"/>
            <a:ext cx="10693031" cy="4796802"/>
          </a:xfrm>
        </p:spPr>
        <p:txBody>
          <a:bodyPr>
            <a:normAutofit fontScale="85000" lnSpcReduction="20000"/>
          </a:bodyPr>
          <a:lstStyle/>
          <a:p>
            <a:pPr algn="just">
              <a:lnSpc>
                <a:spcPct val="150000"/>
              </a:lnSpc>
            </a:pPr>
            <a:r>
              <a:rPr lang="pt-BR" sz="2400" b="1" dirty="0"/>
              <a:t>§ 2º - Os proventos das aposentadorias concedidas nos termos do disposto neste artigo corresponderão:</a:t>
            </a:r>
          </a:p>
          <a:p>
            <a:pPr algn="just">
              <a:lnSpc>
                <a:spcPct val="150000"/>
              </a:lnSpc>
            </a:pPr>
            <a:r>
              <a:rPr lang="pt-BR" sz="2400" b="1" dirty="0"/>
              <a:t>1 - à </a:t>
            </a:r>
            <a:r>
              <a:rPr lang="pt-BR" sz="2400" b="1" dirty="0">
                <a:solidFill>
                  <a:srgbClr val="FF0000"/>
                </a:solidFill>
              </a:rPr>
              <a:t>totalidade da remuneração do servidor público no cargo</a:t>
            </a:r>
            <a:r>
              <a:rPr lang="pt-BR" sz="2400" b="1" dirty="0"/>
              <a:t> efetivo em que for concedida a aposentadoria, observado o disposto no § 8º do artigo 10 desta lei complementar, para o servidor público que tenha ingressado no serviço público, com vinculação ao Regime Próprio de Previdência Social, </a:t>
            </a:r>
            <a:r>
              <a:rPr lang="pt-BR" sz="2400" b="1" dirty="0">
                <a:solidFill>
                  <a:srgbClr val="FF0000"/>
                </a:solidFill>
              </a:rPr>
              <a:t>até 31 de dezembro de 2003</a:t>
            </a:r>
            <a:r>
              <a:rPr lang="pt-BR" sz="2400" b="1" dirty="0"/>
              <a:t>, </a:t>
            </a:r>
            <a:r>
              <a:rPr lang="pt-BR" sz="2400" b="1" dirty="0">
                <a:solidFill>
                  <a:srgbClr val="FF0000"/>
                </a:solidFill>
              </a:rPr>
              <a:t>desde que</a:t>
            </a:r>
            <a:r>
              <a:rPr lang="pt-BR" sz="2400" b="1" dirty="0"/>
              <a:t> cumpridos 5 (cinco) anos no nível ou classe em que for concedida a aposentadoria.</a:t>
            </a:r>
          </a:p>
          <a:p>
            <a:pPr algn="just">
              <a:lnSpc>
                <a:spcPct val="150000"/>
              </a:lnSpc>
            </a:pPr>
            <a:r>
              <a:rPr lang="pt-BR" sz="2400" b="1" dirty="0"/>
              <a:t>2 - a 100% (cem por cento) da média aritmética definida na forma prevista no “caput” e §§ 1º, 2º e 3º do artigo 7º, para o servidor não contemplado no item 1 deste parágrafo.</a:t>
            </a:r>
          </a:p>
          <a:p>
            <a:endParaRPr lang="pt-BR" dirty="0"/>
          </a:p>
        </p:txBody>
      </p:sp>
    </p:spTree>
    <p:extLst>
      <p:ext uri="{BB962C8B-B14F-4D97-AF65-F5344CB8AC3E}">
        <p14:creationId xmlns:p14="http://schemas.microsoft.com/office/powerpoint/2010/main" val="158035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C87C3-B5C2-4853-9F00-B97A15FC5586}"/>
              </a:ext>
            </a:extLst>
          </p:cNvPr>
          <p:cNvSpPr>
            <a:spLocks noGrp="1"/>
          </p:cNvSpPr>
          <p:nvPr>
            <p:ph type="title"/>
          </p:nvPr>
        </p:nvSpPr>
        <p:spPr/>
        <p:txBody>
          <a:bodyPr/>
          <a:lstStyle/>
          <a:p>
            <a:r>
              <a:rPr lang="pt-BR" dirty="0"/>
              <a:t>ARTIGO 11 – REGRA DE TRANSIÇÃO 2</a:t>
            </a:r>
          </a:p>
        </p:txBody>
      </p:sp>
      <p:sp>
        <p:nvSpPr>
          <p:cNvPr id="3" name="Espaço Reservado para Conteúdo 2">
            <a:extLst>
              <a:ext uri="{FF2B5EF4-FFF2-40B4-BE49-F238E27FC236}">
                <a16:creationId xmlns:a16="http://schemas.microsoft.com/office/drawing/2014/main" id="{6AAB70FB-9E33-4AB2-AF67-0FF93F23CA6C}"/>
              </a:ext>
            </a:extLst>
          </p:cNvPr>
          <p:cNvSpPr>
            <a:spLocks noGrp="1"/>
          </p:cNvSpPr>
          <p:nvPr>
            <p:ph idx="1"/>
          </p:nvPr>
        </p:nvSpPr>
        <p:spPr>
          <a:xfrm>
            <a:off x="251791" y="2160589"/>
            <a:ext cx="11012557" cy="4332976"/>
          </a:xfrm>
        </p:spPr>
        <p:txBody>
          <a:bodyPr/>
          <a:lstStyle/>
          <a:p>
            <a:pPr algn="just">
              <a:lnSpc>
                <a:spcPct val="150000"/>
              </a:lnSpc>
            </a:pPr>
            <a:r>
              <a:rPr lang="pt-BR" sz="2800" b="1" dirty="0"/>
              <a:t>§ 3º - Os proventos das aposentadorias concedidas nos termos do disposto neste artigo não serão inferiores ao valor a que se refere o § 2º do artigo 201 da Constituição Federal e serão reajustados:</a:t>
            </a:r>
          </a:p>
          <a:p>
            <a:endParaRPr lang="pt-BR" b="1" dirty="0"/>
          </a:p>
        </p:txBody>
      </p:sp>
    </p:spTree>
    <p:extLst>
      <p:ext uri="{BB962C8B-B14F-4D97-AF65-F5344CB8AC3E}">
        <p14:creationId xmlns:p14="http://schemas.microsoft.com/office/powerpoint/2010/main" val="247394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C6F3F-DAF9-4940-81C7-E647C7F7849B}"/>
              </a:ext>
            </a:extLst>
          </p:cNvPr>
          <p:cNvSpPr>
            <a:spLocks noGrp="1"/>
          </p:cNvSpPr>
          <p:nvPr>
            <p:ph type="title"/>
          </p:nvPr>
        </p:nvSpPr>
        <p:spPr/>
        <p:txBody>
          <a:bodyPr/>
          <a:lstStyle/>
          <a:p>
            <a:r>
              <a:rPr lang="pt-BR" dirty="0"/>
              <a:t>ARTIGO 11 – REGRA DE TRANSIÇÃO 2</a:t>
            </a:r>
          </a:p>
        </p:txBody>
      </p:sp>
      <p:sp>
        <p:nvSpPr>
          <p:cNvPr id="3" name="Espaço Reservado para Conteúdo 2">
            <a:extLst>
              <a:ext uri="{FF2B5EF4-FFF2-40B4-BE49-F238E27FC236}">
                <a16:creationId xmlns:a16="http://schemas.microsoft.com/office/drawing/2014/main" id="{D3ED6C8F-35F3-4FFD-AF1D-8F977F9EF17F}"/>
              </a:ext>
            </a:extLst>
          </p:cNvPr>
          <p:cNvSpPr>
            <a:spLocks noGrp="1"/>
          </p:cNvSpPr>
          <p:nvPr>
            <p:ph idx="1"/>
          </p:nvPr>
        </p:nvSpPr>
        <p:spPr>
          <a:xfrm>
            <a:off x="505055" y="1550989"/>
            <a:ext cx="10388231" cy="4697411"/>
          </a:xfrm>
        </p:spPr>
        <p:txBody>
          <a:bodyPr>
            <a:normAutofit fontScale="92500"/>
          </a:bodyPr>
          <a:lstStyle/>
          <a:p>
            <a:pPr algn="just">
              <a:lnSpc>
                <a:spcPct val="150000"/>
              </a:lnSpc>
            </a:pPr>
            <a:r>
              <a:rPr lang="pt-BR" sz="2400" b="1" dirty="0"/>
              <a:t>1 - na mesma proporção e na mesma data, sempre que se modificar a remuneração dos servidores em atividade, sendo também estendidos aos aposentados quaisquer benefícios ou vantagens posteriormente concedidos aos servidores em atividade, excetuados aqueles vinculados a indicadores de desempenho, produtividade ou similar e incluídos os decorrentes da transformação ou reclassificação do cargo ou função em que se deu a aposentadoria, na forma da lei, se concedidas nos termos do disposto no item 1 do § 2º;</a:t>
            </a:r>
          </a:p>
          <a:p>
            <a:endParaRPr lang="pt-BR" dirty="0"/>
          </a:p>
        </p:txBody>
      </p:sp>
    </p:spTree>
    <p:extLst>
      <p:ext uri="{BB962C8B-B14F-4D97-AF65-F5344CB8AC3E}">
        <p14:creationId xmlns:p14="http://schemas.microsoft.com/office/powerpoint/2010/main" val="3952506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80185-186B-4610-A322-F593169A7426}"/>
              </a:ext>
            </a:extLst>
          </p:cNvPr>
          <p:cNvSpPr>
            <a:spLocks noGrp="1"/>
          </p:cNvSpPr>
          <p:nvPr>
            <p:ph type="title"/>
          </p:nvPr>
        </p:nvSpPr>
        <p:spPr/>
        <p:txBody>
          <a:bodyPr/>
          <a:lstStyle/>
          <a:p>
            <a:r>
              <a:rPr lang="pt-BR" dirty="0"/>
              <a:t>ARTIGO 11 – REGRA DE TRANSIÇÃO 2</a:t>
            </a:r>
          </a:p>
        </p:txBody>
      </p:sp>
      <p:sp>
        <p:nvSpPr>
          <p:cNvPr id="3" name="Espaço Reservado para Conteúdo 2">
            <a:extLst>
              <a:ext uri="{FF2B5EF4-FFF2-40B4-BE49-F238E27FC236}">
                <a16:creationId xmlns:a16="http://schemas.microsoft.com/office/drawing/2014/main" id="{8E1A044F-DC98-476B-9F98-C29954F3FEFF}"/>
              </a:ext>
            </a:extLst>
          </p:cNvPr>
          <p:cNvSpPr>
            <a:spLocks noGrp="1"/>
          </p:cNvSpPr>
          <p:nvPr>
            <p:ph idx="1"/>
          </p:nvPr>
        </p:nvSpPr>
        <p:spPr>
          <a:xfrm>
            <a:off x="278295" y="1709531"/>
            <a:ext cx="10455965" cy="4770782"/>
          </a:xfrm>
        </p:spPr>
        <p:txBody>
          <a:bodyPr>
            <a:normAutofit/>
          </a:bodyPr>
          <a:lstStyle/>
          <a:p>
            <a:pPr algn="just">
              <a:lnSpc>
                <a:spcPct val="150000"/>
              </a:lnSpc>
            </a:pPr>
            <a:r>
              <a:rPr lang="pt-BR" sz="2400" b="1" dirty="0"/>
              <a:t>2 - na mesma data utilizada para fins de reajuste dos benefícios do Regime Geral de Previdência Social, com base no Índice de Preços ao Consumidor – IPC, apurado pela Fundação Instituto de Pesquisas Econômicas – FIPE, se concedidas na forma prevista no item 2 do § 2º.</a:t>
            </a:r>
          </a:p>
          <a:p>
            <a:pPr algn="just">
              <a:lnSpc>
                <a:spcPct val="150000"/>
              </a:lnSpc>
            </a:pPr>
            <a:r>
              <a:rPr lang="pt-BR" sz="2400" b="1" dirty="0"/>
              <a:t>§ 4º - Os proventos das aposentadorias concedidas nos termos do item 1 do § 2º não poderão exceder a remuneração do respectivo servidor, no cargo efetivo em que for concedida a aposentadoria.</a:t>
            </a:r>
          </a:p>
          <a:p>
            <a:endParaRPr lang="pt-BR" dirty="0"/>
          </a:p>
        </p:txBody>
      </p:sp>
    </p:spTree>
    <p:extLst>
      <p:ext uri="{BB962C8B-B14F-4D97-AF65-F5344CB8AC3E}">
        <p14:creationId xmlns:p14="http://schemas.microsoft.com/office/powerpoint/2010/main" val="11193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la de celular com texto preto sobre fundo branco&#10;&#10;Descrição gerada automaticamente">
            <a:extLst>
              <a:ext uri="{FF2B5EF4-FFF2-40B4-BE49-F238E27FC236}">
                <a16:creationId xmlns:a16="http://schemas.microsoft.com/office/drawing/2014/main" id="{42C3A54B-4870-44CC-9B01-9AD5CB01B396}"/>
              </a:ext>
            </a:extLst>
          </p:cNvPr>
          <p:cNvPicPr>
            <a:picLocks noChangeAspect="1"/>
          </p:cNvPicPr>
          <p:nvPr/>
        </p:nvPicPr>
        <p:blipFill>
          <a:blip r:embed="rId2"/>
          <a:stretch>
            <a:fillRect/>
          </a:stretch>
        </p:blipFill>
        <p:spPr>
          <a:xfrm>
            <a:off x="1083212" y="73827"/>
            <a:ext cx="9795005" cy="6556019"/>
          </a:xfrm>
          <a:prstGeom prst="rect">
            <a:avLst/>
          </a:prstGeom>
        </p:spPr>
      </p:pic>
    </p:spTree>
    <p:extLst>
      <p:ext uri="{BB962C8B-B14F-4D97-AF65-F5344CB8AC3E}">
        <p14:creationId xmlns:p14="http://schemas.microsoft.com/office/powerpoint/2010/main" val="3174393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DB9121-71D8-4C7F-87F7-4166E3C44FF2}"/>
              </a:ext>
            </a:extLst>
          </p:cNvPr>
          <p:cNvSpPr>
            <a:spLocks noGrp="1"/>
          </p:cNvSpPr>
          <p:nvPr>
            <p:ph type="title"/>
          </p:nvPr>
        </p:nvSpPr>
        <p:spPr/>
        <p:txBody>
          <a:bodyPr/>
          <a:lstStyle/>
          <a:p>
            <a:r>
              <a:rPr lang="pt-BR" dirty="0"/>
              <a:t>ARTIGO 26</a:t>
            </a:r>
          </a:p>
        </p:txBody>
      </p:sp>
      <p:sp>
        <p:nvSpPr>
          <p:cNvPr id="3" name="Espaço Reservado para Conteúdo 2">
            <a:extLst>
              <a:ext uri="{FF2B5EF4-FFF2-40B4-BE49-F238E27FC236}">
                <a16:creationId xmlns:a16="http://schemas.microsoft.com/office/drawing/2014/main" id="{9175541D-4C3C-4040-8B45-D7B4D820B05E}"/>
              </a:ext>
            </a:extLst>
          </p:cNvPr>
          <p:cNvSpPr>
            <a:spLocks noGrp="1"/>
          </p:cNvSpPr>
          <p:nvPr>
            <p:ph idx="1"/>
          </p:nvPr>
        </p:nvSpPr>
        <p:spPr>
          <a:xfrm>
            <a:off x="478550" y="1488613"/>
            <a:ext cx="10626771" cy="5018204"/>
          </a:xfrm>
        </p:spPr>
        <p:txBody>
          <a:bodyPr/>
          <a:lstStyle/>
          <a:p>
            <a:pPr algn="just">
              <a:lnSpc>
                <a:spcPct val="150000"/>
              </a:lnSpc>
            </a:pPr>
            <a:r>
              <a:rPr lang="pt-BR" sz="2400" b="1">
                <a:solidFill>
                  <a:srgbClr val="7030A0"/>
                </a:solidFill>
              </a:rPr>
              <a:t>          A </a:t>
            </a:r>
            <a:r>
              <a:rPr lang="pt-BR" sz="2400" b="1" dirty="0">
                <a:solidFill>
                  <a:srgbClr val="7030A0"/>
                </a:solidFill>
              </a:rPr>
              <a:t>concessão de aposentadoria ao servidor público estadual titular de cargo efetivo e de pensão por morte aos respectivos dependentes será assegurada, a qualquer tempo, desde que tenham sido cumpridos os requisitos para obtenção desses benefícios até a data de entrada em vigor desta lei complementar, observados os critérios da legislação vigente na data em que foram atendidos os requisitos para a concessão da aposentadoria ou da pensão por morte</a:t>
            </a:r>
            <a:r>
              <a:rPr lang="pt-BR" sz="2400" b="1" dirty="0"/>
              <a:t>.</a:t>
            </a:r>
          </a:p>
          <a:p>
            <a:endParaRPr lang="pt-BR" dirty="0"/>
          </a:p>
        </p:txBody>
      </p:sp>
    </p:spTree>
    <p:extLst>
      <p:ext uri="{BB962C8B-B14F-4D97-AF65-F5344CB8AC3E}">
        <p14:creationId xmlns:p14="http://schemas.microsoft.com/office/powerpoint/2010/main" val="103723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8CF42-8CB7-4812-B450-8C692D832A2E}"/>
              </a:ext>
            </a:extLst>
          </p:cNvPr>
          <p:cNvSpPr>
            <a:spLocks noGrp="1"/>
          </p:cNvSpPr>
          <p:nvPr>
            <p:ph type="title"/>
          </p:nvPr>
        </p:nvSpPr>
        <p:spPr/>
        <p:txBody>
          <a:bodyPr/>
          <a:lstStyle/>
          <a:p>
            <a:r>
              <a:rPr lang="pt-BR" dirty="0"/>
              <a:t>Artigo 2º </a:t>
            </a:r>
          </a:p>
        </p:txBody>
      </p:sp>
      <p:sp>
        <p:nvSpPr>
          <p:cNvPr id="3" name="Espaço Reservado para Conteúdo 2">
            <a:extLst>
              <a:ext uri="{FF2B5EF4-FFF2-40B4-BE49-F238E27FC236}">
                <a16:creationId xmlns:a16="http://schemas.microsoft.com/office/drawing/2014/main" id="{B2973546-6D89-4E36-B458-D744E16D8BED}"/>
              </a:ext>
            </a:extLst>
          </p:cNvPr>
          <p:cNvSpPr>
            <a:spLocks noGrp="1"/>
          </p:cNvSpPr>
          <p:nvPr>
            <p:ph idx="1"/>
          </p:nvPr>
        </p:nvSpPr>
        <p:spPr/>
        <p:txBody>
          <a:bodyPr>
            <a:normAutofit/>
          </a:bodyPr>
          <a:lstStyle/>
          <a:p>
            <a:pPr>
              <a:lnSpc>
                <a:spcPct val="150000"/>
              </a:lnSpc>
            </a:pPr>
            <a:r>
              <a:rPr lang="pt-BR" sz="2400" b="1" dirty="0"/>
              <a:t>II - compulsoriamente, nos termos do artigo 40, § 1º, inciso II, da Constituição Federal;</a:t>
            </a:r>
          </a:p>
          <a:p>
            <a:endParaRPr lang="pt-BR" sz="2400" b="1" dirty="0"/>
          </a:p>
          <a:p>
            <a:endParaRPr lang="pt-BR" sz="2400" b="1" dirty="0"/>
          </a:p>
          <a:p>
            <a:endParaRPr lang="pt-BR" sz="2400" b="1" dirty="0"/>
          </a:p>
          <a:p>
            <a:pPr marL="0" indent="0">
              <a:buNone/>
            </a:pPr>
            <a:r>
              <a:rPr lang="pt-BR" sz="2400" b="1" dirty="0"/>
              <a:t>     </a:t>
            </a:r>
            <a:r>
              <a:rPr lang="pt-BR" sz="2400" b="1" dirty="0">
                <a:solidFill>
                  <a:srgbClr val="00A200"/>
                </a:solidFill>
              </a:rPr>
              <a:t>75 anos de idade</a:t>
            </a:r>
          </a:p>
        </p:txBody>
      </p:sp>
    </p:spTree>
    <p:extLst>
      <p:ext uri="{BB962C8B-B14F-4D97-AF65-F5344CB8AC3E}">
        <p14:creationId xmlns:p14="http://schemas.microsoft.com/office/powerpoint/2010/main" val="1955633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016CD52-3DF5-4FD7-A2DE-274FAEBD6146}"/>
              </a:ext>
            </a:extLst>
          </p:cNvPr>
          <p:cNvSpPr>
            <a:spLocks noGrp="1"/>
          </p:cNvSpPr>
          <p:nvPr>
            <p:ph idx="1"/>
          </p:nvPr>
        </p:nvSpPr>
        <p:spPr>
          <a:xfrm>
            <a:off x="677334" y="2028067"/>
            <a:ext cx="9884649" cy="3880773"/>
          </a:xfrm>
        </p:spPr>
        <p:txBody>
          <a:bodyPr>
            <a:normAutofit/>
          </a:bodyPr>
          <a:lstStyle/>
          <a:p>
            <a:pPr algn="just">
              <a:lnSpc>
                <a:spcPct val="150000"/>
              </a:lnSpc>
            </a:pPr>
            <a:r>
              <a:rPr lang="pt-BR" sz="2400" b="1" dirty="0"/>
              <a:t>Parágrafo único - Os proventos de aposentadoria a serem concedidos ao servidor público a que se refere o “caput” e as pensões por morte devidas aos seus dependentes serão calculados e reajustados de acordo com a legislação em vigor à época em que foram atendidos os requisitos nela estabelecidos para a concessão destes benefícios.</a:t>
            </a:r>
          </a:p>
          <a:p>
            <a:endParaRPr lang="pt-BR" dirty="0"/>
          </a:p>
        </p:txBody>
      </p:sp>
    </p:spTree>
    <p:extLst>
      <p:ext uri="{BB962C8B-B14F-4D97-AF65-F5344CB8AC3E}">
        <p14:creationId xmlns:p14="http://schemas.microsoft.com/office/powerpoint/2010/main" val="70147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750F0-6435-4137-9D75-15809FF2F9DC}"/>
              </a:ext>
            </a:extLst>
          </p:cNvPr>
          <p:cNvSpPr>
            <a:spLocks noGrp="1"/>
          </p:cNvSpPr>
          <p:nvPr>
            <p:ph type="title"/>
          </p:nvPr>
        </p:nvSpPr>
        <p:spPr/>
        <p:txBody>
          <a:bodyPr/>
          <a:lstStyle/>
          <a:p>
            <a:r>
              <a:rPr lang="pt-BR" dirty="0"/>
              <a:t>ARTIGO 27</a:t>
            </a:r>
          </a:p>
        </p:txBody>
      </p:sp>
      <p:sp>
        <p:nvSpPr>
          <p:cNvPr id="3" name="Espaço Reservado para Conteúdo 2">
            <a:extLst>
              <a:ext uri="{FF2B5EF4-FFF2-40B4-BE49-F238E27FC236}">
                <a16:creationId xmlns:a16="http://schemas.microsoft.com/office/drawing/2014/main" id="{CF4E01B5-E023-482F-A69A-FA00DEB9F0D2}"/>
              </a:ext>
            </a:extLst>
          </p:cNvPr>
          <p:cNvSpPr>
            <a:spLocks noGrp="1"/>
          </p:cNvSpPr>
          <p:nvPr>
            <p:ph idx="1"/>
          </p:nvPr>
        </p:nvSpPr>
        <p:spPr>
          <a:xfrm>
            <a:off x="677333" y="1444972"/>
            <a:ext cx="10096683" cy="4803428"/>
          </a:xfrm>
        </p:spPr>
        <p:txBody>
          <a:bodyPr>
            <a:normAutofit fontScale="92500"/>
          </a:bodyPr>
          <a:lstStyle/>
          <a:p>
            <a:pPr algn="just">
              <a:lnSpc>
                <a:spcPct val="150000"/>
              </a:lnSpc>
            </a:pPr>
            <a:r>
              <a:rPr lang="pt-BR" sz="2200" b="1" dirty="0"/>
              <a:t>O requisito de 5 (cinco) anos no nível ou classe não impedirá o servidor de aposentar-se com fundamento na totalidade da remuneração desde que lotado no cargo em que se der a aposentadoria pelo período mínimo exigido de 5 (cinco) anos, hipótese dos proventos serão calculados e fixados com base no cargo, na classe ou nível anterior, independente do atendimento pelo servidor neste penúltimo cargo, classe ou nível do requisito de 5 (cinco) anos nessa condição.</a:t>
            </a:r>
          </a:p>
          <a:p>
            <a:pPr algn="just">
              <a:lnSpc>
                <a:spcPct val="150000"/>
              </a:lnSpc>
            </a:pPr>
            <a:r>
              <a:rPr lang="pt-BR" sz="2200" b="1" dirty="0"/>
              <a:t>Parágrafo único - Na hipótese do benefício ser concedido com fundamento na média aritmética, deverá ser atendido o requisito de 5 (cinco) anos de lotação no cargo, dispensado a exigência de 5 (cinco) anos na classe ou nível.</a:t>
            </a:r>
          </a:p>
          <a:p>
            <a:endParaRPr lang="pt-BR" dirty="0"/>
          </a:p>
        </p:txBody>
      </p:sp>
    </p:spTree>
    <p:extLst>
      <p:ext uri="{BB962C8B-B14F-4D97-AF65-F5344CB8AC3E}">
        <p14:creationId xmlns:p14="http://schemas.microsoft.com/office/powerpoint/2010/main" val="2643289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FD6D-E351-4E5E-AE8D-A4FF2DFF4E98}"/>
              </a:ext>
            </a:extLst>
          </p:cNvPr>
          <p:cNvSpPr>
            <a:spLocks noGrp="1"/>
          </p:cNvSpPr>
          <p:nvPr>
            <p:ph type="title"/>
          </p:nvPr>
        </p:nvSpPr>
        <p:spPr/>
        <p:txBody>
          <a:bodyPr/>
          <a:lstStyle/>
          <a:p>
            <a:r>
              <a:rPr lang="pt-BR" dirty="0"/>
              <a:t>ARTIGO 28 – ABONO DE PERMANÊNCIA</a:t>
            </a:r>
          </a:p>
        </p:txBody>
      </p:sp>
      <p:sp>
        <p:nvSpPr>
          <p:cNvPr id="3" name="Espaço Reservado para Conteúdo 2">
            <a:extLst>
              <a:ext uri="{FF2B5EF4-FFF2-40B4-BE49-F238E27FC236}">
                <a16:creationId xmlns:a16="http://schemas.microsoft.com/office/drawing/2014/main" id="{92B6B6F5-C3B1-4F71-A28F-9745F60AC41E}"/>
              </a:ext>
            </a:extLst>
          </p:cNvPr>
          <p:cNvSpPr>
            <a:spLocks noGrp="1"/>
          </p:cNvSpPr>
          <p:nvPr>
            <p:ph idx="1"/>
          </p:nvPr>
        </p:nvSpPr>
        <p:spPr>
          <a:xfrm>
            <a:off x="412289" y="1488613"/>
            <a:ext cx="10759294" cy="3880773"/>
          </a:xfrm>
        </p:spPr>
        <p:txBody>
          <a:bodyPr>
            <a:noAutofit/>
          </a:bodyPr>
          <a:lstStyle/>
          <a:p>
            <a:pPr algn="just">
              <a:lnSpc>
                <a:spcPct val="150000"/>
              </a:lnSpc>
            </a:pPr>
            <a:r>
              <a:rPr lang="pt-BR" sz="2000" b="1" dirty="0"/>
              <a:t>O servidor que tenha completado as exigências para a aposentadoria voluntária e optar em permanecer na função, poderá fazer jus a um abono permanência equivalente no máximo ao valor da sua contribuição previdenciária até completar as exigências para a aposentadoria compulsória.</a:t>
            </a:r>
          </a:p>
          <a:p>
            <a:pPr algn="just">
              <a:lnSpc>
                <a:spcPct val="150000"/>
              </a:lnSpc>
            </a:pPr>
            <a:r>
              <a:rPr lang="pt-BR" sz="2000" b="1" dirty="0">
                <a:solidFill>
                  <a:srgbClr val="7030A0"/>
                </a:solidFill>
              </a:rPr>
              <a:t>§ 1º - A concessão do abono a que se refere o “caput” dependerá de disponibilidade orçamentária e de regulamentação do respectivo poder, órgão ou entidade autônoma. </a:t>
            </a:r>
          </a:p>
          <a:p>
            <a:pPr algn="just">
              <a:lnSpc>
                <a:spcPct val="150000"/>
              </a:lnSpc>
            </a:pPr>
            <a:r>
              <a:rPr lang="pt-BR" sz="2000" b="1" dirty="0"/>
              <a:t>§ 2º - Ao servidor que na data de entrada em vigor desta lei complementar receba abono de permanência, fica assegurado seu recebimento, preservando-se ainda o respectivo valor, até completar as exigências para aposentadoria compulsória</a:t>
            </a:r>
          </a:p>
        </p:txBody>
      </p:sp>
    </p:spTree>
    <p:extLst>
      <p:ext uri="{BB962C8B-B14F-4D97-AF65-F5344CB8AC3E}">
        <p14:creationId xmlns:p14="http://schemas.microsoft.com/office/powerpoint/2010/main" val="1965852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382EC-B207-4E0B-8F5C-7F70B37C5362}"/>
              </a:ext>
            </a:extLst>
          </p:cNvPr>
          <p:cNvSpPr>
            <a:spLocks noGrp="1"/>
          </p:cNvSpPr>
          <p:nvPr>
            <p:ph type="title"/>
          </p:nvPr>
        </p:nvSpPr>
        <p:spPr/>
        <p:txBody>
          <a:bodyPr/>
          <a:lstStyle/>
          <a:p>
            <a:r>
              <a:rPr lang="pt-BR" dirty="0"/>
              <a:t>ARTIGO 29</a:t>
            </a:r>
          </a:p>
        </p:txBody>
      </p:sp>
      <p:sp>
        <p:nvSpPr>
          <p:cNvPr id="3" name="Espaço Reservado para Conteúdo 2">
            <a:extLst>
              <a:ext uri="{FF2B5EF4-FFF2-40B4-BE49-F238E27FC236}">
                <a16:creationId xmlns:a16="http://schemas.microsoft.com/office/drawing/2014/main" id="{0FCC3C03-5CB8-4ABC-B8EA-06C7733744A3}"/>
              </a:ext>
            </a:extLst>
          </p:cNvPr>
          <p:cNvSpPr>
            <a:spLocks noGrp="1"/>
          </p:cNvSpPr>
          <p:nvPr>
            <p:ph idx="1"/>
          </p:nvPr>
        </p:nvSpPr>
        <p:spPr>
          <a:xfrm>
            <a:off x="677334" y="2160589"/>
            <a:ext cx="10136440" cy="4293220"/>
          </a:xfrm>
        </p:spPr>
        <p:txBody>
          <a:bodyPr>
            <a:normAutofit/>
          </a:bodyPr>
          <a:lstStyle/>
          <a:p>
            <a:pPr algn="just">
              <a:lnSpc>
                <a:spcPct val="150000"/>
              </a:lnSpc>
            </a:pPr>
            <a:r>
              <a:rPr lang="pt-BR" sz="2400" b="1" dirty="0"/>
              <a:t>   O servidor, </a:t>
            </a:r>
            <a:r>
              <a:rPr lang="pt-BR" sz="2400" b="1" dirty="0">
                <a:solidFill>
                  <a:srgbClr val="7030A0"/>
                </a:solidFill>
              </a:rPr>
              <a:t>após 90 (noventa) dias decorridos da apresentação do pedido de aposentadoria voluntária</a:t>
            </a:r>
            <a:r>
              <a:rPr lang="pt-BR" sz="2400" b="1" dirty="0"/>
              <a:t>, instruído com prova de ter cumprido os requisitos necessários à obtenção do direito, poderá cessar o exercício da função pública, nos termos do regulamento</a:t>
            </a:r>
          </a:p>
          <a:p>
            <a:pPr algn="just">
              <a:lnSpc>
                <a:spcPct val="150000"/>
              </a:lnSpc>
            </a:pPr>
            <a:r>
              <a:rPr lang="pt-BR" sz="2400" b="1" dirty="0">
                <a:solidFill>
                  <a:srgbClr val="FF0000"/>
                </a:solidFill>
              </a:rPr>
              <a:t>Parágrafo único - É vedada a desistência do pedido de aposentadoria após o afastamento previsto no “caput”. </a:t>
            </a:r>
          </a:p>
          <a:p>
            <a:pPr algn="just">
              <a:lnSpc>
                <a:spcPct val="150000"/>
              </a:lnSpc>
            </a:pPr>
            <a:endParaRPr lang="pt-BR" sz="2400" b="1" dirty="0"/>
          </a:p>
        </p:txBody>
      </p:sp>
    </p:spTree>
    <p:extLst>
      <p:ext uri="{BB962C8B-B14F-4D97-AF65-F5344CB8AC3E}">
        <p14:creationId xmlns:p14="http://schemas.microsoft.com/office/powerpoint/2010/main" val="3546216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13847-A9C9-4959-827F-D663B460B02A}"/>
              </a:ext>
            </a:extLst>
          </p:cNvPr>
          <p:cNvSpPr>
            <a:spLocks noGrp="1"/>
          </p:cNvSpPr>
          <p:nvPr>
            <p:ph type="title"/>
          </p:nvPr>
        </p:nvSpPr>
        <p:spPr/>
        <p:txBody>
          <a:bodyPr/>
          <a:lstStyle/>
          <a:p>
            <a:r>
              <a:rPr lang="pt-BR" dirty="0"/>
              <a:t>ARTIGO 30 – ALTERA O ARTIGO 8º DA LC1012/2007</a:t>
            </a:r>
          </a:p>
        </p:txBody>
      </p:sp>
      <p:sp>
        <p:nvSpPr>
          <p:cNvPr id="3" name="Espaço Reservado para Conteúdo 2">
            <a:extLst>
              <a:ext uri="{FF2B5EF4-FFF2-40B4-BE49-F238E27FC236}">
                <a16:creationId xmlns:a16="http://schemas.microsoft.com/office/drawing/2014/main" id="{D9E3DBE5-04A5-4026-8D1D-C5D06F1E0FEE}"/>
              </a:ext>
            </a:extLst>
          </p:cNvPr>
          <p:cNvSpPr>
            <a:spLocks noGrp="1"/>
          </p:cNvSpPr>
          <p:nvPr>
            <p:ph idx="1"/>
          </p:nvPr>
        </p:nvSpPr>
        <p:spPr>
          <a:xfrm>
            <a:off x="677334" y="1930400"/>
            <a:ext cx="10295467" cy="4531759"/>
          </a:xfrm>
        </p:spPr>
        <p:txBody>
          <a:bodyPr>
            <a:normAutofit lnSpcReduction="10000"/>
          </a:bodyPr>
          <a:lstStyle/>
          <a:p>
            <a:pPr algn="just">
              <a:lnSpc>
                <a:spcPct val="150000"/>
              </a:lnSpc>
            </a:pPr>
            <a:r>
              <a:rPr lang="pt-BR" sz="1900" b="1" dirty="0"/>
              <a:t>Artigo 8º - A contribuição social dos servidores públicos titulares de cargos efetivos do Estado de São Paulo, inclusive os de suas Autarquias e Fundações, do Poder Judiciário, do Poder Legislativo, das Universidades, do Tribunal de Contas, do Ministério Público e da Defensoria Pública, para a manutenção do Regime Próprio de Previdência Social, será:</a:t>
            </a:r>
          </a:p>
          <a:p>
            <a:pPr algn="just">
              <a:lnSpc>
                <a:spcPct val="150000"/>
              </a:lnSpc>
            </a:pPr>
            <a:r>
              <a:rPr lang="pt-BR" sz="1900" b="1" dirty="0"/>
              <a:t>I - 11% (onze por cento) até 1 (um) salário mínimo, enquanto a do Estado será de 22% (vinte e dois por cento), ambas incidindo sobre a totalidade da base de contribuição;</a:t>
            </a:r>
          </a:p>
          <a:p>
            <a:pPr algn="just">
              <a:lnSpc>
                <a:spcPct val="150000"/>
              </a:lnSpc>
            </a:pPr>
            <a:r>
              <a:rPr lang="pt-BR" sz="1900" b="1" dirty="0"/>
              <a:t>II - 12% (doze por cento) de 1 (um) salário mínimo até R$ 3.000,00 (três mil reais), enquanto a do Estado será de 24% (vinte e quatro por cento), ambas incidindo sobre a totalidade da base de contribuição;</a:t>
            </a:r>
          </a:p>
          <a:p>
            <a:endParaRPr lang="pt-BR" dirty="0"/>
          </a:p>
        </p:txBody>
      </p:sp>
    </p:spTree>
    <p:extLst>
      <p:ext uri="{BB962C8B-B14F-4D97-AF65-F5344CB8AC3E}">
        <p14:creationId xmlns:p14="http://schemas.microsoft.com/office/powerpoint/2010/main" val="3176674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99B046-B990-480F-8615-1E90D76598BF}"/>
              </a:ext>
            </a:extLst>
          </p:cNvPr>
          <p:cNvSpPr>
            <a:spLocks noGrp="1"/>
          </p:cNvSpPr>
          <p:nvPr>
            <p:ph type="title"/>
          </p:nvPr>
        </p:nvSpPr>
        <p:spPr>
          <a:xfrm>
            <a:off x="862864" y="596348"/>
            <a:ext cx="8596668" cy="1320800"/>
          </a:xfrm>
        </p:spPr>
        <p:txBody>
          <a:bodyPr/>
          <a:lstStyle/>
          <a:p>
            <a:r>
              <a:rPr lang="pt-BR" dirty="0"/>
              <a:t>ARTIGO 30 – ALTERA O ARTIGO 8º DA LC1012/2007</a:t>
            </a:r>
          </a:p>
        </p:txBody>
      </p:sp>
      <p:sp>
        <p:nvSpPr>
          <p:cNvPr id="3" name="Espaço Reservado para Conteúdo 2">
            <a:extLst>
              <a:ext uri="{FF2B5EF4-FFF2-40B4-BE49-F238E27FC236}">
                <a16:creationId xmlns:a16="http://schemas.microsoft.com/office/drawing/2014/main" id="{A761FD8B-DC69-4824-80A7-2C90112C7CF9}"/>
              </a:ext>
            </a:extLst>
          </p:cNvPr>
          <p:cNvSpPr>
            <a:spLocks noGrp="1"/>
          </p:cNvSpPr>
          <p:nvPr>
            <p:ph idx="1"/>
          </p:nvPr>
        </p:nvSpPr>
        <p:spPr>
          <a:xfrm>
            <a:off x="677334" y="2160589"/>
            <a:ext cx="10003918" cy="4531759"/>
          </a:xfrm>
        </p:spPr>
        <p:txBody>
          <a:bodyPr>
            <a:normAutofit lnSpcReduction="10000"/>
          </a:bodyPr>
          <a:lstStyle/>
          <a:p>
            <a:pPr algn="just">
              <a:lnSpc>
                <a:spcPct val="150000"/>
              </a:lnSpc>
            </a:pPr>
            <a:r>
              <a:rPr lang="pt-BR" sz="2400" b="1" dirty="0"/>
              <a:t>III - 14% (quatorze por cento) de R$ 3.000,01 (Três mil reais e um centavo) até o teto do Regime Geral de Previdência Social – RGPS, enquanto a do Estado será de 28% (vinte e oito por cento), ambas incidindo sobre a totalidade da base de contribuição;</a:t>
            </a:r>
          </a:p>
          <a:p>
            <a:pPr algn="just">
              <a:lnSpc>
                <a:spcPct val="150000"/>
              </a:lnSpc>
            </a:pPr>
            <a:r>
              <a:rPr lang="pt-BR" sz="2400" b="1" dirty="0"/>
              <a:t>IV - 16% (dezesseis por cento) acima do teto do Regime Geral de Previdência Social – RGPS, enquanto a do Estado será de 32% (trinta e dois por cento), ambas incidindo sobre a totalidade da base de contribuição.</a:t>
            </a:r>
          </a:p>
          <a:p>
            <a:endParaRPr lang="pt-BR" dirty="0"/>
          </a:p>
        </p:txBody>
      </p:sp>
    </p:spTree>
    <p:extLst>
      <p:ext uri="{BB962C8B-B14F-4D97-AF65-F5344CB8AC3E}">
        <p14:creationId xmlns:p14="http://schemas.microsoft.com/office/powerpoint/2010/main" val="1772473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35D27-275D-42EB-9012-672E96DF515F}"/>
              </a:ext>
            </a:extLst>
          </p:cNvPr>
          <p:cNvSpPr>
            <a:spLocks noGrp="1"/>
          </p:cNvSpPr>
          <p:nvPr>
            <p:ph type="title"/>
          </p:nvPr>
        </p:nvSpPr>
        <p:spPr/>
        <p:txBody>
          <a:bodyPr/>
          <a:lstStyle/>
          <a:p>
            <a:r>
              <a:rPr lang="pt-BR" dirty="0"/>
              <a:t>ARTIGO 30 – ALTERA O ARTIGO 8º DA LC1012/2007</a:t>
            </a:r>
          </a:p>
        </p:txBody>
      </p:sp>
      <p:sp>
        <p:nvSpPr>
          <p:cNvPr id="3" name="Espaço Reservado para Conteúdo 2">
            <a:extLst>
              <a:ext uri="{FF2B5EF4-FFF2-40B4-BE49-F238E27FC236}">
                <a16:creationId xmlns:a16="http://schemas.microsoft.com/office/drawing/2014/main" id="{2556DC5A-3F49-4BFD-8930-E124CF4AE7A4}"/>
              </a:ext>
            </a:extLst>
          </p:cNvPr>
          <p:cNvSpPr>
            <a:spLocks noGrp="1"/>
          </p:cNvSpPr>
          <p:nvPr>
            <p:ph idx="1"/>
          </p:nvPr>
        </p:nvSpPr>
        <p:spPr>
          <a:xfrm>
            <a:off x="677334" y="2160589"/>
            <a:ext cx="10308718" cy="3880773"/>
          </a:xfrm>
        </p:spPr>
        <p:txBody>
          <a:bodyPr/>
          <a:lstStyle/>
          <a:p>
            <a:pPr algn="just">
              <a:lnSpc>
                <a:spcPct val="150000"/>
              </a:lnSpc>
            </a:pPr>
            <a:r>
              <a:rPr lang="pt-BR" sz="2400" b="1" dirty="0">
                <a:solidFill>
                  <a:srgbClr val="FF0000"/>
                </a:solidFill>
              </a:rPr>
              <a:t>§ 7º - A alíquota prevista neste artigo será aplicada de forma progressiva sobre a base de contribuição do servidor ativo, incidindo cada alíquota sobre a faixa de valores compreendida nos respectivos limites.</a:t>
            </a:r>
          </a:p>
          <a:p>
            <a:endParaRPr lang="pt-BR" dirty="0"/>
          </a:p>
        </p:txBody>
      </p:sp>
    </p:spTree>
    <p:extLst>
      <p:ext uri="{BB962C8B-B14F-4D97-AF65-F5344CB8AC3E}">
        <p14:creationId xmlns:p14="http://schemas.microsoft.com/office/powerpoint/2010/main" val="2417031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C5529056-00F6-4907-BD71-7594472E68A0}"/>
              </a:ext>
            </a:extLst>
          </p:cNvPr>
          <p:cNvPicPr>
            <a:picLocks noChangeAspect="1"/>
          </p:cNvPicPr>
          <p:nvPr/>
        </p:nvPicPr>
        <p:blipFill>
          <a:blip r:embed="rId2"/>
          <a:stretch>
            <a:fillRect/>
          </a:stretch>
        </p:blipFill>
        <p:spPr>
          <a:xfrm>
            <a:off x="717675" y="1285424"/>
            <a:ext cx="10812881" cy="3973732"/>
          </a:xfrm>
          <a:prstGeom prst="rect">
            <a:avLst/>
          </a:prstGeom>
        </p:spPr>
      </p:pic>
    </p:spTree>
    <p:extLst>
      <p:ext uri="{BB962C8B-B14F-4D97-AF65-F5344CB8AC3E}">
        <p14:creationId xmlns:p14="http://schemas.microsoft.com/office/powerpoint/2010/main" val="707395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8139F6C0-8C66-4D4E-B80F-39504ABE33AB}"/>
              </a:ext>
            </a:extLst>
          </p:cNvPr>
          <p:cNvPicPr>
            <a:picLocks noChangeAspect="1"/>
          </p:cNvPicPr>
          <p:nvPr/>
        </p:nvPicPr>
        <p:blipFill>
          <a:blip r:embed="rId2"/>
          <a:stretch>
            <a:fillRect/>
          </a:stretch>
        </p:blipFill>
        <p:spPr>
          <a:xfrm>
            <a:off x="444940" y="1442018"/>
            <a:ext cx="11270048" cy="3211964"/>
          </a:xfrm>
          <a:prstGeom prst="rect">
            <a:avLst/>
          </a:prstGeom>
        </p:spPr>
      </p:pic>
    </p:spTree>
    <p:extLst>
      <p:ext uri="{BB962C8B-B14F-4D97-AF65-F5344CB8AC3E}">
        <p14:creationId xmlns:p14="http://schemas.microsoft.com/office/powerpoint/2010/main" val="2818040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5AD7B268-79D7-4048-BEB4-8646C41BD03C}"/>
              </a:ext>
            </a:extLst>
          </p:cNvPr>
          <p:cNvPicPr>
            <a:picLocks noChangeAspect="1"/>
          </p:cNvPicPr>
          <p:nvPr/>
        </p:nvPicPr>
        <p:blipFill>
          <a:blip r:embed="rId2"/>
          <a:stretch>
            <a:fillRect/>
          </a:stretch>
        </p:blipFill>
        <p:spPr>
          <a:xfrm>
            <a:off x="537860" y="1508712"/>
            <a:ext cx="11113231" cy="3611800"/>
          </a:xfrm>
          <a:prstGeom prst="rect">
            <a:avLst/>
          </a:prstGeom>
        </p:spPr>
      </p:pic>
    </p:spTree>
    <p:extLst>
      <p:ext uri="{BB962C8B-B14F-4D97-AF65-F5344CB8AC3E}">
        <p14:creationId xmlns:p14="http://schemas.microsoft.com/office/powerpoint/2010/main" val="348512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C5441-0D99-4324-B579-E107B64FBA06}"/>
              </a:ext>
            </a:extLst>
          </p:cNvPr>
          <p:cNvSpPr>
            <a:spLocks noGrp="1"/>
          </p:cNvSpPr>
          <p:nvPr>
            <p:ph type="title"/>
          </p:nvPr>
        </p:nvSpPr>
        <p:spPr/>
        <p:txBody>
          <a:bodyPr/>
          <a:lstStyle/>
          <a:p>
            <a:r>
              <a:rPr lang="pt-BR" dirty="0"/>
              <a:t>Artigo 2º</a:t>
            </a:r>
          </a:p>
        </p:txBody>
      </p:sp>
      <p:sp>
        <p:nvSpPr>
          <p:cNvPr id="3" name="Espaço Reservado para Conteúdo 2">
            <a:extLst>
              <a:ext uri="{FF2B5EF4-FFF2-40B4-BE49-F238E27FC236}">
                <a16:creationId xmlns:a16="http://schemas.microsoft.com/office/drawing/2014/main" id="{4C5ED53A-0EFF-43C5-A247-ABFE4F6EFC76}"/>
              </a:ext>
            </a:extLst>
          </p:cNvPr>
          <p:cNvSpPr>
            <a:spLocks noGrp="1"/>
          </p:cNvSpPr>
          <p:nvPr>
            <p:ph idx="1"/>
          </p:nvPr>
        </p:nvSpPr>
        <p:spPr>
          <a:xfrm>
            <a:off x="503583" y="1630017"/>
            <a:ext cx="11011083" cy="4411345"/>
          </a:xfrm>
        </p:spPr>
        <p:txBody>
          <a:bodyPr>
            <a:normAutofit fontScale="85000" lnSpcReduction="10000"/>
          </a:bodyPr>
          <a:lstStyle/>
          <a:p>
            <a:pPr algn="just">
              <a:lnSpc>
                <a:spcPct val="150000"/>
              </a:lnSpc>
            </a:pPr>
            <a:r>
              <a:rPr lang="pt-BR" sz="2400" b="1" dirty="0"/>
              <a:t>III - voluntariamente, desde que observados, </a:t>
            </a:r>
            <a:r>
              <a:rPr lang="pt-BR" sz="2400" b="1" dirty="0">
                <a:solidFill>
                  <a:srgbClr val="FF0000"/>
                </a:solidFill>
              </a:rPr>
              <a:t>cumulativamente</a:t>
            </a:r>
            <a:r>
              <a:rPr lang="pt-BR" sz="2400" b="1" dirty="0"/>
              <a:t>, os seguintes requisitos:</a:t>
            </a:r>
          </a:p>
          <a:p>
            <a:pPr algn="just">
              <a:lnSpc>
                <a:spcPct val="150000"/>
              </a:lnSpc>
            </a:pPr>
            <a:r>
              <a:rPr lang="pt-BR" sz="2400" b="1" dirty="0"/>
              <a:t>a) 62 (sessenta e dois) anos de idade, se mulher, e </a:t>
            </a:r>
          </a:p>
          <a:p>
            <a:pPr marL="0" indent="0" algn="just">
              <a:lnSpc>
                <a:spcPct val="150000"/>
              </a:lnSpc>
              <a:buNone/>
            </a:pPr>
            <a:r>
              <a:rPr lang="pt-BR" sz="2400" b="1" dirty="0"/>
              <a:t>        65 (sessenta e cinco) anos de idade, se homem;</a:t>
            </a:r>
          </a:p>
          <a:p>
            <a:pPr algn="just">
              <a:lnSpc>
                <a:spcPct val="150000"/>
              </a:lnSpc>
            </a:pPr>
            <a:r>
              <a:rPr lang="pt-BR" sz="2400" b="1" dirty="0"/>
              <a:t>b) 25 (vinte e cinco) anos de contribuição, desde que cumprido o tempo mínimo de </a:t>
            </a:r>
          </a:p>
          <a:p>
            <a:pPr algn="just">
              <a:lnSpc>
                <a:spcPct val="150000"/>
              </a:lnSpc>
            </a:pPr>
            <a:r>
              <a:rPr lang="pt-BR" sz="2400" b="1" dirty="0"/>
              <a:t>10 (dez) anos de efetivo exercício de serviço público e de </a:t>
            </a:r>
          </a:p>
          <a:p>
            <a:pPr algn="just">
              <a:lnSpc>
                <a:spcPct val="150000"/>
              </a:lnSpc>
            </a:pPr>
            <a:r>
              <a:rPr lang="pt-BR" sz="2400" b="1" dirty="0"/>
              <a:t>5 (cinco) anos no cargo efetivo, nível ou classe em que for concedida a aposentadoria.</a:t>
            </a:r>
          </a:p>
          <a:p>
            <a:endParaRPr lang="pt-BR" dirty="0"/>
          </a:p>
        </p:txBody>
      </p:sp>
    </p:spTree>
    <p:extLst>
      <p:ext uri="{BB962C8B-B14F-4D97-AF65-F5344CB8AC3E}">
        <p14:creationId xmlns:p14="http://schemas.microsoft.com/office/powerpoint/2010/main" val="3995208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C1E42-C4DF-4409-9642-848A632AD5CA}"/>
              </a:ext>
            </a:extLst>
          </p:cNvPr>
          <p:cNvSpPr>
            <a:spLocks noGrp="1"/>
          </p:cNvSpPr>
          <p:nvPr>
            <p:ph type="title"/>
          </p:nvPr>
        </p:nvSpPr>
        <p:spPr/>
        <p:txBody>
          <a:bodyPr/>
          <a:lstStyle/>
          <a:p>
            <a:r>
              <a:rPr lang="pt-BR" b="1" dirty="0"/>
              <a:t>ARTIGO 31 – ALTERA O ARTIGO 9º DA LC1012/2007</a:t>
            </a:r>
          </a:p>
        </p:txBody>
      </p:sp>
      <p:sp>
        <p:nvSpPr>
          <p:cNvPr id="3" name="Espaço Reservado para Conteúdo 2">
            <a:extLst>
              <a:ext uri="{FF2B5EF4-FFF2-40B4-BE49-F238E27FC236}">
                <a16:creationId xmlns:a16="http://schemas.microsoft.com/office/drawing/2014/main" id="{44D8C289-2164-400F-91D1-FE9E1508B94B}"/>
              </a:ext>
            </a:extLst>
          </p:cNvPr>
          <p:cNvSpPr>
            <a:spLocks noGrp="1"/>
          </p:cNvSpPr>
          <p:nvPr>
            <p:ph idx="1"/>
          </p:nvPr>
        </p:nvSpPr>
        <p:spPr>
          <a:xfrm>
            <a:off x="677334" y="2160589"/>
            <a:ext cx="10109936" cy="4558263"/>
          </a:xfrm>
        </p:spPr>
        <p:txBody>
          <a:bodyPr>
            <a:normAutofit/>
          </a:bodyPr>
          <a:lstStyle/>
          <a:p>
            <a:pPr algn="just">
              <a:lnSpc>
                <a:spcPct val="150000"/>
              </a:lnSpc>
            </a:pPr>
            <a:r>
              <a:rPr lang="pt-BR" sz="2000" b="1" dirty="0"/>
              <a:t>Artigo 9º - Os aposentados e os pensionistas do Estado de São Paulo, inclusive os de suas Autarquias e Fundações, do Poder Judiciário, do Poder Legislativo, das Universidades, do Tribunal de Contas, do Ministério Público e da Defensoria Pública, contribuirão conforme o disposto no artigo 8º desta lei complementar, sobre o valor da parcela dos proventos de aposentadorias e pensões que supere o limite máximo estabelecido para os benefícios do Regime Geral de Previdência Social.</a:t>
            </a:r>
          </a:p>
        </p:txBody>
      </p:sp>
    </p:spTree>
    <p:extLst>
      <p:ext uri="{BB962C8B-B14F-4D97-AF65-F5344CB8AC3E}">
        <p14:creationId xmlns:p14="http://schemas.microsoft.com/office/powerpoint/2010/main" val="2741391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6EB62-F131-4E35-BABA-76BCB018451C}"/>
              </a:ext>
            </a:extLst>
          </p:cNvPr>
          <p:cNvSpPr>
            <a:spLocks noGrp="1"/>
          </p:cNvSpPr>
          <p:nvPr>
            <p:ph type="title"/>
          </p:nvPr>
        </p:nvSpPr>
        <p:spPr/>
        <p:txBody>
          <a:bodyPr/>
          <a:lstStyle/>
          <a:p>
            <a:r>
              <a:rPr lang="pt-BR" dirty="0"/>
              <a:t>ARTIGO 31 – ALTERA O ARTIGO 9º DA LC1012/2007</a:t>
            </a:r>
          </a:p>
        </p:txBody>
      </p:sp>
      <p:sp>
        <p:nvSpPr>
          <p:cNvPr id="3" name="Espaço Reservado para Conteúdo 2">
            <a:extLst>
              <a:ext uri="{FF2B5EF4-FFF2-40B4-BE49-F238E27FC236}">
                <a16:creationId xmlns:a16="http://schemas.microsoft.com/office/drawing/2014/main" id="{6E10288B-3A95-4ACB-B5CE-EF9BEF013A6F}"/>
              </a:ext>
            </a:extLst>
          </p:cNvPr>
          <p:cNvSpPr>
            <a:spLocks noGrp="1"/>
          </p:cNvSpPr>
          <p:nvPr>
            <p:ph idx="1"/>
          </p:nvPr>
        </p:nvSpPr>
        <p:spPr>
          <a:xfrm>
            <a:off x="677333" y="2160589"/>
            <a:ext cx="10215953" cy="4465498"/>
          </a:xfrm>
        </p:spPr>
        <p:txBody>
          <a:bodyPr>
            <a:normAutofit/>
          </a:bodyPr>
          <a:lstStyle/>
          <a:p>
            <a:pPr algn="just">
              <a:lnSpc>
                <a:spcPct val="150000"/>
              </a:lnSpc>
            </a:pPr>
            <a:r>
              <a:rPr lang="pt-BR" sz="2000" b="1" dirty="0"/>
              <a:t>§ 1º - Nos casos de acumulação remunerada de aposentadorias e ou pensões, considerar-se-á, para fins de cálculo da contribuição de que trata o “caput” deste artigo, o somatório dos valores percebidos, de forma que a parcela remuneratória imune incida uma única vez.</a:t>
            </a:r>
          </a:p>
          <a:p>
            <a:pPr algn="just">
              <a:lnSpc>
                <a:spcPct val="150000"/>
              </a:lnSpc>
            </a:pPr>
            <a:r>
              <a:rPr lang="pt-BR" sz="2000" b="1" dirty="0">
                <a:solidFill>
                  <a:srgbClr val="7030A0"/>
                </a:solidFill>
              </a:rPr>
              <a:t>§ 2º - Havendo déficit atuarial no âmbito do Regime Próprio de Previdência do Estado, a contribuição dos aposentados e pensionistas de que trata o “caput”, incidirá sobre o montante dos proventos de aposentadorias e de pensões que supere 1 (um) salário mínimo nacional.” (NR)</a:t>
            </a:r>
          </a:p>
          <a:p>
            <a:endParaRPr lang="pt-BR" dirty="0"/>
          </a:p>
        </p:txBody>
      </p:sp>
    </p:spTree>
    <p:extLst>
      <p:ext uri="{BB962C8B-B14F-4D97-AF65-F5344CB8AC3E}">
        <p14:creationId xmlns:p14="http://schemas.microsoft.com/office/powerpoint/2010/main" val="943547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3FF0D-C5C8-4C82-8C04-3BCC1C202505}"/>
              </a:ext>
            </a:extLst>
          </p:cNvPr>
          <p:cNvSpPr>
            <a:spLocks noGrp="1"/>
          </p:cNvSpPr>
          <p:nvPr>
            <p:ph type="title"/>
          </p:nvPr>
        </p:nvSpPr>
        <p:spPr/>
        <p:txBody>
          <a:bodyPr/>
          <a:lstStyle/>
          <a:p>
            <a:r>
              <a:rPr lang="pt-BR" dirty="0"/>
              <a:t>ARTIGO 32 – REVOGA FUNDAMENTOS LEGAIS </a:t>
            </a:r>
          </a:p>
        </p:txBody>
      </p:sp>
      <p:sp>
        <p:nvSpPr>
          <p:cNvPr id="3" name="Espaço Reservado para Conteúdo 2">
            <a:extLst>
              <a:ext uri="{FF2B5EF4-FFF2-40B4-BE49-F238E27FC236}">
                <a16:creationId xmlns:a16="http://schemas.microsoft.com/office/drawing/2014/main" id="{863A6561-4BBD-4DDA-87E5-168B90576D1F}"/>
              </a:ext>
            </a:extLst>
          </p:cNvPr>
          <p:cNvSpPr>
            <a:spLocks noGrp="1"/>
          </p:cNvSpPr>
          <p:nvPr>
            <p:ph idx="1"/>
          </p:nvPr>
        </p:nvSpPr>
        <p:spPr>
          <a:xfrm>
            <a:off x="399038" y="1875667"/>
            <a:ext cx="10414735" cy="4511881"/>
          </a:xfrm>
        </p:spPr>
        <p:txBody>
          <a:bodyPr>
            <a:normAutofit/>
          </a:bodyPr>
          <a:lstStyle/>
          <a:p>
            <a:pPr algn="just">
              <a:lnSpc>
                <a:spcPct val="150000"/>
              </a:lnSpc>
            </a:pPr>
            <a:r>
              <a:rPr lang="pt-BR" sz="2400" b="1" dirty="0"/>
              <a:t> Fica referendada integralmente a alteração promovida pelo artigo 1º da Emenda à Constituição Federal n° 103, de 12 de novembro de 2019, no artigo 149 da Constituição Federal, bem como à revogação do § 21 do artigo 40, dos artigos 2º, 6º e 6º-A da Emenda Constitucional nº 41, de 19 de dezembro de 2003, e do artigo 3º da Emenda Constitucional nº 47, de 5 de julho de 2005, promovida pela alínea “a” do inciso I e pelos incisos III e IV do artigo 35 da Emenda Constitucional Federal nº 103 de 12 de novembro de 2019.</a:t>
            </a:r>
          </a:p>
          <a:p>
            <a:endParaRPr lang="pt-BR" dirty="0"/>
          </a:p>
        </p:txBody>
      </p:sp>
    </p:spTree>
    <p:extLst>
      <p:ext uri="{BB962C8B-B14F-4D97-AF65-F5344CB8AC3E}">
        <p14:creationId xmlns:p14="http://schemas.microsoft.com/office/powerpoint/2010/main" val="1555939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C4E530-5D27-41DE-A02F-7D51728C762A}"/>
              </a:ext>
            </a:extLst>
          </p:cNvPr>
          <p:cNvSpPr>
            <a:spLocks noGrp="1"/>
          </p:cNvSpPr>
          <p:nvPr>
            <p:ph type="title"/>
          </p:nvPr>
        </p:nvSpPr>
        <p:spPr/>
        <p:txBody>
          <a:bodyPr/>
          <a:lstStyle/>
          <a:p>
            <a:r>
              <a:rPr lang="pt-BR" dirty="0"/>
              <a:t>ARTIGO 33</a:t>
            </a:r>
          </a:p>
        </p:txBody>
      </p:sp>
      <p:sp>
        <p:nvSpPr>
          <p:cNvPr id="3" name="Espaço Reservado para Conteúdo 2">
            <a:extLst>
              <a:ext uri="{FF2B5EF4-FFF2-40B4-BE49-F238E27FC236}">
                <a16:creationId xmlns:a16="http://schemas.microsoft.com/office/drawing/2014/main" id="{F01F3656-A753-4F67-99D8-8A0CD795166E}"/>
              </a:ext>
            </a:extLst>
          </p:cNvPr>
          <p:cNvSpPr>
            <a:spLocks noGrp="1"/>
          </p:cNvSpPr>
          <p:nvPr>
            <p:ph idx="1"/>
          </p:nvPr>
        </p:nvSpPr>
        <p:spPr>
          <a:xfrm>
            <a:off x="677334" y="1488613"/>
            <a:ext cx="10427988" cy="4859178"/>
          </a:xfrm>
        </p:spPr>
        <p:txBody>
          <a:bodyPr>
            <a:normAutofit fontScale="92500"/>
          </a:bodyPr>
          <a:lstStyle/>
          <a:p>
            <a:pPr algn="just">
              <a:lnSpc>
                <a:spcPct val="150000"/>
              </a:lnSpc>
            </a:pPr>
            <a:r>
              <a:rPr lang="pt-BR" sz="2200" b="1" dirty="0"/>
              <a:t>Artigo 33 - As incorporações de vantagens de caráter temporário ou vinculadas ao exercício de função de confiança ou de cargo em comissão a que o servidor faça jus até a promulgação da Emenda à Constituição Federal n° 103 de 12 de novembro de 2019, serão pagas a título de vantagem pessoal nominalmente identificada.</a:t>
            </a:r>
          </a:p>
          <a:p>
            <a:pPr algn="just">
              <a:lnSpc>
                <a:spcPct val="150000"/>
              </a:lnSpc>
            </a:pPr>
            <a:r>
              <a:rPr lang="pt-BR" sz="2200" b="1" dirty="0"/>
              <a:t>Parágrafo único - O servidor que adquirir a vantagem pessoal nominalmente identificada de que trata o “caput”, que receba ou passe a receber vantagem de caráter temporário ou vinculada ao exercício de função de confiança ou de cargo em comissão, perceberá apenas a diferença entre essas parcelas, desde que o valor da vantagem pessoal seja o menor.</a:t>
            </a:r>
          </a:p>
          <a:p>
            <a:endParaRPr lang="pt-BR" dirty="0"/>
          </a:p>
        </p:txBody>
      </p:sp>
    </p:spTree>
    <p:extLst>
      <p:ext uri="{BB962C8B-B14F-4D97-AF65-F5344CB8AC3E}">
        <p14:creationId xmlns:p14="http://schemas.microsoft.com/office/powerpoint/2010/main" val="32423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EAF2D-11CB-4B2D-BFBC-BC3A0F9831EB}"/>
              </a:ext>
            </a:extLst>
          </p:cNvPr>
          <p:cNvSpPr>
            <a:spLocks noGrp="1"/>
          </p:cNvSpPr>
          <p:nvPr>
            <p:ph type="title"/>
          </p:nvPr>
        </p:nvSpPr>
        <p:spPr/>
        <p:txBody>
          <a:bodyPr/>
          <a:lstStyle/>
          <a:p>
            <a:r>
              <a:rPr lang="pt-BR" dirty="0"/>
              <a:t>ARTIGO 36</a:t>
            </a:r>
          </a:p>
        </p:txBody>
      </p:sp>
      <p:sp>
        <p:nvSpPr>
          <p:cNvPr id="3" name="Espaço Reservado para Conteúdo 2">
            <a:extLst>
              <a:ext uri="{FF2B5EF4-FFF2-40B4-BE49-F238E27FC236}">
                <a16:creationId xmlns:a16="http://schemas.microsoft.com/office/drawing/2014/main" id="{EE348ED7-CAB9-401F-96CD-C0ED7BD5EDC3}"/>
              </a:ext>
            </a:extLst>
          </p:cNvPr>
          <p:cNvSpPr>
            <a:spLocks noGrp="1"/>
          </p:cNvSpPr>
          <p:nvPr>
            <p:ph idx="1"/>
          </p:nvPr>
        </p:nvSpPr>
        <p:spPr/>
        <p:txBody>
          <a:bodyPr>
            <a:normAutofit fontScale="92500" lnSpcReduction="20000"/>
          </a:bodyPr>
          <a:lstStyle/>
          <a:p>
            <a:pPr algn="just">
              <a:lnSpc>
                <a:spcPct val="150000"/>
              </a:lnSpc>
            </a:pPr>
            <a:r>
              <a:rPr lang="pt-BR" sz="2000" b="1" dirty="0"/>
              <a:t>Esta lei complementar entra em vigor na data de sua publicação, observado, quanto aos artigos 30 e 31, o disposto no § 6º do artigo 195 da Constituição Federal. </a:t>
            </a:r>
            <a:br>
              <a:rPr lang="pt-BR" sz="2000" b="1" dirty="0"/>
            </a:br>
            <a:endParaRPr lang="pt-BR" sz="2000" b="1" dirty="0"/>
          </a:p>
          <a:p>
            <a:pPr algn="just">
              <a:lnSpc>
                <a:spcPct val="150000"/>
              </a:lnSpc>
            </a:pPr>
            <a:endParaRPr lang="pt-BR" sz="2000" b="1" dirty="0"/>
          </a:p>
          <a:p>
            <a:pPr marL="0" indent="0" algn="just">
              <a:lnSpc>
                <a:spcPct val="150000"/>
              </a:lnSpc>
              <a:buNone/>
            </a:pPr>
            <a:br>
              <a:rPr lang="pt-BR" sz="2000" b="1" dirty="0"/>
            </a:br>
            <a:br>
              <a:rPr lang="pt-BR" sz="2000" b="1" dirty="0"/>
            </a:br>
            <a:r>
              <a:rPr lang="pt-BR" sz="2000" b="1" dirty="0">
                <a:solidFill>
                  <a:srgbClr val="00A200"/>
                </a:solidFill>
              </a:rPr>
              <a:t>(Artigos 30 e 31 tratam da mudança de alíquota e entram em vigor após 90 dias da publicação)</a:t>
            </a:r>
          </a:p>
          <a:p>
            <a:endParaRPr lang="pt-BR" dirty="0"/>
          </a:p>
        </p:txBody>
      </p:sp>
    </p:spTree>
    <p:extLst>
      <p:ext uri="{BB962C8B-B14F-4D97-AF65-F5344CB8AC3E}">
        <p14:creationId xmlns:p14="http://schemas.microsoft.com/office/powerpoint/2010/main" val="666772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682AADC-37EF-4C26-98D4-AA2136FC5FE5}"/>
              </a:ext>
            </a:extLst>
          </p:cNvPr>
          <p:cNvSpPr txBox="1"/>
          <p:nvPr/>
        </p:nvSpPr>
        <p:spPr>
          <a:xfrm>
            <a:off x="1268135" y="2890391"/>
            <a:ext cx="9655729" cy="1077218"/>
          </a:xfrm>
          <a:prstGeom prst="rect">
            <a:avLst/>
          </a:prstGeom>
          <a:noFill/>
        </p:spPr>
        <p:txBody>
          <a:bodyPr wrap="square">
            <a:spAutoFit/>
          </a:bodyPr>
          <a:lstStyle/>
          <a:p>
            <a:pPr algn="just"/>
            <a:r>
              <a:rPr lang="pt-BR" sz="3200" dirty="0">
                <a:solidFill>
                  <a:srgbClr val="FF0000"/>
                </a:solidFill>
              </a:rPr>
              <a:t>    Essas orientações não substituem o conteúdo de </a:t>
            </a:r>
            <a:r>
              <a:rPr lang="pt-BR" sz="3200" dirty="0" err="1">
                <a:solidFill>
                  <a:srgbClr val="FF0000"/>
                </a:solidFill>
              </a:rPr>
              <a:t>legislaçãos</a:t>
            </a:r>
            <a:r>
              <a:rPr lang="pt-BR" sz="3200" dirty="0">
                <a:solidFill>
                  <a:srgbClr val="FF0000"/>
                </a:solidFill>
              </a:rPr>
              <a:t> publicadas em Diário Oficial.</a:t>
            </a:r>
          </a:p>
        </p:txBody>
      </p:sp>
    </p:spTree>
    <p:extLst>
      <p:ext uri="{BB962C8B-B14F-4D97-AF65-F5344CB8AC3E}">
        <p14:creationId xmlns:p14="http://schemas.microsoft.com/office/powerpoint/2010/main" val="29464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787F7FA-6873-44BD-8920-FB40E249CFD4}"/>
              </a:ext>
            </a:extLst>
          </p:cNvPr>
          <p:cNvSpPr>
            <a:spLocks noGrp="1"/>
          </p:cNvSpPr>
          <p:nvPr>
            <p:ph idx="1"/>
          </p:nvPr>
        </p:nvSpPr>
        <p:spPr>
          <a:xfrm>
            <a:off x="359282" y="1488613"/>
            <a:ext cx="8596668" cy="3880773"/>
          </a:xfrm>
        </p:spPr>
        <p:txBody>
          <a:bodyPr/>
          <a:lstStyle/>
          <a:p>
            <a:r>
              <a:rPr lang="pt-BR" sz="2800" dirty="0"/>
              <a:t>Artigo 3º - Aposentadoria Servidor com deficiência</a:t>
            </a:r>
          </a:p>
          <a:p>
            <a:r>
              <a:rPr lang="pt-BR" sz="2800" dirty="0"/>
              <a:t>Artigo 4º - Aposentadoria Carreira Policial</a:t>
            </a:r>
          </a:p>
          <a:p>
            <a:r>
              <a:rPr lang="pt-BR" sz="2800" dirty="0"/>
              <a:t>Artigo 5º - Aposentadoria Insalubridade</a:t>
            </a:r>
          </a:p>
          <a:p>
            <a:endParaRPr lang="pt-BR" dirty="0"/>
          </a:p>
        </p:txBody>
      </p:sp>
    </p:spTree>
    <p:extLst>
      <p:ext uri="{BB962C8B-B14F-4D97-AF65-F5344CB8AC3E}">
        <p14:creationId xmlns:p14="http://schemas.microsoft.com/office/powerpoint/2010/main" val="244795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0B31E-E4A5-4304-B68B-E7DD78E903DE}"/>
              </a:ext>
            </a:extLst>
          </p:cNvPr>
          <p:cNvSpPr>
            <a:spLocks noGrp="1"/>
          </p:cNvSpPr>
          <p:nvPr>
            <p:ph type="title"/>
          </p:nvPr>
        </p:nvSpPr>
        <p:spPr/>
        <p:txBody>
          <a:bodyPr/>
          <a:lstStyle/>
          <a:p>
            <a:r>
              <a:rPr lang="pt-BR" dirty="0"/>
              <a:t>Artigo 6º </a:t>
            </a:r>
          </a:p>
        </p:txBody>
      </p:sp>
      <p:sp>
        <p:nvSpPr>
          <p:cNvPr id="3" name="Espaço Reservado para Conteúdo 2">
            <a:extLst>
              <a:ext uri="{FF2B5EF4-FFF2-40B4-BE49-F238E27FC236}">
                <a16:creationId xmlns:a16="http://schemas.microsoft.com/office/drawing/2014/main" id="{54406A1C-8802-411F-A52A-E6CEC106ECB3}"/>
              </a:ext>
            </a:extLst>
          </p:cNvPr>
          <p:cNvSpPr>
            <a:spLocks noGrp="1"/>
          </p:cNvSpPr>
          <p:nvPr>
            <p:ph idx="1"/>
          </p:nvPr>
        </p:nvSpPr>
        <p:spPr>
          <a:xfrm>
            <a:off x="384313" y="1404730"/>
            <a:ext cx="10721009" cy="5453269"/>
          </a:xfrm>
        </p:spPr>
        <p:txBody>
          <a:bodyPr>
            <a:normAutofit fontScale="62500" lnSpcReduction="20000"/>
          </a:bodyPr>
          <a:lstStyle/>
          <a:p>
            <a:pPr>
              <a:lnSpc>
                <a:spcPct val="170000"/>
              </a:lnSpc>
            </a:pPr>
            <a:r>
              <a:rPr lang="pt-BR" sz="3400" b="1" dirty="0"/>
              <a:t>O servidor titular de cargo de professor será aposentado voluntariamente, desde que observados, cumulativamente, os seguintes requisitos:</a:t>
            </a:r>
          </a:p>
          <a:p>
            <a:pPr>
              <a:lnSpc>
                <a:spcPct val="170000"/>
              </a:lnSpc>
            </a:pPr>
            <a:r>
              <a:rPr lang="pt-BR" sz="3400" b="1" dirty="0"/>
              <a:t>I - 57 (cinquenta e sete) anos de idade, se mulher, e 60 (sessenta) anos de idade, se homem;</a:t>
            </a:r>
          </a:p>
          <a:p>
            <a:pPr>
              <a:lnSpc>
                <a:spcPct val="170000"/>
              </a:lnSpc>
            </a:pPr>
            <a:r>
              <a:rPr lang="pt-BR" sz="3400" b="1" dirty="0"/>
              <a:t>II - 25 (vinte e cinco) anos de contribuição exclusivamente em efetivo exercício das funções de magistério, na educação infantil, no ensino fundamental ou médio;</a:t>
            </a:r>
          </a:p>
          <a:p>
            <a:pPr>
              <a:lnSpc>
                <a:spcPct val="170000"/>
              </a:lnSpc>
            </a:pPr>
            <a:r>
              <a:rPr lang="pt-BR" sz="3400" b="1" dirty="0"/>
              <a:t>III - 10 (dez) anos de efetivo exercício de serviço público;</a:t>
            </a:r>
          </a:p>
          <a:p>
            <a:pPr>
              <a:lnSpc>
                <a:spcPct val="170000"/>
              </a:lnSpc>
            </a:pPr>
            <a:r>
              <a:rPr lang="pt-BR" sz="3400" b="1" dirty="0"/>
              <a:t>IV - 5 (cinco) anos no cargo efetivo, nível ou classe em que for concedida a aposentadoria.</a:t>
            </a:r>
          </a:p>
          <a:p>
            <a:endParaRPr lang="pt-BR" dirty="0"/>
          </a:p>
        </p:txBody>
      </p:sp>
    </p:spTree>
    <p:extLst>
      <p:ext uri="{BB962C8B-B14F-4D97-AF65-F5344CB8AC3E}">
        <p14:creationId xmlns:p14="http://schemas.microsoft.com/office/powerpoint/2010/main" val="109468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03EAC-600F-4EDF-AD75-7A7EB28A7A7A}"/>
              </a:ext>
            </a:extLst>
          </p:cNvPr>
          <p:cNvSpPr>
            <a:spLocks noGrp="1"/>
          </p:cNvSpPr>
          <p:nvPr>
            <p:ph type="title"/>
          </p:nvPr>
        </p:nvSpPr>
        <p:spPr/>
        <p:txBody>
          <a:bodyPr/>
          <a:lstStyle/>
          <a:p>
            <a:r>
              <a:rPr lang="pt-BR" dirty="0"/>
              <a:t>Artigo 6º</a:t>
            </a:r>
          </a:p>
        </p:txBody>
      </p:sp>
      <p:sp>
        <p:nvSpPr>
          <p:cNvPr id="3" name="Espaço Reservado para Conteúdo 2">
            <a:extLst>
              <a:ext uri="{FF2B5EF4-FFF2-40B4-BE49-F238E27FC236}">
                <a16:creationId xmlns:a16="http://schemas.microsoft.com/office/drawing/2014/main" id="{07C24E7C-8B35-45A6-AC82-517871F913EF}"/>
              </a:ext>
            </a:extLst>
          </p:cNvPr>
          <p:cNvSpPr>
            <a:spLocks noGrp="1"/>
          </p:cNvSpPr>
          <p:nvPr>
            <p:ph idx="1"/>
          </p:nvPr>
        </p:nvSpPr>
        <p:spPr>
          <a:xfrm>
            <a:off x="677333" y="1683510"/>
            <a:ext cx="9023257" cy="4452247"/>
          </a:xfrm>
        </p:spPr>
        <p:txBody>
          <a:bodyPr/>
          <a:lstStyle/>
          <a:p>
            <a:pPr algn="just">
              <a:lnSpc>
                <a:spcPct val="150000"/>
              </a:lnSpc>
            </a:pPr>
            <a:r>
              <a:rPr lang="pt-BR" sz="2400" b="1" dirty="0"/>
              <a:t>§ 1º - Será computado como efetivo exercício das funções de magistério, para os fins previstos no inciso II, o período em que o professor de carreira estiver designado para o exercício das funções de Diretor de Escola, Vice-Diretor de Escola, Coordenador Pedagógico e Supervisor de Ensino.</a:t>
            </a:r>
          </a:p>
          <a:p>
            <a:endParaRPr lang="pt-BR" dirty="0"/>
          </a:p>
        </p:txBody>
      </p:sp>
    </p:spTree>
    <p:extLst>
      <p:ext uri="{BB962C8B-B14F-4D97-AF65-F5344CB8AC3E}">
        <p14:creationId xmlns:p14="http://schemas.microsoft.com/office/powerpoint/2010/main" val="327558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81904-5A7E-4256-BE5D-57CE79433FBB}"/>
              </a:ext>
            </a:extLst>
          </p:cNvPr>
          <p:cNvSpPr>
            <a:spLocks noGrp="1"/>
          </p:cNvSpPr>
          <p:nvPr>
            <p:ph type="title"/>
          </p:nvPr>
        </p:nvSpPr>
        <p:spPr/>
        <p:txBody>
          <a:bodyPr/>
          <a:lstStyle/>
          <a:p>
            <a:r>
              <a:rPr lang="pt-BR" dirty="0"/>
              <a:t>Artigo 6º</a:t>
            </a:r>
          </a:p>
        </p:txBody>
      </p:sp>
      <p:sp>
        <p:nvSpPr>
          <p:cNvPr id="3" name="Espaço Reservado para Conteúdo 2">
            <a:extLst>
              <a:ext uri="{FF2B5EF4-FFF2-40B4-BE49-F238E27FC236}">
                <a16:creationId xmlns:a16="http://schemas.microsoft.com/office/drawing/2014/main" id="{0C9CE3AE-D4CD-4CEC-910B-1F74840470B4}"/>
              </a:ext>
            </a:extLst>
          </p:cNvPr>
          <p:cNvSpPr>
            <a:spLocks noGrp="1"/>
          </p:cNvSpPr>
          <p:nvPr>
            <p:ph idx="1"/>
          </p:nvPr>
        </p:nvSpPr>
        <p:spPr/>
        <p:txBody>
          <a:bodyPr/>
          <a:lstStyle/>
          <a:p>
            <a:pPr algn="just">
              <a:lnSpc>
                <a:spcPct val="150000"/>
              </a:lnSpc>
            </a:pPr>
            <a:r>
              <a:rPr lang="pt-BR" sz="2400" b="1" dirty="0"/>
              <a:t>§ 2º - O período em readaptação, desde que exercido pelo professor na unidade básica de ensino, será computado para fins de concessão da aposentadoria de que trata este artigo.</a:t>
            </a:r>
          </a:p>
          <a:p>
            <a:endParaRPr lang="pt-BR" dirty="0"/>
          </a:p>
        </p:txBody>
      </p:sp>
    </p:spTree>
    <p:extLst>
      <p:ext uri="{BB962C8B-B14F-4D97-AF65-F5344CB8AC3E}">
        <p14:creationId xmlns:p14="http://schemas.microsoft.com/office/powerpoint/2010/main" val="3745316916"/>
      </p:ext>
    </p:extLst>
  </p:cSld>
  <p:clrMapOvr>
    <a:masterClrMapping/>
  </p:clrMapOvr>
</p:sld>
</file>

<file path=ppt/theme/theme1.xml><?xml version="1.0" encoding="utf-8"?>
<a:theme xmlns:a="http://schemas.openxmlformats.org/drawingml/2006/main" name="Facetado">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897</TotalTime>
  <Words>4262</Words>
  <Application>Microsoft Office PowerPoint</Application>
  <PresentationFormat>Widescreen</PresentationFormat>
  <Paragraphs>158</Paragraphs>
  <Slides>55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55</vt:i4>
      </vt:variant>
    </vt:vector>
  </HeadingPairs>
  <TitlesOfParts>
    <vt:vector size="59" baseType="lpstr">
      <vt:lpstr>Arial</vt:lpstr>
      <vt:lpstr>Trebuchet MS</vt:lpstr>
      <vt:lpstr>Wingdings 3</vt:lpstr>
      <vt:lpstr>Facetado</vt:lpstr>
      <vt:lpstr>LEI COMPLEMENTAR Nª 1354 DE 06/03/2020</vt:lpstr>
      <vt:lpstr>Regra Geral – Para quem ingressar no serviço público após 07/03/2020</vt:lpstr>
      <vt:lpstr>Artigo 2º  </vt:lpstr>
      <vt:lpstr>Artigo 2º </vt:lpstr>
      <vt:lpstr>Artigo 2º</vt:lpstr>
      <vt:lpstr>Apresentação do PowerPoint</vt:lpstr>
      <vt:lpstr>Artigo 6º </vt:lpstr>
      <vt:lpstr>Artigo 6º</vt:lpstr>
      <vt:lpstr>Artigo 6º</vt:lpstr>
      <vt:lpstr>Artigo 7º Do Cálculo da Aposentadoria </vt:lpstr>
      <vt:lpstr>Artigo 7º Do Cálculo da Aposentadoria</vt:lpstr>
      <vt:lpstr>Artigo 7º Do Cálculo da Aposentadoria</vt:lpstr>
      <vt:lpstr>Artigo 7º Do Cálculo da Aposentadoria</vt:lpstr>
      <vt:lpstr>Artigo 8º </vt:lpstr>
      <vt:lpstr>Artigo 9º</vt:lpstr>
      <vt:lpstr> REGRAS DE TRANSIÇÃO</vt:lpstr>
      <vt:lpstr>ARTIGO 10</vt:lpstr>
      <vt:lpstr>ARTIGO 10</vt:lpstr>
      <vt:lpstr>ARTIGO 10</vt:lpstr>
      <vt:lpstr>ARTIGO 10</vt:lpstr>
      <vt:lpstr>Apresentação do PowerPoint</vt:lpstr>
      <vt:lpstr>ARTIGO 10</vt:lpstr>
      <vt:lpstr>ARTIGO 10</vt:lpstr>
      <vt:lpstr>Apresentação do PowerPoint</vt:lpstr>
      <vt:lpstr>ARTIGO 10</vt:lpstr>
      <vt:lpstr>ARTIGO 10</vt:lpstr>
      <vt:lpstr>ARTIGO 10</vt:lpstr>
      <vt:lpstr>ARTIGO 10</vt:lpstr>
      <vt:lpstr>Apresentação do PowerPoint</vt:lpstr>
      <vt:lpstr>Apresentação do PowerPoint</vt:lpstr>
      <vt:lpstr>ARTIGO 11 – REGRA DE TRANSIÇÃO 2 </vt:lpstr>
      <vt:lpstr>Apresentação do PowerPoint</vt:lpstr>
      <vt:lpstr>ARTIGO 11 – REGRA DE TRANSIÇÃO 2</vt:lpstr>
      <vt:lpstr>ARTIGO 11 – REGRA DE TRANSIÇÃO 2</vt:lpstr>
      <vt:lpstr>ARTIGO 11 – REGRA DE TRANSIÇÃO 2</vt:lpstr>
      <vt:lpstr>ARTIGO 11 – REGRA DE TRANSIÇÃO 2</vt:lpstr>
      <vt:lpstr>ARTIGO 11 – REGRA DE TRANSIÇÃO 2</vt:lpstr>
      <vt:lpstr>Apresentação do PowerPoint</vt:lpstr>
      <vt:lpstr>ARTIGO 26</vt:lpstr>
      <vt:lpstr>Apresentação do PowerPoint</vt:lpstr>
      <vt:lpstr>ARTIGO 27</vt:lpstr>
      <vt:lpstr>ARTIGO 28 – ABONO DE PERMANÊNCIA</vt:lpstr>
      <vt:lpstr>ARTIGO 29</vt:lpstr>
      <vt:lpstr>ARTIGO 30 – ALTERA O ARTIGO 8º DA LC1012/2007</vt:lpstr>
      <vt:lpstr>ARTIGO 30 – ALTERA O ARTIGO 8º DA LC1012/2007</vt:lpstr>
      <vt:lpstr>ARTIGO 30 – ALTERA O ARTIGO 8º DA LC1012/2007</vt:lpstr>
      <vt:lpstr>Apresentação do PowerPoint</vt:lpstr>
      <vt:lpstr>Apresentação do PowerPoint</vt:lpstr>
      <vt:lpstr>Apresentação do PowerPoint</vt:lpstr>
      <vt:lpstr>ARTIGO 31 – ALTERA O ARTIGO 9º DA LC1012/2007</vt:lpstr>
      <vt:lpstr>ARTIGO 31 – ALTERA O ARTIGO 9º DA LC1012/2007</vt:lpstr>
      <vt:lpstr>ARTIGO 32 – REVOGA FUNDAMENTOS LEGAIS </vt:lpstr>
      <vt:lpstr>ARTIGO 33</vt:lpstr>
      <vt:lpstr>ARTIGO 36</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COMPLEMENTAR Nª 1354 DE 06/03/2020</dc:title>
  <dc:creator>Fabricio Nardin Goncalves</dc:creator>
  <cp:lastModifiedBy>Fabrício Gonçalves Gonçalves</cp:lastModifiedBy>
  <cp:revision>48</cp:revision>
  <dcterms:created xsi:type="dcterms:W3CDTF">2020-03-09T19:22:27Z</dcterms:created>
  <dcterms:modified xsi:type="dcterms:W3CDTF">2020-09-17T16:29:29Z</dcterms:modified>
</cp:coreProperties>
</file>