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63" r:id="rId10"/>
    <p:sldId id="266" r:id="rId11"/>
    <p:sldId id="287" r:id="rId12"/>
    <p:sldId id="267" r:id="rId13"/>
    <p:sldId id="288" r:id="rId14"/>
    <p:sldId id="268" r:id="rId15"/>
    <p:sldId id="281" r:id="rId16"/>
    <p:sldId id="270" r:id="rId17"/>
    <p:sldId id="269" r:id="rId18"/>
    <p:sldId id="289" r:id="rId19"/>
    <p:sldId id="271" r:id="rId20"/>
    <p:sldId id="272" r:id="rId21"/>
    <p:sldId id="273" r:id="rId22"/>
    <p:sldId id="274" r:id="rId23"/>
    <p:sldId id="264" r:id="rId24"/>
    <p:sldId id="265" r:id="rId25"/>
    <p:sldId id="278" r:id="rId26"/>
    <p:sldId id="275" r:id="rId27"/>
    <p:sldId id="279" r:id="rId28"/>
    <p:sldId id="282" r:id="rId29"/>
    <p:sldId id="283" r:id="rId30"/>
    <p:sldId id="284" r:id="rId31"/>
    <p:sldId id="285" r:id="rId32"/>
    <p:sldId id="286" r:id="rId33"/>
    <p:sldId id="276" r:id="rId34"/>
    <p:sldId id="277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249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outlineViewPr>
    <p:cViewPr>
      <p:scale>
        <a:sx n="33" d="100"/>
        <a:sy n="33" d="100"/>
      </p:scale>
      <p:origin x="0" y="-16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Constituicao/Constitui%C3%A7ao.htm#art40%C2%A73" TargetMode="External"/><Relationship Id="rId2" Type="http://schemas.openxmlformats.org/officeDocument/2006/relationships/hyperlink" Target="http://legislacao.planalto.gov.br/legisla/legislacao.nsf/Viw_Identificacao/lei%2010.887-2004?OpenDocu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lanalto.gov.br/ccivil_03/Constituicao/Emendas/Emc/emc41.htm#art2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3D749-314A-402A-A543-1C77CA3DF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64" y="778565"/>
            <a:ext cx="8001000" cy="2971801"/>
          </a:xfrm>
        </p:spPr>
        <p:txBody>
          <a:bodyPr>
            <a:normAutofit/>
          </a:bodyPr>
          <a:lstStyle/>
          <a:p>
            <a:r>
              <a:rPr lang="pt-BR" sz="6000" dirty="0">
                <a:solidFill>
                  <a:schemeClr val="accent1">
                    <a:lumMod val="50000"/>
                  </a:schemeClr>
                </a:solidFill>
              </a:rPr>
              <a:t>APOSENTADORIA</a:t>
            </a:r>
          </a:p>
        </p:txBody>
      </p:sp>
    </p:spTree>
    <p:extLst>
      <p:ext uri="{BB962C8B-B14F-4D97-AF65-F5344CB8AC3E}">
        <p14:creationId xmlns:p14="http://schemas.microsoft.com/office/powerpoint/2010/main" val="2274911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8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CB14833F-DD02-4471-B2A7-45521E9D6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65" y="223390"/>
            <a:ext cx="11422069" cy="6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67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3180DC-C516-4749-8946-38181D581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1104514" cy="5461782"/>
          </a:xfrm>
        </p:spPr>
        <p:txBody>
          <a:bodyPr>
            <a:normAutofit/>
          </a:bodyPr>
          <a:lstStyle/>
          <a:p>
            <a:pPr algn="just"/>
            <a:r>
              <a:rPr lang="pt-BR" sz="3200" dirty="0">
                <a:solidFill>
                  <a:schemeClr val="bg1"/>
                </a:solidFill>
              </a:rPr>
              <a:t>Art. 3º EC 47/05 = </a:t>
            </a:r>
          </a:p>
          <a:p>
            <a:pPr algn="just"/>
            <a:r>
              <a:rPr lang="pt-BR" sz="3200" dirty="0">
                <a:solidFill>
                  <a:schemeClr val="bg1"/>
                </a:solidFill>
              </a:rPr>
              <a:t>Proventos baseados na última remuneração </a:t>
            </a:r>
          </a:p>
          <a:p>
            <a:pPr marL="0" indent="0" algn="just">
              <a:buNone/>
            </a:pPr>
            <a:r>
              <a:rPr lang="pt-BR" sz="3200" dirty="0">
                <a:solidFill>
                  <a:schemeClr val="bg1"/>
                </a:solidFill>
              </a:rPr>
              <a:t>(salário base + ATS + sexta parte + gratificações proporcionais). </a:t>
            </a:r>
          </a:p>
          <a:p>
            <a:pPr algn="just"/>
            <a:r>
              <a:rPr lang="pt-BR" sz="3200" dirty="0">
                <a:solidFill>
                  <a:schemeClr val="bg1"/>
                </a:solidFill>
              </a:rPr>
              <a:t>Com paridade, ou seja, reajuste conforme RPPS,  inclusive de pensões derivadas dos proventos de servidores falecidos que tenham se aposentado em conformidade com este artigo.</a:t>
            </a:r>
          </a:p>
        </p:txBody>
      </p:sp>
    </p:spTree>
    <p:extLst>
      <p:ext uri="{BB962C8B-B14F-4D97-AF65-F5344CB8AC3E}">
        <p14:creationId xmlns:p14="http://schemas.microsoft.com/office/powerpoint/2010/main" val="4164040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74AA434-211E-4A66-AC13-314AAB96B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44" y="309127"/>
            <a:ext cx="11726912" cy="623974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20821B8-4A07-414D-AB36-2E3929E51AE8}"/>
              </a:ext>
            </a:extLst>
          </p:cNvPr>
          <p:cNvSpPr txBox="1"/>
          <p:nvPr/>
        </p:nvSpPr>
        <p:spPr>
          <a:xfrm>
            <a:off x="2703443" y="4784035"/>
            <a:ext cx="716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*50 (se professora)                       *55 (se professor)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9B64C91-97A3-402F-A7F7-C9F97C9BF8CB}"/>
              </a:ext>
            </a:extLst>
          </p:cNvPr>
          <p:cNvSpPr txBox="1"/>
          <p:nvPr/>
        </p:nvSpPr>
        <p:spPr>
          <a:xfrm>
            <a:off x="6096001" y="5380383"/>
            <a:ext cx="5340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</a:t>
            </a:r>
            <a:r>
              <a:rPr lang="pt-BR" b="1" dirty="0">
                <a:solidFill>
                  <a:schemeClr val="bg1"/>
                </a:solidFill>
              </a:rPr>
              <a:t>*25 (se professora)          *30 (se professor)</a:t>
            </a:r>
          </a:p>
        </p:txBody>
      </p:sp>
    </p:spTree>
    <p:extLst>
      <p:ext uri="{BB962C8B-B14F-4D97-AF65-F5344CB8AC3E}">
        <p14:creationId xmlns:p14="http://schemas.microsoft.com/office/powerpoint/2010/main" val="1660311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B637A0-8313-4F7E-ADAF-70F8A3096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1062311" cy="5264834"/>
          </a:xfrm>
        </p:spPr>
        <p:txBody>
          <a:bodyPr/>
          <a:lstStyle/>
          <a:p>
            <a:pPr algn="just"/>
            <a:r>
              <a:rPr lang="pt-BR" sz="2800" b="1" dirty="0">
                <a:solidFill>
                  <a:schemeClr val="bg1"/>
                </a:solidFill>
              </a:rPr>
              <a:t>Art. 6º EC 41/03 </a:t>
            </a:r>
            <a:r>
              <a:rPr lang="pt-BR" sz="2800" dirty="0">
                <a:solidFill>
                  <a:schemeClr val="bg1"/>
                </a:solidFill>
              </a:rPr>
              <a:t>= Proventos baseados na última remuneração (salário </a:t>
            </a:r>
            <a:r>
              <a:rPr lang="pt-BR" sz="2800" dirty="0" err="1">
                <a:solidFill>
                  <a:schemeClr val="bg1"/>
                </a:solidFill>
              </a:rPr>
              <a:t>base+ATS+sexta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err="1">
                <a:solidFill>
                  <a:schemeClr val="bg1"/>
                </a:solidFill>
              </a:rPr>
              <a:t>parte+gratificações</a:t>
            </a:r>
            <a:r>
              <a:rPr lang="pt-BR" sz="2800" dirty="0">
                <a:solidFill>
                  <a:schemeClr val="bg1"/>
                </a:solidFill>
              </a:rPr>
              <a:t> proporcionais). </a:t>
            </a:r>
          </a:p>
          <a:p>
            <a:pPr algn="just"/>
            <a:r>
              <a:rPr lang="pt-BR" sz="2800" dirty="0">
                <a:solidFill>
                  <a:schemeClr val="bg1"/>
                </a:solidFill>
              </a:rPr>
              <a:t>Com paridade, ou seja, reajuste conforme RPPS.</a:t>
            </a:r>
          </a:p>
          <a:p>
            <a:pPr algn="just"/>
            <a:r>
              <a:rPr lang="pt-BR" sz="2800" dirty="0">
                <a:solidFill>
                  <a:schemeClr val="bg1"/>
                </a:solidFill>
              </a:rPr>
              <a:t>Reajuste de pensão conforme RGPS.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842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80F107A-F044-4A5D-922A-010E8CB8F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07" y="309127"/>
            <a:ext cx="11536385" cy="62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56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51F6B03-4368-47C4-8F95-A1906693496F}"/>
              </a:ext>
            </a:extLst>
          </p:cNvPr>
          <p:cNvSpPr txBox="1"/>
          <p:nvPr/>
        </p:nvSpPr>
        <p:spPr>
          <a:xfrm>
            <a:off x="618978" y="647114"/>
            <a:ext cx="1108534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2"/>
                </a:solidFill>
              </a:rPr>
              <a:t>– Aposentadoria por Invalidez</a:t>
            </a:r>
          </a:p>
          <a:p>
            <a:endParaRPr lang="pt-BR" sz="2800" b="1" dirty="0"/>
          </a:p>
          <a:p>
            <a:r>
              <a:rPr lang="pt-BR" sz="2800" dirty="0"/>
              <a:t>      O Departamento de Perícias Médicas do Estado (DPME) define se proporcional ou integral, dependendo da moléstia. Para ser integral, a doença deverá estar enquadrada no artigo 151 da Lei 8.213/91. Veja abaixo:</a:t>
            </a:r>
            <a:br>
              <a:rPr lang="pt-BR" sz="2800" dirty="0"/>
            </a:br>
            <a:r>
              <a:rPr lang="pt-BR" sz="2800" dirty="0"/>
              <a:t>tuberculose ativa, hanseníase, alienação mental, neoplasia maligna, cegueira, paralisia irreversível e incapacitante, cardiopatia grave, doença de Parkinson, </a:t>
            </a:r>
            <a:r>
              <a:rPr lang="pt-BR" sz="2800" dirty="0" err="1"/>
              <a:t>espondiloartrose</a:t>
            </a:r>
            <a:r>
              <a:rPr lang="pt-BR" sz="2800" dirty="0"/>
              <a:t> anquilosante, nefropatia grave, estado avançado da doença de </a:t>
            </a:r>
            <a:r>
              <a:rPr lang="pt-BR" sz="2800" dirty="0" err="1"/>
              <a:t>Paget</a:t>
            </a:r>
            <a:r>
              <a:rPr lang="pt-BR" sz="2800" dirty="0"/>
              <a:t> (osteíte deformante), síndrome da deficiência imunológica adquirida-Aids, e contaminação por radiação, com base em conclusão da medicina especializada.</a:t>
            </a:r>
          </a:p>
        </p:txBody>
      </p:sp>
    </p:spTree>
    <p:extLst>
      <p:ext uri="{BB962C8B-B14F-4D97-AF65-F5344CB8AC3E}">
        <p14:creationId xmlns:p14="http://schemas.microsoft.com/office/powerpoint/2010/main" val="1662264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AA788DC-41FB-45F3-A754-9642E4D1C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5" y="299601"/>
            <a:ext cx="11574490" cy="625879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9060AAE-F690-4E61-B652-AA0532ED69AB}"/>
              </a:ext>
            </a:extLst>
          </p:cNvPr>
          <p:cNvSpPr txBox="1"/>
          <p:nvPr/>
        </p:nvSpPr>
        <p:spPr>
          <a:xfrm>
            <a:off x="3458818" y="4492487"/>
            <a:ext cx="6228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 </a:t>
            </a:r>
            <a:r>
              <a:rPr lang="pt-BR" sz="2000" b="1" dirty="0">
                <a:solidFill>
                  <a:schemeClr val="bg1"/>
                </a:solidFill>
              </a:rPr>
              <a:t>*50 (se professora)              *55 (se professor)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7EBE4C9-456B-479E-9FD9-A915558FC592}"/>
              </a:ext>
            </a:extLst>
          </p:cNvPr>
          <p:cNvSpPr txBox="1"/>
          <p:nvPr/>
        </p:nvSpPr>
        <p:spPr>
          <a:xfrm>
            <a:off x="3458818" y="6188765"/>
            <a:ext cx="587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  </a:t>
            </a:r>
            <a:r>
              <a:rPr lang="pt-BR" b="1" dirty="0">
                <a:solidFill>
                  <a:schemeClr val="bg1"/>
                </a:solidFill>
              </a:rPr>
              <a:t>*25 (se professora)                    *30 (se professor)</a:t>
            </a:r>
          </a:p>
        </p:txBody>
      </p:sp>
    </p:spTree>
    <p:extLst>
      <p:ext uri="{BB962C8B-B14F-4D97-AF65-F5344CB8AC3E}">
        <p14:creationId xmlns:p14="http://schemas.microsoft.com/office/powerpoint/2010/main" val="1218840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FC33F14-FE42-4757-95EC-991E85722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6" y="347232"/>
            <a:ext cx="11479227" cy="616353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DDE466D-F4EF-4015-B64F-1ED56B8DFCF1}"/>
              </a:ext>
            </a:extLst>
          </p:cNvPr>
          <p:cNvSpPr/>
          <p:nvPr/>
        </p:nvSpPr>
        <p:spPr>
          <a:xfrm>
            <a:off x="1494970" y="4933408"/>
            <a:ext cx="92020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Os proventos serão calculados proporcionalmente ao tempo de contribuição – x/30 avos, se mulher e x/35 avos, se homem e, observado o disposto na Lei n.º 10.887, de 18 de junho de 2004.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82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D724F18-130F-4720-B337-3A7465CC8F73}"/>
              </a:ext>
            </a:extLst>
          </p:cNvPr>
          <p:cNvSpPr txBox="1"/>
          <p:nvPr/>
        </p:nvSpPr>
        <p:spPr>
          <a:xfrm>
            <a:off x="681318" y="537882"/>
            <a:ext cx="1112519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Artigo 2º I,II,III da EC 41/03 : PROVENTOS BASEADOS NA MÉDIA ARITMÁTICA SEM PARIDADE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br>
              <a:rPr lang="pt-BR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pt-BR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ngressado em cargo efetivo até 16/12/1998. </a:t>
            </a:r>
            <a:br>
              <a:rPr lang="pt-BR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Aposentadoria Comum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Para Homens - 53 anos de idade e 35 anos de Contribuição;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Para Mulheres - 48 anos de idade e 30 anos de Contribuição;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5 anos no cargo em que se dará a Aposentadoria;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Período adicional de Contribuição de 20% (pedágio);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Redução de 5% na porcentagem da aposentadoria, para cada ano de antecipação em relação a idade mínima exigida:                               60 anos para Homens           55 anos para Mulheres 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Aposentadoria Especial do Magistério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Para Homens - 53 anos de idade e 35 anos de Contribuição;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Para Mulheres - 48 anos de idade e 30 anos de Contribuição;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5 anos no cargo em que se dará a Aposentadoria;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Bônus de 17% para Homens, 20% para Mulheres;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Período adicional de Contribuição de 20% (pedágio);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Redução de 5% na porcentagem da aposentadoria, para cada ano de antecipação em relação a idade mínima exigida:                      55 anos para Homens                   50 anos para Mulheres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26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A1EC3EB-21B9-4D82-BCAD-4B0B84F90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60" y="261495"/>
            <a:ext cx="11498280" cy="63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5391F0-56D9-4F3C-B5A0-2BCAAB299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58" y="685800"/>
            <a:ext cx="11346312" cy="595353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pt-BR" sz="5800" dirty="0">
                <a:solidFill>
                  <a:schemeClr val="tx1"/>
                </a:solidFill>
              </a:rPr>
              <a:t>Documentos necessários:</a:t>
            </a:r>
          </a:p>
          <a:p>
            <a:pPr marL="0" indent="0">
              <a:buNone/>
            </a:pPr>
            <a:r>
              <a:rPr lang="pt-BR" sz="3600" dirty="0">
                <a:solidFill>
                  <a:schemeClr val="tx1"/>
                </a:solidFill>
              </a:rPr>
              <a:t>  </a:t>
            </a:r>
          </a:p>
          <a:p>
            <a:r>
              <a:rPr lang="pt-BR" sz="3800" dirty="0">
                <a:solidFill>
                  <a:schemeClr val="tx1"/>
                </a:solidFill>
              </a:rPr>
              <a:t>Requerimento</a:t>
            </a:r>
          </a:p>
          <a:p>
            <a:r>
              <a:rPr lang="pt-BR" sz="3800" dirty="0">
                <a:solidFill>
                  <a:schemeClr val="tx1"/>
                </a:solidFill>
              </a:rPr>
              <a:t>RG (conferido com original)</a:t>
            </a:r>
          </a:p>
          <a:p>
            <a:r>
              <a:rPr lang="pt-BR" sz="3800" dirty="0">
                <a:solidFill>
                  <a:schemeClr val="tx1"/>
                </a:solidFill>
              </a:rPr>
              <a:t>CPF (conferido com original)</a:t>
            </a:r>
          </a:p>
          <a:p>
            <a:r>
              <a:rPr lang="pt-BR" sz="3800" dirty="0">
                <a:solidFill>
                  <a:schemeClr val="tx1"/>
                </a:solidFill>
              </a:rPr>
              <a:t>Certidão de Casamento ou Nascimento (conferido com original)</a:t>
            </a:r>
          </a:p>
          <a:p>
            <a:r>
              <a:rPr lang="pt-BR" sz="3800" dirty="0">
                <a:solidFill>
                  <a:schemeClr val="tx1"/>
                </a:solidFill>
              </a:rPr>
              <a:t>Comprovante de Residência</a:t>
            </a:r>
          </a:p>
          <a:p>
            <a:r>
              <a:rPr lang="pt-BR" sz="3800" dirty="0">
                <a:solidFill>
                  <a:schemeClr val="tx1"/>
                </a:solidFill>
              </a:rPr>
              <a:t>Comprovante PIS/PASEP</a:t>
            </a:r>
          </a:p>
          <a:p>
            <a:r>
              <a:rPr lang="pt-BR" sz="3800" dirty="0">
                <a:solidFill>
                  <a:schemeClr val="tx1"/>
                </a:solidFill>
              </a:rPr>
              <a:t>Último demonstrativo de pagamento</a:t>
            </a:r>
          </a:p>
          <a:p>
            <a:r>
              <a:rPr lang="pt-BR" sz="3800" dirty="0">
                <a:solidFill>
                  <a:schemeClr val="tx1"/>
                </a:solidFill>
              </a:rPr>
              <a:t>Comprovante de Conta Bancária</a:t>
            </a:r>
          </a:p>
          <a:p>
            <a:r>
              <a:rPr lang="pt-BR" sz="3800" dirty="0">
                <a:solidFill>
                  <a:schemeClr val="tx1"/>
                </a:solidFill>
              </a:rPr>
              <a:t>Mapa de Carga Horária (se professor)</a:t>
            </a:r>
          </a:p>
          <a:p>
            <a:r>
              <a:rPr lang="pt-BR" sz="3800" dirty="0">
                <a:solidFill>
                  <a:schemeClr val="tx1"/>
                </a:solidFill>
              </a:rPr>
              <a:t>Ato Decisório de Acúmulo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1039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19C7B83-489D-4157-9280-2F2173A6A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2" y="480601"/>
            <a:ext cx="11403016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7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3A53D56-CC03-42C6-B9CC-0F442CE36413}"/>
              </a:ext>
            </a:extLst>
          </p:cNvPr>
          <p:cNvSpPr/>
          <p:nvPr/>
        </p:nvSpPr>
        <p:spPr>
          <a:xfrm>
            <a:off x="1008743" y="612844"/>
            <a:ext cx="101745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/>
              <a:t>        O dispositivo vale para os professores e é autoexplicativo, mas vale aqui reforçar que a redução de 5 anos nos requisitos de idade e tempo de contribuição </a:t>
            </a:r>
            <a:r>
              <a:rPr lang="pt-BR" sz="4000" b="1" dirty="0">
                <a:solidFill>
                  <a:srgbClr val="FF0000"/>
                </a:solidFill>
              </a:rPr>
              <a:t>não vale</a:t>
            </a:r>
            <a:r>
              <a:rPr lang="pt-BR" sz="4000" b="1" dirty="0"/>
              <a:t> para professores universitários e profissionais que, embora trabalhem dentro de unidades educacionais, não exerçam funções de magistério. </a:t>
            </a:r>
          </a:p>
        </p:txBody>
      </p:sp>
    </p:spTree>
    <p:extLst>
      <p:ext uri="{BB962C8B-B14F-4D97-AF65-F5344CB8AC3E}">
        <p14:creationId xmlns:p14="http://schemas.microsoft.com/office/powerpoint/2010/main" val="3749941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DE2F4D6-E8FA-4592-8B7C-1F6E3ED157B8}"/>
              </a:ext>
            </a:extLst>
          </p:cNvPr>
          <p:cNvSpPr txBox="1"/>
          <p:nvPr/>
        </p:nvSpPr>
        <p:spPr>
          <a:xfrm>
            <a:off x="391886" y="624114"/>
            <a:ext cx="1121954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Cálculo e reajuste dos proventos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De acordo com as regras de aposentadoria os proventos poderão ser calculados por paridade e pela média dos salários de contribuição.</a:t>
            </a:r>
            <a:br>
              <a:rPr lang="pt-BR" dirty="0"/>
            </a:br>
            <a:br>
              <a:rPr lang="pt-BR" dirty="0"/>
            </a:b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74E2B5A-D91E-4EDF-97DE-B1E79DA77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15" y="1916775"/>
            <a:ext cx="10016170" cy="45394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3803FF3-F170-469F-9738-118EA0D09826}"/>
              </a:ext>
            </a:extLst>
          </p:cNvPr>
          <p:cNvSpPr txBox="1"/>
          <p:nvPr/>
        </p:nvSpPr>
        <p:spPr>
          <a:xfrm>
            <a:off x="3103711" y="1993719"/>
            <a:ext cx="283285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- Última Remuneração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444C06-C3E9-4CD6-AB23-774F5F814863}"/>
              </a:ext>
            </a:extLst>
          </p:cNvPr>
          <p:cNvSpPr txBox="1"/>
          <p:nvPr/>
        </p:nvSpPr>
        <p:spPr>
          <a:xfrm>
            <a:off x="1448972" y="2515994"/>
            <a:ext cx="357319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8540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0AFC473-2AD7-4226-AEF2-092C8D7987BE}"/>
              </a:ext>
            </a:extLst>
          </p:cNvPr>
          <p:cNvSpPr/>
          <p:nvPr/>
        </p:nvSpPr>
        <p:spPr>
          <a:xfrm>
            <a:off x="3750646" y="339265"/>
            <a:ext cx="4690708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LEI N</a:t>
            </a:r>
            <a:r>
              <a:rPr lang="pt-BR" b="1" u="sng" baseline="30000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</a:t>
            </a:r>
            <a:r>
              <a:rPr lang="pt-BR" b="1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10.887, DE 18 DE JUNHO DE 2004.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69E292A-BBAD-49B0-BD41-21B0D591470F}"/>
              </a:ext>
            </a:extLst>
          </p:cNvPr>
          <p:cNvSpPr/>
          <p:nvPr/>
        </p:nvSpPr>
        <p:spPr>
          <a:xfrm>
            <a:off x="0" y="1388768"/>
            <a:ext cx="13309600" cy="4123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PRESIDENTE DA REPÚBLICA </a:t>
            </a:r>
            <a:b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Faço saber que o Congresso Nacional decreta e eu sanciono a seguinte Lei: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1</a:t>
            </a:r>
            <a:r>
              <a:rPr lang="pt-BR" sz="2000" b="1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No cálculo dos proventos de aposentadoria dos servidores titulares de cargo efetivo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qualquer dos Poderes da União, dos Estados, do Distrito Federal e dos Municípios, incluídas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suas autarquias e fundações, previsto no 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3</a:t>
            </a:r>
            <a:r>
              <a:rPr lang="pt-BR" sz="2000" b="1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do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40 da Constituição Federa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e no 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2</a:t>
            </a:r>
            <a:r>
              <a:rPr lang="pt-BR" sz="20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da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Emenda Constitucional n</a:t>
            </a:r>
            <a:r>
              <a:rPr lang="pt-BR" sz="2000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41, de 19 de dezembro de 2003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será considerada a média aritmética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simples das maiores remunerações, utilizadas como base para as contribuições do servidor aos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regimes de previdência a que esteve vinculado, correspondentes a 80% (oitenta por cento) de todo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período contributivo desde a competência julho de 1994 ou desde a do início da contribuição,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posterior àquela competência.</a:t>
            </a:r>
            <a:endParaRPr lang="pt-BR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49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F2880B4-8784-4851-94ED-68865730CDAC}"/>
              </a:ext>
            </a:extLst>
          </p:cNvPr>
          <p:cNvSpPr/>
          <p:nvPr/>
        </p:nvSpPr>
        <p:spPr>
          <a:xfrm>
            <a:off x="1944914" y="1237054"/>
            <a:ext cx="8302171" cy="438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...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§ 5</a:t>
            </a:r>
            <a:r>
              <a:rPr lang="pt-BR" sz="3200" b="1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Os proventos, calculados de acordo com o caput</a:t>
            </a:r>
            <a:r>
              <a:rPr lang="pt-BR" sz="32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deste artigo, por ocasião de sua concessão, não poderão ser inferiores ao valor do salário-mínimo nem exceder a remuneração do respectivo servidor no cargo efetivo em que se deu a aposentadoria.</a:t>
            </a:r>
            <a:endParaRPr lang="pt-BR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94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FF3D1C0-3EA9-4CB6-B54C-AF0A29DECF94}"/>
              </a:ext>
            </a:extLst>
          </p:cNvPr>
          <p:cNvSpPr txBox="1"/>
          <p:nvPr/>
        </p:nvSpPr>
        <p:spPr>
          <a:xfrm>
            <a:off x="682487" y="1028343"/>
            <a:ext cx="1082702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</a:rPr>
              <a:t>Art. 40 “a” ou “b” CF 88</a:t>
            </a:r>
            <a:r>
              <a:rPr lang="pt-BR" sz="2800" dirty="0">
                <a:solidFill>
                  <a:schemeClr val="bg1"/>
                </a:solidFill>
              </a:rPr>
              <a:t> = </a:t>
            </a:r>
          </a:p>
          <a:p>
            <a:pPr algn="just"/>
            <a:r>
              <a:rPr lang="pt-BR" sz="2800" dirty="0">
                <a:solidFill>
                  <a:schemeClr val="bg1"/>
                </a:solidFill>
              </a:rPr>
              <a:t>Proventos baseados na média aritmética simples (Lei 10887/04). </a:t>
            </a:r>
          </a:p>
          <a:p>
            <a:pPr algn="just"/>
            <a:endParaRPr lang="pt-BR" sz="2800" dirty="0">
              <a:solidFill>
                <a:schemeClr val="bg1"/>
              </a:solidFill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</a:rPr>
              <a:t>Sem paridade de proventos e pensões, ou seja, reajuste conforme RGPS.</a:t>
            </a:r>
          </a:p>
          <a:p>
            <a:br>
              <a:rPr lang="pt-BR" sz="2400" dirty="0"/>
            </a:br>
            <a:br>
              <a:rPr lang="pt-BR" sz="2400" dirty="0"/>
            </a:br>
            <a:br>
              <a:rPr lang="pt-BR" sz="2400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2661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21788-E7C8-4CF4-A1E8-52816D22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675466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pt-BR" dirty="0"/>
              <a:t>RGPS: Regime geral de previdência social (INSS)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 err="1"/>
              <a:t>rpps</a:t>
            </a:r>
            <a:r>
              <a:rPr lang="pt-BR" dirty="0"/>
              <a:t>: regime próprio de previdência social (SPPREV)</a:t>
            </a:r>
          </a:p>
        </p:txBody>
      </p:sp>
    </p:spTree>
    <p:extLst>
      <p:ext uri="{BB962C8B-B14F-4D97-AF65-F5344CB8AC3E}">
        <p14:creationId xmlns:p14="http://schemas.microsoft.com/office/powerpoint/2010/main" val="2957803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E54EB14-80DE-4FF4-B2AB-2EDCAADC8BAD}"/>
              </a:ext>
            </a:extLst>
          </p:cNvPr>
          <p:cNvSpPr txBox="1"/>
          <p:nvPr/>
        </p:nvSpPr>
        <p:spPr>
          <a:xfrm>
            <a:off x="1027043" y="1245704"/>
            <a:ext cx="101379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/>
              <a:t>*** O ato de aposentadoria, cujos proventos são calculados com base nos §§ 3º e 17 do </a:t>
            </a:r>
            <a:r>
              <a:rPr lang="pt-BR" sz="3600" dirty="0">
                <a:solidFill>
                  <a:schemeClr val="accent2"/>
                </a:solidFill>
              </a:rPr>
              <a:t>Artigo 40 da CF/88</a:t>
            </a:r>
            <a:r>
              <a:rPr lang="pt-BR" sz="3600" dirty="0"/>
              <a:t>, isto é, a partir do proposto na </a:t>
            </a:r>
            <a:r>
              <a:rPr lang="pt-BR" sz="3600" dirty="0">
                <a:solidFill>
                  <a:srgbClr val="C00000"/>
                </a:solidFill>
              </a:rPr>
              <a:t>Lei nº10.887/2004</a:t>
            </a:r>
            <a:r>
              <a:rPr lang="pt-BR" sz="3600" dirty="0"/>
              <a:t>, não deve constar a especificação de cada uma das parcelas percebidas enquanto remuneração. O inativo receberá, tão-só, a parcela “benefício previdenciário”. </a:t>
            </a:r>
          </a:p>
        </p:txBody>
      </p:sp>
    </p:spTree>
    <p:extLst>
      <p:ext uri="{BB962C8B-B14F-4D97-AF65-F5344CB8AC3E}">
        <p14:creationId xmlns:p14="http://schemas.microsoft.com/office/powerpoint/2010/main" val="2365665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5AAFBC6-60CB-40B9-A683-055103EA40A8}"/>
              </a:ext>
            </a:extLst>
          </p:cNvPr>
          <p:cNvSpPr txBox="1"/>
          <p:nvPr/>
        </p:nvSpPr>
        <p:spPr>
          <a:xfrm>
            <a:off x="951914" y="633046"/>
            <a:ext cx="102131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2"/>
                </a:solidFill>
              </a:rPr>
              <a:t>SOBRE GRATIFICAÇÕES (</a:t>
            </a:r>
            <a:r>
              <a:rPr lang="pt-BR" sz="3600" b="1" dirty="0" err="1">
                <a:solidFill>
                  <a:schemeClr val="bg2"/>
                </a:solidFill>
              </a:rPr>
              <a:t>gge,gdpi</a:t>
            </a:r>
            <a:r>
              <a:rPr lang="pt-BR" sz="3600" b="1" dirty="0">
                <a:solidFill>
                  <a:schemeClr val="bg2"/>
                </a:solidFill>
              </a:rPr>
              <a:t>)</a:t>
            </a:r>
          </a:p>
          <a:p>
            <a:pPr algn="ctr"/>
            <a:endParaRPr lang="pt-BR" sz="3600" dirty="0"/>
          </a:p>
          <a:p>
            <a:pPr algn="ctr"/>
            <a:endParaRPr lang="pt-BR" sz="3600" dirty="0"/>
          </a:p>
          <a:p>
            <a:pPr algn="just"/>
            <a:r>
              <a:rPr lang="pt-BR" sz="3600" dirty="0"/>
              <a:t>        Apenas para aposentadorias integrais, (art.3º EC 47/05 e art.6º EC 41/03).</a:t>
            </a:r>
          </a:p>
          <a:p>
            <a:pPr algn="just"/>
            <a:r>
              <a:rPr lang="pt-BR" sz="3600" dirty="0"/>
              <a:t>        Não leva-se em consideração a gratificação completa, apenas a porcentagem a que terá direito (1/30 por ano).</a:t>
            </a:r>
          </a:p>
        </p:txBody>
      </p:sp>
    </p:spTree>
    <p:extLst>
      <p:ext uri="{BB962C8B-B14F-4D97-AF65-F5344CB8AC3E}">
        <p14:creationId xmlns:p14="http://schemas.microsoft.com/office/powerpoint/2010/main" val="640521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314B2DF-4D1B-46DD-8BE1-2F6F9FDD4D37}"/>
              </a:ext>
            </a:extLst>
          </p:cNvPr>
          <p:cNvSpPr/>
          <p:nvPr/>
        </p:nvSpPr>
        <p:spPr>
          <a:xfrm>
            <a:off x="1125415" y="829994"/>
            <a:ext cx="10016197" cy="6006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1012/2007: </a:t>
            </a:r>
          </a:p>
          <a:p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Artigo 9º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- Os aposentados e os pensionistas do Estado, inclusive os de suas Autarquias e Fundações, do Poder Judiciário, Poder Legislativo, Universidades, Tribunal de Contas, Ministério Público, Defensoria Pública e Polícia Militar, contribuirão com 11% (onze por cento), incidentes sobre o valor da parcela dos proventos de aposentadorias e pensões que supere o limite máximo estabelecido para os benefícios do regime geral de previdência social.</a:t>
            </a:r>
            <a:b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Parágrafo único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- Nos casos de acumulação remunerada de aposentadorias e/ou pensões, considerar-se-á, para fins de cálculo da contribuição de que trata o “caput” deste artigo, o somatório dos valores percebidos, de forma que a parcela remuneratória imune incida uma única vez. </a:t>
            </a:r>
            <a:b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*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</a:rPr>
              <a:t>Em 2020 </a:t>
            </a:r>
            <a:r>
              <a:rPr lang="pt-BR" sz="1600" dirty="0"/>
              <a:t>O teto dos benefícios pagos pelo Instituto Nacional do Seguro Social (INSS) é R$ 6.101,06</a:t>
            </a:r>
            <a:b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11884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205D00-3614-4469-AF61-76059DC9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0" y="685800"/>
            <a:ext cx="11322259" cy="5913783"/>
          </a:xfrm>
        </p:spPr>
        <p:txBody>
          <a:bodyPr/>
          <a:lstStyle/>
          <a:p>
            <a:r>
              <a:rPr lang="pt-BR" sz="2400" dirty="0">
                <a:solidFill>
                  <a:schemeClr val="tx1"/>
                </a:solidFill>
              </a:rPr>
              <a:t>Súmula CAAS e Rol de Atribuições – se readaptado</a:t>
            </a:r>
          </a:p>
          <a:p>
            <a:r>
              <a:rPr lang="pt-BR" sz="2400" dirty="0">
                <a:solidFill>
                  <a:schemeClr val="tx1"/>
                </a:solidFill>
              </a:rPr>
              <a:t>Mandado de Segurança </a:t>
            </a:r>
          </a:p>
          <a:p>
            <a:r>
              <a:rPr lang="pt-BR" sz="2400" dirty="0">
                <a:solidFill>
                  <a:schemeClr val="tx1"/>
                </a:solidFill>
              </a:rPr>
              <a:t>Certidão Negativa de Débitos  (Caso teve contribuição durante o período de LSV)</a:t>
            </a:r>
          </a:p>
          <a:p>
            <a:r>
              <a:rPr lang="pt-BR" sz="2400" dirty="0">
                <a:solidFill>
                  <a:schemeClr val="tx1"/>
                </a:solidFill>
              </a:rPr>
              <a:t>Portarias de Admissões/Dispensas, Designações/Cessações, Afastamentos originais que se encontrem nos prontuários</a:t>
            </a:r>
          </a:p>
          <a:p>
            <a:r>
              <a:rPr lang="pt-BR" sz="2400" dirty="0">
                <a:solidFill>
                  <a:schemeClr val="tx1"/>
                </a:solidFill>
              </a:rPr>
              <a:t>Fichas 100 atualizadas</a:t>
            </a:r>
          </a:p>
          <a:p>
            <a:r>
              <a:rPr lang="pt-BR" sz="2400" dirty="0">
                <a:solidFill>
                  <a:schemeClr val="tx1"/>
                </a:solidFill>
              </a:rPr>
              <a:t>Termo de Ciência e Notificação</a:t>
            </a:r>
          </a:p>
          <a:p>
            <a:r>
              <a:rPr lang="pt-BR" sz="2400" dirty="0">
                <a:solidFill>
                  <a:schemeClr val="tx1"/>
                </a:solidFill>
              </a:rPr>
              <a:t>Declaração de Acúmulo </a:t>
            </a:r>
            <a:r>
              <a:rPr lang="pt-BR" sz="2400">
                <a:solidFill>
                  <a:schemeClr val="tx1"/>
                </a:solidFill>
              </a:rPr>
              <a:t>de Benefícios </a:t>
            </a:r>
            <a:endParaRPr lang="pt-BR" sz="24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0500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D9F6E76-4051-4161-A6D9-9F2B63252C9F}"/>
              </a:ext>
            </a:extLst>
          </p:cNvPr>
          <p:cNvSpPr txBox="1"/>
          <p:nvPr/>
        </p:nvSpPr>
        <p:spPr>
          <a:xfrm>
            <a:off x="750277" y="1332082"/>
            <a:ext cx="1069144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000" dirty="0"/>
              <a:t>        Qual seria então, o melhor fundamento legal para se requerer a aposentadoria?</a:t>
            </a:r>
            <a:br>
              <a:rPr lang="pt-BR" sz="6000" dirty="0"/>
            </a:br>
            <a:endParaRPr lang="pt-BR" sz="6000" dirty="0"/>
          </a:p>
          <a:p>
            <a:pPr algn="just"/>
            <a:endParaRPr lang="pt-BR" sz="6000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7226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BDD13AD-DE30-4183-AD5D-003DFE4A1404}"/>
              </a:ext>
            </a:extLst>
          </p:cNvPr>
          <p:cNvSpPr txBox="1"/>
          <p:nvPr/>
        </p:nvSpPr>
        <p:spPr>
          <a:xfrm>
            <a:off x="633046" y="886264"/>
            <a:ext cx="106211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solidFill>
                  <a:schemeClr val="tx1">
                    <a:lumMod val="95000"/>
                  </a:schemeClr>
                </a:solidFill>
              </a:rPr>
              <a:t>     A decisão é pessoal.</a:t>
            </a:r>
            <a:br>
              <a:rPr lang="pt-BR" sz="4000" b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pt-BR" sz="4000" b="1" dirty="0">
                <a:solidFill>
                  <a:schemeClr val="tx1">
                    <a:lumMod val="95000"/>
                  </a:schemeClr>
                </a:solidFill>
              </a:rPr>
              <a:t>     Cabe ao requerente escolher o fundamento legal que julgar ser mais vantajoso para si, bem como o momento oportuno de solicitar a aposentadoria.</a:t>
            </a:r>
            <a:br>
              <a:rPr lang="pt-BR" sz="4000" b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pt-BR" sz="4000" b="1" dirty="0">
                <a:solidFill>
                  <a:schemeClr val="tx1">
                    <a:lumMod val="95000"/>
                  </a:schemeClr>
                </a:solidFill>
              </a:rPr>
              <a:t>    Unidade Escolar e Diretoria de Ensino, devem apenas orientar sobre as opções  que o requerente possui direito. </a:t>
            </a:r>
          </a:p>
        </p:txBody>
      </p:sp>
    </p:spTree>
    <p:extLst>
      <p:ext uri="{BB962C8B-B14F-4D97-AF65-F5344CB8AC3E}">
        <p14:creationId xmlns:p14="http://schemas.microsoft.com/office/powerpoint/2010/main" val="998511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B0F31B5-4FEE-4A11-A855-67A4C54A1712}"/>
              </a:ext>
            </a:extLst>
          </p:cNvPr>
          <p:cNvSpPr/>
          <p:nvPr/>
        </p:nvSpPr>
        <p:spPr>
          <a:xfrm>
            <a:off x="644769" y="1166842"/>
            <a:ext cx="109024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>
                <a:latin typeface="Arial" panose="020B0604020202020204" pitchFamily="34" charset="0"/>
                <a:ea typeface="Times New Roman" panose="02020603050405020304" pitchFamily="18" charset="0"/>
              </a:rPr>
              <a:t>        O servidor, após 90 (noventa) dias decorridos da apresentação do pedido de aposentadoria voluntária, poderá cessar o exercício da função pública, independentemente de qualquer formalidade. </a:t>
            </a:r>
            <a:br>
              <a:rPr lang="pt-BR" sz="36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3600" dirty="0"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  <a:r>
              <a:rPr lang="pt-BR" sz="3600" dirty="0"/>
              <a:t>§22, acrescentado ao artigo 126 da Constituição Estadual de 1989, pela emenda constitucional de nº21, de 14/02/2006</a:t>
            </a:r>
          </a:p>
        </p:txBody>
      </p:sp>
    </p:spTree>
    <p:extLst>
      <p:ext uri="{BB962C8B-B14F-4D97-AF65-F5344CB8AC3E}">
        <p14:creationId xmlns:p14="http://schemas.microsoft.com/office/powerpoint/2010/main" val="1831779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AEC7495-5AC6-444C-B551-57EC17B09998}"/>
              </a:ext>
            </a:extLst>
          </p:cNvPr>
          <p:cNvSpPr txBox="1"/>
          <p:nvPr/>
        </p:nvSpPr>
        <p:spPr>
          <a:xfrm>
            <a:off x="769257" y="769704"/>
            <a:ext cx="1065348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2"/>
                </a:solidFill>
              </a:rPr>
              <a:t>Desistência de Aposentadoria</a:t>
            </a:r>
          </a:p>
          <a:p>
            <a:pPr algn="just"/>
            <a:br>
              <a:rPr lang="pt-BR" sz="2800" dirty="0"/>
            </a:br>
            <a:r>
              <a:rPr lang="pt-BR" sz="2800" dirty="0"/>
              <a:t>        O servidor que optar por desistir de sua aposentadoria DEVERÁ fazer um Requerimento de Desistência de próprio punho e protocolar em um dos postos de atendimento da SPPREV (sede ou regionais).  </a:t>
            </a:r>
          </a:p>
          <a:p>
            <a:pPr algn="just"/>
            <a:r>
              <a:rPr lang="pt-BR" sz="2800" dirty="0"/>
              <a:t>        Tal requerimento deverá ser feito com tempo hábil para que o cancelamento do seu pedido possa ser efetuado, pois, uma vez que seu processo tenha entrado na SPPREV e seu protocolo tenha sido aberto, esta autarquia poderá dar andamento à análise e publicação da aposentadoria a qualquer tempo.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2543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2CEE2DA-A713-4E84-A0ED-924DD34F71FC}"/>
              </a:ext>
            </a:extLst>
          </p:cNvPr>
          <p:cNvSpPr/>
          <p:nvPr/>
        </p:nvSpPr>
        <p:spPr>
          <a:xfrm>
            <a:off x="940904" y="1755075"/>
            <a:ext cx="99258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        Caso o Servidor </a:t>
            </a:r>
            <a:r>
              <a:rPr lang="pt-BR" sz="2800" dirty="0">
                <a:solidFill>
                  <a:srgbClr val="FF0000"/>
                </a:solidFill>
              </a:rPr>
              <a:t>já esteja usufruindo</a:t>
            </a:r>
            <a:r>
              <a:rPr lang="pt-BR" sz="2800" dirty="0"/>
              <a:t> do benefício previsto no §22, acrescentado ao artigo 126 da Constituição Estadual de 1989, pela emenda constitucional de nº21, de 14/02/2006 "Afastamento após 90 dias decorridos do protocolo SIGEPREV" </a:t>
            </a:r>
            <a:r>
              <a:rPr lang="pt-BR" sz="2800" dirty="0">
                <a:solidFill>
                  <a:srgbClr val="FF0000"/>
                </a:solidFill>
              </a:rPr>
              <a:t>ele não poderá solicitar o cancelamento de seu pedido de aposentadoria. </a:t>
            </a:r>
          </a:p>
        </p:txBody>
      </p:sp>
    </p:spTree>
    <p:extLst>
      <p:ext uri="{BB962C8B-B14F-4D97-AF65-F5344CB8AC3E}">
        <p14:creationId xmlns:p14="http://schemas.microsoft.com/office/powerpoint/2010/main" val="2036930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B8D3E96-E8E5-41BA-AD54-199E037DB944}"/>
              </a:ext>
            </a:extLst>
          </p:cNvPr>
          <p:cNvSpPr txBox="1"/>
          <p:nvPr/>
        </p:nvSpPr>
        <p:spPr>
          <a:xfrm>
            <a:off x="2113430" y="2736502"/>
            <a:ext cx="79651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FF0000"/>
                </a:solidFill>
              </a:rPr>
              <a:t>Essas orientações não substituem o conteúdo da legislação publicada em Diário Oficial.</a:t>
            </a:r>
          </a:p>
          <a:p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9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9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55FF19-3D92-40C6-B9B2-58B86077E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143" y="786117"/>
            <a:ext cx="7704754" cy="5065877"/>
          </a:xfrm>
          <a:custGeom>
            <a:avLst/>
            <a:gdLst>
              <a:gd name="connsiteX0" fmla="*/ 497480 w 10607040"/>
              <a:gd name="connsiteY0" fmla="*/ 0 h 4956048"/>
              <a:gd name="connsiteX1" fmla="*/ 10607040 w 10607040"/>
              <a:gd name="connsiteY1" fmla="*/ 0 h 4956048"/>
              <a:gd name="connsiteX2" fmla="*/ 10607040 w 10607040"/>
              <a:gd name="connsiteY2" fmla="*/ 4485407 h 4956048"/>
              <a:gd name="connsiteX3" fmla="*/ 10131692 w 10607040"/>
              <a:gd name="connsiteY3" fmla="*/ 4956048 h 4956048"/>
              <a:gd name="connsiteX4" fmla="*/ 0 w 10607040"/>
              <a:gd name="connsiteY4" fmla="*/ 4956048 h 4956048"/>
              <a:gd name="connsiteX5" fmla="*/ 0 w 10607040"/>
              <a:gd name="connsiteY5" fmla="*/ 492554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962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656832D-767B-4906-9732-B1332A9C0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5881"/>
            <a:ext cx="12192000" cy="336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0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C2D53F4-AC6D-414F-832E-9A56E43A0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050"/>
            <a:ext cx="12252520" cy="35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2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2EECFA6-3D37-4153-AFB0-D6DBB0DC8DFC}"/>
              </a:ext>
            </a:extLst>
          </p:cNvPr>
          <p:cNvSpPr/>
          <p:nvPr/>
        </p:nvSpPr>
        <p:spPr>
          <a:xfrm>
            <a:off x="808383" y="1523836"/>
            <a:ext cx="1057523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§5º art. 40 da CF: 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Reduz em 5 anos o tempo de idade e contribuição para professores que comprovem tempo no magistério  na educação infantil e no ensino fundamental e médio em relação ao disposto no §1º, III, </a:t>
            </a:r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“a”.</a:t>
            </a:r>
            <a:b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LF 11301/2006</a:t>
            </a:r>
            <a:r>
              <a:rPr lang="pt-BR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Permite que professores designados Diretores, vice diretores, coordenadores e assessoria pedagógica (que trabalham na escola) tenham direito a redução de 5 anos o tempo de idade e contribuição em relação ao disposto no §1º, III, </a:t>
            </a:r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“a”.</a:t>
            </a:r>
          </a:p>
          <a:p>
            <a:pPr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201, §9º</a:t>
            </a:r>
            <a:r>
              <a:rPr lang="pt-BR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Incluiu tempo de atividade privada, rural ou urbana.</a:t>
            </a:r>
            <a:b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LC 269/81: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Dispõe sobre o cômputo, para efeito de aposentadoria nas condições que estabelece, do tempo de serviço prestado em atividade vinculada ao regime previdenciário federal pelos funcionários e servidores da Administração Pública Estadual.</a:t>
            </a:r>
            <a:b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500/74</a:t>
            </a:r>
            <a:r>
              <a:rPr lang="pt-BR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Admitidos (categoria F)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2587AC-FBC8-46D4-B0DF-1AC86299C13A}"/>
              </a:ext>
            </a:extLst>
          </p:cNvPr>
          <p:cNvSpPr txBox="1"/>
          <p:nvPr/>
        </p:nvSpPr>
        <p:spPr>
          <a:xfrm>
            <a:off x="1563756" y="304800"/>
            <a:ext cx="906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Informações que podem constar na VTC</a:t>
            </a:r>
          </a:p>
        </p:txBody>
      </p:sp>
    </p:spTree>
    <p:extLst>
      <p:ext uri="{BB962C8B-B14F-4D97-AF65-F5344CB8AC3E}">
        <p14:creationId xmlns:p14="http://schemas.microsoft.com/office/powerpoint/2010/main" val="146680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9FF42E2-37A9-47B9-9CD9-551595D01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829" y="205743"/>
            <a:ext cx="10453337" cy="6412771"/>
          </a:xfrm>
        </p:spPr>
      </p:pic>
    </p:spTree>
    <p:extLst>
      <p:ext uri="{BB962C8B-B14F-4D97-AF65-F5344CB8AC3E}">
        <p14:creationId xmlns:p14="http://schemas.microsoft.com/office/powerpoint/2010/main" val="66369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416586D-ECD9-4797-8C31-5D8272BD9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28" y="0"/>
            <a:ext cx="8316686" cy="68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869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1685</Words>
  <Application>Microsoft Office PowerPoint</Application>
  <PresentationFormat>Widescreen</PresentationFormat>
  <Paragraphs>98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Tahoma</vt:lpstr>
      <vt:lpstr>Times New Roman</vt:lpstr>
      <vt:lpstr>Wingdings 3</vt:lpstr>
      <vt:lpstr>Fatia</vt:lpstr>
      <vt:lpstr>APOSENTADORIA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RGPS: Regime geral de previdência social (INSS)   rpps: regime próprio de previdência social (SPPREV)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APOSENTADORIA</dc:title>
  <dc:creator>Fabricio Nardin Goncalves</dc:creator>
  <cp:lastModifiedBy>Fabrício Gonçalves Gonçalves</cp:lastModifiedBy>
  <cp:revision>94</cp:revision>
  <dcterms:created xsi:type="dcterms:W3CDTF">2019-08-22T20:14:53Z</dcterms:created>
  <dcterms:modified xsi:type="dcterms:W3CDTF">2020-09-16T19:26:44Z</dcterms:modified>
</cp:coreProperties>
</file>