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07" r:id="rId4"/>
  </p:sldMasterIdLst>
  <p:notesMasterIdLst>
    <p:notesMasterId r:id="rId23"/>
  </p:notesMasterIdLst>
  <p:handoutMasterIdLst>
    <p:handoutMasterId r:id="rId24"/>
  </p:handoutMasterIdLst>
  <p:sldIdLst>
    <p:sldId id="1977" r:id="rId5"/>
    <p:sldId id="1917" r:id="rId6"/>
    <p:sldId id="1936" r:id="rId7"/>
    <p:sldId id="1906" r:id="rId8"/>
    <p:sldId id="1956" r:id="rId9"/>
    <p:sldId id="2061" r:id="rId10"/>
    <p:sldId id="2046" r:id="rId11"/>
    <p:sldId id="2026" r:id="rId12"/>
    <p:sldId id="2064" r:id="rId13"/>
    <p:sldId id="2065" r:id="rId14"/>
    <p:sldId id="2067" r:id="rId15"/>
    <p:sldId id="2066" r:id="rId16"/>
    <p:sldId id="2057" r:id="rId17"/>
    <p:sldId id="2063" r:id="rId18"/>
    <p:sldId id="1908" r:id="rId19"/>
    <p:sldId id="1968" r:id="rId20"/>
    <p:sldId id="1985" r:id="rId21"/>
    <p:sldId id="1924" r:id="rId22"/>
  </p:sldIdLst>
  <p:sldSz cx="9906000" cy="6858000" type="A4"/>
  <p:notesSz cx="9850438" cy="664845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73">
          <p15:clr>
            <a:srgbClr val="A4A3A4"/>
          </p15:clr>
        </p15:guide>
        <p15:guide id="2" pos="3128">
          <p15:clr>
            <a:srgbClr val="A4A3A4"/>
          </p15:clr>
        </p15:guide>
        <p15:guide id="3" orient="horz" pos="1139">
          <p15:clr>
            <a:srgbClr val="A4A3A4"/>
          </p15:clr>
        </p15:guide>
        <p15:guide id="4" orient="horz">
          <p15:clr>
            <a:srgbClr val="A4A3A4"/>
          </p15:clr>
        </p15:guide>
        <p15:guide id="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094">
          <p15:clr>
            <a:srgbClr val="A4A3A4"/>
          </p15:clr>
        </p15:guide>
        <p15:guide id="2" pos="310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D57D"/>
    <a:srgbClr val="FFFFFF"/>
    <a:srgbClr val="000000"/>
    <a:srgbClr val="92D050"/>
    <a:srgbClr val="78C240"/>
    <a:srgbClr val="F2F2F2"/>
    <a:srgbClr val="CA4E0B"/>
    <a:srgbClr val="DEB900"/>
    <a:srgbClr val="ED1C24"/>
    <a:srgbClr val="0A5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15" autoAdjust="0"/>
    <p:restoredTop sz="91371" autoAdjust="0"/>
  </p:normalViewPr>
  <p:slideViewPr>
    <p:cSldViewPr snapToGrid="0" snapToObjects="1">
      <p:cViewPr varScale="1">
        <p:scale>
          <a:sx n="102" d="100"/>
          <a:sy n="102" d="100"/>
        </p:scale>
        <p:origin x="1232" y="176"/>
      </p:cViewPr>
      <p:guideLst>
        <p:guide orient="horz" pos="2173"/>
        <p:guide pos="3128"/>
        <p:guide orient="horz" pos="1139"/>
        <p:guide orient="horz"/>
        <p:guide/>
      </p:guideLst>
    </p:cSldViewPr>
  </p:slideViewPr>
  <p:outlineViewPr>
    <p:cViewPr>
      <p:scale>
        <a:sx n="33" d="100"/>
        <a:sy n="33" d="100"/>
      </p:scale>
      <p:origin x="0" y="11286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5742"/>
    </p:cViewPr>
  </p:sorterViewPr>
  <p:notesViewPr>
    <p:cSldViewPr snapToGrid="0" snapToObjects="1">
      <p:cViewPr varScale="1">
        <p:scale>
          <a:sx n="73" d="100"/>
          <a:sy n="73" d="100"/>
        </p:scale>
        <p:origin x="-1704" y="-96"/>
      </p:cViewPr>
      <p:guideLst>
        <p:guide orient="horz" pos="2094"/>
        <p:guide pos="310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68788" cy="33178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80063" y="0"/>
            <a:ext cx="4268787" cy="33178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4C5CF1F-B663-4013-8A7F-1C9F3588FF71}" type="datetime1">
              <a:rPr lang="pt-BR"/>
              <a:pPr>
                <a:defRPr/>
              </a:pPr>
              <a:t>06/08/2020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315075"/>
            <a:ext cx="4268788" cy="33178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80063" y="6315075"/>
            <a:ext cx="4268787" cy="33178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53DEA66-5195-4166-BD63-E4E3C01E944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41212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68788" cy="33178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80063" y="0"/>
            <a:ext cx="4268787" cy="33178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Calibri"/>
                <a:cs typeface="+mn-cs"/>
              </a:defRPr>
            </a:lvl1pPr>
          </a:lstStyle>
          <a:p>
            <a:pPr>
              <a:defRPr/>
            </a:pPr>
            <a:fld id="{29532402-32F3-4787-93D0-BD35FD7FD3DD}" type="datetime1">
              <a:rPr lang="pt-BR"/>
              <a:pPr>
                <a:defRPr/>
              </a:pPr>
              <a:t>06/08/2020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25788" y="498475"/>
            <a:ext cx="3598862" cy="2492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5838" y="3157538"/>
            <a:ext cx="7880350" cy="2992437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x-none" noProof="0" dirty="0"/>
              <a:t>Click to edit Master text styles</a:t>
            </a:r>
          </a:p>
          <a:p>
            <a:pPr lvl="1"/>
            <a:r>
              <a:rPr lang="x-none" noProof="0" dirty="0"/>
              <a:t>Second level</a:t>
            </a:r>
          </a:p>
          <a:p>
            <a:pPr lvl="2"/>
            <a:r>
              <a:rPr lang="x-none" noProof="0" dirty="0"/>
              <a:t>Third level</a:t>
            </a:r>
          </a:p>
          <a:p>
            <a:pPr lvl="3"/>
            <a:r>
              <a:rPr lang="x-none" noProof="0" dirty="0"/>
              <a:t>Fourth level</a:t>
            </a:r>
          </a:p>
          <a:p>
            <a:pPr lvl="4"/>
            <a:r>
              <a:rPr lang="x-none" noProof="0" dirty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315075"/>
            <a:ext cx="4268788" cy="33178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80063" y="6315075"/>
            <a:ext cx="4268787" cy="33178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Calibri"/>
                <a:cs typeface="+mn-cs"/>
              </a:defRPr>
            </a:lvl1pPr>
          </a:lstStyle>
          <a:p>
            <a:pPr>
              <a:defRPr/>
            </a:pPr>
            <a:fld id="{2B07BB68-89D0-440A-A608-ACC4A9FE18A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967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07BB68-89D0-440A-A608-ACC4A9FE18A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205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microsoft.com/office/2007/relationships/hdphoto" Target="../media/hdphoto1.wdp"/><Relationship Id="rId9" Type="http://schemas.openxmlformats.org/officeDocument/2006/relationships/image" Target="../media/image13.sv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Relationship Id="rId9" Type="http://schemas.openxmlformats.org/officeDocument/2006/relationships/image" Target="../media/image13.sv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microsoft.com/office/2007/relationships/hdphoto" Target="../media/hdphoto1.wdp"/><Relationship Id="rId9" Type="http://schemas.openxmlformats.org/officeDocument/2006/relationships/image" Target="../media/image13.svg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microsoft.com/office/2007/relationships/hdphoto" Target="../media/hdphoto1.wdp"/><Relationship Id="rId9" Type="http://schemas.openxmlformats.org/officeDocument/2006/relationships/image" Target="../media/image13.sv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microsoft.com/office/2007/relationships/hdphoto" Target="../media/hdphoto1.wdp"/><Relationship Id="rId9" Type="http://schemas.openxmlformats.org/officeDocument/2006/relationships/image" Target="../media/image13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ainel de M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Imagem 5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760" y="2693958"/>
            <a:ext cx="468000" cy="468000"/>
          </a:xfrm>
          <a:prstGeom prst="rect">
            <a:avLst/>
          </a:prstGeom>
        </p:spPr>
      </p:pic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14" name="CaixaDeTexto 13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/>
              <a:t>Painel</a:t>
            </a:r>
            <a:r>
              <a:rPr lang="pt-BR" baseline="0" noProof="0"/>
              <a:t> de Metas</a:t>
            </a:r>
            <a:endParaRPr lang="es-ES"/>
          </a:p>
        </p:txBody>
      </p:sp>
      <p:graphicFrame>
        <p:nvGraphicFramePr>
          <p:cNvPr id="15" name="Tabela 1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113006347"/>
              </p:ext>
            </p:extLst>
          </p:nvPr>
        </p:nvGraphicFramePr>
        <p:xfrm>
          <a:off x="371953" y="1698638"/>
          <a:ext cx="9040301" cy="4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4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Segmento</a:t>
                      </a:r>
                      <a:endParaRPr lang="es-ES" dirty="0"/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Resultado </a:t>
                      </a:r>
                      <a:r>
                        <a:rPr lang="pt-BR" baseline="0" dirty="0"/>
                        <a:t>2019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Meta 2020</a:t>
                      </a:r>
                      <a:endParaRPr lang="es-ES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CaixaDeTexto 20"/>
          <p:cNvSpPr txBox="1"/>
          <p:nvPr userDrawn="1"/>
        </p:nvSpPr>
        <p:spPr>
          <a:xfrm>
            <a:off x="278245" y="2508766"/>
            <a:ext cx="2990728" cy="72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lvl="2"/>
            <a:r>
              <a:rPr lang="pt-BR" b="1" dirty="0">
                <a:solidFill>
                  <a:schemeClr val="accent6"/>
                </a:solidFill>
              </a:rPr>
              <a:t>ANOS</a:t>
            </a:r>
            <a:r>
              <a:rPr lang="pt-BR" b="1" baseline="0" dirty="0">
                <a:solidFill>
                  <a:schemeClr val="accent6"/>
                </a:solidFill>
              </a:rPr>
              <a:t> INICIAIS</a:t>
            </a:r>
            <a:endParaRPr lang="es-ES" b="1" dirty="0">
              <a:solidFill>
                <a:schemeClr val="accent6"/>
              </a:solidFill>
            </a:endParaRPr>
          </a:p>
        </p:txBody>
      </p:sp>
      <p:pic>
        <p:nvPicPr>
          <p:cNvPr id="23" name="Imagem 22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788" y="4046136"/>
            <a:ext cx="501429" cy="450000"/>
          </a:xfrm>
          <a:prstGeom prst="rect">
            <a:avLst/>
          </a:prstGeom>
        </p:spPr>
      </p:pic>
      <p:pic>
        <p:nvPicPr>
          <p:cNvPr id="24" name="Imagem 23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640" y="5666505"/>
            <a:ext cx="501429" cy="449079"/>
          </a:xfrm>
          <a:prstGeom prst="rect">
            <a:avLst/>
          </a:prstGeom>
        </p:spPr>
      </p:pic>
      <p:sp>
        <p:nvSpPr>
          <p:cNvPr id="33" name="CaixaDeTexto 32"/>
          <p:cNvSpPr txBox="1"/>
          <p:nvPr userDrawn="1"/>
        </p:nvSpPr>
        <p:spPr>
          <a:xfrm>
            <a:off x="372308" y="3965667"/>
            <a:ext cx="2990728" cy="72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lvl="2"/>
            <a:r>
              <a:rPr lang="pt-BR" b="1" dirty="0">
                <a:solidFill>
                  <a:schemeClr val="accent6"/>
                </a:solidFill>
              </a:rPr>
              <a:t>ANOS</a:t>
            </a:r>
            <a:r>
              <a:rPr lang="pt-BR" b="1" baseline="0" dirty="0">
                <a:solidFill>
                  <a:schemeClr val="accent6"/>
                </a:solidFill>
              </a:rPr>
              <a:t> FINAIS</a:t>
            </a:r>
            <a:endParaRPr lang="es-ES" b="1" dirty="0">
              <a:solidFill>
                <a:schemeClr val="accent6"/>
              </a:solidFill>
            </a:endParaRPr>
          </a:p>
        </p:txBody>
      </p:sp>
      <p:sp>
        <p:nvSpPr>
          <p:cNvPr id="39" name="CaixaDeTexto 38"/>
          <p:cNvSpPr txBox="1"/>
          <p:nvPr userDrawn="1"/>
        </p:nvSpPr>
        <p:spPr>
          <a:xfrm>
            <a:off x="437647" y="5539843"/>
            <a:ext cx="2990728" cy="72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lvl="2"/>
            <a:r>
              <a:rPr lang="pt-BR" b="1" dirty="0">
                <a:solidFill>
                  <a:schemeClr val="accent6"/>
                </a:solidFill>
              </a:rPr>
              <a:t>ENSINO MÉDIO</a:t>
            </a:r>
            <a:endParaRPr lang="es-ES" b="1" dirty="0">
              <a:solidFill>
                <a:schemeClr val="accent6"/>
              </a:solidFill>
            </a:endParaRPr>
          </a:p>
        </p:txBody>
      </p:sp>
      <p:sp>
        <p:nvSpPr>
          <p:cNvPr id="44" name="Espaço Reservado para Texto 42"/>
          <p:cNvSpPr>
            <a:spLocks noGrp="1"/>
          </p:cNvSpPr>
          <p:nvPr>
            <p:ph type="body" sz="quarter" idx="23" hasCustomPrompt="1"/>
          </p:nvPr>
        </p:nvSpPr>
        <p:spPr>
          <a:xfrm>
            <a:off x="3163387" y="2739464"/>
            <a:ext cx="1440000" cy="720000"/>
          </a:xfrm>
          <a:prstGeom prst="rect">
            <a:avLst/>
          </a:prstGeom>
          <a:solidFill>
            <a:srgbClr val="0A5AAA">
              <a:alpha val="30196"/>
            </a:srgbClr>
          </a:solidFill>
        </p:spPr>
        <p:txBody>
          <a:bodyPr lIns="0" tIns="0" rIns="0" bIns="0" anchor="ctr"/>
          <a:lstStyle>
            <a:lvl1pPr marL="0" indent="0" algn="ctr">
              <a:buNone/>
              <a:defRPr sz="2200" b="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Meta 2019 (ex.: 0,00)</a:t>
            </a:r>
            <a:endParaRPr lang="es-ES" dirty="0"/>
          </a:p>
        </p:txBody>
      </p:sp>
      <p:sp>
        <p:nvSpPr>
          <p:cNvPr id="46" name="Espaço Reservado para Texto 42"/>
          <p:cNvSpPr>
            <a:spLocks noGrp="1"/>
          </p:cNvSpPr>
          <p:nvPr>
            <p:ph type="body" sz="quarter" idx="25" hasCustomPrompt="1"/>
          </p:nvPr>
        </p:nvSpPr>
        <p:spPr>
          <a:xfrm>
            <a:off x="3163387" y="4076700"/>
            <a:ext cx="1440000" cy="720000"/>
          </a:xfrm>
          <a:prstGeom prst="rect">
            <a:avLst/>
          </a:prstGeom>
          <a:solidFill>
            <a:srgbClr val="0A5AAA">
              <a:alpha val="30196"/>
            </a:srgbClr>
          </a:solidFill>
        </p:spPr>
        <p:txBody>
          <a:bodyPr lIns="0" tIns="0" rIns="0" bIns="0" anchor="ctr"/>
          <a:lstStyle>
            <a:lvl1pPr marL="0" indent="0" algn="ctr">
              <a:buNone/>
              <a:defRPr sz="2200" b="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Meta 2020 (ex.: 0,00)</a:t>
            </a:r>
            <a:endParaRPr lang="es-ES" dirty="0"/>
          </a:p>
        </p:txBody>
      </p:sp>
      <p:sp>
        <p:nvSpPr>
          <p:cNvPr id="48" name="Espaço Reservado para Texto 42"/>
          <p:cNvSpPr>
            <a:spLocks noGrp="1"/>
          </p:cNvSpPr>
          <p:nvPr>
            <p:ph type="body" sz="quarter" idx="27" hasCustomPrompt="1"/>
          </p:nvPr>
        </p:nvSpPr>
        <p:spPr>
          <a:xfrm>
            <a:off x="3178161" y="5443587"/>
            <a:ext cx="1440000" cy="720000"/>
          </a:xfrm>
          <a:prstGeom prst="rect">
            <a:avLst/>
          </a:prstGeom>
          <a:solidFill>
            <a:srgbClr val="0A5AAA">
              <a:alpha val="30196"/>
            </a:srgbClr>
          </a:solidFill>
        </p:spPr>
        <p:txBody>
          <a:bodyPr lIns="0" tIns="0" rIns="0" bIns="0" anchor="ctr"/>
          <a:lstStyle>
            <a:lvl1pPr marL="0" indent="0" algn="ctr">
              <a:buNone/>
              <a:defRPr sz="2200" b="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Meta 2020 (ex.: 0,00)</a:t>
            </a:r>
            <a:endParaRPr lang="es-ES" dirty="0"/>
          </a:p>
        </p:txBody>
      </p:sp>
      <p:sp>
        <p:nvSpPr>
          <p:cNvPr id="49" name="CaixaDeTexto 48"/>
          <p:cNvSpPr txBox="1"/>
          <p:nvPr userDrawn="1"/>
        </p:nvSpPr>
        <p:spPr>
          <a:xfrm>
            <a:off x="295271" y="6278444"/>
            <a:ext cx="5724529" cy="5400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r>
              <a:rPr lang="pt-BR" sz="1200">
                <a:solidFill>
                  <a:schemeClr val="accent6"/>
                </a:solidFill>
              </a:rPr>
              <a:t>ID.: Indicador de desempenho</a:t>
            </a:r>
          </a:p>
          <a:p>
            <a:r>
              <a:rPr lang="pt-BR" sz="1200">
                <a:solidFill>
                  <a:schemeClr val="accent6"/>
                </a:solidFill>
              </a:rPr>
              <a:t>Fonte: Coordenadoria de Informação,</a:t>
            </a:r>
            <a:r>
              <a:rPr lang="pt-BR" sz="1200" baseline="0">
                <a:solidFill>
                  <a:schemeClr val="accent6"/>
                </a:solidFill>
              </a:rPr>
              <a:t> Tecnologia, Evidência e Matrícula - CITEM</a:t>
            </a:r>
            <a:endParaRPr lang="es-ES" sz="1200">
              <a:solidFill>
                <a:schemeClr val="accent6"/>
              </a:solidFill>
            </a:endParaRPr>
          </a:p>
        </p:txBody>
      </p:sp>
      <p:sp>
        <p:nvSpPr>
          <p:cNvPr id="50" name="CaixaDeTexto 49"/>
          <p:cNvSpPr txBox="1"/>
          <p:nvPr userDrawn="1"/>
        </p:nvSpPr>
        <p:spPr>
          <a:xfrm>
            <a:off x="328810" y="861704"/>
            <a:ext cx="9000000" cy="144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Bef>
                <a:spcPts val="1200"/>
              </a:spcBef>
            </a:pPr>
            <a:r>
              <a:rPr lang="pt-BR" sz="2200" dirty="0">
                <a:solidFill>
                  <a:schemeClr val="accent6"/>
                </a:solidFill>
              </a:rPr>
              <a:t>A</a:t>
            </a:r>
            <a:r>
              <a:rPr lang="pt-BR" sz="2200" baseline="0" dirty="0">
                <a:solidFill>
                  <a:schemeClr val="accent6"/>
                </a:solidFill>
              </a:rPr>
              <a:t> escola </a:t>
            </a:r>
            <a:r>
              <a:rPr lang="pt-BR" sz="2200" dirty="0">
                <a:solidFill>
                  <a:schemeClr val="accent6"/>
                </a:solidFill>
              </a:rPr>
              <a:t>possui os</a:t>
            </a:r>
            <a:r>
              <a:rPr lang="pt-BR" sz="2200" baseline="0" dirty="0">
                <a:solidFill>
                  <a:schemeClr val="accent6"/>
                </a:solidFill>
              </a:rPr>
              <a:t> seguintes resultados no IDESP em 2019 e desafios para 2020.</a:t>
            </a:r>
            <a:endParaRPr lang="es-ES" sz="2200" dirty="0">
              <a:solidFill>
                <a:schemeClr val="accent6"/>
              </a:solidFill>
            </a:endParaRPr>
          </a:p>
        </p:txBody>
      </p:sp>
      <p:cxnSp>
        <p:nvCxnSpPr>
          <p:cNvPr id="52" name="Conector reto 51"/>
          <p:cNvCxnSpPr/>
          <p:nvPr userDrawn="1"/>
        </p:nvCxnSpPr>
        <p:spPr>
          <a:xfrm flipV="1">
            <a:off x="7830656" y="2954185"/>
            <a:ext cx="216000" cy="144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Conector reto 52"/>
          <p:cNvCxnSpPr/>
          <p:nvPr userDrawn="1"/>
        </p:nvCxnSpPr>
        <p:spPr>
          <a:xfrm>
            <a:off x="7821044" y="3108748"/>
            <a:ext cx="216000" cy="144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Espaço Reservado para Texto 42"/>
          <p:cNvSpPr>
            <a:spLocks noGrp="1"/>
          </p:cNvSpPr>
          <p:nvPr>
            <p:ph type="body" sz="quarter" idx="28" hasCustomPrompt="1"/>
          </p:nvPr>
        </p:nvSpPr>
        <p:spPr>
          <a:xfrm>
            <a:off x="6449657" y="2765123"/>
            <a:ext cx="1318402" cy="7200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22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IDESP 2019         (ex.: 0,00)</a:t>
            </a:r>
            <a:endParaRPr lang="es-ES" dirty="0"/>
          </a:p>
        </p:txBody>
      </p:sp>
      <p:sp>
        <p:nvSpPr>
          <p:cNvPr id="55" name="Espaço Reservado para Texto 42"/>
          <p:cNvSpPr>
            <a:spLocks noGrp="1"/>
          </p:cNvSpPr>
          <p:nvPr>
            <p:ph type="body" sz="quarter" idx="29" hasCustomPrompt="1"/>
          </p:nvPr>
        </p:nvSpPr>
        <p:spPr>
          <a:xfrm>
            <a:off x="8577129" y="2712566"/>
            <a:ext cx="828000" cy="3600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16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Ex.: 0,00</a:t>
            </a:r>
            <a:endParaRPr lang="es-ES" dirty="0"/>
          </a:p>
        </p:txBody>
      </p:sp>
      <p:sp>
        <p:nvSpPr>
          <p:cNvPr id="80" name="CaixaDeTexto 79"/>
          <p:cNvSpPr txBox="1"/>
          <p:nvPr userDrawn="1"/>
        </p:nvSpPr>
        <p:spPr>
          <a:xfrm>
            <a:off x="8029055" y="2697745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pt-BR" sz="1400">
                <a:solidFill>
                  <a:schemeClr val="accent6"/>
                </a:solidFill>
              </a:rPr>
              <a:t>Fluxo</a:t>
            </a:r>
            <a:endParaRPr lang="es-ES" sz="1400">
              <a:solidFill>
                <a:schemeClr val="accent6"/>
              </a:solidFill>
            </a:endParaRPr>
          </a:p>
        </p:txBody>
      </p:sp>
      <p:sp>
        <p:nvSpPr>
          <p:cNvPr id="81" name="Espaço Reservado para Texto 42"/>
          <p:cNvSpPr>
            <a:spLocks noGrp="1"/>
          </p:cNvSpPr>
          <p:nvPr>
            <p:ph type="body" sz="quarter" idx="33" hasCustomPrompt="1"/>
          </p:nvPr>
        </p:nvSpPr>
        <p:spPr>
          <a:xfrm>
            <a:off x="8584254" y="3185807"/>
            <a:ext cx="828000" cy="3600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16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Ex.: 0,00</a:t>
            </a:r>
            <a:endParaRPr lang="es-ES" dirty="0"/>
          </a:p>
        </p:txBody>
      </p:sp>
      <p:sp>
        <p:nvSpPr>
          <p:cNvPr id="84" name="CaixaDeTexto 83"/>
          <p:cNvSpPr txBox="1"/>
          <p:nvPr userDrawn="1"/>
        </p:nvSpPr>
        <p:spPr>
          <a:xfrm>
            <a:off x="8052886" y="3072764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pt-BR" sz="1400">
                <a:solidFill>
                  <a:schemeClr val="accent6"/>
                </a:solidFill>
              </a:rPr>
              <a:t>ID.</a:t>
            </a:r>
            <a:endParaRPr lang="es-ES" sz="1400">
              <a:solidFill>
                <a:schemeClr val="accent6"/>
              </a:solidFill>
            </a:endParaRPr>
          </a:p>
        </p:txBody>
      </p:sp>
      <p:cxnSp>
        <p:nvCxnSpPr>
          <p:cNvPr id="86" name="Conector reto 85"/>
          <p:cNvCxnSpPr/>
          <p:nvPr userDrawn="1"/>
        </p:nvCxnSpPr>
        <p:spPr>
          <a:xfrm flipV="1">
            <a:off x="461897" y="3742857"/>
            <a:ext cx="9000000" cy="1800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Conector reto 86"/>
          <p:cNvCxnSpPr/>
          <p:nvPr userDrawn="1"/>
        </p:nvCxnSpPr>
        <p:spPr>
          <a:xfrm flipV="1">
            <a:off x="453000" y="5200361"/>
            <a:ext cx="9000000" cy="1800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Conector reto 87"/>
          <p:cNvCxnSpPr/>
          <p:nvPr userDrawn="1"/>
        </p:nvCxnSpPr>
        <p:spPr>
          <a:xfrm flipV="1">
            <a:off x="7858458" y="4354518"/>
            <a:ext cx="216000" cy="144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Conector reto 88"/>
          <p:cNvCxnSpPr/>
          <p:nvPr userDrawn="1"/>
        </p:nvCxnSpPr>
        <p:spPr>
          <a:xfrm>
            <a:off x="7830656" y="4534518"/>
            <a:ext cx="216000" cy="144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Espaço Reservado para Texto 42"/>
          <p:cNvSpPr>
            <a:spLocks noGrp="1"/>
          </p:cNvSpPr>
          <p:nvPr>
            <p:ph type="body" sz="quarter" idx="34" hasCustomPrompt="1"/>
          </p:nvPr>
        </p:nvSpPr>
        <p:spPr>
          <a:xfrm>
            <a:off x="6488580" y="4087781"/>
            <a:ext cx="1318402" cy="7200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22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IDESP 2019         (ex.: 0,00)</a:t>
            </a:r>
            <a:endParaRPr lang="es-ES" dirty="0"/>
          </a:p>
        </p:txBody>
      </p:sp>
      <p:sp>
        <p:nvSpPr>
          <p:cNvPr id="91" name="Espaço Reservado para Texto 42"/>
          <p:cNvSpPr>
            <a:spLocks noGrp="1"/>
          </p:cNvSpPr>
          <p:nvPr>
            <p:ph type="body" sz="quarter" idx="35" hasCustomPrompt="1"/>
          </p:nvPr>
        </p:nvSpPr>
        <p:spPr>
          <a:xfrm>
            <a:off x="8551048" y="4138518"/>
            <a:ext cx="828000" cy="3600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16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Ex.: 0,00</a:t>
            </a:r>
            <a:endParaRPr lang="es-ES" dirty="0"/>
          </a:p>
        </p:txBody>
      </p:sp>
      <p:sp>
        <p:nvSpPr>
          <p:cNvPr id="96" name="CaixaDeTexto 95"/>
          <p:cNvSpPr txBox="1"/>
          <p:nvPr userDrawn="1"/>
        </p:nvSpPr>
        <p:spPr>
          <a:xfrm>
            <a:off x="8029055" y="4177825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pt-BR" sz="1400">
                <a:solidFill>
                  <a:schemeClr val="accent6"/>
                </a:solidFill>
              </a:rPr>
              <a:t>Fluxo</a:t>
            </a:r>
            <a:endParaRPr lang="es-ES" sz="1400">
              <a:solidFill>
                <a:schemeClr val="accent6"/>
              </a:solidFill>
            </a:endParaRPr>
          </a:p>
        </p:txBody>
      </p:sp>
      <p:sp>
        <p:nvSpPr>
          <p:cNvPr id="97" name="Espaço Reservado para Texto 42"/>
          <p:cNvSpPr>
            <a:spLocks noGrp="1"/>
          </p:cNvSpPr>
          <p:nvPr>
            <p:ph type="body" sz="quarter" idx="38" hasCustomPrompt="1"/>
          </p:nvPr>
        </p:nvSpPr>
        <p:spPr>
          <a:xfrm>
            <a:off x="8551048" y="4575817"/>
            <a:ext cx="828000" cy="3600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16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Ex.: 0,00</a:t>
            </a:r>
            <a:endParaRPr lang="es-ES" dirty="0"/>
          </a:p>
        </p:txBody>
      </p:sp>
      <p:sp>
        <p:nvSpPr>
          <p:cNvPr id="100" name="CaixaDeTexto 99"/>
          <p:cNvSpPr txBox="1"/>
          <p:nvPr userDrawn="1"/>
        </p:nvSpPr>
        <p:spPr>
          <a:xfrm>
            <a:off x="8014778" y="4527136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pt-BR" sz="1400">
                <a:solidFill>
                  <a:schemeClr val="accent6"/>
                </a:solidFill>
              </a:rPr>
              <a:t>ID.</a:t>
            </a:r>
            <a:endParaRPr lang="es-ES" sz="1400">
              <a:solidFill>
                <a:schemeClr val="accent6"/>
              </a:solidFill>
            </a:endParaRPr>
          </a:p>
        </p:txBody>
      </p:sp>
      <p:cxnSp>
        <p:nvCxnSpPr>
          <p:cNvPr id="101" name="Conector reto 100"/>
          <p:cNvCxnSpPr/>
          <p:nvPr userDrawn="1"/>
        </p:nvCxnSpPr>
        <p:spPr>
          <a:xfrm flipV="1">
            <a:off x="7858458" y="5658295"/>
            <a:ext cx="216000" cy="144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Conector reto 101"/>
          <p:cNvCxnSpPr/>
          <p:nvPr userDrawn="1"/>
        </p:nvCxnSpPr>
        <p:spPr>
          <a:xfrm>
            <a:off x="7858458" y="5798410"/>
            <a:ext cx="216000" cy="144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" name="Espaço Reservado para Texto 42"/>
          <p:cNvSpPr>
            <a:spLocks noGrp="1"/>
          </p:cNvSpPr>
          <p:nvPr>
            <p:ph type="body" sz="quarter" idx="39" hasCustomPrompt="1"/>
          </p:nvPr>
        </p:nvSpPr>
        <p:spPr>
          <a:xfrm>
            <a:off x="6527503" y="5443587"/>
            <a:ext cx="1318402" cy="7200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22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IDESP 2019         (ex.: 0,00)</a:t>
            </a:r>
            <a:endParaRPr lang="es-ES" dirty="0"/>
          </a:p>
        </p:txBody>
      </p:sp>
      <p:sp>
        <p:nvSpPr>
          <p:cNvPr id="104" name="Espaço Reservado para Texto 42"/>
          <p:cNvSpPr>
            <a:spLocks noGrp="1"/>
          </p:cNvSpPr>
          <p:nvPr>
            <p:ph type="body" sz="quarter" idx="40" hasCustomPrompt="1"/>
          </p:nvPr>
        </p:nvSpPr>
        <p:spPr>
          <a:xfrm>
            <a:off x="8551048" y="5442295"/>
            <a:ext cx="828000" cy="3600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16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Ex.: 0,00</a:t>
            </a:r>
            <a:endParaRPr lang="es-ES" dirty="0"/>
          </a:p>
        </p:txBody>
      </p:sp>
      <p:sp>
        <p:nvSpPr>
          <p:cNvPr id="109" name="CaixaDeTexto 108"/>
          <p:cNvSpPr txBox="1"/>
          <p:nvPr userDrawn="1"/>
        </p:nvSpPr>
        <p:spPr>
          <a:xfrm>
            <a:off x="8029055" y="5454276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pt-BR" sz="1400">
                <a:solidFill>
                  <a:schemeClr val="accent6"/>
                </a:solidFill>
              </a:rPr>
              <a:t>Fluxo</a:t>
            </a:r>
            <a:endParaRPr lang="es-ES" sz="1400">
              <a:solidFill>
                <a:schemeClr val="accent6"/>
              </a:solidFill>
            </a:endParaRPr>
          </a:p>
        </p:txBody>
      </p:sp>
      <p:sp>
        <p:nvSpPr>
          <p:cNvPr id="110" name="Espaço Reservado para Texto 42"/>
          <p:cNvSpPr>
            <a:spLocks noGrp="1"/>
          </p:cNvSpPr>
          <p:nvPr>
            <p:ph type="body" sz="quarter" idx="43" hasCustomPrompt="1"/>
          </p:nvPr>
        </p:nvSpPr>
        <p:spPr>
          <a:xfrm>
            <a:off x="8551048" y="5814276"/>
            <a:ext cx="828000" cy="3600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16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Ex.: 0,00</a:t>
            </a:r>
            <a:endParaRPr lang="es-ES" dirty="0"/>
          </a:p>
        </p:txBody>
      </p:sp>
      <p:sp>
        <p:nvSpPr>
          <p:cNvPr id="113" name="CaixaDeTexto 112"/>
          <p:cNvSpPr txBox="1"/>
          <p:nvPr userDrawn="1"/>
        </p:nvSpPr>
        <p:spPr>
          <a:xfrm>
            <a:off x="8014778" y="5803587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pt-BR" sz="1400">
                <a:solidFill>
                  <a:schemeClr val="accent6"/>
                </a:solidFill>
              </a:rPr>
              <a:t>ID.</a:t>
            </a:r>
            <a:endParaRPr lang="es-ES" sz="1400">
              <a:solidFill>
                <a:schemeClr val="accent6"/>
              </a:solidFill>
            </a:endParaRPr>
          </a:p>
        </p:txBody>
      </p:sp>
      <p:sp>
        <p:nvSpPr>
          <p:cNvPr id="62" name="CaixaDeTexto 61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chemeClr val="accent6"/>
                </a:solidFill>
              </a:rPr>
              <a:pPr algn="r"/>
              <a:t>‹nº›</a:t>
            </a:fld>
            <a:endParaRPr lang="es-ES" sz="1200">
              <a:solidFill>
                <a:schemeClr val="accent6"/>
              </a:solidFill>
            </a:endParaRPr>
          </a:p>
        </p:txBody>
      </p:sp>
      <p:cxnSp>
        <p:nvCxnSpPr>
          <p:cNvPr id="63" name="Conector reto 62"/>
          <p:cNvCxnSpPr>
            <a:cxnSpLocks/>
          </p:cNvCxnSpPr>
          <p:nvPr userDrawn="1"/>
        </p:nvCxnSpPr>
        <p:spPr>
          <a:xfrm>
            <a:off x="4606751" y="3176750"/>
            <a:ext cx="300076" cy="12616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ector reto 63"/>
          <p:cNvCxnSpPr>
            <a:cxnSpLocks/>
          </p:cNvCxnSpPr>
          <p:nvPr userDrawn="1"/>
        </p:nvCxnSpPr>
        <p:spPr>
          <a:xfrm flipV="1">
            <a:off x="4632222" y="2963032"/>
            <a:ext cx="201076" cy="18942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Espaço Reservado para Texto 42"/>
          <p:cNvSpPr>
            <a:spLocks noGrp="1"/>
          </p:cNvSpPr>
          <p:nvPr>
            <p:ph type="body" sz="quarter" idx="44" hasCustomPrompt="1"/>
          </p:nvPr>
        </p:nvSpPr>
        <p:spPr>
          <a:xfrm>
            <a:off x="5413600" y="2717006"/>
            <a:ext cx="828000" cy="360000"/>
          </a:xfrm>
          <a:prstGeom prst="rect">
            <a:avLst/>
          </a:prstGeom>
          <a:solidFill>
            <a:srgbClr val="0A5AAA">
              <a:alpha val="30196"/>
            </a:srgbClr>
          </a:solidFill>
        </p:spPr>
        <p:txBody>
          <a:bodyPr lIns="0" tIns="0" rIns="0" bIns="0" anchor="ctr"/>
          <a:lstStyle>
            <a:lvl1pPr marL="0" indent="0" algn="ctr">
              <a:buNone/>
              <a:defRPr sz="16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Ex.: 0,00</a:t>
            </a:r>
            <a:endParaRPr lang="es-ES" dirty="0"/>
          </a:p>
        </p:txBody>
      </p:sp>
      <p:sp>
        <p:nvSpPr>
          <p:cNvPr id="66" name="CaixaDeTexto 65"/>
          <p:cNvSpPr txBox="1"/>
          <p:nvPr userDrawn="1"/>
        </p:nvSpPr>
        <p:spPr>
          <a:xfrm>
            <a:off x="4863254" y="2743527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pt-BR" sz="1400">
                <a:solidFill>
                  <a:schemeClr val="accent6"/>
                </a:solidFill>
              </a:rPr>
              <a:t>Fluxo</a:t>
            </a:r>
            <a:endParaRPr lang="es-ES" sz="1400">
              <a:solidFill>
                <a:schemeClr val="accent6"/>
              </a:solidFill>
            </a:endParaRPr>
          </a:p>
        </p:txBody>
      </p:sp>
      <p:sp>
        <p:nvSpPr>
          <p:cNvPr id="67" name="Espaço Reservado para Texto 42"/>
          <p:cNvSpPr>
            <a:spLocks noGrp="1"/>
          </p:cNvSpPr>
          <p:nvPr>
            <p:ph type="body" sz="quarter" idx="45" hasCustomPrompt="1"/>
          </p:nvPr>
        </p:nvSpPr>
        <p:spPr>
          <a:xfrm>
            <a:off x="5428374" y="3246334"/>
            <a:ext cx="828000" cy="360000"/>
          </a:xfrm>
          <a:prstGeom prst="rect">
            <a:avLst/>
          </a:prstGeom>
          <a:solidFill>
            <a:srgbClr val="0A5AAA">
              <a:alpha val="30196"/>
            </a:srgbClr>
          </a:solidFill>
        </p:spPr>
        <p:txBody>
          <a:bodyPr lIns="0" tIns="0" rIns="0" bIns="0" anchor="ctr"/>
          <a:lstStyle>
            <a:lvl1pPr marL="0" indent="0" algn="ctr">
              <a:buNone/>
              <a:defRPr sz="16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Ex.: 0,00</a:t>
            </a:r>
            <a:endParaRPr lang="es-ES" dirty="0"/>
          </a:p>
        </p:txBody>
      </p:sp>
      <p:sp>
        <p:nvSpPr>
          <p:cNvPr id="68" name="CaixaDeTexto 67"/>
          <p:cNvSpPr txBox="1"/>
          <p:nvPr userDrawn="1"/>
        </p:nvSpPr>
        <p:spPr>
          <a:xfrm>
            <a:off x="4892104" y="3274517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pt-BR" sz="1400">
                <a:solidFill>
                  <a:schemeClr val="accent6"/>
                </a:solidFill>
              </a:rPr>
              <a:t>ID.</a:t>
            </a:r>
            <a:endParaRPr lang="es-ES" sz="1400">
              <a:solidFill>
                <a:schemeClr val="accent6"/>
              </a:solidFill>
            </a:endParaRPr>
          </a:p>
        </p:txBody>
      </p:sp>
      <p:cxnSp>
        <p:nvCxnSpPr>
          <p:cNvPr id="69" name="Conector reto 68"/>
          <p:cNvCxnSpPr/>
          <p:nvPr userDrawn="1"/>
        </p:nvCxnSpPr>
        <p:spPr>
          <a:xfrm flipV="1">
            <a:off x="4646884" y="4323797"/>
            <a:ext cx="216000" cy="144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Conector reto 69"/>
          <p:cNvCxnSpPr/>
          <p:nvPr userDrawn="1"/>
        </p:nvCxnSpPr>
        <p:spPr>
          <a:xfrm>
            <a:off x="4646884" y="4463103"/>
            <a:ext cx="216000" cy="144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Espaço Reservado para Texto 42"/>
          <p:cNvSpPr>
            <a:spLocks noGrp="1"/>
          </p:cNvSpPr>
          <p:nvPr>
            <p:ph type="body" sz="quarter" idx="46" hasCustomPrompt="1"/>
          </p:nvPr>
        </p:nvSpPr>
        <p:spPr>
          <a:xfrm>
            <a:off x="5438507" y="4114644"/>
            <a:ext cx="828000" cy="325856"/>
          </a:xfrm>
          <a:prstGeom prst="rect">
            <a:avLst/>
          </a:prstGeom>
          <a:solidFill>
            <a:srgbClr val="0A5AAA">
              <a:alpha val="30196"/>
            </a:srgbClr>
          </a:solidFill>
        </p:spPr>
        <p:txBody>
          <a:bodyPr lIns="0" tIns="0" rIns="0" bIns="0" anchor="ctr"/>
          <a:lstStyle>
            <a:lvl1pPr marL="0" indent="0" algn="ctr">
              <a:buNone/>
              <a:defRPr sz="16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Ex.: 0,00</a:t>
            </a:r>
            <a:endParaRPr lang="es-ES" dirty="0"/>
          </a:p>
        </p:txBody>
      </p:sp>
      <p:sp>
        <p:nvSpPr>
          <p:cNvPr id="72" name="CaixaDeTexto 71"/>
          <p:cNvSpPr txBox="1"/>
          <p:nvPr userDrawn="1"/>
        </p:nvSpPr>
        <p:spPr>
          <a:xfrm>
            <a:off x="4906381" y="4105997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pt-BR" sz="1400">
                <a:solidFill>
                  <a:schemeClr val="accent6"/>
                </a:solidFill>
              </a:rPr>
              <a:t>Fluxo</a:t>
            </a:r>
            <a:endParaRPr lang="es-ES" sz="1400">
              <a:solidFill>
                <a:schemeClr val="accent6"/>
              </a:solidFill>
            </a:endParaRPr>
          </a:p>
        </p:txBody>
      </p:sp>
      <p:sp>
        <p:nvSpPr>
          <p:cNvPr id="73" name="Espaço Reservado para Texto 42"/>
          <p:cNvSpPr>
            <a:spLocks noGrp="1"/>
          </p:cNvSpPr>
          <p:nvPr>
            <p:ph type="body" sz="quarter" idx="47" hasCustomPrompt="1"/>
          </p:nvPr>
        </p:nvSpPr>
        <p:spPr>
          <a:xfrm>
            <a:off x="5428374" y="4530563"/>
            <a:ext cx="828000" cy="360000"/>
          </a:xfrm>
          <a:prstGeom prst="rect">
            <a:avLst/>
          </a:prstGeom>
          <a:solidFill>
            <a:srgbClr val="0A5AAA">
              <a:alpha val="30196"/>
            </a:srgbClr>
          </a:solidFill>
        </p:spPr>
        <p:txBody>
          <a:bodyPr lIns="0" tIns="0" rIns="0" bIns="0" anchor="ctr"/>
          <a:lstStyle>
            <a:lvl1pPr marL="0" indent="0" algn="ctr">
              <a:buNone/>
              <a:defRPr sz="16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Ex.: 0,00</a:t>
            </a:r>
            <a:endParaRPr lang="es-ES" dirty="0"/>
          </a:p>
        </p:txBody>
      </p:sp>
      <p:sp>
        <p:nvSpPr>
          <p:cNvPr id="74" name="CaixaDeTexto 73"/>
          <p:cNvSpPr txBox="1"/>
          <p:nvPr userDrawn="1"/>
        </p:nvSpPr>
        <p:spPr>
          <a:xfrm>
            <a:off x="4918934" y="4441146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pt-BR" sz="1400">
                <a:solidFill>
                  <a:schemeClr val="accent6"/>
                </a:solidFill>
              </a:rPr>
              <a:t>ID.</a:t>
            </a:r>
            <a:endParaRPr lang="es-ES" sz="1400">
              <a:solidFill>
                <a:schemeClr val="accent6"/>
              </a:solidFill>
            </a:endParaRPr>
          </a:p>
        </p:txBody>
      </p:sp>
      <p:cxnSp>
        <p:nvCxnSpPr>
          <p:cNvPr id="75" name="Conector reto 74"/>
          <p:cNvCxnSpPr/>
          <p:nvPr userDrawn="1"/>
        </p:nvCxnSpPr>
        <p:spPr>
          <a:xfrm flipV="1">
            <a:off x="4646884" y="5625443"/>
            <a:ext cx="216000" cy="144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Conector reto 75"/>
          <p:cNvCxnSpPr/>
          <p:nvPr userDrawn="1"/>
        </p:nvCxnSpPr>
        <p:spPr>
          <a:xfrm>
            <a:off x="4646884" y="5765558"/>
            <a:ext cx="216000" cy="144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Espaço Reservado para Texto 42"/>
          <p:cNvSpPr>
            <a:spLocks noGrp="1"/>
          </p:cNvSpPr>
          <p:nvPr>
            <p:ph type="body" sz="quarter" idx="48" hasCustomPrompt="1"/>
          </p:nvPr>
        </p:nvSpPr>
        <p:spPr>
          <a:xfrm>
            <a:off x="5428374" y="5409443"/>
            <a:ext cx="828000" cy="360000"/>
          </a:xfrm>
          <a:prstGeom prst="rect">
            <a:avLst/>
          </a:prstGeom>
          <a:solidFill>
            <a:srgbClr val="0A5AAA">
              <a:alpha val="30196"/>
            </a:srgbClr>
          </a:solidFill>
        </p:spPr>
        <p:txBody>
          <a:bodyPr lIns="0" tIns="0" rIns="0" bIns="0" anchor="ctr"/>
          <a:lstStyle>
            <a:lvl1pPr marL="0" indent="0" algn="ctr">
              <a:buNone/>
              <a:defRPr sz="16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Ex.: 0,00</a:t>
            </a:r>
            <a:endParaRPr lang="es-ES" dirty="0"/>
          </a:p>
        </p:txBody>
      </p:sp>
      <p:sp>
        <p:nvSpPr>
          <p:cNvPr id="78" name="CaixaDeTexto 77"/>
          <p:cNvSpPr txBox="1"/>
          <p:nvPr userDrawn="1"/>
        </p:nvSpPr>
        <p:spPr>
          <a:xfrm>
            <a:off x="4906381" y="5421424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pt-BR" sz="1400">
                <a:solidFill>
                  <a:schemeClr val="accent6"/>
                </a:solidFill>
              </a:rPr>
              <a:t>Fluxo</a:t>
            </a:r>
            <a:endParaRPr lang="es-ES" sz="1400">
              <a:solidFill>
                <a:schemeClr val="accent6"/>
              </a:solidFill>
            </a:endParaRPr>
          </a:p>
        </p:txBody>
      </p:sp>
      <p:sp>
        <p:nvSpPr>
          <p:cNvPr id="79" name="Espaço Reservado para Texto 42"/>
          <p:cNvSpPr>
            <a:spLocks noGrp="1"/>
          </p:cNvSpPr>
          <p:nvPr>
            <p:ph type="body" sz="quarter" idx="49" hasCustomPrompt="1"/>
          </p:nvPr>
        </p:nvSpPr>
        <p:spPr>
          <a:xfrm>
            <a:off x="5428374" y="5781424"/>
            <a:ext cx="828000" cy="360000"/>
          </a:xfrm>
          <a:prstGeom prst="rect">
            <a:avLst/>
          </a:prstGeom>
          <a:solidFill>
            <a:srgbClr val="0A5AAA">
              <a:alpha val="30196"/>
            </a:srgbClr>
          </a:solidFill>
        </p:spPr>
        <p:txBody>
          <a:bodyPr lIns="0" tIns="0" rIns="0" bIns="0" anchor="ctr"/>
          <a:lstStyle>
            <a:lvl1pPr marL="0" indent="0" algn="ctr">
              <a:buNone/>
              <a:defRPr sz="16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Ex.: 0,00</a:t>
            </a:r>
            <a:endParaRPr lang="es-ES" dirty="0"/>
          </a:p>
        </p:txBody>
      </p:sp>
      <p:sp>
        <p:nvSpPr>
          <p:cNvPr id="85" name="CaixaDeTexto 84"/>
          <p:cNvSpPr txBox="1"/>
          <p:nvPr userDrawn="1"/>
        </p:nvSpPr>
        <p:spPr>
          <a:xfrm>
            <a:off x="4892104" y="5770735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pt-BR" sz="1400">
                <a:solidFill>
                  <a:schemeClr val="accent6"/>
                </a:solidFill>
              </a:rPr>
              <a:t>ID.</a:t>
            </a:r>
            <a:endParaRPr lang="es-ES" sz="1400">
              <a:solidFill>
                <a:schemeClr val="accent6"/>
              </a:solidFill>
            </a:endParaRPr>
          </a:p>
        </p:txBody>
      </p:sp>
      <p:pic>
        <p:nvPicPr>
          <p:cNvPr id="58" name="Imagem 57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  <p:pic>
        <p:nvPicPr>
          <p:cNvPr id="60" name="Imagem 59">
            <a:extLst>
              <a:ext uri="{FF2B5EF4-FFF2-40B4-BE49-F238E27FC236}">
                <a16:creationId xmlns:a16="http://schemas.microsoft.com/office/drawing/2014/main" id="{DC55A2BB-20C9-7C46-BB30-F65F2B226C47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 rot="18977430">
            <a:off x="427673" y="2561153"/>
            <a:ext cx="694278" cy="728992"/>
          </a:xfrm>
          <a:prstGeom prst="rect">
            <a:avLst/>
          </a:prstGeom>
        </p:spPr>
      </p:pic>
      <p:pic>
        <p:nvPicPr>
          <p:cNvPr id="61" name="Imagem 60">
            <a:extLst>
              <a:ext uri="{FF2B5EF4-FFF2-40B4-BE49-F238E27FC236}">
                <a16:creationId xmlns:a16="http://schemas.microsoft.com/office/drawing/2014/main" id="{398D2938-D4AA-3B49-BD70-902CE0D71D52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 rot="21198747">
            <a:off x="359742" y="4001099"/>
            <a:ext cx="828000" cy="579600"/>
          </a:xfrm>
          <a:prstGeom prst="rect">
            <a:avLst/>
          </a:prstGeom>
        </p:spPr>
      </p:pic>
      <p:pic>
        <p:nvPicPr>
          <p:cNvPr id="82" name="Imagem 81">
            <a:extLst>
              <a:ext uri="{FF2B5EF4-FFF2-40B4-BE49-F238E27FC236}">
                <a16:creationId xmlns:a16="http://schemas.microsoft.com/office/drawing/2014/main" id="{F6706D93-9EDB-BC40-A37B-092A72362FA0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96459" y="5539842"/>
            <a:ext cx="752659" cy="572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27753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Acomp. pla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14" name="CaixaDeTexto 13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r>
              <a:rPr lang="pt-BR">
                <a:solidFill>
                  <a:srgbClr val="231F20"/>
                </a:solidFill>
              </a:rPr>
              <a:t>Acompanhando o Plano de Melhoria</a:t>
            </a:r>
          </a:p>
        </p:txBody>
      </p:sp>
      <p:sp>
        <p:nvSpPr>
          <p:cNvPr id="50" name="CaixaDeTexto 49"/>
          <p:cNvSpPr txBox="1"/>
          <p:nvPr userDrawn="1"/>
        </p:nvSpPr>
        <p:spPr>
          <a:xfrm>
            <a:off x="453000" y="878505"/>
            <a:ext cx="9000000" cy="144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Bef>
                <a:spcPts val="1200"/>
              </a:spcBef>
            </a:pPr>
            <a:r>
              <a:rPr lang="pt-BR" sz="2000">
                <a:solidFill>
                  <a:srgbClr val="231F20"/>
                </a:solidFill>
              </a:rPr>
              <a:t>O </a:t>
            </a:r>
            <a:r>
              <a:rPr lang="pt-BR" sz="2000" b="1">
                <a:solidFill>
                  <a:srgbClr val="231F20"/>
                </a:solidFill>
              </a:rPr>
              <a:t>plano de melhoria </a:t>
            </a:r>
            <a:r>
              <a:rPr lang="pt-BR" sz="2000">
                <a:solidFill>
                  <a:srgbClr val="231F20"/>
                </a:solidFill>
              </a:rPr>
              <a:t>da nossa escola possui o seguinte </a:t>
            </a:r>
            <a:r>
              <a:rPr lang="pt-BR" sz="2000" i="1">
                <a:solidFill>
                  <a:srgbClr val="231F20"/>
                </a:solidFill>
              </a:rPr>
              <a:t>status</a:t>
            </a:r>
            <a:r>
              <a:rPr lang="pt-BR" sz="2000">
                <a:solidFill>
                  <a:srgbClr val="231F20"/>
                </a:solidFill>
              </a:rPr>
              <a:t> de implementação.</a:t>
            </a:r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  <p:sp>
        <p:nvSpPr>
          <p:cNvPr id="30" name="CaixaDeTexto 29"/>
          <p:cNvSpPr txBox="1"/>
          <p:nvPr userDrawn="1"/>
        </p:nvSpPr>
        <p:spPr>
          <a:xfrm>
            <a:off x="295271" y="6278444"/>
            <a:ext cx="9000000" cy="5400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r>
              <a:rPr lang="pt-BR" sz="1200">
                <a:solidFill>
                  <a:srgbClr val="231F20"/>
                </a:solidFill>
              </a:rPr>
              <a:t>Fonte: Secretaria Escolar Digital - SED</a:t>
            </a:r>
            <a:endParaRPr lang="es-ES" sz="1200">
              <a:solidFill>
                <a:srgbClr val="231F20"/>
              </a:solidFill>
            </a:endParaRPr>
          </a:p>
        </p:txBody>
      </p:sp>
      <p:sp>
        <p:nvSpPr>
          <p:cNvPr id="31" name="CaixaDeTexto 30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rgbClr val="231F20"/>
                </a:solidFill>
              </a:rPr>
              <a:pPr algn="r"/>
              <a:t>‹nº›</a:t>
            </a:fld>
            <a:endParaRPr lang="es-ES" sz="1200">
              <a:solidFill>
                <a:srgbClr val="231F20"/>
              </a:solidFill>
            </a:endParaRPr>
          </a:p>
        </p:txBody>
      </p:sp>
      <p:sp>
        <p:nvSpPr>
          <p:cNvPr id="32" name="Retângulo 31"/>
          <p:cNvSpPr/>
          <p:nvPr userDrawn="1"/>
        </p:nvSpPr>
        <p:spPr>
          <a:xfrm>
            <a:off x="613458" y="1938408"/>
            <a:ext cx="4320000" cy="450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>
              <a:solidFill>
                <a:srgbClr val="000000"/>
              </a:solidFill>
            </a:endParaRPr>
          </a:p>
        </p:txBody>
      </p:sp>
      <p:sp>
        <p:nvSpPr>
          <p:cNvPr id="33" name="CaixaDeTexto 32"/>
          <p:cNvSpPr txBox="1"/>
          <p:nvPr userDrawn="1"/>
        </p:nvSpPr>
        <p:spPr>
          <a:xfrm>
            <a:off x="613457" y="1536168"/>
            <a:ext cx="87736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>
                <a:solidFill>
                  <a:srgbClr val="231F20"/>
                </a:solidFill>
              </a:rPr>
              <a:t>STATUS DO PLANO DE MELHORIA DA ESCOLA</a:t>
            </a:r>
          </a:p>
        </p:txBody>
      </p:sp>
      <p:sp>
        <p:nvSpPr>
          <p:cNvPr id="34" name="Retângulo 33"/>
          <p:cNvSpPr/>
          <p:nvPr userDrawn="1"/>
        </p:nvSpPr>
        <p:spPr>
          <a:xfrm>
            <a:off x="5187387" y="1938408"/>
            <a:ext cx="4320000" cy="450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>
              <a:solidFill>
                <a:srgbClr val="000000"/>
              </a:solidFill>
            </a:endParaRPr>
          </a:p>
        </p:txBody>
      </p:sp>
      <p:sp>
        <p:nvSpPr>
          <p:cNvPr id="35" name="Retângulo 34"/>
          <p:cNvSpPr/>
          <p:nvPr userDrawn="1"/>
        </p:nvSpPr>
        <p:spPr>
          <a:xfrm>
            <a:off x="2806748" y="6606094"/>
            <a:ext cx="180000" cy="180000"/>
          </a:xfrm>
          <a:prstGeom prst="rect">
            <a:avLst/>
          </a:prstGeom>
          <a:solidFill>
            <a:srgbClr val="3B343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>
              <a:solidFill>
                <a:srgbClr val="034EA2"/>
              </a:solidFill>
            </a:endParaRPr>
          </a:p>
        </p:txBody>
      </p:sp>
      <p:sp>
        <p:nvSpPr>
          <p:cNvPr id="36" name="CaixaDeTexto 35"/>
          <p:cNvSpPr txBox="1"/>
          <p:nvPr userDrawn="1"/>
        </p:nvSpPr>
        <p:spPr>
          <a:xfrm>
            <a:off x="2936644" y="6605377"/>
            <a:ext cx="1260000" cy="181434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pt-BR" sz="1200">
                <a:solidFill>
                  <a:srgbClr val="231F20"/>
                </a:solidFill>
              </a:rPr>
              <a:t>Cancelado</a:t>
            </a:r>
            <a:endParaRPr lang="es-ES" sz="1200">
              <a:solidFill>
                <a:srgbClr val="231F20"/>
              </a:solidFill>
            </a:endParaRPr>
          </a:p>
        </p:txBody>
      </p:sp>
      <p:sp>
        <p:nvSpPr>
          <p:cNvPr id="37" name="Retângulo 36"/>
          <p:cNvSpPr/>
          <p:nvPr userDrawn="1"/>
        </p:nvSpPr>
        <p:spPr>
          <a:xfrm>
            <a:off x="3762489" y="6606094"/>
            <a:ext cx="180000" cy="180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>
              <a:solidFill>
                <a:srgbClr val="034EA2"/>
              </a:solidFill>
            </a:endParaRPr>
          </a:p>
        </p:txBody>
      </p:sp>
      <p:sp>
        <p:nvSpPr>
          <p:cNvPr id="38" name="CaixaDeTexto 37"/>
          <p:cNvSpPr txBox="1"/>
          <p:nvPr userDrawn="1"/>
        </p:nvSpPr>
        <p:spPr>
          <a:xfrm>
            <a:off x="3892385" y="6605377"/>
            <a:ext cx="1260000" cy="181434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pt-BR" sz="1200">
                <a:solidFill>
                  <a:srgbClr val="231F20"/>
                </a:solidFill>
              </a:rPr>
              <a:t>Atrasado</a:t>
            </a:r>
            <a:endParaRPr lang="es-ES" sz="1200">
              <a:solidFill>
                <a:srgbClr val="231F20"/>
              </a:solidFill>
            </a:endParaRPr>
          </a:p>
        </p:txBody>
      </p:sp>
      <p:sp>
        <p:nvSpPr>
          <p:cNvPr id="39" name="Retângulo 38"/>
          <p:cNvSpPr/>
          <p:nvPr userDrawn="1"/>
        </p:nvSpPr>
        <p:spPr>
          <a:xfrm>
            <a:off x="4633512" y="6606094"/>
            <a:ext cx="180000" cy="18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>
              <a:solidFill>
                <a:srgbClr val="034EA2"/>
              </a:solidFill>
            </a:endParaRPr>
          </a:p>
        </p:txBody>
      </p:sp>
      <p:sp>
        <p:nvSpPr>
          <p:cNvPr id="40" name="CaixaDeTexto 39"/>
          <p:cNvSpPr txBox="1"/>
          <p:nvPr userDrawn="1"/>
        </p:nvSpPr>
        <p:spPr>
          <a:xfrm>
            <a:off x="4763408" y="6605377"/>
            <a:ext cx="1260000" cy="181434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pt-BR" sz="1200">
                <a:solidFill>
                  <a:srgbClr val="231F20"/>
                </a:solidFill>
              </a:rPr>
              <a:t>Não iniciada</a:t>
            </a:r>
            <a:endParaRPr lang="es-ES" sz="1200">
              <a:solidFill>
                <a:srgbClr val="231F20"/>
              </a:solidFill>
            </a:endParaRPr>
          </a:p>
        </p:txBody>
      </p:sp>
      <p:sp>
        <p:nvSpPr>
          <p:cNvPr id="41" name="Retângulo 40"/>
          <p:cNvSpPr/>
          <p:nvPr userDrawn="1"/>
        </p:nvSpPr>
        <p:spPr>
          <a:xfrm>
            <a:off x="5726352" y="6606094"/>
            <a:ext cx="180000" cy="18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>
              <a:solidFill>
                <a:srgbClr val="034EA2"/>
              </a:solidFill>
            </a:endParaRPr>
          </a:p>
        </p:txBody>
      </p:sp>
      <p:sp>
        <p:nvSpPr>
          <p:cNvPr id="42" name="CaixaDeTexto 41"/>
          <p:cNvSpPr txBox="1"/>
          <p:nvPr userDrawn="1"/>
        </p:nvSpPr>
        <p:spPr>
          <a:xfrm>
            <a:off x="5856248" y="6605377"/>
            <a:ext cx="1260000" cy="181434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pt-BR" sz="1200">
                <a:solidFill>
                  <a:srgbClr val="231F20"/>
                </a:solidFill>
              </a:rPr>
              <a:t>Em andamento</a:t>
            </a:r>
            <a:endParaRPr lang="es-ES" sz="1200">
              <a:solidFill>
                <a:srgbClr val="231F20"/>
              </a:solidFill>
            </a:endParaRPr>
          </a:p>
        </p:txBody>
      </p:sp>
      <p:sp>
        <p:nvSpPr>
          <p:cNvPr id="43" name="Retângulo 42"/>
          <p:cNvSpPr/>
          <p:nvPr userDrawn="1"/>
        </p:nvSpPr>
        <p:spPr>
          <a:xfrm>
            <a:off x="6988027" y="6606094"/>
            <a:ext cx="180000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>
              <a:solidFill>
                <a:srgbClr val="034EA2"/>
              </a:solidFill>
            </a:endParaRPr>
          </a:p>
        </p:txBody>
      </p:sp>
      <p:sp>
        <p:nvSpPr>
          <p:cNvPr id="44" name="CaixaDeTexto 43"/>
          <p:cNvSpPr txBox="1"/>
          <p:nvPr userDrawn="1"/>
        </p:nvSpPr>
        <p:spPr>
          <a:xfrm>
            <a:off x="7117923" y="6605377"/>
            <a:ext cx="1260000" cy="181434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pt-BR" sz="1200">
                <a:solidFill>
                  <a:srgbClr val="231F20"/>
                </a:solidFill>
              </a:rPr>
              <a:t>Concluída</a:t>
            </a:r>
            <a:endParaRPr lang="es-ES" sz="1200">
              <a:solidFill>
                <a:srgbClr val="231F20"/>
              </a:solidFill>
            </a:endParaRPr>
          </a:p>
        </p:txBody>
      </p:sp>
      <p:sp>
        <p:nvSpPr>
          <p:cNvPr id="45" name="Retângulo 44"/>
          <p:cNvSpPr/>
          <p:nvPr userDrawn="1"/>
        </p:nvSpPr>
        <p:spPr>
          <a:xfrm>
            <a:off x="7939336" y="6606094"/>
            <a:ext cx="180000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>
              <a:solidFill>
                <a:srgbClr val="034EA2"/>
              </a:solidFill>
            </a:endParaRPr>
          </a:p>
        </p:txBody>
      </p:sp>
      <p:sp>
        <p:nvSpPr>
          <p:cNvPr id="46" name="CaixaDeTexto 45"/>
          <p:cNvSpPr txBox="1"/>
          <p:nvPr userDrawn="1"/>
        </p:nvSpPr>
        <p:spPr>
          <a:xfrm>
            <a:off x="8069232" y="6605377"/>
            <a:ext cx="1260000" cy="181434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pt-BR" sz="1200">
                <a:solidFill>
                  <a:srgbClr val="231F20"/>
                </a:solidFill>
              </a:rPr>
              <a:t>Concluída com atraso</a:t>
            </a:r>
            <a:endParaRPr lang="es-ES" sz="1200">
              <a:solidFill>
                <a:srgbClr val="231F20"/>
              </a:solidFill>
            </a:endParaRPr>
          </a:p>
        </p:txBody>
      </p:sp>
      <p:sp>
        <p:nvSpPr>
          <p:cNvPr id="47" name="CaixaDeTexto 46"/>
          <p:cNvSpPr txBox="1"/>
          <p:nvPr userDrawn="1"/>
        </p:nvSpPr>
        <p:spPr>
          <a:xfrm>
            <a:off x="1193513" y="1955460"/>
            <a:ext cx="31598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>
                <a:solidFill>
                  <a:srgbClr val="231F20"/>
                </a:solidFill>
              </a:rPr>
              <a:t>AÇÃO</a:t>
            </a:r>
          </a:p>
        </p:txBody>
      </p:sp>
      <p:sp>
        <p:nvSpPr>
          <p:cNvPr id="48" name="CaixaDeTexto 47"/>
          <p:cNvSpPr txBox="1"/>
          <p:nvPr userDrawn="1"/>
        </p:nvSpPr>
        <p:spPr>
          <a:xfrm>
            <a:off x="5871614" y="1955460"/>
            <a:ext cx="31598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>
                <a:solidFill>
                  <a:srgbClr val="231F20"/>
                </a:solidFill>
              </a:rPr>
              <a:t>ETAPA</a:t>
            </a:r>
          </a:p>
        </p:txBody>
      </p:sp>
      <p:pic>
        <p:nvPicPr>
          <p:cNvPr id="49" name="Picture 10" descr="C:\Users\Consultor\Downloads\school1.png"/>
          <p:cNvPicPr>
            <a:picLocks noChangeAspect="1" noChangeArrowheads="1"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19" y="1449742"/>
            <a:ext cx="5226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2535863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31" name="CaixaDeTexto 30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/>
              <a:t>Pauta da Reunião</a:t>
            </a:r>
            <a:endParaRPr lang="es-ES"/>
          </a:p>
        </p:txBody>
      </p:sp>
      <p:pic>
        <p:nvPicPr>
          <p:cNvPr id="17" name="Imagem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  <p:sp>
        <p:nvSpPr>
          <p:cNvPr id="16" name="Fluxograma: Entrada manual 15"/>
          <p:cNvSpPr/>
          <p:nvPr userDrawn="1"/>
        </p:nvSpPr>
        <p:spPr>
          <a:xfrm rot="16200000" flipV="1">
            <a:off x="960298" y="643704"/>
            <a:ext cx="688405" cy="2735999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6600000" sx="101000" sy="101000" algn="tl" rotWithShape="0">
              <a:schemeClr val="bg1">
                <a:lumMod val="50000"/>
                <a:alpha val="63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lvl="0" algn="ctr"/>
            <a:endParaRPr lang="es-ES" b="1"/>
          </a:p>
        </p:txBody>
      </p:sp>
      <p:sp>
        <p:nvSpPr>
          <p:cNvPr id="24" name="Fluxograma: Entrada manual 23"/>
          <p:cNvSpPr/>
          <p:nvPr userDrawn="1"/>
        </p:nvSpPr>
        <p:spPr>
          <a:xfrm rot="16200000" flipV="1">
            <a:off x="960297" y="4408394"/>
            <a:ext cx="688405" cy="2735999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6600000" sx="101000" sy="101000" algn="tl" rotWithShape="0">
              <a:schemeClr val="bg1">
                <a:lumMod val="50000"/>
                <a:alpha val="63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lvl="0" algn="ctr"/>
            <a:endParaRPr lang="es-ES" b="1"/>
          </a:p>
        </p:txBody>
      </p:sp>
      <p:sp>
        <p:nvSpPr>
          <p:cNvPr id="25" name="Retângulo 24"/>
          <p:cNvSpPr/>
          <p:nvPr userDrawn="1"/>
        </p:nvSpPr>
        <p:spPr>
          <a:xfrm>
            <a:off x="3203848" y="1684700"/>
            <a:ext cx="6480000" cy="72000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pt-BR" sz="2400" b="1">
                <a:solidFill>
                  <a:schemeClr val="accent1">
                    <a:lumMod val="75000"/>
                  </a:schemeClr>
                </a:solidFill>
              </a:rPr>
              <a:t>1.	Painel de Metas</a:t>
            </a:r>
          </a:p>
        </p:txBody>
      </p:sp>
      <p:grpSp>
        <p:nvGrpSpPr>
          <p:cNvPr id="26" name="Grupo 25"/>
          <p:cNvGrpSpPr/>
          <p:nvPr userDrawn="1"/>
        </p:nvGrpSpPr>
        <p:grpSpPr>
          <a:xfrm>
            <a:off x="-63500" y="2939614"/>
            <a:ext cx="9747348" cy="756477"/>
            <a:chOff x="-63500" y="2922398"/>
            <a:chExt cx="9747348" cy="756477"/>
          </a:xfrm>
        </p:grpSpPr>
        <p:sp>
          <p:nvSpPr>
            <p:cNvPr id="28" name="Fluxograma: Entrada manual 27"/>
            <p:cNvSpPr/>
            <p:nvPr userDrawn="1"/>
          </p:nvSpPr>
          <p:spPr>
            <a:xfrm rot="16200000" flipV="1">
              <a:off x="960297" y="1898601"/>
              <a:ext cx="688405" cy="2735999"/>
            </a:xfrm>
            <a:prstGeom prst="flowChartManualInpu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88900" dist="38100" dir="6600000" sx="101000" sy="101000" algn="tl" rotWithShape="0">
                <a:schemeClr val="bg1">
                  <a:lumMod val="50000"/>
                  <a:alpha val="63000"/>
                </a:scheme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46800" rIns="36000" rtlCol="0" anchor="t"/>
            <a:lstStyle/>
            <a:p>
              <a:pPr lvl="0" algn="ctr"/>
              <a:endParaRPr lang="es-ES" b="1"/>
            </a:p>
          </p:txBody>
        </p:sp>
        <p:sp>
          <p:nvSpPr>
            <p:cNvPr id="29" name="Retângulo 28"/>
            <p:cNvSpPr/>
            <p:nvPr userDrawn="1"/>
          </p:nvSpPr>
          <p:spPr>
            <a:xfrm>
              <a:off x="3203848" y="2958875"/>
              <a:ext cx="6480000" cy="720000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/>
            <a:p>
              <a:r>
                <a:rPr lang="pt-BR" sz="2400" b="1">
                  <a:solidFill>
                    <a:srgbClr val="FFD400">
                      <a:lumMod val="75000"/>
                    </a:srgbClr>
                  </a:solidFill>
                </a:rPr>
                <a:t>2.	Acompanhando os Planos de Melhoria</a:t>
              </a:r>
            </a:p>
          </p:txBody>
        </p:sp>
        <p:pic>
          <p:nvPicPr>
            <p:cNvPr id="30" name="Picture 3" descr="C:\Users\Consultor\Downloads\note (1).png"/>
            <p:cNvPicPr>
              <a:picLocks noChangeAspect="1" noChangeArrowheads="1"/>
            </p:cNvPicPr>
            <p:nvPr userDrawn="1"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GlowEdges/>
                      </a14:imgEffect>
                      <a14:imgEffect>
                        <a14:brightnessContrast bright="-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7283" y="3016960"/>
              <a:ext cx="504000" cy="50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2" name="Gráfico 10" descr="Lista de verificação"/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225339" y="1674414"/>
            <a:ext cx="681493" cy="681493"/>
          </a:xfrm>
          <a:prstGeom prst="rect">
            <a:avLst/>
          </a:prstGeom>
        </p:spPr>
      </p:pic>
      <p:sp>
        <p:nvSpPr>
          <p:cNvPr id="34" name="Retângulo 33"/>
          <p:cNvSpPr/>
          <p:nvPr userDrawn="1"/>
        </p:nvSpPr>
        <p:spPr>
          <a:xfrm>
            <a:off x="3203848" y="5416395"/>
            <a:ext cx="6480000" cy="72000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pt-BR" sz="2400" b="1">
                <a:solidFill>
                  <a:schemeClr val="accent6">
                    <a:lumMod val="90000"/>
                    <a:lumOff val="10000"/>
                  </a:schemeClr>
                </a:solidFill>
              </a:rPr>
              <a:t>4.	Encerramento</a:t>
            </a:r>
          </a:p>
        </p:txBody>
      </p:sp>
      <p:pic>
        <p:nvPicPr>
          <p:cNvPr id="35" name="Imagem 34"/>
          <p:cNvPicPr>
            <a:picLocks noChangeAspect="1"/>
          </p:cNvPicPr>
          <p:nvPr userDrawn="1"/>
        </p:nvPicPr>
        <p:blipFill>
          <a:blip r:embed="rId7" cstate="print">
            <a:duotone>
              <a:prstClr val="black"/>
              <a:schemeClr val="accent6">
                <a:lumMod val="75000"/>
                <a:lumOff val="2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786" y="5506393"/>
            <a:ext cx="540000" cy="540000"/>
          </a:xfrm>
          <a:prstGeom prst="rect">
            <a:avLst/>
          </a:prstGeom>
        </p:spPr>
      </p:pic>
      <p:grpSp>
        <p:nvGrpSpPr>
          <p:cNvPr id="37" name="Grupo 36"/>
          <p:cNvGrpSpPr/>
          <p:nvPr userDrawn="1"/>
        </p:nvGrpSpPr>
        <p:grpSpPr>
          <a:xfrm>
            <a:off x="-63499" y="4122603"/>
            <a:ext cx="9747347" cy="720000"/>
            <a:chOff x="-63499" y="4122603"/>
            <a:chExt cx="9747347" cy="720000"/>
          </a:xfrm>
        </p:grpSpPr>
        <p:sp>
          <p:nvSpPr>
            <p:cNvPr id="38" name="Fluxograma: Entrada manual 37"/>
            <p:cNvSpPr/>
            <p:nvPr userDrawn="1"/>
          </p:nvSpPr>
          <p:spPr>
            <a:xfrm rot="16200000" flipV="1">
              <a:off x="960298" y="3098806"/>
              <a:ext cx="688405" cy="2735999"/>
            </a:xfrm>
            <a:prstGeom prst="flowChartManualInpu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88900" dist="38100" dir="6600000" sx="101000" sy="101000" algn="tl" rotWithShape="0">
                <a:schemeClr val="bg1">
                  <a:lumMod val="50000"/>
                  <a:alpha val="63000"/>
                </a:scheme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46800" rIns="36000" rtlCol="0" anchor="t"/>
            <a:lstStyle/>
            <a:p>
              <a:pPr lvl="0" algn="ctr"/>
              <a:endParaRPr lang="es-ES" b="1"/>
            </a:p>
          </p:txBody>
        </p:sp>
        <p:sp>
          <p:nvSpPr>
            <p:cNvPr id="40" name="Retângulo 39"/>
            <p:cNvSpPr/>
            <p:nvPr userDrawn="1"/>
          </p:nvSpPr>
          <p:spPr>
            <a:xfrm>
              <a:off x="3203848" y="4122603"/>
              <a:ext cx="6480000" cy="720000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/>
            <a:p>
              <a:r>
                <a:rPr lang="pt-BR" sz="2400" b="1">
                  <a:solidFill>
                    <a:schemeClr val="accent4">
                      <a:lumMod val="50000"/>
                    </a:schemeClr>
                  </a:solidFill>
                </a:rPr>
                <a:t>3.	</a:t>
              </a:r>
              <a:r>
                <a:rPr lang="pt-BR" sz="2400" b="1" baseline="0">
                  <a:solidFill>
                    <a:schemeClr val="accent4">
                      <a:lumMod val="50000"/>
                    </a:schemeClr>
                  </a:solidFill>
                </a:rPr>
                <a:t>Apresentação das Escolas</a:t>
              </a:r>
              <a:endParaRPr lang="pt-BR" sz="2400" b="1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41" name="Gráfico 4" descr="Quadro-negro"/>
            <p:cNvPicPr>
              <a:picLocks noChangeAspect="1"/>
            </p:cNvPicPr>
            <p:nvPr userDrawn="1"/>
          </p:nvPicPr>
          <p:blipFill>
            <a:blip r:embed="rId8"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203937" y="4122603"/>
              <a:ext cx="718004" cy="718004"/>
            </a:xfrm>
            <a:prstGeom prst="rect">
              <a:avLst/>
            </a:prstGeom>
          </p:spPr>
        </p:pic>
      </p:grpSp>
      <p:sp>
        <p:nvSpPr>
          <p:cNvPr id="43" name="Retângulo 42"/>
          <p:cNvSpPr/>
          <p:nvPr userDrawn="1"/>
        </p:nvSpPr>
        <p:spPr>
          <a:xfrm>
            <a:off x="-156941" y="1367197"/>
            <a:ext cx="10081421" cy="3689998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/>
          </a:p>
        </p:txBody>
      </p:sp>
    </p:spTree>
    <p:extLst>
      <p:ext uri="{BB962C8B-B14F-4D97-AF65-F5344CB8AC3E}">
        <p14:creationId xmlns:p14="http://schemas.microsoft.com/office/powerpoint/2010/main" val="788587931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Encerram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 userDrawn="1"/>
        </p:nvSpPr>
        <p:spPr>
          <a:xfrm>
            <a:off x="2253000" y="301238"/>
            <a:ext cx="540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>
                <a:solidFill>
                  <a:schemeClr val="accent6"/>
                </a:solidFill>
              </a:rPr>
              <a:t>OBRIGADO(A)!</a:t>
            </a:r>
            <a:endParaRPr lang="es-ES" sz="6000">
              <a:solidFill>
                <a:schemeClr val="accent6"/>
              </a:solidFill>
            </a:endParaRPr>
          </a:p>
        </p:txBody>
      </p:sp>
      <p:sp>
        <p:nvSpPr>
          <p:cNvPr id="11" name="Retângulo 10"/>
          <p:cNvSpPr/>
          <p:nvPr userDrawn="1"/>
        </p:nvSpPr>
        <p:spPr>
          <a:xfrm rot="16200000">
            <a:off x="4929480" y="-329192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5" name="Espaço Reservado para Imagem 4"/>
          <p:cNvSpPr>
            <a:spLocks noGrp="1"/>
          </p:cNvSpPr>
          <p:nvPr>
            <p:ph type="pic" sz="quarter" idx="10" hasCustomPrompt="1"/>
          </p:nvPr>
        </p:nvSpPr>
        <p:spPr>
          <a:xfrm>
            <a:off x="420853" y="1948984"/>
            <a:ext cx="5400000" cy="4680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accent6"/>
                </a:solidFill>
              </a:defRPr>
            </a:lvl1pPr>
          </a:lstStyle>
          <a:p>
            <a:r>
              <a:rPr lang="pt-BR"/>
              <a:t>Insira uma imagem para encerramento (opcional).</a:t>
            </a:r>
            <a:endParaRPr lang="es-E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1" hasCustomPrompt="1"/>
          </p:nvPr>
        </p:nvSpPr>
        <p:spPr>
          <a:xfrm>
            <a:off x="5961285" y="3855376"/>
            <a:ext cx="3600000" cy="21600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2000" baseline="0"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t-BR" dirty="0"/>
              <a:t>Insira uma frase para encerramento (opcional).</a:t>
            </a:r>
            <a:endParaRPr lang="es-ES" dirty="0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49639" y="6141749"/>
            <a:ext cx="625857" cy="625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258961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Evidênc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14" name="CaixaDeTexto 13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/>
              <a:t>Evidências da Reunião de Nível</a:t>
            </a:r>
          </a:p>
        </p:txBody>
      </p:sp>
      <p:sp>
        <p:nvSpPr>
          <p:cNvPr id="50" name="CaixaDeTexto 49"/>
          <p:cNvSpPr txBox="1"/>
          <p:nvPr userDrawn="1"/>
        </p:nvSpPr>
        <p:spPr>
          <a:xfrm>
            <a:off x="453000" y="878505"/>
            <a:ext cx="2417200" cy="46769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>
              <a:spcBef>
                <a:spcPts val="1200"/>
              </a:spcBef>
            </a:pPr>
            <a:r>
              <a:rPr lang="pt-BR" sz="2000">
                <a:solidFill>
                  <a:schemeClr val="accent6"/>
                </a:solidFill>
              </a:rPr>
              <a:t>Data:</a:t>
            </a:r>
            <a:endParaRPr lang="pt-BR" sz="2000" baseline="0">
              <a:solidFill>
                <a:schemeClr val="accent6"/>
              </a:solidFill>
            </a:endParaRPr>
          </a:p>
        </p:txBody>
      </p:sp>
      <p:sp>
        <p:nvSpPr>
          <p:cNvPr id="103" name="CaixaDeTexto 102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chemeClr val="accent6"/>
                </a:solidFill>
              </a:rPr>
              <a:pPr algn="r"/>
              <a:t>‹nº›</a:t>
            </a:fld>
            <a:endParaRPr lang="es-ES" sz="1200">
              <a:solidFill>
                <a:schemeClr val="accent6"/>
              </a:solidFill>
            </a:endParaRPr>
          </a:p>
        </p:txBody>
      </p:sp>
      <p:sp>
        <p:nvSpPr>
          <p:cNvPr id="4" name="Espaço Reservado para Imagem 3"/>
          <p:cNvSpPr>
            <a:spLocks noGrp="1"/>
          </p:cNvSpPr>
          <p:nvPr>
            <p:ph type="pic" sz="quarter" idx="10" hasCustomPrompt="1"/>
          </p:nvPr>
        </p:nvSpPr>
        <p:spPr>
          <a:xfrm>
            <a:off x="372979" y="1932497"/>
            <a:ext cx="9080021" cy="44043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accent6"/>
                </a:solidFill>
              </a:defRPr>
            </a:lvl1pPr>
          </a:lstStyle>
          <a:p>
            <a:pPr algn="just">
              <a:spcBef>
                <a:spcPts val="1200"/>
              </a:spcBef>
            </a:pPr>
            <a:r>
              <a:rPr lang="pt-BR" sz="2000" baseline="0" dirty="0">
                <a:solidFill>
                  <a:schemeClr val="accent6"/>
                </a:solidFill>
              </a:rPr>
              <a:t>Inserir evidências da realização na reunião de nível 3</a:t>
            </a:r>
          </a:p>
        </p:txBody>
      </p:sp>
      <p:sp>
        <p:nvSpPr>
          <p:cNvPr id="8" name="CaixaDeTexto 7"/>
          <p:cNvSpPr txBox="1"/>
          <p:nvPr userDrawn="1"/>
        </p:nvSpPr>
        <p:spPr>
          <a:xfrm>
            <a:off x="2870200" y="878505"/>
            <a:ext cx="3276600" cy="46769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>
              <a:spcBef>
                <a:spcPts val="1200"/>
              </a:spcBef>
            </a:pPr>
            <a:r>
              <a:rPr lang="pt-BR" sz="2000">
                <a:solidFill>
                  <a:schemeClr val="accent6"/>
                </a:solidFill>
              </a:rPr>
              <a:t>Local:</a:t>
            </a:r>
            <a:endParaRPr lang="pt-BR" sz="2000" baseline="0">
              <a:solidFill>
                <a:schemeClr val="accent6"/>
              </a:solidFill>
            </a:endParaRPr>
          </a:p>
        </p:txBody>
      </p:sp>
      <p:sp>
        <p:nvSpPr>
          <p:cNvPr id="9" name="CaixaDeTexto 8"/>
          <p:cNvSpPr txBox="1"/>
          <p:nvPr userDrawn="1"/>
        </p:nvSpPr>
        <p:spPr>
          <a:xfrm>
            <a:off x="6365455" y="878505"/>
            <a:ext cx="3276600" cy="46769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>
              <a:spcBef>
                <a:spcPts val="1200"/>
              </a:spcBef>
            </a:pPr>
            <a:r>
              <a:rPr lang="pt-BR" sz="2000">
                <a:solidFill>
                  <a:schemeClr val="accent6"/>
                </a:solidFill>
              </a:rPr>
              <a:t>Nº Participantes:</a:t>
            </a:r>
            <a:endParaRPr lang="pt-BR" sz="2000" baseline="0">
              <a:solidFill>
                <a:schemeClr val="accent6"/>
              </a:solidFill>
            </a:endParaRPr>
          </a:p>
        </p:txBody>
      </p:sp>
      <p:pic>
        <p:nvPicPr>
          <p:cNvPr id="10" name="Imagem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713177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Acomp. plano (diretori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14" name="CaixaDeTexto 13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 dirty="0"/>
              <a:t>Ensino</a:t>
            </a:r>
            <a:r>
              <a:rPr lang="pt-BR" baseline="0" noProof="0" dirty="0"/>
              <a:t> Remoto</a:t>
            </a:r>
            <a:endParaRPr lang="pt-BR" noProof="0" dirty="0"/>
          </a:p>
        </p:txBody>
      </p:sp>
      <p:sp>
        <p:nvSpPr>
          <p:cNvPr id="103" name="CaixaDeTexto 102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chemeClr val="accent6"/>
                </a:solidFill>
              </a:rPr>
              <a:pPr algn="r"/>
              <a:t>‹nº›</a:t>
            </a:fld>
            <a:endParaRPr lang="es-ES" sz="1200">
              <a:solidFill>
                <a:schemeClr val="accent6"/>
              </a:solidFill>
            </a:endParaRPr>
          </a:p>
        </p:txBody>
      </p:sp>
      <p:sp>
        <p:nvSpPr>
          <p:cNvPr id="22" name="Retângulo 21"/>
          <p:cNvSpPr/>
          <p:nvPr userDrawn="1"/>
        </p:nvSpPr>
        <p:spPr>
          <a:xfrm>
            <a:off x="372980" y="962319"/>
            <a:ext cx="8958678" cy="1245987"/>
          </a:xfrm>
          <a:prstGeom prst="rect">
            <a:avLst/>
          </a:prstGeom>
        </p:spPr>
        <p:txBody>
          <a:bodyPr wrap="square" tIns="72000" bIns="144000" anchor="b">
            <a:noAutofit/>
          </a:bodyPr>
          <a:lstStyle/>
          <a:p>
            <a:pPr algn="ctr"/>
            <a:r>
              <a:rPr lang="pt-BR" sz="3600" b="0" dirty="0">
                <a:solidFill>
                  <a:schemeClr val="tx2"/>
                </a:solidFill>
              </a:rPr>
              <a:t>Acompanhando as</a:t>
            </a:r>
            <a:r>
              <a:rPr lang="pt-BR" sz="3600" b="0" baseline="0" dirty="0">
                <a:solidFill>
                  <a:schemeClr val="tx2"/>
                </a:solidFill>
              </a:rPr>
              <a:t> ações da</a:t>
            </a:r>
            <a:r>
              <a:rPr lang="pt-BR" sz="3600" b="0" dirty="0">
                <a:solidFill>
                  <a:schemeClr val="tx2"/>
                </a:solidFill>
              </a:rPr>
              <a:t>  </a:t>
            </a:r>
            <a:r>
              <a:rPr lang="pt-BR" sz="3600" b="1" dirty="0">
                <a:solidFill>
                  <a:schemeClr val="tx2"/>
                </a:solidFill>
              </a:rPr>
              <a:t>escola </a:t>
            </a:r>
            <a:r>
              <a:rPr lang="pt-BR" sz="3600" b="0" dirty="0">
                <a:solidFill>
                  <a:schemeClr val="tx2"/>
                </a:solidFill>
              </a:rPr>
              <a:t>com foco no</a:t>
            </a:r>
            <a:r>
              <a:rPr lang="pt-BR" sz="3600" b="1" dirty="0">
                <a:solidFill>
                  <a:schemeClr val="tx2"/>
                </a:solidFill>
              </a:rPr>
              <a:t> ensino remoto</a:t>
            </a:r>
          </a:p>
        </p:txBody>
      </p:sp>
      <p:pic>
        <p:nvPicPr>
          <p:cNvPr id="17" name="Imagem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83376" y="2304034"/>
            <a:ext cx="5537200" cy="4193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456972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Dúvidas e dificulda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14" name="CaixaDeTexto 13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/>
              <a:t>Considerações Finais</a:t>
            </a:r>
          </a:p>
        </p:txBody>
      </p:sp>
      <p:sp>
        <p:nvSpPr>
          <p:cNvPr id="50" name="CaixaDeTexto 49"/>
          <p:cNvSpPr txBox="1"/>
          <p:nvPr userDrawn="1"/>
        </p:nvSpPr>
        <p:spPr>
          <a:xfrm>
            <a:off x="453000" y="1106704"/>
            <a:ext cx="9000000" cy="72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Bef>
                <a:spcPts val="1200"/>
              </a:spcBef>
            </a:pPr>
            <a:r>
              <a:rPr lang="pt-BR" sz="2400">
                <a:solidFill>
                  <a:schemeClr val="accent6"/>
                </a:solidFill>
              </a:rPr>
              <a:t>Este momento</a:t>
            </a:r>
            <a:r>
              <a:rPr lang="pt-BR" sz="2400" baseline="0">
                <a:solidFill>
                  <a:schemeClr val="accent6"/>
                </a:solidFill>
              </a:rPr>
              <a:t> está destinado ao </a:t>
            </a:r>
            <a:r>
              <a:rPr lang="pt-BR" sz="2400" b="1" baseline="0">
                <a:solidFill>
                  <a:schemeClr val="accent6"/>
                </a:solidFill>
              </a:rPr>
              <a:t>esclarecimento das dúvidas</a:t>
            </a:r>
            <a:r>
              <a:rPr lang="pt-BR" sz="2400" baseline="0">
                <a:solidFill>
                  <a:schemeClr val="accent6"/>
                </a:solidFill>
              </a:rPr>
              <a:t>, possíveis </a:t>
            </a:r>
            <a:r>
              <a:rPr lang="pt-BR" sz="2400" b="1" baseline="0">
                <a:solidFill>
                  <a:schemeClr val="accent6"/>
                </a:solidFill>
              </a:rPr>
              <a:t>encaminhamentos e fala de encerramento.</a:t>
            </a:r>
          </a:p>
        </p:txBody>
      </p:sp>
      <p:sp>
        <p:nvSpPr>
          <p:cNvPr id="145" name="CaixaDeTexto 144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chemeClr val="accent6"/>
                </a:solidFill>
              </a:rPr>
              <a:pPr algn="r"/>
              <a:t>‹nº›</a:t>
            </a:fld>
            <a:endParaRPr lang="es-ES" sz="1200">
              <a:solidFill>
                <a:schemeClr val="accent6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24AA9A26-6097-4EDE-933F-F1E2694D46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46704" y="2110011"/>
            <a:ext cx="5441489" cy="456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391742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Próximos pass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 userDrawn="1"/>
        </p:nvSpPr>
        <p:spPr>
          <a:xfrm>
            <a:off x="158505" y="3276599"/>
            <a:ext cx="9613284" cy="3388699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pt-BR" b="1" dirty="0">
              <a:solidFill>
                <a:srgbClr val="034EA2"/>
              </a:solidFill>
            </a:endParaRPr>
          </a:p>
        </p:txBody>
      </p:sp>
      <p:sp>
        <p:nvSpPr>
          <p:cNvPr id="22" name="Espaço Reservado para Texto 42"/>
          <p:cNvSpPr>
            <a:spLocks noGrp="1"/>
          </p:cNvSpPr>
          <p:nvPr>
            <p:ph type="body" sz="quarter" idx="29"/>
          </p:nvPr>
        </p:nvSpPr>
        <p:spPr>
          <a:xfrm>
            <a:off x="158505" y="3276600"/>
            <a:ext cx="9595949" cy="3246798"/>
          </a:xfrm>
          <a:prstGeom prst="rect">
            <a:avLst/>
          </a:prstGeom>
          <a:noFill/>
        </p:spPr>
        <p:txBody>
          <a:bodyPr tIns="36000" bIns="36000" anchor="t">
            <a:noAutofit/>
          </a:bodyPr>
          <a:lstStyle>
            <a:lvl1pPr marL="285750" indent="-285750" algn="just" defTabSz="457200" rtl="0" fontAlgn="base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pt-BR" altLang="pt-BR" sz="180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8575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pt-BR" altLang="pt-BR" sz="1600" dirty="0">
              <a:solidFill>
                <a:schemeClr val="accent6"/>
              </a:solidFill>
            </a:endParaRPr>
          </a:p>
        </p:txBody>
      </p:sp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14" name="CaixaDeTexto 13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r>
              <a:rPr lang="pt-BR" dirty="0">
                <a:solidFill>
                  <a:srgbClr val="231F20"/>
                </a:solidFill>
              </a:rPr>
              <a:t>Acolhimento</a:t>
            </a:r>
          </a:p>
        </p:txBody>
      </p:sp>
      <p:sp>
        <p:nvSpPr>
          <p:cNvPr id="50" name="CaixaDeTexto 49"/>
          <p:cNvSpPr txBox="1"/>
          <p:nvPr userDrawn="1"/>
        </p:nvSpPr>
        <p:spPr>
          <a:xfrm>
            <a:off x="158505" y="773705"/>
            <a:ext cx="9277269" cy="111539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Bef>
                <a:spcPts val="1200"/>
              </a:spcBef>
            </a:pPr>
            <a:r>
              <a:rPr lang="pt-BR" sz="2200" dirty="0">
                <a:solidFill>
                  <a:srgbClr val="231F20"/>
                </a:solidFill>
              </a:rPr>
              <a:t>Estamos</a:t>
            </a:r>
            <a:r>
              <a:rPr lang="pt-BR" sz="2200" baseline="0" dirty="0">
                <a:solidFill>
                  <a:srgbClr val="231F20"/>
                </a:solidFill>
              </a:rPr>
              <a:t> nos preparando para o retorno presencial e, nesse momento, se faz necessário refletir sobre as estratégias de acolhimento para toda a comunidade escolar (alunos, professores, pais, funcionários </a:t>
            </a:r>
            <a:r>
              <a:rPr lang="pt-BR" sz="2200" baseline="0" dirty="0" err="1">
                <a:solidFill>
                  <a:srgbClr val="231F20"/>
                </a:solidFill>
              </a:rPr>
              <a:t>etc</a:t>
            </a:r>
            <a:r>
              <a:rPr lang="pt-BR" sz="2200" baseline="0" dirty="0">
                <a:solidFill>
                  <a:srgbClr val="231F20"/>
                </a:solidFill>
              </a:rPr>
              <a:t>).</a:t>
            </a:r>
            <a:endParaRPr lang="pt-BR" sz="2200" dirty="0">
              <a:solidFill>
                <a:srgbClr val="231F20"/>
              </a:solidFill>
            </a:endParaRPr>
          </a:p>
        </p:txBody>
      </p:sp>
      <p:sp>
        <p:nvSpPr>
          <p:cNvPr id="145" name="CaixaDeTexto 144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rgbClr val="231F20"/>
                </a:solidFill>
              </a:rPr>
              <a:pPr algn="r"/>
              <a:t>‹nº›</a:t>
            </a:fld>
            <a:endParaRPr lang="es-ES" sz="1200" dirty="0">
              <a:solidFill>
                <a:srgbClr val="231F20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371470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Painel de M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14" name="CaixaDeTexto 13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 dirty="0"/>
              <a:t>Avaliação do Plano de Melhoria</a:t>
            </a:r>
            <a:endParaRPr lang="es-ES" dirty="0"/>
          </a:p>
        </p:txBody>
      </p:sp>
      <p:sp>
        <p:nvSpPr>
          <p:cNvPr id="50" name="CaixaDeTexto 49"/>
          <p:cNvSpPr txBox="1"/>
          <p:nvPr userDrawn="1"/>
        </p:nvSpPr>
        <p:spPr>
          <a:xfrm>
            <a:off x="453000" y="878505"/>
            <a:ext cx="9000000" cy="144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Bef>
                <a:spcPts val="1200"/>
              </a:spcBef>
            </a:pPr>
            <a:r>
              <a:rPr lang="pt-BR" sz="2000" baseline="0" dirty="0">
                <a:solidFill>
                  <a:schemeClr val="accent6"/>
                </a:solidFill>
              </a:rPr>
              <a:t>A escola iniciou o ano letivo elaborando seu Plano de Melhoria 2020. Porém, em decorrência do momento ímpar que vivemos, sua execução viu-se comprometida. Para minimizar essa questão foi possível realizar a inserção de ações complementares, ajustes de ações planejadas no campo de observações e, a criação de ações corretivas voltadas especificamente para o fluxo.</a:t>
            </a:r>
          </a:p>
        </p:txBody>
      </p:sp>
      <p:sp>
        <p:nvSpPr>
          <p:cNvPr id="62" name="CaixaDeTexto 61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chemeClr val="accent6"/>
                </a:solidFill>
              </a:rPr>
              <a:pPr algn="r"/>
              <a:t>‹nº›</a:t>
            </a:fld>
            <a:endParaRPr lang="es-ES" sz="1200">
              <a:solidFill>
                <a:schemeClr val="accent6"/>
              </a:solidFill>
            </a:endParaRPr>
          </a:p>
        </p:txBody>
      </p:sp>
      <p:pic>
        <p:nvPicPr>
          <p:cNvPr id="58" name="Imagem 5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408434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Texto 14"/>
          <p:cNvSpPr>
            <a:spLocks noGrp="1"/>
          </p:cNvSpPr>
          <p:nvPr>
            <p:ph type="body" sz="quarter" idx="11" hasCustomPrompt="1"/>
          </p:nvPr>
        </p:nvSpPr>
        <p:spPr>
          <a:xfrm>
            <a:off x="5278109" y="5026162"/>
            <a:ext cx="4320000" cy="360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lang="pt-BR" sz="1800" kern="1200" baseline="0" dirty="0" smtClean="0">
                <a:solidFill>
                  <a:schemeClr val="accent6"/>
                </a:solidFill>
                <a:latin typeface="+mj-lt"/>
                <a:ea typeface="+mn-ea"/>
                <a:cs typeface="Aharoni" panose="02010803020104030203" pitchFamily="2" charset="-79"/>
              </a:defRPr>
            </a:lvl1pPr>
            <a:lvl2pPr>
              <a:defRPr>
                <a:solidFill>
                  <a:sysClr val="windowText" lastClr="000000"/>
                </a:solidFill>
              </a:defRPr>
            </a:lvl2pPr>
            <a:lvl3pPr>
              <a:defRPr>
                <a:solidFill>
                  <a:sysClr val="windowText" lastClr="000000"/>
                </a:solidFill>
              </a:defRPr>
            </a:lvl3pPr>
            <a:lvl4pPr>
              <a:defRPr>
                <a:solidFill>
                  <a:sysClr val="windowText" lastClr="000000"/>
                </a:solidFill>
              </a:defRPr>
            </a:lvl4pPr>
            <a:lvl5pPr>
              <a:defRPr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pt-BR" dirty="0"/>
              <a:t>Realizada em DD/MM/AAAA</a:t>
            </a:r>
          </a:p>
        </p:txBody>
      </p:sp>
      <p:sp>
        <p:nvSpPr>
          <p:cNvPr id="21" name="Subtítulo 2"/>
          <p:cNvSpPr txBox="1">
            <a:spLocks/>
          </p:cNvSpPr>
          <p:nvPr userDrawn="1"/>
        </p:nvSpPr>
        <p:spPr>
          <a:xfrm>
            <a:off x="4816641" y="914592"/>
            <a:ext cx="4936890" cy="1080000"/>
          </a:xfrm>
          <a:prstGeom prst="rect">
            <a:avLst/>
          </a:prstGeom>
          <a:ln>
            <a:noFill/>
          </a:ln>
        </p:spPr>
        <p:txBody>
          <a:bodyPr anchor="ctr" anchorCtr="0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pt-BR" sz="4000" b="1" dirty="0">
                <a:solidFill>
                  <a:srgbClr val="231F20"/>
                </a:solidFill>
                <a:effectLst/>
                <a:latin typeface="+mj-lt"/>
                <a:cs typeface="Segoe UI Light" panose="020B0502040204020203" pitchFamily="34" charset="0"/>
              </a:rPr>
              <a:t>Método de Melhoria</a:t>
            </a:r>
            <a:r>
              <a:rPr lang="pt-BR" sz="4000" b="1" baseline="0" dirty="0">
                <a:solidFill>
                  <a:srgbClr val="231F20"/>
                </a:solidFill>
                <a:effectLst/>
                <a:latin typeface="+mj-lt"/>
                <a:cs typeface="Segoe UI Light" panose="020B0502040204020203" pitchFamily="34" charset="0"/>
              </a:rPr>
              <a:t> de Resultados - MMR</a:t>
            </a:r>
            <a:endParaRPr lang="pt-BR" sz="4000" b="1" dirty="0">
              <a:solidFill>
                <a:srgbClr val="231F20"/>
              </a:solidFill>
              <a:effectLst/>
              <a:latin typeface="+mj-lt"/>
              <a:cs typeface="Segoe UI Light" panose="020B0502040204020203" pitchFamily="34" charset="0"/>
            </a:endParaRPr>
          </a:p>
        </p:txBody>
      </p:sp>
      <p:sp>
        <p:nvSpPr>
          <p:cNvPr id="2" name="CaixaDeTexto 1"/>
          <p:cNvSpPr txBox="1"/>
          <p:nvPr userDrawn="1"/>
        </p:nvSpPr>
        <p:spPr>
          <a:xfrm>
            <a:off x="5278109" y="2488931"/>
            <a:ext cx="4320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t-BR" sz="2400" b="0" dirty="0">
                <a:solidFill>
                  <a:schemeClr val="accent6"/>
                </a:solidFill>
              </a:rPr>
              <a:t>Reunião de acompanhamento de planos e resultados - Nível 3</a:t>
            </a:r>
            <a:endParaRPr lang="pt-BR" sz="2400" b="0" u="sng" dirty="0">
              <a:solidFill>
                <a:schemeClr val="accent6"/>
              </a:solidFill>
            </a:endParaRP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10" hasCustomPrompt="1"/>
          </p:nvPr>
        </p:nvSpPr>
        <p:spPr>
          <a:xfrm>
            <a:off x="5278109" y="3698473"/>
            <a:ext cx="4320000" cy="1080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 i="0" cap="all" baseline="0">
                <a:solidFill>
                  <a:sysClr val="windowText" lastClr="000000"/>
                </a:solidFill>
              </a:defRPr>
            </a:lvl1pPr>
            <a:lvl2pPr>
              <a:defRPr>
                <a:solidFill>
                  <a:sysClr val="windowText" lastClr="000000"/>
                </a:solidFill>
              </a:defRPr>
            </a:lvl2pPr>
            <a:lvl3pPr>
              <a:defRPr>
                <a:solidFill>
                  <a:sysClr val="windowText" lastClr="000000"/>
                </a:solidFill>
              </a:defRPr>
            </a:lvl3pPr>
            <a:lvl4pPr>
              <a:defRPr>
                <a:solidFill>
                  <a:sysClr val="windowText" lastClr="000000"/>
                </a:solidFill>
              </a:defRPr>
            </a:lvl4pPr>
            <a:lvl5pPr>
              <a:defRPr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pt-BR" dirty="0"/>
              <a:t>escreva o nome da escola</a:t>
            </a:r>
          </a:p>
        </p:txBody>
      </p:sp>
      <p:pic>
        <p:nvPicPr>
          <p:cNvPr id="9" name="Imagem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8148" y="1118526"/>
            <a:ext cx="4578493" cy="4578493"/>
          </a:xfrm>
          <a:prstGeom prst="rect">
            <a:avLst/>
          </a:prstGeom>
        </p:spPr>
      </p:pic>
      <p:sp>
        <p:nvSpPr>
          <p:cNvPr id="7" name="Espaço Reservado para Texto 14">
            <a:extLst>
              <a:ext uri="{FF2B5EF4-FFF2-40B4-BE49-F238E27FC236}">
                <a16:creationId xmlns:a16="http://schemas.microsoft.com/office/drawing/2014/main" id="{AF580842-513C-4198-A8E4-6923DC9AE56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78110" y="5600694"/>
            <a:ext cx="4319999" cy="426389"/>
          </a:xfrm>
          <a:prstGeom prst="rect">
            <a:avLst/>
          </a:prstGeom>
        </p:spPr>
        <p:txBody>
          <a:bodyPr anchor="ctr"/>
          <a:lstStyle>
            <a:lvl1pPr>
              <a:defRPr lang="pt-BR" sz="1800" baseline="0" dirty="0">
                <a:solidFill>
                  <a:schemeClr val="accent6"/>
                </a:solidFill>
                <a:latin typeface="+mj-lt"/>
                <a:cs typeface="Aharoni" panose="02010803020104030203" pitchFamily="2" charset="-79"/>
              </a:defRPr>
            </a:lvl1pPr>
          </a:lstStyle>
          <a:p>
            <a:pPr marL="0" lvl="0" indent="0" algn="ctr">
              <a:buNone/>
            </a:pPr>
            <a:r>
              <a:rPr lang="pt-BR" dirty="0"/>
              <a:t>Plataforma utilizada: </a:t>
            </a:r>
            <a:r>
              <a:rPr lang="pt-BR" dirty="0" err="1"/>
              <a:t>xxxxxx</a:t>
            </a:r>
            <a:endParaRPr lang="pt-BR" dirty="0"/>
          </a:p>
        </p:txBody>
      </p:sp>
      <p:sp>
        <p:nvSpPr>
          <p:cNvPr id="11" name="Espaço Reservado para Texto 14"/>
          <p:cNvSpPr>
            <a:spLocks noGrp="1"/>
          </p:cNvSpPr>
          <p:nvPr>
            <p:ph type="body" sz="quarter" idx="13"/>
          </p:nvPr>
        </p:nvSpPr>
        <p:spPr>
          <a:xfrm>
            <a:off x="5278109" y="6241615"/>
            <a:ext cx="4320000" cy="360000"/>
          </a:xfrm>
          <a:prstGeom prst="rect">
            <a:avLst/>
          </a:prstGeom>
        </p:spPr>
        <p:txBody>
          <a:bodyPr anchor="ctr"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lang="pt-BR" sz="1800" kern="1200" baseline="0" dirty="0" smtClean="0">
                <a:solidFill>
                  <a:schemeClr val="accent6"/>
                </a:solidFill>
                <a:latin typeface="+mj-lt"/>
                <a:ea typeface="+mn-ea"/>
                <a:cs typeface="Aharoni" panose="02010803020104030203" pitchFamily="2" charset="-79"/>
              </a:defRPr>
            </a:lvl1pPr>
            <a:lvl2pPr>
              <a:defRPr>
                <a:solidFill>
                  <a:sysClr val="windowText" lastClr="000000"/>
                </a:solidFill>
              </a:defRPr>
            </a:lvl2pPr>
            <a:lvl3pPr>
              <a:defRPr>
                <a:solidFill>
                  <a:sysClr val="windowText" lastClr="000000"/>
                </a:solidFill>
              </a:defRPr>
            </a:lvl3pPr>
            <a:lvl4pPr>
              <a:defRPr>
                <a:solidFill>
                  <a:sysClr val="windowText" lastClr="000000"/>
                </a:solidFill>
              </a:defRPr>
            </a:lvl4pPr>
            <a:lvl5pPr>
              <a:defRPr>
                <a:solidFill>
                  <a:sysClr val="windowText" lastClr="000000"/>
                </a:solidFill>
              </a:defRPr>
            </a:lvl5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pt-BR" dirty="0">
              <a:solidFill>
                <a:schemeClr val="tx2"/>
              </a:solidFill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t-BR" dirty="0">
                <a:solidFill>
                  <a:schemeClr val="tx2"/>
                </a:solidFill>
              </a:rPr>
              <a:t>Número de participantes</a:t>
            </a:r>
            <a:r>
              <a:rPr lang="pt-BR" baseline="0" dirty="0">
                <a:solidFill>
                  <a:schemeClr val="tx2"/>
                </a:solidFill>
              </a:rPr>
              <a:t> na reunião:</a:t>
            </a:r>
            <a:endParaRPr lang="pt-BR" dirty="0">
              <a:solidFill>
                <a:schemeClr val="tx2"/>
              </a:solidFill>
            </a:endParaRPr>
          </a:p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92551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Ações complementa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14" name="CaixaDeTexto 13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 dirty="0"/>
              <a:t>Ações Complementares</a:t>
            </a:r>
          </a:p>
        </p:txBody>
      </p:sp>
      <p:sp>
        <p:nvSpPr>
          <p:cNvPr id="50" name="CaixaDeTexto 49"/>
          <p:cNvSpPr txBox="1"/>
          <p:nvPr userDrawn="1"/>
        </p:nvSpPr>
        <p:spPr>
          <a:xfrm>
            <a:off x="453000" y="878505"/>
            <a:ext cx="9000000" cy="144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Bef>
                <a:spcPts val="1200"/>
              </a:spcBef>
            </a:pPr>
            <a:r>
              <a:rPr lang="pt-BR" sz="2200" dirty="0">
                <a:solidFill>
                  <a:schemeClr val="accent6"/>
                </a:solidFill>
              </a:rPr>
              <a:t>Analisando</a:t>
            </a:r>
            <a:r>
              <a:rPr lang="pt-BR" sz="2200" baseline="0" dirty="0">
                <a:solidFill>
                  <a:schemeClr val="accent6"/>
                </a:solidFill>
              </a:rPr>
              <a:t> o </a:t>
            </a:r>
            <a:r>
              <a:rPr lang="pt-BR" sz="2200" b="1" baseline="0" dirty="0">
                <a:solidFill>
                  <a:schemeClr val="accent6"/>
                </a:solidFill>
              </a:rPr>
              <a:t>Plano de Melhoria </a:t>
            </a:r>
            <a:r>
              <a:rPr lang="pt-BR" sz="2200" baseline="0" dirty="0">
                <a:solidFill>
                  <a:schemeClr val="accent6"/>
                </a:solidFill>
              </a:rPr>
              <a:t>da nossa escola, identificamos a necessidade de fortalecê-lo com </a:t>
            </a:r>
            <a:r>
              <a:rPr lang="pt-BR" sz="2200" b="1" baseline="0" dirty="0">
                <a:solidFill>
                  <a:schemeClr val="accent6"/>
                </a:solidFill>
              </a:rPr>
              <a:t>ações complementares</a:t>
            </a:r>
            <a:r>
              <a:rPr lang="pt-BR" sz="2200" baseline="0" dirty="0">
                <a:solidFill>
                  <a:schemeClr val="accent6"/>
                </a:solidFill>
              </a:rPr>
              <a:t>.</a:t>
            </a:r>
          </a:p>
        </p:txBody>
      </p:sp>
      <p:sp>
        <p:nvSpPr>
          <p:cNvPr id="145" name="CaixaDeTexto 144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chemeClr val="accent6"/>
                </a:solidFill>
              </a:rPr>
              <a:pPr algn="r"/>
              <a:t>‹nº›</a:t>
            </a:fld>
            <a:endParaRPr lang="es-ES" sz="1200">
              <a:solidFill>
                <a:schemeClr val="accent6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  <p:sp>
        <p:nvSpPr>
          <p:cNvPr id="7" name="Espaço Reservado para Texto 42">
            <a:extLst>
              <a:ext uri="{FF2B5EF4-FFF2-40B4-BE49-F238E27FC236}">
                <a16:creationId xmlns:a16="http://schemas.microsoft.com/office/drawing/2014/main" id="{DC89F9E6-33E4-124E-B43B-D7A7AA58FBE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03372" y="2379120"/>
            <a:ext cx="8999999" cy="4081374"/>
          </a:xfrm>
          <a:prstGeom prst="rect">
            <a:avLst/>
          </a:prstGeom>
          <a:noFill/>
        </p:spPr>
        <p:txBody>
          <a:bodyPr tIns="36000" bIns="36000" anchor="t">
            <a:noAutofit/>
          </a:bodyPr>
          <a:lstStyle>
            <a:lvl1pPr marL="285750" indent="-285750" algn="just" defTabSz="457200" rtl="0" fontAlgn="base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pt-BR" altLang="pt-BR" sz="160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8575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altLang="pt-BR" sz="1600" dirty="0">
                <a:solidFill>
                  <a:schemeClr val="accent6"/>
                </a:solidFill>
              </a:rPr>
              <a:t>Liste e justifique os pontos em que as escolas  necessitam de apoio do Órgão Central:</a:t>
            </a:r>
          </a:p>
        </p:txBody>
      </p:sp>
    </p:spTree>
    <p:extLst>
      <p:ext uri="{BB962C8B-B14F-4D97-AF65-F5344CB8AC3E}">
        <p14:creationId xmlns:p14="http://schemas.microsoft.com/office/powerpoint/2010/main" val="3423767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Ações complementa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 userDrawn="1"/>
        </p:nvSpPr>
        <p:spPr>
          <a:xfrm>
            <a:off x="447876" y="2066795"/>
            <a:ext cx="9000000" cy="45980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/>
          </a:p>
        </p:txBody>
      </p:sp>
      <p:sp>
        <p:nvSpPr>
          <p:cNvPr id="9" name="Arredondar Retângulo no Mesmo Canto Lateral 8"/>
          <p:cNvSpPr/>
          <p:nvPr userDrawn="1"/>
        </p:nvSpPr>
        <p:spPr>
          <a:xfrm flipV="1">
            <a:off x="456480" y="1383678"/>
            <a:ext cx="9000000" cy="540000"/>
          </a:xfrm>
          <a:prstGeom prst="round2SameRect">
            <a:avLst/>
          </a:prstGeom>
          <a:solidFill>
            <a:srgbClr val="92D050">
              <a:alpha val="50196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 dirty="0"/>
          </a:p>
        </p:txBody>
      </p:sp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14" name="CaixaDeTexto 13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 dirty="0"/>
              <a:t>Gestão à</a:t>
            </a:r>
            <a:r>
              <a:rPr lang="pt-BR" baseline="0" noProof="0" dirty="0"/>
              <a:t> Vista</a:t>
            </a:r>
            <a:endParaRPr lang="pt-BR" noProof="0" dirty="0"/>
          </a:p>
        </p:txBody>
      </p:sp>
      <p:sp>
        <p:nvSpPr>
          <p:cNvPr id="145" name="CaixaDeTexto 144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chemeClr val="accent6"/>
                </a:solidFill>
              </a:rPr>
              <a:pPr algn="r"/>
              <a:t>‹nº›</a:t>
            </a:fld>
            <a:endParaRPr lang="es-ES" sz="1200">
              <a:solidFill>
                <a:schemeClr val="accent6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  <p:sp>
        <p:nvSpPr>
          <p:cNvPr id="8" name="CaixaDeTexto 7"/>
          <p:cNvSpPr txBox="1"/>
          <p:nvPr userDrawn="1"/>
        </p:nvSpPr>
        <p:spPr>
          <a:xfrm>
            <a:off x="453000" y="878505"/>
            <a:ext cx="9000000" cy="46267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Bef>
                <a:spcPts val="1200"/>
              </a:spcBef>
            </a:pPr>
            <a:r>
              <a:rPr lang="pt-BR" sz="2200" dirty="0">
                <a:solidFill>
                  <a:schemeClr val="accent6"/>
                </a:solidFill>
              </a:rPr>
              <a:t>O painel de Gestão à</a:t>
            </a:r>
            <a:r>
              <a:rPr lang="pt-BR" sz="2200" baseline="0" dirty="0">
                <a:solidFill>
                  <a:schemeClr val="accent6"/>
                </a:solidFill>
              </a:rPr>
              <a:t> Vista da </a:t>
            </a:r>
            <a:r>
              <a:rPr lang="pt-BR" sz="2200" b="0" dirty="0">
                <a:solidFill>
                  <a:schemeClr val="accent6"/>
                </a:solidFill>
              </a:rPr>
              <a:t>escola </a:t>
            </a:r>
            <a:r>
              <a:rPr lang="pt-BR" sz="2200" dirty="0">
                <a:solidFill>
                  <a:schemeClr val="accent6"/>
                </a:solidFill>
              </a:rPr>
              <a:t>foi atualizado</a:t>
            </a:r>
            <a:r>
              <a:rPr lang="pt-BR" sz="2200" baseline="0" dirty="0">
                <a:solidFill>
                  <a:schemeClr val="accent6"/>
                </a:solidFill>
              </a:rPr>
              <a:t> conforme foto/link abaixo.</a:t>
            </a:r>
            <a:endParaRPr lang="pt-BR" sz="2200" dirty="0">
              <a:solidFill>
                <a:schemeClr val="accent6"/>
              </a:solidFill>
            </a:endParaRPr>
          </a:p>
        </p:txBody>
      </p:sp>
      <p:sp>
        <p:nvSpPr>
          <p:cNvPr id="11" name="Espaço Reservado para Imagem 8"/>
          <p:cNvSpPr>
            <a:spLocks noGrp="1"/>
          </p:cNvSpPr>
          <p:nvPr>
            <p:ph type="pic" sz="quarter" idx="11" hasCustomPrompt="1"/>
          </p:nvPr>
        </p:nvSpPr>
        <p:spPr>
          <a:xfrm>
            <a:off x="447876" y="2079904"/>
            <a:ext cx="8999999" cy="4598096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2000" i="0" baseline="0">
                <a:solidFill>
                  <a:schemeClr val="accent6"/>
                </a:solidFill>
              </a:defRPr>
            </a:lvl1pPr>
          </a:lstStyle>
          <a:p>
            <a:r>
              <a:rPr lang="pt-BR" dirty="0"/>
              <a:t>Insira uma foto do painel de Gestão à Vista da escola atualizado e/ou link do painel virtual.</a:t>
            </a:r>
            <a:endParaRPr lang="es-ES" dirty="0"/>
          </a:p>
        </p:txBody>
      </p:sp>
      <p:sp>
        <p:nvSpPr>
          <p:cNvPr id="2" name="CaixaDeTexto 1"/>
          <p:cNvSpPr txBox="1"/>
          <p:nvPr userDrawn="1"/>
        </p:nvSpPr>
        <p:spPr>
          <a:xfrm>
            <a:off x="456480" y="1441740"/>
            <a:ext cx="88751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solidFill>
                  <a:schemeClr val="tx2"/>
                </a:solidFill>
              </a:rPr>
              <a:t>Escreva o nome da escola</a:t>
            </a:r>
          </a:p>
        </p:txBody>
      </p:sp>
    </p:spTree>
    <p:extLst>
      <p:ext uri="{BB962C8B-B14F-4D97-AF65-F5344CB8AC3E}">
        <p14:creationId xmlns:p14="http://schemas.microsoft.com/office/powerpoint/2010/main" val="2559823408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Próximos pass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14" name="CaixaDeTexto 13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 dirty="0"/>
              <a:t>Conclusões</a:t>
            </a:r>
            <a:r>
              <a:rPr lang="pt-BR" baseline="0" noProof="0" dirty="0"/>
              <a:t> da Reunião</a:t>
            </a:r>
            <a:endParaRPr lang="pt-BR" noProof="0" dirty="0"/>
          </a:p>
        </p:txBody>
      </p:sp>
      <p:sp>
        <p:nvSpPr>
          <p:cNvPr id="145" name="CaixaDeTexto 144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chemeClr val="accent6"/>
                </a:solidFill>
              </a:rPr>
              <a:pPr algn="r"/>
              <a:t>‹nº›</a:t>
            </a:fld>
            <a:endParaRPr lang="es-ES" sz="1200" dirty="0">
              <a:solidFill>
                <a:schemeClr val="accent6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952812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Próximos pass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14" name="CaixaDeTexto 13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 dirty="0">
                <a:solidFill>
                  <a:schemeClr val="accent6"/>
                </a:solidFill>
              </a:rPr>
              <a:t>Engajamento</a:t>
            </a:r>
            <a:r>
              <a:rPr lang="pt-BR" baseline="0" noProof="0" dirty="0">
                <a:solidFill>
                  <a:schemeClr val="accent6"/>
                </a:solidFill>
              </a:rPr>
              <a:t> Escolar</a:t>
            </a:r>
            <a:endParaRPr lang="pt-BR" noProof="0" dirty="0">
              <a:solidFill>
                <a:schemeClr val="accent6"/>
              </a:solidFill>
            </a:endParaRPr>
          </a:p>
        </p:txBody>
      </p:sp>
      <p:sp>
        <p:nvSpPr>
          <p:cNvPr id="145" name="CaixaDeTexto 144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chemeClr val="accent6"/>
                </a:solidFill>
              </a:rPr>
              <a:pPr algn="r"/>
              <a:t>‹nº›</a:t>
            </a:fld>
            <a:endParaRPr lang="es-ES" sz="1200" dirty="0">
              <a:solidFill>
                <a:schemeClr val="accent6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F42DFAE1-3131-374A-8919-39B8F5D6982C}"/>
              </a:ext>
            </a:extLst>
          </p:cNvPr>
          <p:cNvSpPr txBox="1"/>
          <p:nvPr userDrawn="1"/>
        </p:nvSpPr>
        <p:spPr>
          <a:xfrm>
            <a:off x="153456" y="926614"/>
            <a:ext cx="9627480" cy="55713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 anchor="ctr">
            <a:noAutofit/>
          </a:bodyPr>
          <a:lstStyle/>
          <a:p>
            <a:pPr algn="l"/>
            <a:endParaRPr lang="en-US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495122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Próximos pass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14" name="CaixaDeTexto 13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 dirty="0">
                <a:solidFill>
                  <a:schemeClr val="accent6"/>
                </a:solidFill>
              </a:rPr>
              <a:t>Engajamento</a:t>
            </a:r>
            <a:r>
              <a:rPr lang="pt-BR" baseline="0" noProof="0" dirty="0">
                <a:solidFill>
                  <a:schemeClr val="accent6"/>
                </a:solidFill>
              </a:rPr>
              <a:t> Escolar</a:t>
            </a:r>
            <a:endParaRPr lang="pt-BR" noProof="0" dirty="0">
              <a:solidFill>
                <a:schemeClr val="accent6"/>
              </a:solidFill>
            </a:endParaRPr>
          </a:p>
        </p:txBody>
      </p:sp>
      <p:sp>
        <p:nvSpPr>
          <p:cNvPr id="145" name="CaixaDeTexto 144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chemeClr val="accent6"/>
                </a:solidFill>
              </a:rPr>
              <a:pPr algn="r"/>
              <a:t>‹nº›</a:t>
            </a:fld>
            <a:endParaRPr lang="es-ES" sz="1200" dirty="0">
              <a:solidFill>
                <a:schemeClr val="accent6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  <p:sp>
        <p:nvSpPr>
          <p:cNvPr id="21" name="Retângulo 20">
            <a:extLst>
              <a:ext uri="{FF2B5EF4-FFF2-40B4-BE49-F238E27FC236}">
                <a16:creationId xmlns:a16="http://schemas.microsoft.com/office/drawing/2014/main" id="{B129C422-2F87-E14B-9800-5D833C0EE18B}"/>
              </a:ext>
            </a:extLst>
          </p:cNvPr>
          <p:cNvSpPr/>
          <p:nvPr userDrawn="1"/>
        </p:nvSpPr>
        <p:spPr>
          <a:xfrm>
            <a:off x="167652" y="939800"/>
            <a:ext cx="9613284" cy="5778500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endParaRPr lang="pt-BR" altLang="pt-BR" sz="18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821309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Próximos pass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14" name="CaixaDeTexto 13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 dirty="0">
                <a:solidFill>
                  <a:schemeClr val="accent6"/>
                </a:solidFill>
              </a:rPr>
              <a:t>Engajamento</a:t>
            </a:r>
            <a:r>
              <a:rPr lang="pt-BR" baseline="0" noProof="0" dirty="0">
                <a:solidFill>
                  <a:schemeClr val="accent6"/>
                </a:solidFill>
              </a:rPr>
              <a:t> Escolar</a:t>
            </a:r>
            <a:endParaRPr lang="pt-BR" noProof="0" dirty="0">
              <a:solidFill>
                <a:schemeClr val="accent6"/>
              </a:solidFill>
            </a:endParaRPr>
          </a:p>
        </p:txBody>
      </p:sp>
      <p:sp>
        <p:nvSpPr>
          <p:cNvPr id="145" name="CaixaDeTexto 144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chemeClr val="accent6"/>
                </a:solidFill>
              </a:rPr>
              <a:pPr algn="r"/>
              <a:t>‹nº›</a:t>
            </a:fld>
            <a:endParaRPr lang="es-ES" sz="1200" dirty="0">
              <a:solidFill>
                <a:schemeClr val="accent6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F42DFAE1-3131-374A-8919-39B8F5D6982C}"/>
              </a:ext>
            </a:extLst>
          </p:cNvPr>
          <p:cNvSpPr txBox="1"/>
          <p:nvPr userDrawn="1"/>
        </p:nvSpPr>
        <p:spPr>
          <a:xfrm>
            <a:off x="153456" y="926614"/>
            <a:ext cx="9627480" cy="10589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 anchor="ctr">
            <a:noAutofit/>
          </a:bodyPr>
          <a:lstStyle/>
          <a:p>
            <a:pPr algn="l"/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B129C422-2F87-E14B-9800-5D833C0EE18B}"/>
              </a:ext>
            </a:extLst>
          </p:cNvPr>
          <p:cNvSpPr/>
          <p:nvPr userDrawn="1"/>
        </p:nvSpPr>
        <p:spPr>
          <a:xfrm>
            <a:off x="167652" y="2070100"/>
            <a:ext cx="9613284" cy="4427900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endParaRPr lang="pt-BR" altLang="pt-BR" sz="18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2110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Ações implement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15"/>
          <p:cNvSpPr/>
          <p:nvPr userDrawn="1"/>
        </p:nvSpPr>
        <p:spPr>
          <a:xfrm>
            <a:off x="5697179" y="3073470"/>
            <a:ext cx="3722521" cy="36045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/>
          </a:p>
        </p:txBody>
      </p:sp>
      <p:sp>
        <p:nvSpPr>
          <p:cNvPr id="6" name="Retângulo 5"/>
          <p:cNvSpPr/>
          <p:nvPr userDrawn="1"/>
        </p:nvSpPr>
        <p:spPr>
          <a:xfrm>
            <a:off x="452999" y="3086100"/>
            <a:ext cx="5128935" cy="36671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/>
          </a:p>
        </p:txBody>
      </p:sp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14" name="CaixaDeTexto 13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baseline="0" noProof="0" dirty="0"/>
              <a:t> Engajamento Escolar</a:t>
            </a:r>
            <a:endParaRPr lang="pt-BR" noProof="0" dirty="0"/>
          </a:p>
        </p:txBody>
      </p:sp>
      <p:sp>
        <p:nvSpPr>
          <p:cNvPr id="50" name="CaixaDeTexto 49"/>
          <p:cNvSpPr txBox="1"/>
          <p:nvPr userDrawn="1"/>
        </p:nvSpPr>
        <p:spPr>
          <a:xfrm>
            <a:off x="426640" y="740673"/>
            <a:ext cx="9000000" cy="39370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Bef>
                <a:spcPts val="1200"/>
              </a:spcBef>
            </a:pPr>
            <a:r>
              <a:rPr lang="pt-BR" sz="2200" dirty="0">
                <a:solidFill>
                  <a:schemeClr val="accent6"/>
                </a:solidFill>
              </a:rPr>
              <a:t>Dentre as ações de Busca Ativa que a </a:t>
            </a:r>
            <a:r>
              <a:rPr lang="pt-BR" sz="2200" b="1" dirty="0">
                <a:solidFill>
                  <a:schemeClr val="accent6"/>
                </a:solidFill>
              </a:rPr>
              <a:t>escola </a:t>
            </a:r>
            <a:r>
              <a:rPr lang="pt-BR" sz="2200" dirty="0">
                <a:solidFill>
                  <a:schemeClr val="accent6"/>
                </a:solidFill>
              </a:rPr>
              <a:t>implementou no último</a:t>
            </a:r>
            <a:r>
              <a:rPr lang="pt-BR" sz="2200" baseline="0" dirty="0">
                <a:solidFill>
                  <a:schemeClr val="accent6"/>
                </a:solidFill>
              </a:rPr>
              <a:t> bimestre</a:t>
            </a:r>
            <a:r>
              <a:rPr lang="pt-BR" sz="2200" dirty="0">
                <a:solidFill>
                  <a:schemeClr val="accent6"/>
                </a:solidFill>
              </a:rPr>
              <a:t> a mais interessante.</a:t>
            </a:r>
          </a:p>
        </p:txBody>
      </p:sp>
      <p:sp>
        <p:nvSpPr>
          <p:cNvPr id="145" name="CaixaDeTexto 144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chemeClr val="accent6"/>
                </a:solidFill>
              </a:rPr>
              <a:pPr algn="r"/>
              <a:t>‹nº›</a:t>
            </a:fld>
            <a:endParaRPr lang="es-ES" sz="1200">
              <a:solidFill>
                <a:schemeClr val="accent6"/>
              </a:solidFill>
            </a:endParaRPr>
          </a:p>
        </p:txBody>
      </p:sp>
      <p:sp>
        <p:nvSpPr>
          <p:cNvPr id="5" name="Arredondar Retângulo no Mesmo Canto Lateral 4"/>
          <p:cNvSpPr/>
          <p:nvPr userDrawn="1"/>
        </p:nvSpPr>
        <p:spPr>
          <a:xfrm flipV="1">
            <a:off x="452999" y="1499380"/>
            <a:ext cx="9000000" cy="1475330"/>
          </a:xfrm>
          <a:prstGeom prst="round2SameRect">
            <a:avLst/>
          </a:prstGeom>
          <a:solidFill>
            <a:srgbClr val="92D050">
              <a:alpha val="50196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 hasCustomPrompt="1"/>
          </p:nvPr>
        </p:nvSpPr>
        <p:spPr>
          <a:xfrm>
            <a:off x="452999" y="3086100"/>
            <a:ext cx="5088697" cy="3667136"/>
          </a:xfrm>
          <a:prstGeom prst="rect">
            <a:avLst/>
          </a:prstGeom>
        </p:spPr>
        <p:txBody>
          <a:bodyPr lIns="108000" tIns="108000" rIns="108000" bIns="36000"/>
          <a:lstStyle>
            <a:lvl1pPr marL="0" indent="0" algn="l">
              <a:buNone/>
              <a:defRPr sz="2000">
                <a:solidFill>
                  <a:schemeClr val="accent6"/>
                </a:solidFill>
              </a:defRPr>
            </a:lvl1pPr>
            <a:lvl2pPr>
              <a:defRPr sz="2000">
                <a:solidFill>
                  <a:schemeClr val="accent6"/>
                </a:solidFill>
              </a:defRPr>
            </a:lvl2pPr>
            <a:lvl3pPr>
              <a:defRPr sz="1800">
                <a:solidFill>
                  <a:schemeClr val="accent6"/>
                </a:solidFill>
              </a:defRPr>
            </a:lvl3pPr>
            <a:lvl4pPr>
              <a:defRPr sz="1600">
                <a:solidFill>
                  <a:schemeClr val="accent6"/>
                </a:solidFill>
              </a:defRPr>
            </a:lvl4pPr>
            <a:lvl5pPr>
              <a:defRPr sz="1600">
                <a:solidFill>
                  <a:schemeClr val="accent6"/>
                </a:solidFill>
              </a:defRPr>
            </a:lvl5pPr>
          </a:lstStyle>
          <a:p>
            <a:pPr lvl="0"/>
            <a:r>
              <a:rPr lang="pt-BR" dirty="0"/>
              <a:t>Breve descrição da ação.</a:t>
            </a:r>
          </a:p>
        </p:txBody>
      </p:sp>
      <p:sp>
        <p:nvSpPr>
          <p:cNvPr id="9" name="Espaço Reservado para Imagem 8"/>
          <p:cNvSpPr>
            <a:spLocks noGrp="1"/>
          </p:cNvSpPr>
          <p:nvPr>
            <p:ph type="pic" sz="quarter" idx="11" hasCustomPrompt="1"/>
          </p:nvPr>
        </p:nvSpPr>
        <p:spPr>
          <a:xfrm>
            <a:off x="5756837" y="3086100"/>
            <a:ext cx="3616142" cy="3591900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2000" baseline="0">
                <a:solidFill>
                  <a:schemeClr val="accent6"/>
                </a:solidFill>
              </a:defRPr>
            </a:lvl1pPr>
          </a:lstStyle>
          <a:p>
            <a:r>
              <a:rPr lang="pt-BR" dirty="0"/>
              <a:t>Insira uma evidência da ação sendo implementada.</a:t>
            </a:r>
            <a:endParaRPr lang="es-ES" dirty="0"/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13" hasCustomPrompt="1"/>
          </p:nvPr>
        </p:nvSpPr>
        <p:spPr>
          <a:xfrm>
            <a:off x="486298" y="1517161"/>
            <a:ext cx="8933402" cy="140492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000" b="0" i="0" cap="none" baseline="0">
                <a:solidFill>
                  <a:sysClr val="windowText" lastClr="000000"/>
                </a:solidFill>
              </a:defRPr>
            </a:lvl1pPr>
            <a:lvl2pPr>
              <a:defRPr>
                <a:solidFill>
                  <a:sysClr val="windowText" lastClr="000000"/>
                </a:solidFill>
              </a:defRPr>
            </a:lvl2pPr>
            <a:lvl3pPr>
              <a:defRPr>
                <a:solidFill>
                  <a:sysClr val="windowText" lastClr="000000"/>
                </a:solidFill>
              </a:defRPr>
            </a:lvl3pPr>
            <a:lvl4pPr>
              <a:defRPr>
                <a:solidFill>
                  <a:sysClr val="windowText" lastClr="000000"/>
                </a:solidFill>
              </a:defRPr>
            </a:lvl4pPr>
            <a:lvl5pPr>
              <a:defRPr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pt-BR" dirty="0"/>
              <a:t>Nome da ação:</a:t>
            </a:r>
          </a:p>
          <a:p>
            <a:pPr lvl="0"/>
            <a:r>
              <a:rPr lang="pt-BR" dirty="0"/>
              <a:t>Objetivo:</a:t>
            </a:r>
          </a:p>
          <a:p>
            <a:pPr lvl="0"/>
            <a:r>
              <a:rPr lang="pt-BR" dirty="0"/>
              <a:t>Público Alvo:</a:t>
            </a:r>
          </a:p>
          <a:p>
            <a:pPr lvl="0"/>
            <a:r>
              <a:rPr lang="pt-BR" dirty="0"/>
              <a:t>Resultados (quantos alunos resgatou):</a:t>
            </a:r>
          </a:p>
        </p:txBody>
      </p:sp>
      <p:pic>
        <p:nvPicPr>
          <p:cNvPr id="12" name="Imagem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306111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uxograma: Entrada manual 2"/>
          <p:cNvSpPr/>
          <p:nvPr userDrawn="1"/>
        </p:nvSpPr>
        <p:spPr>
          <a:xfrm rot="16200000" flipV="1">
            <a:off x="960298" y="643704"/>
            <a:ext cx="688405" cy="2735999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6600000" sx="101000" sy="101000" algn="tl" rotWithShape="0">
              <a:schemeClr val="bg1">
                <a:lumMod val="50000"/>
                <a:alpha val="63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lvl="0" algn="ctr"/>
            <a:endParaRPr lang="es-ES" b="1"/>
          </a:p>
        </p:txBody>
      </p:sp>
      <p:sp>
        <p:nvSpPr>
          <p:cNvPr id="25" name="Fluxograma: Entrada manual 24"/>
          <p:cNvSpPr/>
          <p:nvPr userDrawn="1"/>
        </p:nvSpPr>
        <p:spPr>
          <a:xfrm rot="16200000" flipV="1">
            <a:off x="960297" y="4408394"/>
            <a:ext cx="688405" cy="2735999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6600000" sx="101000" sy="101000" algn="tl" rotWithShape="0">
              <a:schemeClr val="bg1">
                <a:lumMod val="50000"/>
                <a:alpha val="63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lvl="0" algn="ctr"/>
            <a:endParaRPr lang="es-ES" b="1"/>
          </a:p>
        </p:txBody>
      </p:sp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15" name="Retângulo 14"/>
          <p:cNvSpPr/>
          <p:nvPr userDrawn="1"/>
        </p:nvSpPr>
        <p:spPr>
          <a:xfrm>
            <a:off x="3203848" y="1684700"/>
            <a:ext cx="6480000" cy="72000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pt-BR" sz="2400" b="1">
                <a:solidFill>
                  <a:schemeClr val="accent1">
                    <a:lumMod val="75000"/>
                  </a:schemeClr>
                </a:solidFill>
              </a:rPr>
              <a:t>1.	Painel de Metas</a:t>
            </a:r>
          </a:p>
        </p:txBody>
      </p:sp>
      <p:grpSp>
        <p:nvGrpSpPr>
          <p:cNvPr id="2" name="Grupo 1"/>
          <p:cNvGrpSpPr/>
          <p:nvPr userDrawn="1"/>
        </p:nvGrpSpPr>
        <p:grpSpPr>
          <a:xfrm>
            <a:off x="-63500" y="2939614"/>
            <a:ext cx="9747348" cy="756477"/>
            <a:chOff x="-63500" y="2922398"/>
            <a:chExt cx="9747348" cy="756477"/>
          </a:xfrm>
        </p:grpSpPr>
        <p:sp>
          <p:nvSpPr>
            <p:cNvPr id="23" name="Fluxograma: Entrada manual 22"/>
            <p:cNvSpPr/>
            <p:nvPr userDrawn="1"/>
          </p:nvSpPr>
          <p:spPr>
            <a:xfrm rot="16200000" flipV="1">
              <a:off x="960297" y="1898601"/>
              <a:ext cx="688405" cy="2735999"/>
            </a:xfrm>
            <a:prstGeom prst="flowChartManualInpu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88900" dist="38100" dir="6600000" sx="101000" sy="101000" algn="tl" rotWithShape="0">
                <a:schemeClr val="bg1">
                  <a:lumMod val="50000"/>
                  <a:alpha val="63000"/>
                </a:scheme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46800" rIns="36000" rtlCol="0" anchor="t"/>
            <a:lstStyle/>
            <a:p>
              <a:pPr lvl="0" algn="ctr"/>
              <a:endParaRPr lang="es-ES" b="1"/>
            </a:p>
          </p:txBody>
        </p:sp>
        <p:sp>
          <p:nvSpPr>
            <p:cNvPr id="14" name="Retângulo 13"/>
            <p:cNvSpPr/>
            <p:nvPr userDrawn="1"/>
          </p:nvSpPr>
          <p:spPr>
            <a:xfrm>
              <a:off x="3203848" y="2958875"/>
              <a:ext cx="6480000" cy="720000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/>
            <a:p>
              <a:r>
                <a:rPr lang="pt-BR" sz="2400" b="1">
                  <a:solidFill>
                    <a:srgbClr val="FFD400">
                      <a:lumMod val="75000"/>
                    </a:srgbClr>
                  </a:solidFill>
                </a:rPr>
                <a:t>2.	Acompanhando os Planos de Melhoria</a:t>
              </a:r>
            </a:p>
          </p:txBody>
        </p:sp>
        <p:pic>
          <p:nvPicPr>
            <p:cNvPr id="16" name="Picture 3" descr="C:\Users\Consultor\Downloads\note (1).png"/>
            <p:cNvPicPr>
              <a:picLocks noChangeAspect="1" noChangeArrowheads="1"/>
            </p:cNvPicPr>
            <p:nvPr userDrawn="1"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GlowEdges/>
                      </a14:imgEffect>
                      <a14:imgEffect>
                        <a14:brightnessContrast bright="-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7283" y="3016960"/>
              <a:ext cx="504000" cy="50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9" name="Gráfico 10" descr="Lista de verificação"/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25339" y="1674414"/>
            <a:ext cx="681493" cy="681493"/>
          </a:xfrm>
          <a:prstGeom prst="rect">
            <a:avLst/>
          </a:prstGeom>
        </p:spPr>
      </p:pic>
      <p:sp>
        <p:nvSpPr>
          <p:cNvPr id="21" name="Retângulo 20"/>
          <p:cNvSpPr/>
          <p:nvPr userDrawn="1"/>
        </p:nvSpPr>
        <p:spPr>
          <a:xfrm>
            <a:off x="3203848" y="5416395"/>
            <a:ext cx="6480000" cy="72000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pt-BR" sz="2400" b="1">
                <a:solidFill>
                  <a:schemeClr val="accent6">
                    <a:lumMod val="90000"/>
                    <a:lumOff val="10000"/>
                  </a:schemeClr>
                </a:solidFill>
              </a:rPr>
              <a:t>4.	Encerramento</a:t>
            </a:r>
          </a:p>
        </p:txBody>
      </p:sp>
      <p:sp>
        <p:nvSpPr>
          <p:cNvPr id="7" name="CaixaDeTexto 6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/>
              <a:t>Pauta da Reunião</a:t>
            </a:r>
            <a:endParaRPr lang="es-ES"/>
          </a:p>
        </p:txBody>
      </p:sp>
      <p:pic>
        <p:nvPicPr>
          <p:cNvPr id="18" name="Imagem 17"/>
          <p:cNvPicPr>
            <a:picLocks noChangeAspect="1"/>
          </p:cNvPicPr>
          <p:nvPr userDrawn="1"/>
        </p:nvPicPr>
        <p:blipFill>
          <a:blip r:embed="rId6" cstate="print">
            <a:duotone>
              <a:prstClr val="black"/>
              <a:schemeClr val="accent6">
                <a:lumMod val="75000"/>
                <a:lumOff val="2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786" y="5506393"/>
            <a:ext cx="540000" cy="540000"/>
          </a:xfrm>
          <a:prstGeom prst="rect">
            <a:avLst/>
          </a:prstGeom>
        </p:spPr>
      </p:pic>
      <p:pic>
        <p:nvPicPr>
          <p:cNvPr id="20" name="Imagem 19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  <p:grpSp>
        <p:nvGrpSpPr>
          <p:cNvPr id="4" name="Grupo 3"/>
          <p:cNvGrpSpPr/>
          <p:nvPr userDrawn="1"/>
        </p:nvGrpSpPr>
        <p:grpSpPr>
          <a:xfrm>
            <a:off x="-63499" y="4122603"/>
            <a:ext cx="9747347" cy="720000"/>
            <a:chOff x="-63499" y="4122603"/>
            <a:chExt cx="9747347" cy="720000"/>
          </a:xfrm>
        </p:grpSpPr>
        <p:sp>
          <p:nvSpPr>
            <p:cNvPr id="24" name="Fluxograma: Entrada manual 23"/>
            <p:cNvSpPr/>
            <p:nvPr userDrawn="1"/>
          </p:nvSpPr>
          <p:spPr>
            <a:xfrm rot="16200000" flipV="1">
              <a:off x="960298" y="3098806"/>
              <a:ext cx="688405" cy="2735999"/>
            </a:xfrm>
            <a:prstGeom prst="flowChartManualInpu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88900" dist="38100" dir="6600000" sx="101000" sy="101000" algn="tl" rotWithShape="0">
                <a:schemeClr val="bg1">
                  <a:lumMod val="50000"/>
                  <a:alpha val="63000"/>
                </a:scheme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46800" rIns="36000" rtlCol="0" anchor="t"/>
            <a:lstStyle/>
            <a:p>
              <a:pPr lvl="0" algn="ctr"/>
              <a:endParaRPr lang="es-ES" b="1"/>
            </a:p>
          </p:txBody>
        </p:sp>
        <p:sp>
          <p:nvSpPr>
            <p:cNvPr id="17" name="Retângulo 16"/>
            <p:cNvSpPr/>
            <p:nvPr userDrawn="1"/>
          </p:nvSpPr>
          <p:spPr>
            <a:xfrm>
              <a:off x="3203848" y="4122603"/>
              <a:ext cx="6480000" cy="720000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/>
            <a:p>
              <a:r>
                <a:rPr lang="pt-BR" sz="2400" b="1">
                  <a:solidFill>
                    <a:schemeClr val="accent4">
                      <a:lumMod val="50000"/>
                    </a:schemeClr>
                  </a:solidFill>
                </a:rPr>
                <a:t>3.	</a:t>
              </a:r>
              <a:r>
                <a:rPr lang="pt-BR" sz="2400" b="1" baseline="0">
                  <a:solidFill>
                    <a:schemeClr val="accent4">
                      <a:lumMod val="50000"/>
                    </a:schemeClr>
                  </a:solidFill>
                </a:rPr>
                <a:t>Apresentação das Escolas</a:t>
              </a:r>
              <a:endParaRPr lang="pt-BR" sz="2400" b="1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22" name="Gráfico 4" descr="Quadro-negro"/>
            <p:cNvPicPr>
              <a:picLocks noChangeAspect="1"/>
            </p:cNvPicPr>
            <p:nvPr userDrawn="1"/>
          </p:nvPicPr>
          <p:blipFill>
            <a:blip r:embed="rId8"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203937" y="4122603"/>
              <a:ext cx="718004" cy="71800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01867893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27" name="CaixaDeTexto 26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/>
              <a:t>Pauta da Reunião</a:t>
            </a:r>
            <a:endParaRPr lang="es-ES"/>
          </a:p>
        </p:txBody>
      </p:sp>
      <p:pic>
        <p:nvPicPr>
          <p:cNvPr id="17" name="Imagem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  <p:sp>
        <p:nvSpPr>
          <p:cNvPr id="40" name="Fluxograma: Entrada manual 39"/>
          <p:cNvSpPr/>
          <p:nvPr userDrawn="1"/>
        </p:nvSpPr>
        <p:spPr>
          <a:xfrm rot="16200000" flipV="1">
            <a:off x="960298" y="643704"/>
            <a:ext cx="688405" cy="2735999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6600000" sx="101000" sy="101000" algn="tl" rotWithShape="0">
              <a:schemeClr val="bg1">
                <a:lumMod val="50000"/>
                <a:alpha val="63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lvl="0" algn="ctr"/>
            <a:endParaRPr lang="es-ES" b="1"/>
          </a:p>
        </p:txBody>
      </p:sp>
      <p:sp>
        <p:nvSpPr>
          <p:cNvPr id="41" name="Fluxograma: Entrada manual 40"/>
          <p:cNvSpPr/>
          <p:nvPr userDrawn="1"/>
        </p:nvSpPr>
        <p:spPr>
          <a:xfrm rot="16200000" flipV="1">
            <a:off x="960297" y="4408394"/>
            <a:ext cx="688405" cy="2735999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6600000" sx="101000" sy="101000" algn="tl" rotWithShape="0">
              <a:schemeClr val="bg1">
                <a:lumMod val="50000"/>
                <a:alpha val="63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lvl="0" algn="ctr"/>
            <a:endParaRPr lang="es-ES" b="1"/>
          </a:p>
        </p:txBody>
      </p:sp>
      <p:sp>
        <p:nvSpPr>
          <p:cNvPr id="42" name="Retângulo 41"/>
          <p:cNvSpPr/>
          <p:nvPr userDrawn="1"/>
        </p:nvSpPr>
        <p:spPr>
          <a:xfrm>
            <a:off x="3203848" y="1684700"/>
            <a:ext cx="6480000" cy="72000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pt-BR" sz="2400" b="1">
                <a:solidFill>
                  <a:schemeClr val="accent1">
                    <a:lumMod val="75000"/>
                  </a:schemeClr>
                </a:solidFill>
              </a:rPr>
              <a:t>1.	Painel de Metas</a:t>
            </a:r>
          </a:p>
        </p:txBody>
      </p:sp>
      <p:grpSp>
        <p:nvGrpSpPr>
          <p:cNvPr id="43" name="Grupo 42"/>
          <p:cNvGrpSpPr/>
          <p:nvPr userDrawn="1"/>
        </p:nvGrpSpPr>
        <p:grpSpPr>
          <a:xfrm>
            <a:off x="-63500" y="2939614"/>
            <a:ext cx="9747348" cy="756477"/>
            <a:chOff x="-63500" y="2922398"/>
            <a:chExt cx="9747348" cy="756477"/>
          </a:xfrm>
        </p:grpSpPr>
        <p:sp>
          <p:nvSpPr>
            <p:cNvPr id="44" name="Fluxograma: Entrada manual 43"/>
            <p:cNvSpPr/>
            <p:nvPr userDrawn="1"/>
          </p:nvSpPr>
          <p:spPr>
            <a:xfrm rot="16200000" flipV="1">
              <a:off x="960297" y="1898601"/>
              <a:ext cx="688405" cy="2735999"/>
            </a:xfrm>
            <a:prstGeom prst="flowChartManualInpu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88900" dist="38100" dir="6600000" sx="101000" sy="101000" algn="tl" rotWithShape="0">
                <a:schemeClr val="bg1">
                  <a:lumMod val="50000"/>
                  <a:alpha val="63000"/>
                </a:scheme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46800" rIns="36000" rtlCol="0" anchor="t"/>
            <a:lstStyle/>
            <a:p>
              <a:pPr lvl="0" algn="ctr"/>
              <a:endParaRPr lang="es-ES" b="1"/>
            </a:p>
          </p:txBody>
        </p:sp>
        <p:sp>
          <p:nvSpPr>
            <p:cNvPr id="45" name="Retângulo 44"/>
            <p:cNvSpPr/>
            <p:nvPr userDrawn="1"/>
          </p:nvSpPr>
          <p:spPr>
            <a:xfrm>
              <a:off x="3203848" y="2958875"/>
              <a:ext cx="6480000" cy="720000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/>
            <a:p>
              <a:r>
                <a:rPr lang="pt-BR" sz="2400" b="1">
                  <a:solidFill>
                    <a:srgbClr val="FFD400">
                      <a:lumMod val="75000"/>
                    </a:srgbClr>
                  </a:solidFill>
                </a:rPr>
                <a:t>2.	Acompanhando os Planos de Melhoria</a:t>
              </a:r>
            </a:p>
          </p:txBody>
        </p:sp>
        <p:pic>
          <p:nvPicPr>
            <p:cNvPr id="46" name="Picture 3" descr="C:\Users\Consultor\Downloads\note (1).png"/>
            <p:cNvPicPr>
              <a:picLocks noChangeAspect="1" noChangeArrowheads="1"/>
            </p:cNvPicPr>
            <p:nvPr userDrawn="1"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GlowEdges/>
                      </a14:imgEffect>
                      <a14:imgEffect>
                        <a14:brightnessContrast bright="-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7283" y="3016960"/>
              <a:ext cx="504000" cy="50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7" name="Gráfico 10" descr="Lista de verificação"/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225339" y="1674414"/>
            <a:ext cx="681493" cy="681493"/>
          </a:xfrm>
          <a:prstGeom prst="rect">
            <a:avLst/>
          </a:prstGeom>
        </p:spPr>
      </p:pic>
      <p:sp>
        <p:nvSpPr>
          <p:cNvPr id="48" name="Retângulo 47"/>
          <p:cNvSpPr/>
          <p:nvPr userDrawn="1"/>
        </p:nvSpPr>
        <p:spPr>
          <a:xfrm>
            <a:off x="3203848" y="5416395"/>
            <a:ext cx="6480000" cy="72000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pt-BR" sz="2400" b="1">
                <a:solidFill>
                  <a:schemeClr val="accent6">
                    <a:lumMod val="90000"/>
                    <a:lumOff val="10000"/>
                  </a:schemeClr>
                </a:solidFill>
              </a:rPr>
              <a:t>4.	Encerramento</a:t>
            </a:r>
          </a:p>
        </p:txBody>
      </p:sp>
      <p:pic>
        <p:nvPicPr>
          <p:cNvPr id="49" name="Imagem 48"/>
          <p:cNvPicPr>
            <a:picLocks noChangeAspect="1"/>
          </p:cNvPicPr>
          <p:nvPr userDrawn="1"/>
        </p:nvPicPr>
        <p:blipFill>
          <a:blip r:embed="rId7" cstate="print">
            <a:duotone>
              <a:prstClr val="black"/>
              <a:schemeClr val="accent6">
                <a:lumMod val="75000"/>
                <a:lumOff val="2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786" y="5506393"/>
            <a:ext cx="540000" cy="540000"/>
          </a:xfrm>
          <a:prstGeom prst="rect">
            <a:avLst/>
          </a:prstGeom>
        </p:spPr>
      </p:pic>
      <p:grpSp>
        <p:nvGrpSpPr>
          <p:cNvPr id="50" name="Grupo 49"/>
          <p:cNvGrpSpPr/>
          <p:nvPr userDrawn="1"/>
        </p:nvGrpSpPr>
        <p:grpSpPr>
          <a:xfrm>
            <a:off x="-63499" y="4122603"/>
            <a:ext cx="9747347" cy="720000"/>
            <a:chOff x="-63499" y="4122603"/>
            <a:chExt cx="9747347" cy="720000"/>
          </a:xfrm>
        </p:grpSpPr>
        <p:sp>
          <p:nvSpPr>
            <p:cNvPr id="51" name="Fluxograma: Entrada manual 50"/>
            <p:cNvSpPr/>
            <p:nvPr userDrawn="1"/>
          </p:nvSpPr>
          <p:spPr>
            <a:xfrm rot="16200000" flipV="1">
              <a:off x="960298" y="3098806"/>
              <a:ext cx="688405" cy="2735999"/>
            </a:xfrm>
            <a:prstGeom prst="flowChartManualInpu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88900" dist="38100" dir="6600000" sx="101000" sy="101000" algn="tl" rotWithShape="0">
                <a:schemeClr val="bg1">
                  <a:lumMod val="50000"/>
                  <a:alpha val="63000"/>
                </a:scheme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46800" rIns="36000" rtlCol="0" anchor="t"/>
            <a:lstStyle/>
            <a:p>
              <a:pPr lvl="0" algn="ctr"/>
              <a:endParaRPr lang="es-ES" b="1"/>
            </a:p>
          </p:txBody>
        </p:sp>
        <p:sp>
          <p:nvSpPr>
            <p:cNvPr id="52" name="Retângulo 51"/>
            <p:cNvSpPr/>
            <p:nvPr userDrawn="1"/>
          </p:nvSpPr>
          <p:spPr>
            <a:xfrm>
              <a:off x="3203848" y="4122603"/>
              <a:ext cx="6480000" cy="720000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/>
            <a:p>
              <a:r>
                <a:rPr lang="pt-BR" sz="2400" b="1">
                  <a:solidFill>
                    <a:schemeClr val="accent4">
                      <a:lumMod val="50000"/>
                    </a:schemeClr>
                  </a:solidFill>
                </a:rPr>
                <a:t>3.	</a:t>
              </a:r>
              <a:r>
                <a:rPr lang="pt-BR" sz="2400" b="1" baseline="0">
                  <a:solidFill>
                    <a:schemeClr val="accent4">
                      <a:lumMod val="50000"/>
                    </a:schemeClr>
                  </a:solidFill>
                </a:rPr>
                <a:t>Apresentação das Escolas</a:t>
              </a:r>
              <a:endParaRPr lang="pt-BR" sz="2400" b="1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53" name="Gráfico 4" descr="Quadro-negro"/>
            <p:cNvPicPr>
              <a:picLocks noChangeAspect="1"/>
            </p:cNvPicPr>
            <p:nvPr userDrawn="1"/>
          </p:nvPicPr>
          <p:blipFill>
            <a:blip r:embed="rId8"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203937" y="4122603"/>
              <a:ext cx="718004" cy="718004"/>
            </a:xfrm>
            <a:prstGeom prst="rect">
              <a:avLst/>
            </a:prstGeom>
          </p:spPr>
        </p:pic>
      </p:grpSp>
      <p:sp>
        <p:nvSpPr>
          <p:cNvPr id="2" name="Retângulo 1"/>
          <p:cNvSpPr/>
          <p:nvPr userDrawn="1"/>
        </p:nvSpPr>
        <p:spPr>
          <a:xfrm>
            <a:off x="-175421" y="2590554"/>
            <a:ext cx="10081421" cy="3880272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/>
          </a:p>
        </p:txBody>
      </p:sp>
    </p:spTree>
    <p:extLst>
      <p:ext uri="{BB962C8B-B14F-4D97-AF65-F5344CB8AC3E}">
        <p14:creationId xmlns:p14="http://schemas.microsoft.com/office/powerpoint/2010/main" val="930007112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28" name="CaixaDeTexto 27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/>
              <a:t>Pauta da Reunião</a:t>
            </a:r>
            <a:endParaRPr lang="es-ES"/>
          </a:p>
        </p:txBody>
      </p:sp>
      <p:pic>
        <p:nvPicPr>
          <p:cNvPr id="21" name="Imagem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  <p:sp>
        <p:nvSpPr>
          <p:cNvPr id="17" name="Fluxograma: Entrada manual 16"/>
          <p:cNvSpPr/>
          <p:nvPr userDrawn="1"/>
        </p:nvSpPr>
        <p:spPr>
          <a:xfrm rot="16200000" flipV="1">
            <a:off x="960298" y="643704"/>
            <a:ext cx="688405" cy="2735999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6600000" sx="101000" sy="101000" algn="tl" rotWithShape="0">
              <a:schemeClr val="bg1">
                <a:lumMod val="50000"/>
                <a:alpha val="63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lvl="0" algn="ctr"/>
            <a:endParaRPr lang="es-ES" b="1"/>
          </a:p>
        </p:txBody>
      </p:sp>
      <p:sp>
        <p:nvSpPr>
          <p:cNvPr id="18" name="Fluxograma: Entrada manual 17"/>
          <p:cNvSpPr/>
          <p:nvPr userDrawn="1"/>
        </p:nvSpPr>
        <p:spPr>
          <a:xfrm rot="16200000" flipV="1">
            <a:off x="960297" y="4408394"/>
            <a:ext cx="688405" cy="2735999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6600000" sx="101000" sy="101000" algn="tl" rotWithShape="0">
              <a:schemeClr val="bg1">
                <a:lumMod val="50000"/>
                <a:alpha val="63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lvl="0" algn="ctr"/>
            <a:endParaRPr lang="es-ES" b="1"/>
          </a:p>
        </p:txBody>
      </p:sp>
      <p:sp>
        <p:nvSpPr>
          <p:cNvPr id="26" name="Retângulo 25"/>
          <p:cNvSpPr/>
          <p:nvPr userDrawn="1"/>
        </p:nvSpPr>
        <p:spPr>
          <a:xfrm>
            <a:off x="3203848" y="1684700"/>
            <a:ext cx="6480000" cy="72000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pt-BR" sz="2400" b="1">
                <a:solidFill>
                  <a:schemeClr val="accent1">
                    <a:lumMod val="75000"/>
                  </a:schemeClr>
                </a:solidFill>
              </a:rPr>
              <a:t>1.	Painel de Metas</a:t>
            </a:r>
          </a:p>
        </p:txBody>
      </p:sp>
      <p:grpSp>
        <p:nvGrpSpPr>
          <p:cNvPr id="27" name="Grupo 26"/>
          <p:cNvGrpSpPr/>
          <p:nvPr userDrawn="1"/>
        </p:nvGrpSpPr>
        <p:grpSpPr>
          <a:xfrm>
            <a:off x="-63500" y="2939614"/>
            <a:ext cx="9747348" cy="756477"/>
            <a:chOff x="-63500" y="2922398"/>
            <a:chExt cx="9747348" cy="756477"/>
          </a:xfrm>
        </p:grpSpPr>
        <p:sp>
          <p:nvSpPr>
            <p:cNvPr id="30" name="Fluxograma: Entrada manual 29"/>
            <p:cNvSpPr/>
            <p:nvPr userDrawn="1"/>
          </p:nvSpPr>
          <p:spPr>
            <a:xfrm rot="16200000" flipV="1">
              <a:off x="960297" y="1898601"/>
              <a:ext cx="688405" cy="2735999"/>
            </a:xfrm>
            <a:prstGeom prst="flowChartManualInpu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88900" dist="38100" dir="6600000" sx="101000" sy="101000" algn="tl" rotWithShape="0">
                <a:schemeClr val="bg1">
                  <a:lumMod val="50000"/>
                  <a:alpha val="63000"/>
                </a:scheme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46800" rIns="36000" rtlCol="0" anchor="t"/>
            <a:lstStyle/>
            <a:p>
              <a:pPr lvl="0" algn="ctr"/>
              <a:endParaRPr lang="es-ES" b="1"/>
            </a:p>
          </p:txBody>
        </p:sp>
        <p:sp>
          <p:nvSpPr>
            <p:cNvPr id="31" name="Retângulo 30"/>
            <p:cNvSpPr/>
            <p:nvPr userDrawn="1"/>
          </p:nvSpPr>
          <p:spPr>
            <a:xfrm>
              <a:off x="3203848" y="2958875"/>
              <a:ext cx="6480000" cy="720000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/>
            <a:p>
              <a:r>
                <a:rPr lang="pt-BR" sz="2400" b="1">
                  <a:solidFill>
                    <a:srgbClr val="FFD400">
                      <a:lumMod val="75000"/>
                    </a:srgbClr>
                  </a:solidFill>
                </a:rPr>
                <a:t>2.	Acompanhando os Planos de Melhoria</a:t>
              </a:r>
            </a:p>
          </p:txBody>
        </p:sp>
        <p:pic>
          <p:nvPicPr>
            <p:cNvPr id="33" name="Picture 3" descr="C:\Users\Consultor\Downloads\note (1).png"/>
            <p:cNvPicPr>
              <a:picLocks noChangeAspect="1" noChangeArrowheads="1"/>
            </p:cNvPicPr>
            <p:nvPr userDrawn="1"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GlowEdges/>
                      </a14:imgEffect>
                      <a14:imgEffect>
                        <a14:brightnessContrast bright="-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7283" y="3016960"/>
              <a:ext cx="504000" cy="50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4" name="Gráfico 10" descr="Lista de verificação"/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225339" y="1674414"/>
            <a:ext cx="681493" cy="681493"/>
          </a:xfrm>
          <a:prstGeom prst="rect">
            <a:avLst/>
          </a:prstGeom>
        </p:spPr>
      </p:pic>
      <p:sp>
        <p:nvSpPr>
          <p:cNvPr id="36" name="Retângulo 35"/>
          <p:cNvSpPr/>
          <p:nvPr userDrawn="1"/>
        </p:nvSpPr>
        <p:spPr>
          <a:xfrm>
            <a:off x="3203848" y="5416395"/>
            <a:ext cx="6480000" cy="72000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pt-BR" sz="2400" b="1">
                <a:solidFill>
                  <a:schemeClr val="accent6">
                    <a:lumMod val="90000"/>
                    <a:lumOff val="10000"/>
                  </a:schemeClr>
                </a:solidFill>
              </a:rPr>
              <a:t>4.	Encerramento</a:t>
            </a:r>
          </a:p>
        </p:txBody>
      </p:sp>
      <p:pic>
        <p:nvPicPr>
          <p:cNvPr id="37" name="Imagem 36"/>
          <p:cNvPicPr>
            <a:picLocks noChangeAspect="1"/>
          </p:cNvPicPr>
          <p:nvPr userDrawn="1"/>
        </p:nvPicPr>
        <p:blipFill>
          <a:blip r:embed="rId7" cstate="print">
            <a:duotone>
              <a:prstClr val="black"/>
              <a:schemeClr val="accent6">
                <a:lumMod val="75000"/>
                <a:lumOff val="2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786" y="5506393"/>
            <a:ext cx="540000" cy="540000"/>
          </a:xfrm>
          <a:prstGeom prst="rect">
            <a:avLst/>
          </a:prstGeom>
        </p:spPr>
      </p:pic>
      <p:grpSp>
        <p:nvGrpSpPr>
          <p:cNvPr id="39" name="Grupo 38"/>
          <p:cNvGrpSpPr/>
          <p:nvPr userDrawn="1"/>
        </p:nvGrpSpPr>
        <p:grpSpPr>
          <a:xfrm>
            <a:off x="-63499" y="4122603"/>
            <a:ext cx="9747347" cy="720000"/>
            <a:chOff x="-63499" y="4122603"/>
            <a:chExt cx="9747347" cy="720000"/>
          </a:xfrm>
        </p:grpSpPr>
        <p:sp>
          <p:nvSpPr>
            <p:cNvPr id="40" name="Fluxograma: Entrada manual 39"/>
            <p:cNvSpPr/>
            <p:nvPr userDrawn="1"/>
          </p:nvSpPr>
          <p:spPr>
            <a:xfrm rot="16200000" flipV="1">
              <a:off x="960298" y="3098806"/>
              <a:ext cx="688405" cy="2735999"/>
            </a:xfrm>
            <a:prstGeom prst="flowChartManualInpu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88900" dist="38100" dir="6600000" sx="101000" sy="101000" algn="tl" rotWithShape="0">
                <a:schemeClr val="bg1">
                  <a:lumMod val="50000"/>
                  <a:alpha val="63000"/>
                </a:scheme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46800" rIns="36000" rtlCol="0" anchor="t"/>
            <a:lstStyle/>
            <a:p>
              <a:pPr lvl="0" algn="ctr"/>
              <a:endParaRPr lang="es-ES" b="1"/>
            </a:p>
          </p:txBody>
        </p:sp>
        <p:sp>
          <p:nvSpPr>
            <p:cNvPr id="43" name="Retângulo 42"/>
            <p:cNvSpPr/>
            <p:nvPr userDrawn="1"/>
          </p:nvSpPr>
          <p:spPr>
            <a:xfrm>
              <a:off x="3203848" y="4122603"/>
              <a:ext cx="6480000" cy="720000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/>
            <a:p>
              <a:r>
                <a:rPr lang="pt-BR" sz="2400" b="1">
                  <a:solidFill>
                    <a:schemeClr val="accent4">
                      <a:lumMod val="50000"/>
                    </a:schemeClr>
                  </a:solidFill>
                </a:rPr>
                <a:t>3.	</a:t>
              </a:r>
              <a:r>
                <a:rPr lang="pt-BR" sz="2400" b="1" baseline="0">
                  <a:solidFill>
                    <a:schemeClr val="accent4">
                      <a:lumMod val="50000"/>
                    </a:schemeClr>
                  </a:solidFill>
                </a:rPr>
                <a:t>Apresentação das Escolas</a:t>
              </a:r>
              <a:endParaRPr lang="pt-BR" sz="2400" b="1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44" name="Gráfico 4" descr="Quadro-negro"/>
            <p:cNvPicPr>
              <a:picLocks noChangeAspect="1"/>
            </p:cNvPicPr>
            <p:nvPr userDrawn="1"/>
          </p:nvPicPr>
          <p:blipFill>
            <a:blip r:embed="rId8"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203937" y="4122603"/>
              <a:ext cx="718004" cy="718004"/>
            </a:xfrm>
            <a:prstGeom prst="rect">
              <a:avLst/>
            </a:prstGeom>
          </p:spPr>
        </p:pic>
      </p:grpSp>
      <p:sp>
        <p:nvSpPr>
          <p:cNvPr id="42" name="Retângulo 41"/>
          <p:cNvSpPr/>
          <p:nvPr userDrawn="1"/>
        </p:nvSpPr>
        <p:spPr>
          <a:xfrm>
            <a:off x="-156941" y="1367197"/>
            <a:ext cx="10081421" cy="1282364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/>
          </a:p>
        </p:txBody>
      </p:sp>
      <p:sp>
        <p:nvSpPr>
          <p:cNvPr id="41" name="Retângulo 40"/>
          <p:cNvSpPr/>
          <p:nvPr userDrawn="1"/>
        </p:nvSpPr>
        <p:spPr>
          <a:xfrm>
            <a:off x="-252586" y="3958225"/>
            <a:ext cx="10081421" cy="2521111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/>
          </a:p>
        </p:txBody>
      </p:sp>
    </p:spTree>
    <p:extLst>
      <p:ext uri="{BB962C8B-B14F-4D97-AF65-F5344CB8AC3E}">
        <p14:creationId xmlns:p14="http://schemas.microsoft.com/office/powerpoint/2010/main" val="2244934363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Acomp. pla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14" name="CaixaDeTexto 13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baseline="0" noProof="0" dirty="0"/>
              <a:t> Engajamento Escolar</a:t>
            </a:r>
            <a:endParaRPr lang="pt-BR" noProof="0" dirty="0"/>
          </a:p>
        </p:txBody>
      </p:sp>
      <p:sp>
        <p:nvSpPr>
          <p:cNvPr id="50" name="CaixaDeTexto 49"/>
          <p:cNvSpPr txBox="1"/>
          <p:nvPr userDrawn="1"/>
        </p:nvSpPr>
        <p:spPr>
          <a:xfrm>
            <a:off x="456480" y="902210"/>
            <a:ext cx="9000000" cy="144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just" defTabSz="4572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2000" baseline="0" dirty="0">
              <a:solidFill>
                <a:schemeClr val="accent6"/>
              </a:solidFill>
            </a:endParaRPr>
          </a:p>
        </p:txBody>
      </p:sp>
      <p:sp>
        <p:nvSpPr>
          <p:cNvPr id="103" name="CaixaDeTexto 102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chemeClr val="accent6"/>
                </a:solidFill>
              </a:rPr>
              <a:pPr algn="r"/>
              <a:t>‹nº›</a:t>
            </a:fld>
            <a:endParaRPr lang="es-ES" sz="1200">
              <a:solidFill>
                <a:schemeClr val="accent6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14946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Ações complementa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14" name="CaixaDeTexto 13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 dirty="0"/>
              <a:t>Ações Corretivas</a:t>
            </a:r>
          </a:p>
        </p:txBody>
      </p:sp>
      <p:sp>
        <p:nvSpPr>
          <p:cNvPr id="50" name="CaixaDeTexto 49"/>
          <p:cNvSpPr txBox="1"/>
          <p:nvPr userDrawn="1"/>
        </p:nvSpPr>
        <p:spPr>
          <a:xfrm>
            <a:off x="453000" y="878505"/>
            <a:ext cx="9000000" cy="144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Bef>
                <a:spcPts val="1200"/>
              </a:spcBef>
            </a:pPr>
            <a:r>
              <a:rPr lang="pt-BR" sz="2200" dirty="0">
                <a:solidFill>
                  <a:schemeClr val="accent6"/>
                </a:solidFill>
              </a:rPr>
              <a:t>Analisando</a:t>
            </a:r>
            <a:r>
              <a:rPr lang="pt-BR" sz="2200" baseline="0" dirty="0">
                <a:solidFill>
                  <a:schemeClr val="accent6"/>
                </a:solidFill>
              </a:rPr>
              <a:t> o </a:t>
            </a:r>
            <a:r>
              <a:rPr lang="pt-BR" sz="2200" b="1" baseline="0" dirty="0">
                <a:solidFill>
                  <a:schemeClr val="accent6"/>
                </a:solidFill>
              </a:rPr>
              <a:t>Plano de Melhoria </a:t>
            </a:r>
            <a:r>
              <a:rPr lang="pt-BR" sz="2200" baseline="0" dirty="0">
                <a:solidFill>
                  <a:schemeClr val="accent6"/>
                </a:solidFill>
              </a:rPr>
              <a:t>da nossa escola identificamos a necessidade de fortalecê-lo com </a:t>
            </a:r>
            <a:r>
              <a:rPr lang="pt-BR" sz="2200" b="1" baseline="0" dirty="0">
                <a:solidFill>
                  <a:schemeClr val="accent6"/>
                </a:solidFill>
              </a:rPr>
              <a:t>ações corretivas </a:t>
            </a:r>
            <a:r>
              <a:rPr lang="pt-BR" sz="2200" b="0" baseline="0" dirty="0">
                <a:solidFill>
                  <a:schemeClr val="accent6"/>
                </a:solidFill>
              </a:rPr>
              <a:t>referentes ao fluxo</a:t>
            </a:r>
            <a:r>
              <a:rPr lang="pt-BR" sz="2200" baseline="0" dirty="0">
                <a:solidFill>
                  <a:schemeClr val="accent6"/>
                </a:solidFill>
              </a:rPr>
              <a:t>.</a:t>
            </a:r>
          </a:p>
        </p:txBody>
      </p:sp>
      <p:sp>
        <p:nvSpPr>
          <p:cNvPr id="145" name="CaixaDeTexto 144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chemeClr val="accent6"/>
                </a:solidFill>
              </a:rPr>
              <a:pPr algn="r"/>
              <a:t>‹nº›</a:t>
            </a:fld>
            <a:endParaRPr lang="es-ES" sz="1200">
              <a:solidFill>
                <a:schemeClr val="accent6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969709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31" name="CaixaDeTexto 30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/>
              <a:t>Pauta da Reunião</a:t>
            </a:r>
            <a:endParaRPr lang="es-ES"/>
          </a:p>
        </p:txBody>
      </p:sp>
      <p:pic>
        <p:nvPicPr>
          <p:cNvPr id="17" name="Imagem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  <p:sp>
        <p:nvSpPr>
          <p:cNvPr id="16" name="Fluxograma: Entrada manual 15"/>
          <p:cNvSpPr/>
          <p:nvPr userDrawn="1"/>
        </p:nvSpPr>
        <p:spPr>
          <a:xfrm rot="16200000" flipV="1">
            <a:off x="960298" y="643704"/>
            <a:ext cx="688405" cy="2735999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6600000" sx="101000" sy="101000" algn="tl" rotWithShape="0">
              <a:schemeClr val="bg1">
                <a:lumMod val="50000"/>
                <a:alpha val="63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lvl="0" algn="ctr"/>
            <a:endParaRPr lang="es-ES" b="1"/>
          </a:p>
        </p:txBody>
      </p:sp>
      <p:sp>
        <p:nvSpPr>
          <p:cNvPr id="24" name="Fluxograma: Entrada manual 23"/>
          <p:cNvSpPr/>
          <p:nvPr userDrawn="1"/>
        </p:nvSpPr>
        <p:spPr>
          <a:xfrm rot="16200000" flipV="1">
            <a:off x="960297" y="4408394"/>
            <a:ext cx="688405" cy="2735999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6600000" sx="101000" sy="101000" algn="tl" rotWithShape="0">
              <a:schemeClr val="bg1">
                <a:lumMod val="50000"/>
                <a:alpha val="63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lvl="0" algn="ctr"/>
            <a:endParaRPr lang="es-ES" b="1"/>
          </a:p>
        </p:txBody>
      </p:sp>
      <p:sp>
        <p:nvSpPr>
          <p:cNvPr id="25" name="Retângulo 24"/>
          <p:cNvSpPr/>
          <p:nvPr userDrawn="1"/>
        </p:nvSpPr>
        <p:spPr>
          <a:xfrm>
            <a:off x="3203848" y="1684700"/>
            <a:ext cx="6480000" cy="72000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pt-BR" sz="2400" b="1">
                <a:solidFill>
                  <a:schemeClr val="accent1">
                    <a:lumMod val="75000"/>
                  </a:schemeClr>
                </a:solidFill>
              </a:rPr>
              <a:t>1.	Painel de Metas</a:t>
            </a:r>
          </a:p>
        </p:txBody>
      </p:sp>
      <p:grpSp>
        <p:nvGrpSpPr>
          <p:cNvPr id="26" name="Grupo 25"/>
          <p:cNvGrpSpPr/>
          <p:nvPr userDrawn="1"/>
        </p:nvGrpSpPr>
        <p:grpSpPr>
          <a:xfrm>
            <a:off x="-63500" y="2939614"/>
            <a:ext cx="9747348" cy="756477"/>
            <a:chOff x="-63500" y="2922398"/>
            <a:chExt cx="9747348" cy="756477"/>
          </a:xfrm>
        </p:grpSpPr>
        <p:sp>
          <p:nvSpPr>
            <p:cNvPr id="28" name="Fluxograma: Entrada manual 27"/>
            <p:cNvSpPr/>
            <p:nvPr userDrawn="1"/>
          </p:nvSpPr>
          <p:spPr>
            <a:xfrm rot="16200000" flipV="1">
              <a:off x="960297" y="1898601"/>
              <a:ext cx="688405" cy="2735999"/>
            </a:xfrm>
            <a:prstGeom prst="flowChartManualInpu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88900" dist="38100" dir="6600000" sx="101000" sy="101000" algn="tl" rotWithShape="0">
                <a:schemeClr val="bg1">
                  <a:lumMod val="50000"/>
                  <a:alpha val="63000"/>
                </a:scheme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46800" rIns="36000" rtlCol="0" anchor="t"/>
            <a:lstStyle/>
            <a:p>
              <a:pPr lvl="0" algn="ctr"/>
              <a:endParaRPr lang="es-ES" b="1"/>
            </a:p>
          </p:txBody>
        </p:sp>
        <p:sp>
          <p:nvSpPr>
            <p:cNvPr id="29" name="Retângulo 28"/>
            <p:cNvSpPr/>
            <p:nvPr userDrawn="1"/>
          </p:nvSpPr>
          <p:spPr>
            <a:xfrm>
              <a:off x="3203848" y="2958875"/>
              <a:ext cx="6480000" cy="720000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/>
            <a:p>
              <a:r>
                <a:rPr lang="pt-BR" sz="2400" b="1">
                  <a:solidFill>
                    <a:srgbClr val="FFD400">
                      <a:lumMod val="75000"/>
                    </a:srgbClr>
                  </a:solidFill>
                </a:rPr>
                <a:t>2.	Acompanhando os Planos de Melhoria</a:t>
              </a:r>
            </a:p>
          </p:txBody>
        </p:sp>
        <p:pic>
          <p:nvPicPr>
            <p:cNvPr id="30" name="Picture 3" descr="C:\Users\Consultor\Downloads\note (1).png"/>
            <p:cNvPicPr>
              <a:picLocks noChangeAspect="1" noChangeArrowheads="1"/>
            </p:cNvPicPr>
            <p:nvPr userDrawn="1"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GlowEdges/>
                      </a14:imgEffect>
                      <a14:imgEffect>
                        <a14:brightnessContrast bright="-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7283" y="3016960"/>
              <a:ext cx="504000" cy="50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2" name="Gráfico 10" descr="Lista de verificação"/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225339" y="1674414"/>
            <a:ext cx="681493" cy="681493"/>
          </a:xfrm>
          <a:prstGeom prst="rect">
            <a:avLst/>
          </a:prstGeom>
        </p:spPr>
      </p:pic>
      <p:sp>
        <p:nvSpPr>
          <p:cNvPr id="34" name="Retângulo 33"/>
          <p:cNvSpPr/>
          <p:nvPr userDrawn="1"/>
        </p:nvSpPr>
        <p:spPr>
          <a:xfrm>
            <a:off x="3203848" y="5416395"/>
            <a:ext cx="6480000" cy="72000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pt-BR" sz="2400" b="1">
                <a:solidFill>
                  <a:schemeClr val="accent6">
                    <a:lumMod val="90000"/>
                    <a:lumOff val="10000"/>
                  </a:schemeClr>
                </a:solidFill>
              </a:rPr>
              <a:t>4.	Encerramento</a:t>
            </a:r>
          </a:p>
        </p:txBody>
      </p:sp>
      <p:pic>
        <p:nvPicPr>
          <p:cNvPr id="35" name="Imagem 34"/>
          <p:cNvPicPr>
            <a:picLocks noChangeAspect="1"/>
          </p:cNvPicPr>
          <p:nvPr userDrawn="1"/>
        </p:nvPicPr>
        <p:blipFill>
          <a:blip r:embed="rId7" cstate="print">
            <a:duotone>
              <a:prstClr val="black"/>
              <a:schemeClr val="accent6">
                <a:lumMod val="75000"/>
                <a:lumOff val="2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786" y="5506393"/>
            <a:ext cx="540000" cy="540000"/>
          </a:xfrm>
          <a:prstGeom prst="rect">
            <a:avLst/>
          </a:prstGeom>
        </p:spPr>
      </p:pic>
      <p:grpSp>
        <p:nvGrpSpPr>
          <p:cNvPr id="37" name="Grupo 36"/>
          <p:cNvGrpSpPr/>
          <p:nvPr userDrawn="1"/>
        </p:nvGrpSpPr>
        <p:grpSpPr>
          <a:xfrm>
            <a:off x="-63499" y="4122603"/>
            <a:ext cx="9747347" cy="720000"/>
            <a:chOff x="-63499" y="4122603"/>
            <a:chExt cx="9747347" cy="720000"/>
          </a:xfrm>
        </p:grpSpPr>
        <p:sp>
          <p:nvSpPr>
            <p:cNvPr id="38" name="Fluxograma: Entrada manual 37"/>
            <p:cNvSpPr/>
            <p:nvPr userDrawn="1"/>
          </p:nvSpPr>
          <p:spPr>
            <a:xfrm rot="16200000" flipV="1">
              <a:off x="960298" y="3098806"/>
              <a:ext cx="688405" cy="2735999"/>
            </a:xfrm>
            <a:prstGeom prst="flowChartManualInpu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88900" dist="38100" dir="6600000" sx="101000" sy="101000" algn="tl" rotWithShape="0">
                <a:schemeClr val="bg1">
                  <a:lumMod val="50000"/>
                  <a:alpha val="63000"/>
                </a:scheme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46800" rIns="36000" rtlCol="0" anchor="t"/>
            <a:lstStyle/>
            <a:p>
              <a:pPr lvl="0" algn="ctr"/>
              <a:endParaRPr lang="es-ES" b="1"/>
            </a:p>
          </p:txBody>
        </p:sp>
        <p:sp>
          <p:nvSpPr>
            <p:cNvPr id="40" name="Retângulo 39"/>
            <p:cNvSpPr/>
            <p:nvPr userDrawn="1"/>
          </p:nvSpPr>
          <p:spPr>
            <a:xfrm>
              <a:off x="3203848" y="4122603"/>
              <a:ext cx="6480000" cy="720000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/>
            <a:p>
              <a:r>
                <a:rPr lang="pt-BR" sz="2400" b="1">
                  <a:solidFill>
                    <a:schemeClr val="accent4">
                      <a:lumMod val="50000"/>
                    </a:schemeClr>
                  </a:solidFill>
                </a:rPr>
                <a:t>3.	</a:t>
              </a:r>
              <a:r>
                <a:rPr lang="pt-BR" sz="2400" b="1" baseline="0">
                  <a:solidFill>
                    <a:schemeClr val="accent4">
                      <a:lumMod val="50000"/>
                    </a:schemeClr>
                  </a:solidFill>
                </a:rPr>
                <a:t>Apresentação das Escolas</a:t>
              </a:r>
              <a:endParaRPr lang="pt-BR" sz="2400" b="1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41" name="Gráfico 4" descr="Quadro-negro"/>
            <p:cNvPicPr>
              <a:picLocks noChangeAspect="1"/>
            </p:cNvPicPr>
            <p:nvPr userDrawn="1"/>
          </p:nvPicPr>
          <p:blipFill>
            <a:blip r:embed="rId8"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203937" y="4122603"/>
              <a:ext cx="718004" cy="718004"/>
            </a:xfrm>
            <a:prstGeom prst="rect">
              <a:avLst/>
            </a:prstGeom>
          </p:spPr>
        </p:pic>
      </p:grpSp>
      <p:sp>
        <p:nvSpPr>
          <p:cNvPr id="43" name="Retângulo 42"/>
          <p:cNvSpPr/>
          <p:nvPr userDrawn="1"/>
        </p:nvSpPr>
        <p:spPr>
          <a:xfrm>
            <a:off x="-156941" y="1367197"/>
            <a:ext cx="10081421" cy="2565976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/>
          </a:p>
        </p:txBody>
      </p:sp>
      <p:sp>
        <p:nvSpPr>
          <p:cNvPr id="20" name="Retângulo 19"/>
          <p:cNvSpPr/>
          <p:nvPr userDrawn="1"/>
        </p:nvSpPr>
        <p:spPr>
          <a:xfrm>
            <a:off x="-156941" y="5235879"/>
            <a:ext cx="10081421" cy="1014612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/>
          </a:p>
        </p:txBody>
      </p:sp>
    </p:spTree>
    <p:extLst>
      <p:ext uri="{BB962C8B-B14F-4D97-AF65-F5344CB8AC3E}">
        <p14:creationId xmlns:p14="http://schemas.microsoft.com/office/powerpoint/2010/main" val="4160427998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1674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1" r:id="rId3"/>
    <p:sldLayoutId id="2147483916" r:id="rId4"/>
    <p:sldLayoutId id="2147483917" r:id="rId5"/>
    <p:sldLayoutId id="2147483919" r:id="rId6"/>
    <p:sldLayoutId id="2147483925" r:id="rId7"/>
    <p:sldLayoutId id="2147483926" r:id="rId8"/>
    <p:sldLayoutId id="2147483927" r:id="rId9"/>
    <p:sldLayoutId id="2147483929" r:id="rId10"/>
    <p:sldLayoutId id="2147483932" r:id="rId11"/>
    <p:sldLayoutId id="2147483935" r:id="rId12"/>
    <p:sldLayoutId id="2147483936" r:id="rId13"/>
    <p:sldLayoutId id="2147483940" r:id="rId14"/>
    <p:sldLayoutId id="2147483944" r:id="rId15"/>
    <p:sldLayoutId id="2147483952" r:id="rId16"/>
    <p:sldLayoutId id="2147483945" r:id="rId17"/>
    <p:sldLayoutId id="2147483948" r:id="rId18"/>
    <p:sldLayoutId id="2147483949" r:id="rId19"/>
    <p:sldLayoutId id="2147483950" r:id="rId20"/>
    <p:sldLayoutId id="2147483953" r:id="rId21"/>
    <p:sldLayoutId id="2147483954" r:id="rId22"/>
    <p:sldLayoutId id="2147483955" r:id="rId23"/>
  </p:sldLayoutIdLst>
  <p:transition spd="slow"/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4DE9CA65-878A-49EA-A3E4-FE453157A50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78109" y="4801594"/>
            <a:ext cx="4320000" cy="36000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4AB5980-64F2-44FD-9396-E5193782E0C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78109" y="3518436"/>
            <a:ext cx="4320000" cy="108000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AED87F6-256A-4C67-BFDC-85D52C5A3F5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278110" y="5389252"/>
            <a:ext cx="4319999" cy="426389"/>
          </a:xfrm>
        </p:spPr>
        <p:txBody>
          <a:bodyPr/>
          <a:lstStyle/>
          <a:p>
            <a:pPr marL="0" indent="0" algn="ctr">
              <a:buNone/>
            </a:pPr>
            <a:endParaRPr lang="pt-BR" dirty="0"/>
          </a:p>
        </p:txBody>
      </p:sp>
      <p:sp>
        <p:nvSpPr>
          <p:cNvPr id="5" name="Espaço Reservado para Texto 14"/>
          <p:cNvSpPr>
            <a:spLocks noGrp="1"/>
          </p:cNvSpPr>
          <p:nvPr>
            <p:ph type="body" sz="quarter" idx="13"/>
          </p:nvPr>
        </p:nvSpPr>
        <p:spPr>
          <a:xfrm>
            <a:off x="5278109" y="6061615"/>
            <a:ext cx="4320000" cy="465794"/>
          </a:xfrm>
          <a:prstGeom prst="rect">
            <a:avLst/>
          </a:prstGeom>
        </p:spPr>
        <p:txBody>
          <a:bodyPr anchor="ctr"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lang="pt-BR" sz="1800" kern="1200" baseline="0" dirty="0" smtClean="0">
                <a:solidFill>
                  <a:schemeClr val="accent6"/>
                </a:solidFill>
                <a:latin typeface="+mj-lt"/>
                <a:ea typeface="+mn-ea"/>
                <a:cs typeface="Aharoni" panose="02010803020104030203" pitchFamily="2" charset="-79"/>
              </a:defRPr>
            </a:lvl1pPr>
            <a:lvl2pPr>
              <a:defRPr>
                <a:solidFill>
                  <a:sysClr val="windowText" lastClr="000000"/>
                </a:solidFill>
              </a:defRPr>
            </a:lvl2pPr>
            <a:lvl3pPr>
              <a:defRPr>
                <a:solidFill>
                  <a:sysClr val="windowText" lastClr="000000"/>
                </a:solidFill>
              </a:defRPr>
            </a:lvl3pPr>
            <a:lvl4pPr>
              <a:defRPr>
                <a:solidFill>
                  <a:sysClr val="windowText" lastClr="000000"/>
                </a:solidFill>
              </a:defRPr>
            </a:lvl4pPr>
            <a:lvl5pPr>
              <a:defRPr>
                <a:solidFill>
                  <a:sysClr val="windowText" lastClr="000000"/>
                </a:solidFill>
              </a:defRPr>
            </a:lvl5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pt-BR" dirty="0">
              <a:solidFill>
                <a:schemeClr val="tx2"/>
              </a:solidFill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t-BR" dirty="0">
                <a:solidFill>
                  <a:schemeClr val="tx2"/>
                </a:solidFill>
              </a:rPr>
              <a:t>Número de participantes</a:t>
            </a:r>
            <a:r>
              <a:rPr lang="pt-BR" baseline="0" dirty="0">
                <a:solidFill>
                  <a:schemeClr val="tx2"/>
                </a:solidFill>
              </a:rPr>
              <a:t> na reunião: </a:t>
            </a:r>
            <a:endParaRPr lang="pt-BR" dirty="0">
              <a:solidFill>
                <a:schemeClr val="tx2"/>
              </a:solidFill>
            </a:endParaRPr>
          </a:p>
          <a:p>
            <a:pPr lvl="0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5278110" y="6061615"/>
            <a:ext cx="4319999" cy="465794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620357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6948" y="916731"/>
            <a:ext cx="9453489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2200" dirty="0">
                <a:solidFill>
                  <a:schemeClr val="accent6"/>
                </a:solidFill>
              </a:rPr>
              <a:t>O </a:t>
            </a:r>
            <a:r>
              <a:rPr lang="pt-BR" sz="2200" b="1" dirty="0">
                <a:solidFill>
                  <a:schemeClr val="accent6"/>
                </a:solidFill>
              </a:rPr>
              <a:t>engajamento emocional</a:t>
            </a:r>
            <a:r>
              <a:rPr lang="pt-BR" sz="2200" dirty="0">
                <a:solidFill>
                  <a:schemeClr val="accent6"/>
                </a:solidFill>
              </a:rPr>
              <a:t>, refere-se às reações afetivas dos estudantes. Isso inclui interesse, tédio, tristeza e ansiedade, como também o sentimento de pertença em relação à escola - proximidade dos estudantes em relação às pessoas de sua escola, demonstrando o quanto o aluno sente que faz parte da comunidade escolar - (</a:t>
            </a:r>
            <a:r>
              <a:rPr lang="pt-BR" sz="2200" dirty="0" err="1">
                <a:solidFill>
                  <a:schemeClr val="accent6"/>
                </a:solidFill>
              </a:rPr>
              <a:t>Fredricks</a:t>
            </a:r>
            <a:r>
              <a:rPr lang="pt-BR" sz="2200" dirty="0">
                <a:solidFill>
                  <a:schemeClr val="accent6"/>
                </a:solidFill>
              </a:rPr>
              <a:t> et al., 2004).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sz="2200" dirty="0">
              <a:solidFill>
                <a:schemeClr val="accent6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2200" dirty="0">
                <a:solidFill>
                  <a:schemeClr val="accent6"/>
                </a:solidFill>
                <a:ea typeface="Times New Roman" panose="02020603050405020304" pitchFamily="18" charset="0"/>
              </a:rPr>
              <a:t>O </a:t>
            </a:r>
            <a:r>
              <a:rPr lang="pt-BR" sz="2200" b="1" dirty="0">
                <a:solidFill>
                  <a:schemeClr val="accent6"/>
                </a:solidFill>
                <a:ea typeface="Times New Roman" panose="02020603050405020304" pitchFamily="18" charset="0"/>
              </a:rPr>
              <a:t>engajamento cognitivo </a:t>
            </a:r>
            <a:r>
              <a:rPr lang="pt-BR" sz="2200" dirty="0">
                <a:solidFill>
                  <a:schemeClr val="accent6"/>
                </a:solidFill>
                <a:ea typeface="Times New Roman" panose="02020603050405020304" pitchFamily="18" charset="0"/>
              </a:rPr>
              <a:t>demonstra o nível de investimento e de valorização que o estudante apresenta em relação ao próprio aprendizado (</a:t>
            </a:r>
            <a:r>
              <a:rPr lang="pt-BR" sz="22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Fredricks</a:t>
            </a:r>
            <a:r>
              <a:rPr lang="pt-BR" sz="2200" dirty="0">
                <a:solidFill>
                  <a:schemeClr val="accent6"/>
                </a:solidFill>
                <a:ea typeface="Times New Roman" panose="02020603050405020304" pitchFamily="18" charset="0"/>
              </a:rPr>
              <a:t> et al., 2004). A dimensão cognitiva também inclui  os investimentos pessoais, esforços e disposições que se destinam à aprendizagem e ao domínio do conhecimento.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sz="2200" dirty="0">
              <a:solidFill>
                <a:schemeClr val="accent6"/>
              </a:solidFill>
              <a:ea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2200" dirty="0">
                <a:solidFill>
                  <a:schemeClr val="accent6"/>
                </a:solidFill>
              </a:rPr>
              <a:t>O </a:t>
            </a:r>
            <a:r>
              <a:rPr lang="pt-BR" sz="2200" b="1" dirty="0">
                <a:solidFill>
                  <a:schemeClr val="accent6"/>
                </a:solidFill>
              </a:rPr>
              <a:t>engajamento comportamental </a:t>
            </a:r>
            <a:r>
              <a:rPr lang="pt-BR" sz="2200" dirty="0">
                <a:solidFill>
                  <a:schemeClr val="accent6"/>
                </a:solidFill>
              </a:rPr>
              <a:t>se refere às atitudes positivas dos estudantes em relação ao cumprimento de regras e à adesão às normas, bem como o desempenho e as ações que podem ser observadas nos alunos, como completar os deveres e estar presente e atento às aulas (</a:t>
            </a:r>
            <a:r>
              <a:rPr lang="pt-BR" sz="2200" dirty="0" err="1">
                <a:solidFill>
                  <a:schemeClr val="accent6"/>
                </a:solidFill>
              </a:rPr>
              <a:t>Dotterer</a:t>
            </a:r>
            <a:r>
              <a:rPr lang="pt-BR" sz="2200" dirty="0">
                <a:solidFill>
                  <a:schemeClr val="accent6"/>
                </a:solidFill>
              </a:rPr>
              <a:t> &amp; </a:t>
            </a:r>
            <a:r>
              <a:rPr lang="pt-BR" sz="2200" dirty="0" err="1">
                <a:solidFill>
                  <a:schemeClr val="accent6"/>
                </a:solidFill>
              </a:rPr>
              <a:t>Lowe</a:t>
            </a:r>
            <a:r>
              <a:rPr lang="pt-BR" sz="2200" dirty="0">
                <a:solidFill>
                  <a:schemeClr val="accent6"/>
                </a:solidFill>
              </a:rPr>
              <a:t>, 2011).</a:t>
            </a:r>
            <a:endParaRPr lang="pt-BR" sz="2400" dirty="0">
              <a:solidFill>
                <a:schemeClr val="accent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185247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3C77B795-2BB8-5B4E-8680-E37B9BC4F2E6}"/>
              </a:ext>
            </a:extLst>
          </p:cNvPr>
          <p:cNvSpPr txBox="1"/>
          <p:nvPr/>
        </p:nvSpPr>
        <p:spPr>
          <a:xfrm>
            <a:off x="2569957" y="3247635"/>
            <a:ext cx="313151" cy="400110"/>
          </a:xfrm>
          <a:prstGeom prst="rect">
            <a:avLst/>
          </a:prstGeom>
          <a:solidFill>
            <a:srgbClr val="A3D57D"/>
          </a:solidFill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accent6"/>
                </a:solidFill>
              </a:rPr>
              <a:t>0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3463444A-78B7-5245-96D6-2B5CEA9330BF}"/>
              </a:ext>
            </a:extLst>
          </p:cNvPr>
          <p:cNvSpPr txBox="1"/>
          <p:nvPr/>
        </p:nvSpPr>
        <p:spPr>
          <a:xfrm>
            <a:off x="2569957" y="4310570"/>
            <a:ext cx="314510" cy="400110"/>
          </a:xfrm>
          <a:prstGeom prst="rect">
            <a:avLst/>
          </a:prstGeom>
          <a:solidFill>
            <a:srgbClr val="A3D57D"/>
          </a:solidFill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chemeClr val="accent6"/>
                </a:solidFill>
              </a:rPr>
              <a:t>0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0BFE868-6C90-5145-B6D8-ADCF4911A7A0}"/>
              </a:ext>
            </a:extLst>
          </p:cNvPr>
          <p:cNvSpPr txBox="1"/>
          <p:nvPr/>
        </p:nvSpPr>
        <p:spPr>
          <a:xfrm>
            <a:off x="2580745" y="5437572"/>
            <a:ext cx="314510" cy="400110"/>
          </a:xfrm>
          <a:prstGeom prst="rect">
            <a:avLst/>
          </a:prstGeom>
          <a:solidFill>
            <a:srgbClr val="A3D57D"/>
          </a:solidFill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chemeClr val="accent6"/>
                </a:solidFill>
              </a:rPr>
              <a:t>0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81354" y="1047541"/>
            <a:ext cx="94253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solidFill>
                  <a:srgbClr val="000000"/>
                </a:solidFill>
              </a:rPr>
              <a:t>A escola está promovendo o engajamento de seus alunos a partir do seguinte cenário. </a:t>
            </a:r>
          </a:p>
          <a:p>
            <a:endParaRPr lang="pt-BR" sz="2400" dirty="0"/>
          </a:p>
        </p:txBody>
      </p:sp>
      <p:sp>
        <p:nvSpPr>
          <p:cNvPr id="6" name="Retângulo 5"/>
          <p:cNvSpPr/>
          <p:nvPr/>
        </p:nvSpPr>
        <p:spPr>
          <a:xfrm>
            <a:off x="3053275" y="3160026"/>
            <a:ext cx="4953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400" dirty="0">
                <a:solidFill>
                  <a:schemeClr val="accent6"/>
                </a:solidFill>
              </a:rPr>
              <a:t>Engajamento comportamental</a:t>
            </a:r>
          </a:p>
          <a:p>
            <a:endParaRPr lang="pt-BR" sz="2400" dirty="0">
              <a:solidFill>
                <a:schemeClr val="accent6"/>
              </a:solidFill>
            </a:endParaRPr>
          </a:p>
          <a:p>
            <a:endParaRPr lang="pt-BR" sz="2400" dirty="0">
              <a:solidFill>
                <a:schemeClr val="accent6"/>
              </a:solidFill>
            </a:endParaRPr>
          </a:p>
          <a:p>
            <a:r>
              <a:rPr lang="pt-BR" sz="2400" dirty="0">
                <a:solidFill>
                  <a:schemeClr val="accent6"/>
                </a:solidFill>
              </a:rPr>
              <a:t>Engajamento emocional</a:t>
            </a:r>
          </a:p>
          <a:p>
            <a:endParaRPr lang="pt-BR" sz="2400" dirty="0">
              <a:solidFill>
                <a:schemeClr val="accent6"/>
              </a:solidFill>
            </a:endParaRPr>
          </a:p>
          <a:p>
            <a:endParaRPr lang="pt-BR" sz="2400" dirty="0">
              <a:solidFill>
                <a:schemeClr val="accent6"/>
              </a:solidFill>
            </a:endParaRPr>
          </a:p>
          <a:p>
            <a:r>
              <a:rPr lang="pt-BR" sz="2400" dirty="0">
                <a:solidFill>
                  <a:schemeClr val="accent6"/>
                </a:solidFill>
              </a:rPr>
              <a:t>Engajamento cognitivo</a:t>
            </a:r>
          </a:p>
        </p:txBody>
      </p:sp>
      <p:sp>
        <p:nvSpPr>
          <p:cNvPr id="8" name="Retângulo 7"/>
          <p:cNvSpPr/>
          <p:nvPr/>
        </p:nvSpPr>
        <p:spPr>
          <a:xfrm>
            <a:off x="281354" y="2101433"/>
            <a:ext cx="942535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dirty="0">
                <a:solidFill>
                  <a:schemeClr val="accent6"/>
                </a:solidFill>
              </a:rPr>
              <a:t>Priorização por relevância (1 a 3) para ações de engajamento realizadas pela escola. Sendo 1 o peso maior e  3 o menor.</a:t>
            </a:r>
          </a:p>
        </p:txBody>
      </p:sp>
    </p:spTree>
    <p:extLst>
      <p:ext uri="{BB962C8B-B14F-4D97-AF65-F5344CB8AC3E}">
        <p14:creationId xmlns:p14="http://schemas.microsoft.com/office/powerpoint/2010/main" val="1492188083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11014" y="956603"/>
            <a:ext cx="95519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solidFill>
                  <a:schemeClr val="accent6"/>
                </a:solidFill>
              </a:rPr>
              <a:t>Dentre os três níveis de engajamento escolar, qual necessita de maior investimento por parte da equipe? Explique: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09488" y="2374333"/>
            <a:ext cx="27553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dirty="0">
                <a:solidFill>
                  <a:schemeClr val="accent6"/>
                </a:solidFill>
              </a:rPr>
              <a:t>Nível de Engajamento: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09488" y="3361176"/>
            <a:ext cx="34011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dirty="0">
                <a:solidFill>
                  <a:schemeClr val="accent6"/>
                </a:solidFill>
              </a:rPr>
              <a:t>Descrição das necessidades:</a:t>
            </a:r>
          </a:p>
        </p:txBody>
      </p:sp>
    </p:spTree>
    <p:extLst>
      <p:ext uri="{BB962C8B-B14F-4D97-AF65-F5344CB8AC3E}">
        <p14:creationId xmlns:p14="http://schemas.microsoft.com/office/powerpoint/2010/main" val="1203074071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5775738" y="3299327"/>
            <a:ext cx="3717499" cy="33680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/>
          </a:p>
        </p:txBody>
      </p:sp>
      <p:sp>
        <p:nvSpPr>
          <p:cNvPr id="4" name="Arredondar Retângulo no Mesmo Canto Lateral 3"/>
          <p:cNvSpPr/>
          <p:nvPr/>
        </p:nvSpPr>
        <p:spPr>
          <a:xfrm flipV="1">
            <a:off x="379827" y="1589648"/>
            <a:ext cx="9113409" cy="1554969"/>
          </a:xfrm>
          <a:prstGeom prst="round2SameRect">
            <a:avLst/>
          </a:prstGeom>
          <a:solidFill>
            <a:srgbClr val="92D050">
              <a:alpha val="50196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/>
          </a:p>
        </p:txBody>
      </p:sp>
      <p:sp>
        <p:nvSpPr>
          <p:cNvPr id="3" name="Espaço Reservado para Texto 4"/>
          <p:cNvSpPr txBox="1">
            <a:spLocks/>
          </p:cNvSpPr>
          <p:nvPr/>
        </p:nvSpPr>
        <p:spPr>
          <a:xfrm>
            <a:off x="564034" y="1521379"/>
            <a:ext cx="9000000" cy="1555845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200" dirty="0">
                <a:solidFill>
                  <a:schemeClr val="tx2"/>
                </a:solidFill>
              </a:rPr>
              <a:t>Nome da ação:</a:t>
            </a:r>
          </a:p>
          <a:p>
            <a:pPr marL="0" indent="0">
              <a:buNone/>
            </a:pPr>
            <a:r>
              <a:rPr lang="es-ES" sz="2200" dirty="0">
                <a:solidFill>
                  <a:schemeClr val="tx2"/>
                </a:solidFill>
              </a:rPr>
              <a:t>Objetivo:</a:t>
            </a:r>
          </a:p>
          <a:p>
            <a:pPr marL="0" indent="0">
              <a:buNone/>
            </a:pPr>
            <a:r>
              <a:rPr lang="es-ES" sz="2200" dirty="0">
                <a:solidFill>
                  <a:schemeClr val="tx2"/>
                </a:solidFill>
              </a:rPr>
              <a:t>Público Alvo:</a:t>
            </a:r>
          </a:p>
          <a:p>
            <a:pPr marL="0" indent="0">
              <a:buNone/>
            </a:pPr>
            <a:r>
              <a:rPr lang="es-ES" sz="2200" dirty="0">
                <a:solidFill>
                  <a:schemeClr val="tx2"/>
                </a:solidFill>
              </a:rPr>
              <a:t>Resultados (quantos alunos participaram):</a:t>
            </a:r>
          </a:p>
          <a:p>
            <a:pPr marL="0" indent="0">
              <a:buNone/>
            </a:pPr>
            <a:endParaRPr lang="es-ES" sz="2000" dirty="0">
              <a:solidFill>
                <a:schemeClr val="tx2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86884" y="805602"/>
            <a:ext cx="9000000" cy="39370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Bef>
                <a:spcPts val="1200"/>
              </a:spcBef>
            </a:pPr>
            <a:r>
              <a:rPr lang="pt-BR" sz="2200" dirty="0">
                <a:solidFill>
                  <a:schemeClr val="accent6"/>
                </a:solidFill>
              </a:rPr>
              <a:t>Dentre as ações de engajamento que a </a:t>
            </a:r>
            <a:r>
              <a:rPr lang="pt-BR" sz="2200" b="1" dirty="0">
                <a:solidFill>
                  <a:schemeClr val="accent6"/>
                </a:solidFill>
              </a:rPr>
              <a:t>escola </a:t>
            </a:r>
            <a:r>
              <a:rPr lang="pt-BR" sz="2200" dirty="0">
                <a:solidFill>
                  <a:schemeClr val="accent6"/>
                </a:solidFill>
              </a:rPr>
              <a:t>implementou no último</a:t>
            </a:r>
            <a:r>
              <a:rPr lang="pt-BR" sz="2200" baseline="0" dirty="0">
                <a:solidFill>
                  <a:schemeClr val="accent6"/>
                </a:solidFill>
              </a:rPr>
              <a:t> bimestre</a:t>
            </a:r>
            <a:r>
              <a:rPr lang="pt-BR" sz="2200" dirty="0">
                <a:solidFill>
                  <a:schemeClr val="accent6"/>
                </a:solidFill>
              </a:rPr>
              <a:t> a mais significativa.</a:t>
            </a:r>
          </a:p>
        </p:txBody>
      </p:sp>
      <p:sp>
        <p:nvSpPr>
          <p:cNvPr id="6" name="Retângulo 5"/>
          <p:cNvSpPr/>
          <p:nvPr/>
        </p:nvSpPr>
        <p:spPr>
          <a:xfrm>
            <a:off x="379829" y="3286029"/>
            <a:ext cx="5249318" cy="342487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/>
          </a:p>
        </p:txBody>
      </p:sp>
      <p:sp>
        <p:nvSpPr>
          <p:cNvPr id="7" name="Espaço Reservado para Imagem 8"/>
          <p:cNvSpPr txBox="1">
            <a:spLocks/>
          </p:cNvSpPr>
          <p:nvPr/>
        </p:nvSpPr>
        <p:spPr>
          <a:xfrm>
            <a:off x="5770742" y="3256426"/>
            <a:ext cx="3616142" cy="3342676"/>
          </a:xfrm>
          <a:prstGeom prst="rect">
            <a:avLst/>
          </a:prstGeom>
        </p:spPr>
        <p:txBody>
          <a:bodyPr/>
          <a:lstStyle>
            <a:lvl1pPr marL="0" indent="0" algn="just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Insira uma evidência da ação sendo implementada.</a:t>
            </a:r>
            <a:endParaRPr lang="es-ES" dirty="0"/>
          </a:p>
        </p:txBody>
      </p:sp>
      <p:sp>
        <p:nvSpPr>
          <p:cNvPr id="9" name="Espaço Reservado para Texto 3"/>
          <p:cNvSpPr txBox="1">
            <a:spLocks/>
          </p:cNvSpPr>
          <p:nvPr/>
        </p:nvSpPr>
        <p:spPr>
          <a:xfrm>
            <a:off x="540450" y="3188157"/>
            <a:ext cx="5088697" cy="3479214"/>
          </a:xfrm>
          <a:prstGeom prst="rect">
            <a:avLst/>
          </a:prstGeom>
        </p:spPr>
        <p:txBody>
          <a:bodyPr lIns="108000" tIns="108000" rIns="108000" bIns="36000"/>
          <a:lstStyle>
            <a:lvl1pPr marL="0" indent="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Breve descrição da ação.</a:t>
            </a:r>
          </a:p>
        </p:txBody>
      </p:sp>
    </p:spTree>
    <p:extLst>
      <p:ext uri="{BB962C8B-B14F-4D97-AF65-F5344CB8AC3E}">
        <p14:creationId xmlns:p14="http://schemas.microsoft.com/office/powerpoint/2010/main" val="2396626369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rredondar Retângulo no Mesmo Canto Lateral 2"/>
          <p:cNvSpPr/>
          <p:nvPr/>
        </p:nvSpPr>
        <p:spPr>
          <a:xfrm flipV="1">
            <a:off x="203370" y="1955408"/>
            <a:ext cx="9595949" cy="1252024"/>
          </a:xfrm>
          <a:prstGeom prst="round2SameRect">
            <a:avLst/>
          </a:prstGeom>
          <a:solidFill>
            <a:srgbClr val="92D050">
              <a:alpha val="50196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/>
          </a:p>
        </p:txBody>
      </p:sp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4E1A14A3-753B-486E-8824-679BE637F82B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203369" y="3319974"/>
            <a:ext cx="9595949" cy="3362861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03372" y="1955407"/>
            <a:ext cx="95959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>
                <a:solidFill>
                  <a:schemeClr val="accent6"/>
                </a:solidFill>
              </a:rPr>
              <a:t>O que o grupo escolar considera como pontos de atenção em relação ao início do ensino híbrido (dificultadores para o retorno presencial de uma parcela da comunidade escolar em concomitância com o ensino remoto)?</a:t>
            </a:r>
          </a:p>
        </p:txBody>
      </p:sp>
    </p:spTree>
    <p:extLst>
      <p:ext uri="{BB962C8B-B14F-4D97-AF65-F5344CB8AC3E}">
        <p14:creationId xmlns:p14="http://schemas.microsoft.com/office/powerpoint/2010/main" val="3659999056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8171296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rredondar Retângulo no Mesmo Canto Lateral 2"/>
          <p:cNvSpPr/>
          <p:nvPr/>
        </p:nvSpPr>
        <p:spPr>
          <a:xfrm flipV="1">
            <a:off x="196249" y="943623"/>
            <a:ext cx="9595949" cy="730432"/>
          </a:xfrm>
          <a:prstGeom prst="round2SameRect">
            <a:avLst/>
          </a:prstGeom>
          <a:solidFill>
            <a:srgbClr val="92D050">
              <a:alpha val="50196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endParaRPr lang="pt-BR" sz="2200" dirty="0">
              <a:solidFill>
                <a:schemeClr val="tx2"/>
              </a:solidFill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8E94A3B0-62F9-DF46-A6EA-78C9C4DFFE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025464"/>
              </p:ext>
            </p:extLst>
          </p:nvPr>
        </p:nvGraphicFramePr>
        <p:xfrm>
          <a:off x="196250" y="1800664"/>
          <a:ext cx="9595949" cy="4808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95949">
                  <a:extLst>
                    <a:ext uri="{9D8B030D-6E8A-4147-A177-3AD203B41FA5}">
                      <a16:colId xmlns:a16="http://schemas.microsoft.com/office/drawing/2014/main" val="103879536"/>
                    </a:ext>
                  </a:extLst>
                </a:gridCol>
              </a:tblGrid>
              <a:tr h="480880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dirty="0">
                          <a:solidFill>
                            <a:schemeClr val="accent6"/>
                          </a:solidFill>
                        </a:rPr>
                        <a:t> </a:t>
                      </a:r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498877"/>
                  </a:ext>
                </a:extLst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96250" y="943623"/>
            <a:ext cx="948232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>
                <a:solidFill>
                  <a:schemeClr val="accent6"/>
                </a:solidFill>
              </a:rPr>
              <a:t>Após a reunião, chegamos à conclusão que a escola necessita de apoio da Diretoria de Ensino para as seguintes demandas: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3971903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1">
            <a:extLst>
              <a:ext uri="{FF2B5EF4-FFF2-40B4-BE49-F238E27FC236}">
                <a16:creationId xmlns:a16="http://schemas.microsoft.com/office/drawing/2014/main" id="{E7449A53-E37A-4C82-8D82-83D2F6F7F50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53000" y="2110153"/>
            <a:ext cx="9000000" cy="4557933"/>
          </a:xfrm>
        </p:spPr>
      </p:sp>
    </p:spTree>
    <p:extLst>
      <p:ext uri="{BB962C8B-B14F-4D97-AF65-F5344CB8AC3E}">
        <p14:creationId xmlns:p14="http://schemas.microsoft.com/office/powerpoint/2010/main" val="2817262163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0714926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284153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s-ES" dirty="0"/>
              <a:t>IDESP 2019 0,00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s-ES" dirty="0"/>
              <a:t>IDESP 2019 0,00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s-ES" dirty="0"/>
              <a:t>IDESP 2019 0,00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28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s-ES" dirty="0"/>
              <a:t>Meta 2020 0,00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29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s-ES" dirty="0"/>
              <a:t>0,00</a:t>
            </a: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33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s-ES" dirty="0"/>
              <a:t>0,00</a:t>
            </a:r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quarter" idx="34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s-ES" dirty="0"/>
              <a:t>Meta 2020 0,00</a:t>
            </a:r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sz="quarter" idx="35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s-ES" dirty="0"/>
              <a:t>0,00</a:t>
            </a:r>
          </a:p>
        </p:txBody>
      </p:sp>
      <p:sp>
        <p:nvSpPr>
          <p:cNvPr id="10" name="Espaço Reservado para Texto 9"/>
          <p:cNvSpPr>
            <a:spLocks noGrp="1"/>
          </p:cNvSpPr>
          <p:nvPr>
            <p:ph type="body" sz="quarter" idx="38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s-ES" dirty="0"/>
              <a:t>0,00</a:t>
            </a:r>
          </a:p>
        </p:txBody>
      </p:sp>
      <p:sp>
        <p:nvSpPr>
          <p:cNvPr id="11" name="Espaço Reservado para Texto 10"/>
          <p:cNvSpPr>
            <a:spLocks noGrp="1"/>
          </p:cNvSpPr>
          <p:nvPr>
            <p:ph type="body" sz="quarter" idx="39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s-ES" dirty="0"/>
              <a:t>Meta 2020 0,00</a:t>
            </a:r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40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s-ES" dirty="0"/>
              <a:t>0,00</a:t>
            </a:r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sz="quarter" idx="43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s-ES" dirty="0"/>
              <a:t>0,00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r>
              <a:rPr lang="es-ES" dirty="0"/>
              <a:t>0,00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r>
              <a:rPr lang="es-ES" dirty="0"/>
              <a:t>0,00</a:t>
            </a:r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r>
              <a:rPr lang="es-ES" dirty="0"/>
              <a:t>0,00</a:t>
            </a:r>
          </a:p>
        </p:txBody>
      </p:sp>
      <p:sp>
        <p:nvSpPr>
          <p:cNvPr id="17" name="Espaço Reservado para Texto 16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r>
              <a:rPr lang="es-ES" dirty="0"/>
              <a:t>0,00</a:t>
            </a:r>
          </a:p>
        </p:txBody>
      </p:sp>
      <p:sp>
        <p:nvSpPr>
          <p:cNvPr id="18" name="Espaço Reservado para Texto 17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r>
              <a:rPr lang="es-ES" dirty="0"/>
              <a:t>0,00</a:t>
            </a:r>
          </a:p>
        </p:txBody>
      </p:sp>
      <p:sp>
        <p:nvSpPr>
          <p:cNvPr id="19" name="Espaço Reservado para Texto 18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r>
              <a:rPr lang="es-ES" dirty="0"/>
              <a:t>0,00</a:t>
            </a:r>
          </a:p>
        </p:txBody>
      </p:sp>
    </p:spTree>
    <p:extLst>
      <p:ext uri="{BB962C8B-B14F-4D97-AF65-F5344CB8AC3E}">
        <p14:creationId xmlns:p14="http://schemas.microsoft.com/office/powerpoint/2010/main" val="424002779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695393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660365"/>
              </p:ext>
            </p:extLst>
          </p:nvPr>
        </p:nvGraphicFramePr>
        <p:xfrm>
          <a:off x="300946" y="1817971"/>
          <a:ext cx="9375317" cy="403200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320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0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66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74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pt-BR" sz="1600" b="1" cap="all" baseline="0" dirty="0">
                          <a:solidFill>
                            <a:schemeClr val="bg1"/>
                          </a:solidFill>
                        </a:rPr>
                        <a:t>AÇÃO complementar</a:t>
                      </a:r>
                      <a:endParaRPr lang="es-ES" sz="1600" b="1" cap="all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cap="all" baseline="0" dirty="0">
                          <a:solidFill>
                            <a:schemeClr val="bg1"/>
                          </a:solidFill>
                        </a:rPr>
                        <a:t>Indicador impactado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cap="all" baseline="0" dirty="0">
                          <a:solidFill>
                            <a:schemeClr val="bg1"/>
                          </a:solidFill>
                        </a:rPr>
                        <a:t>RESPONSÁVEL</a:t>
                      </a:r>
                      <a:endParaRPr lang="es-ES" sz="1600" b="1" cap="all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cap="all" baseline="0" dirty="0">
                          <a:solidFill>
                            <a:schemeClr val="bg1"/>
                          </a:solidFill>
                        </a:rPr>
                        <a:t>PRAZO</a:t>
                      </a:r>
                      <a:endParaRPr lang="es-ES" sz="1600" b="1" cap="all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l"/>
                      <a:endParaRPr lang="es-ES" sz="160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l"/>
                      <a:endParaRPr lang="es-ES" sz="160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l"/>
                      <a:endParaRPr lang="es-ES" sz="160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l"/>
                      <a:endParaRPr lang="es-ES" sz="160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5455556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445574"/>
              </p:ext>
            </p:extLst>
          </p:nvPr>
        </p:nvGraphicFramePr>
        <p:xfrm>
          <a:off x="300946" y="1817971"/>
          <a:ext cx="9375317" cy="403200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320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0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66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74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AÇÃO</a:t>
                      </a:r>
                      <a:r>
                        <a:rPr lang="pt-BR" sz="1600" b="1" baseline="0" dirty="0">
                          <a:solidFill>
                            <a:schemeClr val="bg1"/>
                          </a:solidFill>
                        </a:rPr>
                        <a:t> CORRETIVA</a:t>
                      </a:r>
                      <a:endParaRPr lang="es-E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>
                          <a:solidFill>
                            <a:schemeClr val="bg1"/>
                          </a:solidFill>
                        </a:rPr>
                        <a:t>INDICADOR IMPACTADO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RESPONSÁVEL</a:t>
                      </a:r>
                      <a:endParaRPr lang="es-E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PRAZO</a:t>
                      </a:r>
                      <a:endParaRPr lang="es-E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l"/>
                      <a:endParaRPr lang="es-E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l"/>
                      <a:endParaRPr lang="es-E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l"/>
                      <a:endParaRPr lang="es-E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l"/>
                      <a:endParaRPr lang="es-E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8367337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025ECEB-D8AB-084B-9C29-A15D9EE7C3F5}"/>
              </a:ext>
            </a:extLst>
          </p:cNvPr>
          <p:cNvSpPr txBox="1"/>
          <p:nvPr/>
        </p:nvSpPr>
        <p:spPr>
          <a:xfrm>
            <a:off x="468348" y="2609380"/>
            <a:ext cx="9100325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chemeClr val="accent6"/>
                </a:solidFill>
              </a:rPr>
              <a:t>Olhando para o Plano de Melhoria da escola, o que foi possível realizar (com ajustes ou não) até o momento? Comente: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19325FEA-E4F7-C54B-9CCE-76ACCE55853C}"/>
              </a:ext>
            </a:extLst>
          </p:cNvPr>
          <p:cNvSpPr txBox="1"/>
          <p:nvPr/>
        </p:nvSpPr>
        <p:spPr>
          <a:xfrm>
            <a:off x="468348" y="3317266"/>
            <a:ext cx="9100326" cy="324500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90608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5828024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22031" y="1758462"/>
            <a:ext cx="929874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solidFill>
                  <a:schemeClr val="accent6"/>
                </a:solidFill>
              </a:rPr>
              <a:t>A Busca Ativa já faz parte do cotidiano escolar. Contudo, o cenário pedagógico atual necessita de ações mais pontuais e assertivas para a garantia do direito à educação.</a:t>
            </a:r>
          </a:p>
          <a:p>
            <a:pPr algn="just"/>
            <a:r>
              <a:rPr lang="pt-BR" sz="2400" dirty="0">
                <a:solidFill>
                  <a:schemeClr val="accent6"/>
                </a:solidFill>
              </a:rPr>
              <a:t> </a:t>
            </a:r>
            <a:r>
              <a:rPr lang="pt-BR" sz="2400" i="1" dirty="0">
                <a:solidFill>
                  <a:schemeClr val="accent6"/>
                </a:solidFill>
              </a:rPr>
              <a:t>Nesse s</a:t>
            </a:r>
            <a:r>
              <a:rPr lang="pt-BR" sz="2400" dirty="0">
                <a:solidFill>
                  <a:schemeClr val="accent6"/>
                </a:solidFill>
              </a:rPr>
              <a:t>entido, a promoção de técnicas de </a:t>
            </a:r>
            <a:r>
              <a:rPr lang="pt-BR" sz="2400" b="1" dirty="0">
                <a:solidFill>
                  <a:schemeClr val="accent6"/>
                </a:solidFill>
              </a:rPr>
              <a:t>engajamento escolar</a:t>
            </a:r>
            <a:r>
              <a:rPr lang="pt-BR" sz="2400" dirty="0">
                <a:solidFill>
                  <a:schemeClr val="accent6"/>
                </a:solidFill>
              </a:rPr>
              <a:t>, no ensino remoto, se tornou parte fundamental no processo e, consequentemente, na reversão  dos índices de abandono  e reprovação. </a:t>
            </a:r>
          </a:p>
          <a:p>
            <a:pPr algn="just"/>
            <a:r>
              <a:rPr lang="pt-BR" sz="2400" dirty="0">
                <a:solidFill>
                  <a:schemeClr val="accent6"/>
                </a:solidFill>
              </a:rPr>
              <a:t> </a:t>
            </a:r>
          </a:p>
          <a:p>
            <a:pPr algn="just"/>
            <a:r>
              <a:rPr lang="pt-BR" sz="2400" dirty="0">
                <a:solidFill>
                  <a:schemeClr val="accent6"/>
                </a:solidFill>
              </a:rPr>
              <a:t>Entende-se por </a:t>
            </a:r>
            <a:r>
              <a:rPr lang="pt-BR" sz="2400" b="1" dirty="0">
                <a:solidFill>
                  <a:schemeClr val="accent6"/>
                </a:solidFill>
              </a:rPr>
              <a:t>engajamento escolar </a:t>
            </a:r>
            <a:r>
              <a:rPr lang="pt-BR" sz="2400" dirty="0">
                <a:solidFill>
                  <a:schemeClr val="accent6"/>
                </a:solidFill>
              </a:rPr>
              <a:t>o grau em que o estudante está comprometido ativamente com as atividades escolares (</a:t>
            </a:r>
            <a:r>
              <a:rPr lang="pt-BR" sz="2400" dirty="0" err="1">
                <a:solidFill>
                  <a:schemeClr val="accent6"/>
                </a:solidFill>
              </a:rPr>
              <a:t>Fredricks</a:t>
            </a:r>
            <a:r>
              <a:rPr lang="pt-BR" sz="2400" dirty="0">
                <a:solidFill>
                  <a:schemeClr val="accent6"/>
                </a:solidFill>
              </a:rPr>
              <a:t>, </a:t>
            </a:r>
            <a:r>
              <a:rPr lang="pt-BR" sz="2400" dirty="0" err="1">
                <a:solidFill>
                  <a:schemeClr val="accent6"/>
                </a:solidFill>
              </a:rPr>
              <a:t>Blumenfeld</a:t>
            </a:r>
            <a:r>
              <a:rPr lang="pt-BR" sz="2400" dirty="0">
                <a:solidFill>
                  <a:schemeClr val="accent6"/>
                </a:solidFill>
              </a:rPr>
              <a:t>, &amp; Paris, 2004), desenvolvidas por meio dos níveis comportamentais, emocionais e cognitivos. </a:t>
            </a:r>
          </a:p>
        </p:txBody>
      </p:sp>
    </p:spTree>
    <p:extLst>
      <p:ext uri="{BB962C8B-B14F-4D97-AF65-F5344CB8AC3E}">
        <p14:creationId xmlns:p14="http://schemas.microsoft.com/office/powerpoint/2010/main" val="1918725426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1_Reunião N3 - Mês com Resultados">
  <a:themeElements>
    <a:clrScheme name="MMR">
      <a:dk1>
        <a:srgbClr val="034EA2"/>
      </a:dk1>
      <a:lt1>
        <a:srgbClr val="FFFFFF"/>
      </a:lt1>
      <a:dk2>
        <a:srgbClr val="3E3E3F"/>
      </a:dk2>
      <a:lt2>
        <a:srgbClr val="FFD400"/>
      </a:lt2>
      <a:accent1>
        <a:srgbClr val="0A5AAA"/>
      </a:accent1>
      <a:accent2>
        <a:srgbClr val="F37029"/>
      </a:accent2>
      <a:accent3>
        <a:srgbClr val="FFEA01"/>
      </a:accent3>
      <a:accent4>
        <a:srgbClr val="78C240"/>
      </a:accent4>
      <a:accent5>
        <a:srgbClr val="ED1C24"/>
      </a:accent5>
      <a:accent6>
        <a:srgbClr val="231F20"/>
      </a:accent6>
      <a:hlink>
        <a:srgbClr val="0A5AAA"/>
      </a:hlink>
      <a:folHlink>
        <a:srgbClr val="F3702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lIns="36000" tIns="46800" rIns="36000" rtlCol="0" anchor="t"/>
      <a:lstStyle>
        <a:defPPr>
          <a:defRPr b="1" dirty="0" smtClean="0"/>
        </a:defPPr>
      </a:lstStyle>
      <a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7802043148FD44E87E842B173C38602" ma:contentTypeVersion="10" ma:contentTypeDescription="Crie um novo documento." ma:contentTypeScope="" ma:versionID="ad7d96f9bef5b0510ffa4b0cd9dd0593">
  <xsd:schema xmlns:xsd="http://www.w3.org/2001/XMLSchema" xmlns:xs="http://www.w3.org/2001/XMLSchema" xmlns:p="http://schemas.microsoft.com/office/2006/metadata/properties" xmlns:ns2="3227d561-b0d7-4dd9-8393-410254f9d343" xmlns:ns3="eb33c5a6-54d1-477f-83bb-93291d03e373" targetNamespace="http://schemas.microsoft.com/office/2006/metadata/properties" ma:root="true" ma:fieldsID="b7c31fa00adaf2738d1de9f893ee1435" ns2:_="" ns3:_="">
    <xsd:import namespace="3227d561-b0d7-4dd9-8393-410254f9d343"/>
    <xsd:import namespace="eb33c5a6-54d1-477f-83bb-93291d03e3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27d561-b0d7-4dd9-8393-410254f9d3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3c5a6-54d1-477f-83bb-93291d03e37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590F3E5-9223-4A72-AE77-BB2D39EA87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27d561-b0d7-4dd9-8393-410254f9d343"/>
    <ds:schemaRef ds:uri="eb33c5a6-54d1-477f-83bb-93291d03e3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FD5C3DC-0542-4E8E-8077-5694BFE29E9F}">
  <ds:schemaRefs>
    <ds:schemaRef ds:uri="http://purl.org/dc/elements/1.1/"/>
    <ds:schemaRef ds:uri="eb33c5a6-54d1-477f-83bb-93291d03e373"/>
    <ds:schemaRef ds:uri="http://schemas.microsoft.com/office/2006/metadata/properties"/>
    <ds:schemaRef ds:uri="http://purl.org/dc/terms/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3227d561-b0d7-4dd9-8393-410254f9d343"/>
  </ds:schemaRefs>
</ds:datastoreItem>
</file>

<file path=customXml/itemProps3.xml><?xml version="1.0" encoding="utf-8"?>
<ds:datastoreItem xmlns:ds="http://schemas.openxmlformats.org/officeDocument/2006/customXml" ds:itemID="{A1B2BB32-5FD4-4778-814C-B63E6D7FE0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86956</TotalTime>
  <Words>528</Words>
  <Application>Microsoft Macintosh PowerPoint</Application>
  <PresentationFormat>Papel A4 (210 x 297 mm)</PresentationFormat>
  <Paragraphs>76</Paragraphs>
  <Slides>18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1_Reunião N3 - Mês com Resultados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..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frederico.gabrielli</dc:creator>
  <cp:lastModifiedBy>Andrea Fernandes De Freitas</cp:lastModifiedBy>
  <cp:revision>3645</cp:revision>
  <cp:lastPrinted>2012-10-01T22:32:26Z</cp:lastPrinted>
  <dcterms:created xsi:type="dcterms:W3CDTF">2012-10-24T12:37:45Z</dcterms:created>
  <dcterms:modified xsi:type="dcterms:W3CDTF">2020-08-06T13:14:59Z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0x01010027802043148FD44E87E842B173C38602</vt:lpwstr>
  </property>
</Properties>
</file>