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4"/>
  </p:sldMasterIdLst>
  <p:notesMasterIdLst>
    <p:notesMasterId r:id="rId17"/>
  </p:notesMasterIdLst>
  <p:sldIdLst>
    <p:sldId id="319" r:id="rId5"/>
    <p:sldId id="282" r:id="rId6"/>
    <p:sldId id="311" r:id="rId7"/>
    <p:sldId id="313" r:id="rId8"/>
    <p:sldId id="312" r:id="rId9"/>
    <p:sldId id="321" r:id="rId10"/>
    <p:sldId id="335" r:id="rId11"/>
    <p:sldId id="326" r:id="rId12"/>
    <p:sldId id="333" r:id="rId13"/>
    <p:sldId id="334" r:id="rId14"/>
    <p:sldId id="336" r:id="rId15"/>
    <p:sldId id="33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7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302339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6e3893f384_11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6" name="Google Shape;146;g6e3893f384_11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11821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8c71d78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618c71d78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45085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8c71d78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618c71d78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28371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8c71d78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618c71d78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9924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8c71d78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618c71d78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01373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8c71d78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618c71d78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6447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8c71d78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618c71d78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10210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8c71d78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618c71d78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6653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8c71d78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618c71d78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4292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8c71d78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618c71d78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37053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8c71d78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618c71d78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24435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618c71d78a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g618c71d78a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53891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F0D1C2-462B-4F4C-9039-B1493C249C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B360C11-EA1E-47FB-84ED-A0B50CB6D6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48283B0-24EF-4E70-A51F-DB5F1B8E069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24318CF8-2707-482B-AD33-B4F41D5C14B7}" type="datetimeFigureOut">
              <a:rPr lang="pt-BR" smtClean="0"/>
              <a:t>06/08/2020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394354B-047A-4F26-97CD-48FA18AAE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41F2F7F-B3F4-43B9-8CDB-A1FD38351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9BA1E-6103-4037-91D0-B3A206D90C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0783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60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6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1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9"/>
          <p:cNvPicPr preferRelativeResize="0"/>
          <p:nvPr/>
        </p:nvPicPr>
        <p:blipFill rotWithShape="1">
          <a:blip r:embed="rId3">
            <a:alphaModFix/>
          </a:blip>
          <a:srcRect l="50612" b="-5988"/>
          <a:stretch/>
        </p:blipFill>
        <p:spPr>
          <a:xfrm>
            <a:off x="344710" y="130439"/>
            <a:ext cx="3219425" cy="17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9"/>
          <p:cNvSpPr txBox="1"/>
          <p:nvPr/>
        </p:nvSpPr>
        <p:spPr>
          <a:xfrm>
            <a:off x="7700200" y="4757525"/>
            <a:ext cx="1186500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>
              <a:lnSpc>
                <a:spcPct val="115000"/>
              </a:lnSpc>
              <a:buClr>
                <a:srgbClr val="000000"/>
              </a:buClr>
              <a:buSzPts val="900"/>
            </a:pPr>
            <a:r>
              <a:rPr lang="pt-BR" sz="9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Dezembro/ 2019</a:t>
            </a:r>
            <a:endParaRPr sz="9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39"/>
          <p:cNvSpPr/>
          <p:nvPr/>
        </p:nvSpPr>
        <p:spPr>
          <a:xfrm>
            <a:off x="1584738" y="2927834"/>
            <a:ext cx="739368" cy="50581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>
              <a:buClr>
                <a:srgbClr val="FFFFFF"/>
              </a:buClr>
              <a:buSzPts val="2900"/>
            </a:pPr>
            <a:endParaRPr sz="2900">
              <a:solidFill>
                <a:srgbClr val="CC0066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5732" y="2029873"/>
            <a:ext cx="6526465" cy="1943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0300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8368625" y="361425"/>
            <a:ext cx="423000" cy="423000"/>
          </a:xfrm>
          <a:prstGeom prst="ellipse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8331991" y="421091"/>
            <a:ext cx="50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" sz="1200" b="0" i="0" u="none" strike="noStrike" cap="non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r="68965" b="17389"/>
          <a:stretch/>
        </p:blipFill>
        <p:spPr>
          <a:xfrm>
            <a:off x="412800" y="156396"/>
            <a:ext cx="996900" cy="65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t="81571" r="86719"/>
          <a:stretch/>
        </p:blipFill>
        <p:spPr>
          <a:xfrm>
            <a:off x="412800" y="829423"/>
            <a:ext cx="903119" cy="31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928" y="132502"/>
            <a:ext cx="639752" cy="516919"/>
          </a:xfrm>
          <a:prstGeom prst="rect">
            <a:avLst/>
          </a:prstGeom>
          <a:solidFill>
            <a:srgbClr val="FF0066"/>
          </a:solidFill>
        </p:spPr>
      </p:pic>
      <p:sp>
        <p:nvSpPr>
          <p:cNvPr id="10" name="Google Shape;381;p28"/>
          <p:cNvSpPr txBox="1"/>
          <p:nvPr/>
        </p:nvSpPr>
        <p:spPr>
          <a:xfrm>
            <a:off x="2515731" y="204518"/>
            <a:ext cx="4112538" cy="3138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800" b="1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CONEXÃO </a:t>
            </a:r>
            <a:r>
              <a:rPr lang="it" sz="18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 SOLIDÁRIA</a:t>
            </a:r>
            <a:endParaRPr sz="180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Google Shape;320;p7">
            <a:extLst>
              <a:ext uri="{FF2B5EF4-FFF2-40B4-BE49-F238E27FC236}">
                <a16:creationId xmlns:a16="http://schemas.microsoft.com/office/drawing/2014/main" id="{BE44301B-BFC1-495E-B369-B968CC6B7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8439" y="1438186"/>
            <a:ext cx="6770263" cy="746927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1200" dirty="0">
              <a:ea typeface="Arial"/>
              <a:cs typeface="Arial"/>
              <a:sym typeface="Arial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1200" dirty="0">
              <a:ea typeface="Arial"/>
              <a:cs typeface="Arial"/>
              <a:sym typeface="Arial"/>
            </a:endParaRPr>
          </a:p>
          <a:p>
            <a:pPr marL="171450" lvl="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exercício da escuta ativa, para preservação da liberdade de expressão de ideias e emoções com o exercício dos princípios acordados;  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t-BR" sz="1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sz="1200" dirty="0">
              <a:ea typeface="Arial"/>
              <a:cs typeface="Arial"/>
              <a:sym typeface="Arial"/>
            </a:endParaRPr>
          </a:p>
        </p:txBody>
      </p:sp>
      <p:sp>
        <p:nvSpPr>
          <p:cNvPr id="19" name="Google Shape;320;p7">
            <a:extLst>
              <a:ext uri="{FF2B5EF4-FFF2-40B4-BE49-F238E27FC236}">
                <a16:creationId xmlns:a16="http://schemas.microsoft.com/office/drawing/2014/main" id="{5930E34F-590C-4ED1-994D-1545826FFC1F}"/>
              </a:ext>
            </a:extLst>
          </p:cNvPr>
          <p:cNvSpPr txBox="1">
            <a:spLocks/>
          </p:cNvSpPr>
          <p:nvPr/>
        </p:nvSpPr>
        <p:spPr>
          <a:xfrm>
            <a:off x="1703184" y="2328495"/>
            <a:ext cx="6770263" cy="111452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Valorização da presença, participação (ativa ou não) de cada membro do grupo;</a:t>
            </a:r>
          </a:p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Estímulo à multiplicação das ações de conexão em suas equipes ou outros;</a:t>
            </a:r>
          </a:p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Respeito aos combinados e à dinâmica e funcionamento do grupo;</a:t>
            </a:r>
          </a:p>
        </p:txBody>
      </p:sp>
      <p:sp>
        <p:nvSpPr>
          <p:cNvPr id="20" name="Google Shape;320;p7">
            <a:extLst>
              <a:ext uri="{FF2B5EF4-FFF2-40B4-BE49-F238E27FC236}">
                <a16:creationId xmlns:a16="http://schemas.microsoft.com/office/drawing/2014/main" id="{DF7B6663-4FBD-4039-A234-68A05106D931}"/>
              </a:ext>
            </a:extLst>
          </p:cNvPr>
          <p:cNvSpPr txBox="1">
            <a:spLocks/>
          </p:cNvSpPr>
          <p:nvPr/>
        </p:nvSpPr>
        <p:spPr>
          <a:xfrm>
            <a:off x="1697928" y="3638015"/>
            <a:ext cx="6770263" cy="111452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Registro das ações desenvolvidas pelos participantes, o Diário de Bordo é uma opção;</a:t>
            </a:r>
          </a:p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Acompanhamento ativo e sistemático do grupo com registro do andamento de cada encontro: número de participantes, temas abordados , material compartilhado , grau de interação , nível de humor , </a:t>
            </a:r>
            <a:r>
              <a:rPr lang="pt-BR" sz="1200" dirty="0" err="1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endParaRPr lang="pt-BR" sz="1200" dirty="0"/>
          </a:p>
        </p:txBody>
      </p:sp>
      <p:sp>
        <p:nvSpPr>
          <p:cNvPr id="21" name="Google Shape;214;p24">
            <a:extLst>
              <a:ext uri="{FF2B5EF4-FFF2-40B4-BE49-F238E27FC236}">
                <a16:creationId xmlns:a16="http://schemas.microsoft.com/office/drawing/2014/main" id="{17FD8028-6C01-4440-B00C-F054610829B7}"/>
              </a:ext>
            </a:extLst>
          </p:cNvPr>
          <p:cNvSpPr txBox="1"/>
          <p:nvPr/>
        </p:nvSpPr>
        <p:spPr>
          <a:xfrm>
            <a:off x="1655506" y="800991"/>
            <a:ext cx="4112538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20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O QUE NÃO PODE FALTAR </a:t>
            </a:r>
            <a:endParaRPr sz="2000" b="1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5" name="Gráfico 4" descr="Orelha">
            <a:extLst>
              <a:ext uri="{FF2B5EF4-FFF2-40B4-BE49-F238E27FC236}">
                <a16:creationId xmlns:a16="http://schemas.microsoft.com/office/drawing/2014/main" id="{29484961-FFB4-4F25-B6E0-2505AD0D2D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5298" y="1316004"/>
            <a:ext cx="914400" cy="914400"/>
          </a:xfrm>
          <a:prstGeom prst="rect">
            <a:avLst/>
          </a:prstGeom>
        </p:spPr>
      </p:pic>
      <p:pic>
        <p:nvPicPr>
          <p:cNvPr id="7" name="Gráfico 6" descr="Usuários">
            <a:extLst>
              <a:ext uri="{FF2B5EF4-FFF2-40B4-BE49-F238E27FC236}">
                <a16:creationId xmlns:a16="http://schemas.microsoft.com/office/drawing/2014/main" id="{9803977D-795C-4812-BC44-9AF7BFDD772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87014" y="2369347"/>
            <a:ext cx="914400" cy="914400"/>
          </a:xfrm>
          <a:prstGeom prst="rect">
            <a:avLst/>
          </a:prstGeom>
        </p:spPr>
      </p:pic>
      <p:pic>
        <p:nvPicPr>
          <p:cNvPr id="9" name="Gráfico 8" descr="Notas adesivas">
            <a:extLst>
              <a:ext uri="{FF2B5EF4-FFF2-40B4-BE49-F238E27FC236}">
                <a16:creationId xmlns:a16="http://schemas.microsoft.com/office/drawing/2014/main" id="{2A4B0415-4E06-46D9-B5CD-57E9A04F7A0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3851" y="363801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17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8368625" y="361425"/>
            <a:ext cx="423000" cy="423000"/>
          </a:xfrm>
          <a:prstGeom prst="ellipse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8331991" y="421091"/>
            <a:ext cx="50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" sz="1200" b="0" i="0" u="none" strike="noStrike" cap="non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r="68965" b="17389"/>
          <a:stretch/>
        </p:blipFill>
        <p:spPr>
          <a:xfrm>
            <a:off x="412800" y="156396"/>
            <a:ext cx="996900" cy="65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t="81571" r="86719"/>
          <a:stretch/>
        </p:blipFill>
        <p:spPr>
          <a:xfrm>
            <a:off x="412800" y="829423"/>
            <a:ext cx="903119" cy="31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928" y="132502"/>
            <a:ext cx="639752" cy="516919"/>
          </a:xfrm>
          <a:prstGeom prst="rect">
            <a:avLst/>
          </a:prstGeom>
          <a:solidFill>
            <a:srgbClr val="FF0066"/>
          </a:solidFill>
        </p:spPr>
      </p:pic>
      <p:sp>
        <p:nvSpPr>
          <p:cNvPr id="10" name="Google Shape;381;p28"/>
          <p:cNvSpPr txBox="1"/>
          <p:nvPr/>
        </p:nvSpPr>
        <p:spPr>
          <a:xfrm>
            <a:off x="2515731" y="204518"/>
            <a:ext cx="4112538" cy="3138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800" b="1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CONEXÃO </a:t>
            </a:r>
            <a:r>
              <a:rPr lang="it" sz="18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 SOLIDÁRIA</a:t>
            </a:r>
            <a:endParaRPr sz="180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Google Shape;423;p42">
            <a:extLst>
              <a:ext uri="{FF2B5EF4-FFF2-40B4-BE49-F238E27FC236}">
                <a16:creationId xmlns:a16="http://schemas.microsoft.com/office/drawing/2014/main" id="{984FDEE6-63DC-4A19-9724-A468C9CCE98A}"/>
              </a:ext>
            </a:extLst>
          </p:cNvPr>
          <p:cNvSpPr txBox="1"/>
          <p:nvPr/>
        </p:nvSpPr>
        <p:spPr>
          <a:xfrm>
            <a:off x="1329050" y="809839"/>
            <a:ext cx="66585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pt-BR" sz="16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ALGUMAS IDEIAS PARA “COMEÇAR O COMEÇO” ...</a:t>
            </a:r>
            <a:endParaRPr sz="1600" i="0" u="none" strike="noStrike" cap="none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object 2">
            <a:extLst>
              <a:ext uri="{FF2B5EF4-FFF2-40B4-BE49-F238E27FC236}">
                <a16:creationId xmlns:a16="http://schemas.microsoft.com/office/drawing/2014/main" id="{400B8348-909B-4E2B-8EAC-B751E7C0CDFE}"/>
              </a:ext>
            </a:extLst>
          </p:cNvPr>
          <p:cNvSpPr/>
          <p:nvPr/>
        </p:nvSpPr>
        <p:spPr>
          <a:xfrm>
            <a:off x="3256931" y="2883974"/>
            <a:ext cx="2780665" cy="2047239"/>
          </a:xfrm>
          <a:custGeom>
            <a:avLst/>
            <a:gdLst/>
            <a:ahLst/>
            <a:cxnLst/>
            <a:rect l="l" t="t" r="r" b="b"/>
            <a:pathLst>
              <a:path w="2780665" h="2047239">
                <a:moveTo>
                  <a:pt x="0" y="2046732"/>
                </a:moveTo>
                <a:lnTo>
                  <a:pt x="2780410" y="2046732"/>
                </a:lnTo>
                <a:lnTo>
                  <a:pt x="2780410" y="0"/>
                </a:lnTo>
                <a:lnTo>
                  <a:pt x="0" y="0"/>
                </a:lnTo>
                <a:lnTo>
                  <a:pt x="0" y="2046732"/>
                </a:lnTo>
                <a:close/>
              </a:path>
            </a:pathLst>
          </a:custGeom>
          <a:ln w="9525">
            <a:solidFill>
              <a:srgbClr val="A3A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3">
            <a:extLst>
              <a:ext uri="{FF2B5EF4-FFF2-40B4-BE49-F238E27FC236}">
                <a16:creationId xmlns:a16="http://schemas.microsoft.com/office/drawing/2014/main" id="{CE78288B-E1EB-4764-924C-AFEF06AAC8E9}"/>
              </a:ext>
            </a:extLst>
          </p:cNvPr>
          <p:cNvSpPr/>
          <p:nvPr/>
        </p:nvSpPr>
        <p:spPr>
          <a:xfrm>
            <a:off x="392116" y="2883974"/>
            <a:ext cx="2780665" cy="2047239"/>
          </a:xfrm>
          <a:custGeom>
            <a:avLst/>
            <a:gdLst/>
            <a:ahLst/>
            <a:cxnLst/>
            <a:rect l="l" t="t" r="r" b="b"/>
            <a:pathLst>
              <a:path w="2780665" h="2047239">
                <a:moveTo>
                  <a:pt x="0" y="2046732"/>
                </a:moveTo>
                <a:lnTo>
                  <a:pt x="2780411" y="2046732"/>
                </a:lnTo>
                <a:lnTo>
                  <a:pt x="2780411" y="0"/>
                </a:lnTo>
                <a:lnTo>
                  <a:pt x="0" y="0"/>
                </a:lnTo>
                <a:lnTo>
                  <a:pt x="0" y="2046732"/>
                </a:lnTo>
                <a:close/>
              </a:path>
            </a:pathLst>
          </a:custGeom>
          <a:ln w="9525">
            <a:solidFill>
              <a:srgbClr val="A3A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4">
            <a:extLst>
              <a:ext uri="{FF2B5EF4-FFF2-40B4-BE49-F238E27FC236}">
                <a16:creationId xmlns:a16="http://schemas.microsoft.com/office/drawing/2014/main" id="{AACBDE92-CB13-47FE-BAC8-A62415BDB6E2}"/>
              </a:ext>
            </a:extLst>
          </p:cNvPr>
          <p:cNvSpPr/>
          <p:nvPr/>
        </p:nvSpPr>
        <p:spPr>
          <a:xfrm>
            <a:off x="6094365" y="2883974"/>
            <a:ext cx="2780665" cy="2047239"/>
          </a:xfrm>
          <a:custGeom>
            <a:avLst/>
            <a:gdLst/>
            <a:ahLst/>
            <a:cxnLst/>
            <a:rect l="l" t="t" r="r" b="b"/>
            <a:pathLst>
              <a:path w="2780665" h="2047239">
                <a:moveTo>
                  <a:pt x="0" y="2046732"/>
                </a:moveTo>
                <a:lnTo>
                  <a:pt x="2780410" y="2046732"/>
                </a:lnTo>
                <a:lnTo>
                  <a:pt x="2780410" y="0"/>
                </a:lnTo>
                <a:lnTo>
                  <a:pt x="0" y="0"/>
                </a:lnTo>
                <a:lnTo>
                  <a:pt x="0" y="2046732"/>
                </a:lnTo>
                <a:close/>
              </a:path>
            </a:pathLst>
          </a:custGeom>
          <a:ln w="9525">
            <a:solidFill>
              <a:srgbClr val="A3A2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5">
            <a:extLst>
              <a:ext uri="{FF2B5EF4-FFF2-40B4-BE49-F238E27FC236}">
                <a16:creationId xmlns:a16="http://schemas.microsoft.com/office/drawing/2014/main" id="{5D9C64AC-93D3-4196-BED7-390914AC08DF}"/>
              </a:ext>
            </a:extLst>
          </p:cNvPr>
          <p:cNvSpPr txBox="1"/>
          <p:nvPr/>
        </p:nvSpPr>
        <p:spPr>
          <a:xfrm>
            <a:off x="3457903" y="1178500"/>
            <a:ext cx="5198382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lang="pt-BR" sz="1600" b="0" spc="-10" dirty="0">
                <a:solidFill>
                  <a:srgbClr val="474749"/>
                </a:solidFill>
                <a:latin typeface="Nirmala UI Semilight"/>
                <a:cs typeface="Nirmala UI Semilight"/>
              </a:rPr>
              <a:t>As aç</a:t>
            </a:r>
            <a:r>
              <a:rPr lang="pt-BR" sz="1600" spc="-10" dirty="0">
                <a:solidFill>
                  <a:srgbClr val="474749"/>
                </a:solidFill>
                <a:latin typeface="Nirmala UI Semilight"/>
                <a:cs typeface="Nirmala UI Semilight"/>
              </a:rPr>
              <a:t>ões devem primar pela </a:t>
            </a:r>
            <a:r>
              <a:rPr sz="1600" b="0" spc="-5" dirty="0" err="1">
                <a:solidFill>
                  <a:srgbClr val="474749"/>
                </a:solidFill>
                <a:latin typeface="Nirmala UI Semilight"/>
                <a:cs typeface="Nirmala UI Semilight"/>
              </a:rPr>
              <a:t>análise</a:t>
            </a:r>
            <a:r>
              <a:rPr sz="1600" b="0" spc="-5" dirty="0">
                <a:solidFill>
                  <a:srgbClr val="474749"/>
                </a:solidFill>
                <a:latin typeface="Nirmala UI Semilight"/>
                <a:cs typeface="Nirmala UI Semilight"/>
              </a:rPr>
              <a:t> de </a:t>
            </a:r>
            <a:r>
              <a:rPr sz="1600" b="0" spc="-10" dirty="0">
                <a:solidFill>
                  <a:srgbClr val="474749"/>
                </a:solidFill>
                <a:latin typeface="Nirmala UI Semilight"/>
                <a:cs typeface="Nirmala UI Semilight"/>
              </a:rPr>
              <a:t>demanda </a:t>
            </a:r>
            <a:r>
              <a:rPr sz="1600" b="0" spc="-5" dirty="0">
                <a:solidFill>
                  <a:srgbClr val="474749"/>
                </a:solidFill>
                <a:latin typeface="Nirmala UI Semilight"/>
                <a:cs typeface="Nirmala UI Semilight"/>
              </a:rPr>
              <a:t>e </a:t>
            </a:r>
            <a:r>
              <a:rPr sz="1600" b="0" spc="-5" dirty="0" err="1">
                <a:solidFill>
                  <a:srgbClr val="474749"/>
                </a:solidFill>
                <a:latin typeface="Nirmala UI Semilight"/>
                <a:cs typeface="Nirmala UI Semilight"/>
              </a:rPr>
              <a:t>capacidade</a:t>
            </a:r>
            <a:r>
              <a:rPr lang="pt-BR" sz="1600" spc="-5" dirty="0">
                <a:solidFill>
                  <a:srgbClr val="474749"/>
                </a:solidFill>
                <a:latin typeface="Nirmala UI Semilight"/>
                <a:cs typeface="Nirmala UI Semilight"/>
              </a:rPr>
              <a:t> de suporte e sustentação dos grupos e/ou conteúdos de forma a gerar mobilização sustentada pelos princípios da autorresponsabilidade e senso de comunidade.</a:t>
            </a:r>
            <a:endParaRPr sz="1600" dirty="0">
              <a:latin typeface="Nirmala UI Semilight"/>
              <a:cs typeface="Nirmala UI Semilight"/>
            </a:endParaRPr>
          </a:p>
        </p:txBody>
      </p:sp>
      <p:sp>
        <p:nvSpPr>
          <p:cNvPr id="16" name="object 6">
            <a:extLst>
              <a:ext uri="{FF2B5EF4-FFF2-40B4-BE49-F238E27FC236}">
                <a16:creationId xmlns:a16="http://schemas.microsoft.com/office/drawing/2014/main" id="{1D1BEE14-7E86-4900-9543-A192A31AC5BA}"/>
              </a:ext>
            </a:extLst>
          </p:cNvPr>
          <p:cNvSpPr/>
          <p:nvPr/>
        </p:nvSpPr>
        <p:spPr>
          <a:xfrm>
            <a:off x="535067" y="2473836"/>
            <a:ext cx="8371840" cy="231775"/>
          </a:xfrm>
          <a:custGeom>
            <a:avLst/>
            <a:gdLst/>
            <a:ahLst/>
            <a:cxnLst/>
            <a:rect l="l" t="t" r="r" b="b"/>
            <a:pathLst>
              <a:path w="8371840" h="231775">
                <a:moveTo>
                  <a:pt x="8256016" y="0"/>
                </a:moveTo>
                <a:lnTo>
                  <a:pt x="8256016" y="57785"/>
                </a:lnTo>
                <a:lnTo>
                  <a:pt x="0" y="57785"/>
                </a:lnTo>
                <a:lnTo>
                  <a:pt x="57810" y="115697"/>
                </a:lnTo>
                <a:lnTo>
                  <a:pt x="0" y="173482"/>
                </a:lnTo>
                <a:lnTo>
                  <a:pt x="8256016" y="173482"/>
                </a:lnTo>
                <a:lnTo>
                  <a:pt x="8256016" y="231267"/>
                </a:lnTo>
                <a:lnTo>
                  <a:pt x="8371586" y="115697"/>
                </a:lnTo>
                <a:lnTo>
                  <a:pt x="8256016" y="0"/>
                </a:lnTo>
                <a:close/>
              </a:path>
            </a:pathLst>
          </a:custGeom>
          <a:solidFill>
            <a:srgbClr val="5D859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2">
            <a:extLst>
              <a:ext uri="{FF2B5EF4-FFF2-40B4-BE49-F238E27FC236}">
                <a16:creationId xmlns:a16="http://schemas.microsoft.com/office/drawing/2014/main" id="{895D6254-A2A4-4A82-86CF-772C8C7C7B5D}"/>
              </a:ext>
            </a:extLst>
          </p:cNvPr>
          <p:cNvSpPr txBox="1"/>
          <p:nvPr/>
        </p:nvSpPr>
        <p:spPr>
          <a:xfrm>
            <a:off x="3373137" y="3792036"/>
            <a:ext cx="2543810" cy="728532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12700" marR="5080" indent="-1270" algn="ctr">
              <a:lnSpc>
                <a:spcPct val="85000"/>
              </a:lnSpc>
              <a:spcBef>
                <a:spcPts val="384"/>
              </a:spcBef>
            </a:pPr>
            <a:r>
              <a:rPr lang="pt-BR" sz="1600" b="0" spc="-10" dirty="0">
                <a:solidFill>
                  <a:srgbClr val="2C526A"/>
                </a:solidFill>
                <a:latin typeface="Nirmala UI Semilight"/>
                <a:cs typeface="Nirmala UI Semilight"/>
              </a:rPr>
              <a:t>Grupos colaborativos </a:t>
            </a:r>
          </a:p>
          <a:p>
            <a:pPr marL="12700" marR="5080" indent="-1270" algn="ctr">
              <a:lnSpc>
                <a:spcPct val="85000"/>
              </a:lnSpc>
              <a:spcBef>
                <a:spcPts val="384"/>
              </a:spcBef>
            </a:pPr>
            <a:r>
              <a:rPr lang="pt-BR" sz="1600" b="0" spc="-10" dirty="0">
                <a:solidFill>
                  <a:srgbClr val="2C526A"/>
                </a:solidFill>
                <a:latin typeface="Nirmala UI Semilight"/>
                <a:cs typeface="Nirmala UI Semilight"/>
              </a:rPr>
              <a:t>entre pares – líderes e pontos focais  </a:t>
            </a:r>
            <a:endParaRPr sz="1600" dirty="0">
              <a:latin typeface="Nirmala UI Semilight"/>
              <a:cs typeface="Nirmala UI Semilight"/>
            </a:endParaRPr>
          </a:p>
        </p:txBody>
      </p:sp>
      <p:sp>
        <p:nvSpPr>
          <p:cNvPr id="18" name="object 13">
            <a:extLst>
              <a:ext uri="{FF2B5EF4-FFF2-40B4-BE49-F238E27FC236}">
                <a16:creationId xmlns:a16="http://schemas.microsoft.com/office/drawing/2014/main" id="{256ABD20-F8F8-429D-AEAE-C244536455CB}"/>
              </a:ext>
            </a:extLst>
          </p:cNvPr>
          <p:cNvSpPr txBox="1"/>
          <p:nvPr/>
        </p:nvSpPr>
        <p:spPr>
          <a:xfrm>
            <a:off x="582997" y="3697167"/>
            <a:ext cx="2400300" cy="1095812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12700" marR="5080" algn="ctr">
              <a:lnSpc>
                <a:spcPct val="85000"/>
              </a:lnSpc>
              <a:spcBef>
                <a:spcPts val="384"/>
              </a:spcBef>
            </a:pPr>
            <a:r>
              <a:rPr lang="pt-BR" sz="1600" b="0" spc="-5" dirty="0">
                <a:solidFill>
                  <a:srgbClr val="2C526A"/>
                </a:solidFill>
                <a:latin typeface="Nirmala UI Semilight"/>
                <a:cs typeface="Nirmala UI Semilight"/>
              </a:rPr>
              <a:t>Canal de comunicação institucional, TEAMS,  com disposição de conteúdo instrucional, informativo e de apoio </a:t>
            </a:r>
            <a:endParaRPr sz="1600" dirty="0">
              <a:latin typeface="Nirmala UI Semilight"/>
              <a:cs typeface="Nirmala UI Semilight"/>
            </a:endParaRPr>
          </a:p>
        </p:txBody>
      </p:sp>
      <p:sp>
        <p:nvSpPr>
          <p:cNvPr id="19" name="object 15">
            <a:extLst>
              <a:ext uri="{FF2B5EF4-FFF2-40B4-BE49-F238E27FC236}">
                <a16:creationId xmlns:a16="http://schemas.microsoft.com/office/drawing/2014/main" id="{9083ECF4-C6B7-4189-9A07-680FDEE9EA30}"/>
              </a:ext>
            </a:extLst>
          </p:cNvPr>
          <p:cNvSpPr txBox="1"/>
          <p:nvPr/>
        </p:nvSpPr>
        <p:spPr>
          <a:xfrm>
            <a:off x="6363478" y="3798435"/>
            <a:ext cx="2263140" cy="870751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62255" marR="5080" indent="-250190" algn="ctr">
              <a:lnSpc>
                <a:spcPts val="1630"/>
              </a:lnSpc>
              <a:spcBef>
                <a:spcPts val="390"/>
              </a:spcBef>
            </a:pPr>
            <a:r>
              <a:rPr lang="pt-BR" sz="1600" b="0" spc="-5" dirty="0">
                <a:solidFill>
                  <a:srgbClr val="2C526A"/>
                </a:solidFill>
                <a:latin typeface="Nirmala UI Semilight"/>
                <a:cs typeface="Nirmala UI Semilight"/>
              </a:rPr>
              <a:t>Ações locais desenvolvidas entre pares, mediadas ou não </a:t>
            </a:r>
            <a:endParaRPr sz="1600" dirty="0">
              <a:latin typeface="Nirmala UI Semilight"/>
              <a:cs typeface="Nirmala UI Semilight"/>
            </a:endParaRPr>
          </a:p>
        </p:txBody>
      </p:sp>
      <p:sp>
        <p:nvSpPr>
          <p:cNvPr id="20" name="Google Shape;423;p42">
            <a:extLst>
              <a:ext uri="{FF2B5EF4-FFF2-40B4-BE49-F238E27FC236}">
                <a16:creationId xmlns:a16="http://schemas.microsoft.com/office/drawing/2014/main" id="{66832168-B809-4674-97DF-9DFD748E4FCE}"/>
              </a:ext>
            </a:extLst>
          </p:cNvPr>
          <p:cNvSpPr txBox="1"/>
          <p:nvPr/>
        </p:nvSpPr>
        <p:spPr>
          <a:xfrm>
            <a:off x="392116" y="1654515"/>
            <a:ext cx="2780665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pt-BR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LEMBRANDO QUE ...</a:t>
            </a:r>
            <a:endParaRPr sz="1600" i="0" u="none" strike="noStrike" cap="none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" name="Google Shape;423;p42">
            <a:extLst>
              <a:ext uri="{FF2B5EF4-FFF2-40B4-BE49-F238E27FC236}">
                <a16:creationId xmlns:a16="http://schemas.microsoft.com/office/drawing/2014/main" id="{002FAB8E-C621-40D9-8688-F54E4A6C92C1}"/>
              </a:ext>
            </a:extLst>
          </p:cNvPr>
          <p:cNvSpPr txBox="1"/>
          <p:nvPr/>
        </p:nvSpPr>
        <p:spPr>
          <a:xfrm>
            <a:off x="681150" y="2959505"/>
            <a:ext cx="2400300" cy="5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pt-BR" sz="16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CONVIVA + LÍDERES EM AÇÃO </a:t>
            </a:r>
            <a:endParaRPr sz="1600" i="0" u="none" strike="noStrike" cap="none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" name="Google Shape;423;p42">
            <a:extLst>
              <a:ext uri="{FF2B5EF4-FFF2-40B4-BE49-F238E27FC236}">
                <a16:creationId xmlns:a16="http://schemas.microsoft.com/office/drawing/2014/main" id="{B1B987EF-BC83-4995-B2FF-19F99E246C44}"/>
              </a:ext>
            </a:extLst>
          </p:cNvPr>
          <p:cNvSpPr txBox="1"/>
          <p:nvPr/>
        </p:nvSpPr>
        <p:spPr>
          <a:xfrm>
            <a:off x="3604037" y="2954582"/>
            <a:ext cx="1935925" cy="5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pt-BR" sz="16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CONVIVA + SAUDÁVEL</a:t>
            </a:r>
            <a:endParaRPr sz="1600" i="0" u="none" strike="noStrike" cap="none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3" name="Google Shape;423;p42">
            <a:extLst>
              <a:ext uri="{FF2B5EF4-FFF2-40B4-BE49-F238E27FC236}">
                <a16:creationId xmlns:a16="http://schemas.microsoft.com/office/drawing/2014/main" id="{2EF96C92-F023-4E1F-BAFD-96FB96DC7783}"/>
              </a:ext>
            </a:extLst>
          </p:cNvPr>
          <p:cNvSpPr txBox="1"/>
          <p:nvPr/>
        </p:nvSpPr>
        <p:spPr>
          <a:xfrm>
            <a:off x="6528588" y="2940914"/>
            <a:ext cx="1935925" cy="5589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pt-BR" sz="16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CONVIVA + JUNTOS</a:t>
            </a:r>
            <a:endParaRPr sz="1600" i="0" u="none" strike="noStrike" cap="none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516852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8368625" y="361425"/>
            <a:ext cx="423000" cy="423000"/>
          </a:xfrm>
          <a:prstGeom prst="ellipse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8331991" y="421091"/>
            <a:ext cx="50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" sz="1200" b="0" i="0" u="none" strike="noStrike" cap="non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2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r="68965" b="17389"/>
          <a:stretch/>
        </p:blipFill>
        <p:spPr>
          <a:xfrm>
            <a:off x="412800" y="156396"/>
            <a:ext cx="996900" cy="65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t="81571" r="86719"/>
          <a:stretch/>
        </p:blipFill>
        <p:spPr>
          <a:xfrm>
            <a:off x="412800" y="829423"/>
            <a:ext cx="903119" cy="31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928" y="132502"/>
            <a:ext cx="639752" cy="516919"/>
          </a:xfrm>
          <a:prstGeom prst="rect">
            <a:avLst/>
          </a:prstGeom>
          <a:solidFill>
            <a:srgbClr val="FF0066"/>
          </a:solidFill>
        </p:spPr>
      </p:pic>
      <p:sp>
        <p:nvSpPr>
          <p:cNvPr id="10" name="Google Shape;381;p28"/>
          <p:cNvSpPr txBox="1"/>
          <p:nvPr/>
        </p:nvSpPr>
        <p:spPr>
          <a:xfrm>
            <a:off x="2515731" y="204518"/>
            <a:ext cx="4112538" cy="3138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800" b="1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CONEXÃO </a:t>
            </a:r>
            <a:r>
              <a:rPr lang="it" sz="18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 SOLIDÁRIA</a:t>
            </a:r>
            <a:endParaRPr sz="180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" name="Google Shape;423;p42">
            <a:extLst>
              <a:ext uri="{FF2B5EF4-FFF2-40B4-BE49-F238E27FC236}">
                <a16:creationId xmlns:a16="http://schemas.microsoft.com/office/drawing/2014/main" id="{990D28E1-18A0-4C2C-A8F5-033C23961B49}"/>
              </a:ext>
            </a:extLst>
          </p:cNvPr>
          <p:cNvSpPr txBox="1"/>
          <p:nvPr/>
        </p:nvSpPr>
        <p:spPr>
          <a:xfrm>
            <a:off x="1329050" y="799093"/>
            <a:ext cx="6658500" cy="423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pt-BR" sz="20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NO MAIS </a:t>
            </a:r>
            <a:r>
              <a:rPr lang="pt-BR" sz="20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...</a:t>
            </a:r>
            <a:endParaRPr sz="2000" i="0" u="none" strike="noStrike" cap="none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F74B3C0B-321C-493E-9108-F4D5E569C8C9}"/>
              </a:ext>
            </a:extLst>
          </p:cNvPr>
          <p:cNvSpPr txBox="1"/>
          <p:nvPr/>
        </p:nvSpPr>
        <p:spPr>
          <a:xfrm>
            <a:off x="2237453" y="1853371"/>
            <a:ext cx="4236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Esteja presente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EAF50D92-0F26-4360-8C44-4FA2141275C2}"/>
              </a:ext>
            </a:extLst>
          </p:cNvPr>
          <p:cNvSpPr txBox="1"/>
          <p:nvPr/>
        </p:nvSpPr>
        <p:spPr>
          <a:xfrm>
            <a:off x="2237453" y="2636446"/>
            <a:ext cx="3837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Permita-se  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155786B3-94D1-4B48-9F6E-953568A7419C}"/>
              </a:ext>
            </a:extLst>
          </p:cNvPr>
          <p:cNvSpPr txBox="1"/>
          <p:nvPr/>
        </p:nvSpPr>
        <p:spPr>
          <a:xfrm>
            <a:off x="2237453" y="3387622"/>
            <a:ext cx="5750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Confie na capacidade do grupo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E350E87A-79C9-4821-A85E-E0AB2803FDEE}"/>
              </a:ext>
            </a:extLst>
          </p:cNvPr>
          <p:cNvSpPr txBox="1"/>
          <p:nvPr/>
        </p:nvSpPr>
        <p:spPr>
          <a:xfrm>
            <a:off x="2251628" y="4103550"/>
            <a:ext cx="5499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Vai dar certo !!! Sucesso !!!</a:t>
            </a:r>
          </a:p>
        </p:txBody>
      </p:sp>
    </p:spTree>
    <p:extLst>
      <p:ext uri="{BB962C8B-B14F-4D97-AF65-F5344CB8AC3E}">
        <p14:creationId xmlns:p14="http://schemas.microsoft.com/office/powerpoint/2010/main" val="3493878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8368625" y="361425"/>
            <a:ext cx="423000" cy="423000"/>
          </a:xfrm>
          <a:prstGeom prst="ellipse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8331991" y="421091"/>
            <a:ext cx="50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" sz="1200" b="0" i="0" u="none" strike="noStrike" cap="non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r="68965" b="17389"/>
          <a:stretch/>
        </p:blipFill>
        <p:spPr>
          <a:xfrm>
            <a:off x="412800" y="156396"/>
            <a:ext cx="996900" cy="65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t="81571" r="86719"/>
          <a:stretch/>
        </p:blipFill>
        <p:spPr>
          <a:xfrm>
            <a:off x="412800" y="829423"/>
            <a:ext cx="903119" cy="31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8000" y="99871"/>
            <a:ext cx="2590800" cy="771525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6854" y="885948"/>
            <a:ext cx="8771945" cy="4068582"/>
          </a:xfrm>
          <a:prstGeom prst="rect">
            <a:avLst/>
          </a:prstGeom>
        </p:spPr>
      </p:pic>
      <p:sp>
        <p:nvSpPr>
          <p:cNvPr id="22" name="Google Shape;381;p28"/>
          <p:cNvSpPr txBox="1"/>
          <p:nvPr/>
        </p:nvSpPr>
        <p:spPr>
          <a:xfrm>
            <a:off x="1405250" y="261075"/>
            <a:ext cx="66603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pt-BR" sz="1600" b="1" dirty="0">
                <a:solidFill>
                  <a:srgbClr val="CC0066"/>
                </a:solidFill>
                <a:latin typeface="Verdana"/>
                <a:ea typeface="Verdana"/>
                <a:cs typeface="Verdana"/>
                <a:sym typeface="Verdana"/>
              </a:rPr>
              <a:t>PROJETO ACOLHIMENTO</a:t>
            </a:r>
            <a:endParaRPr sz="1600" b="1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endParaRPr sz="1600" i="0" u="none" strike="noStrike" cap="none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8368625" y="361425"/>
            <a:ext cx="423000" cy="423000"/>
          </a:xfrm>
          <a:prstGeom prst="ellipse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8331991" y="421091"/>
            <a:ext cx="50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" sz="1200" b="0" i="0" u="none" strike="noStrike" cap="non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r="68965" b="17389"/>
          <a:stretch/>
        </p:blipFill>
        <p:spPr>
          <a:xfrm>
            <a:off x="412800" y="156396"/>
            <a:ext cx="996900" cy="65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t="81571" r="86719"/>
          <a:stretch/>
        </p:blipFill>
        <p:spPr>
          <a:xfrm>
            <a:off x="412800" y="829423"/>
            <a:ext cx="903119" cy="31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434" y="844091"/>
            <a:ext cx="7919191" cy="412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12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8368625" y="361425"/>
            <a:ext cx="423000" cy="423000"/>
          </a:xfrm>
          <a:prstGeom prst="ellipse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8331991" y="421091"/>
            <a:ext cx="50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" sz="1200" b="0" i="0" u="none" strike="noStrike" cap="non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r="68965" b="17389"/>
          <a:stretch/>
        </p:blipFill>
        <p:spPr>
          <a:xfrm>
            <a:off x="412800" y="156396"/>
            <a:ext cx="996900" cy="65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t="81571" r="86719"/>
          <a:stretch/>
        </p:blipFill>
        <p:spPr>
          <a:xfrm>
            <a:off x="412800" y="829423"/>
            <a:ext cx="903119" cy="31094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381;p28"/>
          <p:cNvSpPr txBox="1"/>
          <p:nvPr/>
        </p:nvSpPr>
        <p:spPr>
          <a:xfrm>
            <a:off x="1415524" y="261075"/>
            <a:ext cx="6660300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pt-BR" sz="1600" b="1" dirty="0">
                <a:solidFill>
                  <a:srgbClr val="CC0066"/>
                </a:solidFill>
                <a:latin typeface="Verdana"/>
                <a:ea typeface="Verdana"/>
                <a:cs typeface="Verdana"/>
                <a:sym typeface="Verdana"/>
              </a:rPr>
              <a:t>ESTRATÉGIAS</a:t>
            </a:r>
            <a:r>
              <a:rPr lang="it" sz="16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endParaRPr sz="1600" i="0" u="none" strike="noStrike" cap="none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endParaRPr sz="1600" b="1" i="0" u="none" strike="noStrike" cap="none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1250" y="1281689"/>
            <a:ext cx="7420741" cy="293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779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8368625" y="361425"/>
            <a:ext cx="423000" cy="423000"/>
          </a:xfrm>
          <a:prstGeom prst="ellipse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8331991" y="421091"/>
            <a:ext cx="50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" sz="1200" b="0" i="0" u="none" strike="noStrike" cap="non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r="68965" b="17389"/>
          <a:stretch/>
        </p:blipFill>
        <p:spPr>
          <a:xfrm>
            <a:off x="412800" y="156396"/>
            <a:ext cx="996900" cy="65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t="81571" r="86719"/>
          <a:stretch/>
        </p:blipFill>
        <p:spPr>
          <a:xfrm>
            <a:off x="412800" y="829423"/>
            <a:ext cx="903119" cy="31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88291" y="216978"/>
            <a:ext cx="1190625" cy="962025"/>
          </a:xfrm>
          <a:prstGeom prst="rect">
            <a:avLst/>
          </a:prstGeom>
          <a:solidFill>
            <a:srgbClr val="FF0066"/>
          </a:solidFill>
        </p:spPr>
      </p:pic>
      <p:sp>
        <p:nvSpPr>
          <p:cNvPr id="10" name="Google Shape;381;p28"/>
          <p:cNvSpPr txBox="1"/>
          <p:nvPr/>
        </p:nvSpPr>
        <p:spPr>
          <a:xfrm>
            <a:off x="3020882" y="185447"/>
            <a:ext cx="5127937" cy="96137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2400" b="1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CONEXÃO </a:t>
            </a:r>
            <a:r>
              <a:rPr lang="it" sz="24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 SOLIDÁRIA</a:t>
            </a:r>
            <a:endParaRPr sz="240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" name="Espaço Reservado para Texto 23">
            <a:extLst>
              <a:ext uri="{FF2B5EF4-FFF2-40B4-BE49-F238E27FC236}">
                <a16:creationId xmlns:a16="http://schemas.microsoft.com/office/drawing/2014/main" id="{170058A7-4908-4903-8C14-F4A724B44ABB}"/>
              </a:ext>
            </a:extLst>
          </p:cNvPr>
          <p:cNvSpPr txBox="1">
            <a:spLocks/>
          </p:cNvSpPr>
          <p:nvPr/>
        </p:nvSpPr>
        <p:spPr>
          <a:xfrm>
            <a:off x="864359" y="1430972"/>
            <a:ext cx="7164238" cy="638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b="1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2000" noProof="1">
                <a:solidFill>
                  <a:schemeClr val="tx1"/>
                </a:solidFill>
                <a:latin typeface="+mj-lt"/>
              </a:rPr>
              <a:t>Convite à rede para criar e intensificar grupos virtuais de interação e compartilhamento de ideias e soluções criativas nesta fase de distanciamento social. Os grupos têm o intuito de ajuda mútua entre pares e podem ser um espaço aberto para troca de experiências em geral, ou mais direcionado a um foco (dicas de atividades físicas, literatura, artes, receitas, meditação, etc). O grupo deve ser espontâneo com o objetivo de conectar uns aos outros, ajudando e recebendo ajuda. </a:t>
            </a:r>
          </a:p>
          <a:p>
            <a:pPr algn="just"/>
            <a:endParaRPr lang="pt-BR" sz="1300" b="1" noProof="1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9700" y="3961334"/>
            <a:ext cx="6343650" cy="1019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821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8368625" y="361425"/>
            <a:ext cx="423000" cy="423000"/>
          </a:xfrm>
          <a:prstGeom prst="ellipse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8331991" y="421091"/>
            <a:ext cx="50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" sz="1200" b="0" i="0" u="none" strike="noStrike" cap="non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r="68965" b="17389"/>
          <a:stretch/>
        </p:blipFill>
        <p:spPr>
          <a:xfrm>
            <a:off x="412800" y="156396"/>
            <a:ext cx="996900" cy="65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t="81571" r="86719"/>
          <a:stretch/>
        </p:blipFill>
        <p:spPr>
          <a:xfrm>
            <a:off x="412800" y="829423"/>
            <a:ext cx="903119" cy="31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928" y="132502"/>
            <a:ext cx="639752" cy="516919"/>
          </a:xfrm>
          <a:prstGeom prst="rect">
            <a:avLst/>
          </a:prstGeom>
          <a:solidFill>
            <a:srgbClr val="FF0066"/>
          </a:solidFill>
        </p:spPr>
      </p:pic>
      <p:sp>
        <p:nvSpPr>
          <p:cNvPr id="10" name="Google Shape;381;p28"/>
          <p:cNvSpPr txBox="1"/>
          <p:nvPr/>
        </p:nvSpPr>
        <p:spPr>
          <a:xfrm>
            <a:off x="2515731" y="204518"/>
            <a:ext cx="4112538" cy="3138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800" b="1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CONEXÃO </a:t>
            </a:r>
            <a:r>
              <a:rPr lang="it" sz="18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 SOLIDÁRIA</a:t>
            </a:r>
            <a:endParaRPr sz="180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Google Shape;320;p7">
            <a:extLst>
              <a:ext uri="{FF2B5EF4-FFF2-40B4-BE49-F238E27FC236}">
                <a16:creationId xmlns:a16="http://schemas.microsoft.com/office/drawing/2014/main" id="{BE44301B-BFC1-495E-B369-B968CC6B7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8439" y="1204263"/>
            <a:ext cx="6770263" cy="1013502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1200" dirty="0">
              <a:ea typeface="Arial"/>
              <a:cs typeface="Arial"/>
              <a:sym typeface="Arial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1200" dirty="0">
              <a:ea typeface="Arial"/>
              <a:cs typeface="Arial"/>
              <a:sym typeface="Arial"/>
            </a:endParaRPr>
          </a:p>
          <a:p>
            <a:pPr marL="171450" lvl="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Apoiar e potencializar as ações dos líderes na condução de suas equipes no trabalho em Home Office de forma a contribuir com a continuidade das ações em acordo com as prioridades estabelecidas pela SEDUC</a:t>
            </a:r>
          </a:p>
          <a:p>
            <a:pPr marL="171450" lvl="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Promover o desenvolvimento de habilidades de liderança  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t-BR" sz="1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sz="1200" dirty="0">
              <a:ea typeface="Arial"/>
              <a:cs typeface="Arial"/>
              <a:sym typeface="Arial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5AEF08A6-4F79-4844-854B-EB38AA6A81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014" y="3624191"/>
            <a:ext cx="1074372" cy="990437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6A8EE4CF-669A-4F63-822D-D9C1F8C2CE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1955" y="2438356"/>
            <a:ext cx="1105962" cy="1013502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C4B28A37-8308-45F6-B8DB-3383D290079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1571" y="1250477"/>
            <a:ext cx="916346" cy="916346"/>
          </a:xfrm>
          <a:prstGeom prst="rect">
            <a:avLst/>
          </a:prstGeom>
        </p:spPr>
      </p:pic>
      <p:sp>
        <p:nvSpPr>
          <p:cNvPr id="19" name="Google Shape;320;p7">
            <a:extLst>
              <a:ext uri="{FF2B5EF4-FFF2-40B4-BE49-F238E27FC236}">
                <a16:creationId xmlns:a16="http://schemas.microsoft.com/office/drawing/2014/main" id="{5930E34F-590C-4ED1-994D-1545826FFC1F}"/>
              </a:ext>
            </a:extLst>
          </p:cNvPr>
          <p:cNvSpPr txBox="1">
            <a:spLocks/>
          </p:cNvSpPr>
          <p:nvPr/>
        </p:nvSpPr>
        <p:spPr>
          <a:xfrm>
            <a:off x="1703184" y="2413559"/>
            <a:ext cx="6770263" cy="111452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Promover, estimular e apoiar a identificação e adoção de estratégias de enfrentamento aos transtornos e dificuldades resultantes do isolamento familiar e social</a:t>
            </a:r>
          </a:p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Promover o desenvolvimento de habilidades socioemocionais  </a:t>
            </a:r>
            <a:endParaRPr lang="pt-BR" sz="1200" dirty="0"/>
          </a:p>
        </p:txBody>
      </p:sp>
      <p:sp>
        <p:nvSpPr>
          <p:cNvPr id="20" name="Google Shape;320;p7">
            <a:extLst>
              <a:ext uri="{FF2B5EF4-FFF2-40B4-BE49-F238E27FC236}">
                <a16:creationId xmlns:a16="http://schemas.microsoft.com/office/drawing/2014/main" id="{DF7B6663-4FBD-4039-A234-68A05106D931}"/>
              </a:ext>
            </a:extLst>
          </p:cNvPr>
          <p:cNvSpPr txBox="1">
            <a:spLocks/>
          </p:cNvSpPr>
          <p:nvPr/>
        </p:nvSpPr>
        <p:spPr>
          <a:xfrm>
            <a:off x="1697928" y="3638015"/>
            <a:ext cx="6770263" cy="111452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Apoiar e estimular rede apoio, suporte , informação e solidariedade que promova o acolhimento entre pares desenvolvendo e potencializando sentimento de pertença e senso de coletividade para enfrentamento à situação de crise de saúde coletiva (combate à pandemia do </a:t>
            </a:r>
            <a:r>
              <a:rPr lang="pt-BR" sz="1200" dirty="0" err="1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Coronavírus</a:t>
            </a: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pt-BR" sz="1200" dirty="0"/>
          </a:p>
        </p:txBody>
      </p:sp>
      <p:sp>
        <p:nvSpPr>
          <p:cNvPr id="21" name="Google Shape;214;p24">
            <a:extLst>
              <a:ext uri="{FF2B5EF4-FFF2-40B4-BE49-F238E27FC236}">
                <a16:creationId xmlns:a16="http://schemas.microsoft.com/office/drawing/2014/main" id="{17FD8028-6C01-4440-B00C-F054610829B7}"/>
              </a:ext>
            </a:extLst>
          </p:cNvPr>
          <p:cNvSpPr txBox="1"/>
          <p:nvPr/>
        </p:nvSpPr>
        <p:spPr>
          <a:xfrm>
            <a:off x="1814997" y="800991"/>
            <a:ext cx="3593133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20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OBJETIVOS</a:t>
            </a:r>
            <a:endParaRPr sz="2000" b="1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409820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8368625" y="361425"/>
            <a:ext cx="423000" cy="423000"/>
          </a:xfrm>
          <a:prstGeom prst="ellipse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8331991" y="421091"/>
            <a:ext cx="50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" sz="1200" b="0" i="0" u="none" strike="noStrike" cap="non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r="68965" b="17389"/>
          <a:stretch/>
        </p:blipFill>
        <p:spPr>
          <a:xfrm>
            <a:off x="412800" y="156396"/>
            <a:ext cx="996900" cy="65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t="81571" r="86719"/>
          <a:stretch/>
        </p:blipFill>
        <p:spPr>
          <a:xfrm>
            <a:off x="412800" y="829423"/>
            <a:ext cx="903119" cy="31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928" y="132502"/>
            <a:ext cx="639752" cy="516919"/>
          </a:xfrm>
          <a:prstGeom prst="rect">
            <a:avLst/>
          </a:prstGeom>
          <a:solidFill>
            <a:srgbClr val="FF0066"/>
          </a:solidFill>
        </p:spPr>
      </p:pic>
      <p:sp>
        <p:nvSpPr>
          <p:cNvPr id="10" name="Google Shape;381;p28"/>
          <p:cNvSpPr txBox="1"/>
          <p:nvPr/>
        </p:nvSpPr>
        <p:spPr>
          <a:xfrm>
            <a:off x="2515731" y="204518"/>
            <a:ext cx="4112538" cy="3138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800" b="1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CONEXÃO </a:t>
            </a:r>
            <a:r>
              <a:rPr lang="it" sz="18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 SOLIDÁRIA</a:t>
            </a:r>
            <a:endParaRPr sz="180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" name="Google Shape;214;p24">
            <a:extLst>
              <a:ext uri="{FF2B5EF4-FFF2-40B4-BE49-F238E27FC236}">
                <a16:creationId xmlns:a16="http://schemas.microsoft.com/office/drawing/2014/main" id="{17FD8028-6C01-4440-B00C-F054610829B7}"/>
              </a:ext>
            </a:extLst>
          </p:cNvPr>
          <p:cNvSpPr txBox="1"/>
          <p:nvPr/>
        </p:nvSpPr>
        <p:spPr>
          <a:xfrm>
            <a:off x="1361982" y="799340"/>
            <a:ext cx="6803823" cy="658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20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O QUE FAZ SENTIDO ...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20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                ... NOSSOS PRINCÍPIOS /VALORES</a:t>
            </a:r>
            <a:endParaRPr sz="2000" b="1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A0DBFBD6-05C7-4EF8-90FA-E4B0B06F570E}"/>
              </a:ext>
            </a:extLst>
          </p:cNvPr>
          <p:cNvSpPr txBox="1"/>
          <p:nvPr/>
        </p:nvSpPr>
        <p:spPr>
          <a:xfrm>
            <a:off x="2237453" y="1853371"/>
            <a:ext cx="4236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Abster de julgamento 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D517686D-C577-4312-AB69-1CFABED92D69}"/>
              </a:ext>
            </a:extLst>
          </p:cNvPr>
          <p:cNvSpPr txBox="1"/>
          <p:nvPr/>
        </p:nvSpPr>
        <p:spPr>
          <a:xfrm>
            <a:off x="2237453" y="2636446"/>
            <a:ext cx="38371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Autoconsciência 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A4BFBE63-0EF7-4530-9D3C-3FE790A7785C}"/>
              </a:ext>
            </a:extLst>
          </p:cNvPr>
          <p:cNvSpPr txBox="1"/>
          <p:nvPr/>
        </p:nvSpPr>
        <p:spPr>
          <a:xfrm>
            <a:off x="2237453" y="3387622"/>
            <a:ext cx="4342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Autorresponsabilidade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28CD8F86-B399-448E-802F-81F53E65DB45}"/>
              </a:ext>
            </a:extLst>
          </p:cNvPr>
          <p:cNvSpPr txBox="1"/>
          <p:nvPr/>
        </p:nvSpPr>
        <p:spPr>
          <a:xfrm>
            <a:off x="2251628" y="4103550"/>
            <a:ext cx="43422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Generosidade</a:t>
            </a:r>
          </a:p>
        </p:txBody>
      </p:sp>
    </p:spTree>
    <p:extLst>
      <p:ext uri="{BB962C8B-B14F-4D97-AF65-F5344CB8AC3E}">
        <p14:creationId xmlns:p14="http://schemas.microsoft.com/office/powerpoint/2010/main" val="211989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8368625" y="361425"/>
            <a:ext cx="423000" cy="423000"/>
          </a:xfrm>
          <a:prstGeom prst="ellipse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8331991" y="421091"/>
            <a:ext cx="50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" sz="1200" b="0" i="0" u="none" strike="noStrike" cap="non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r="68965" b="17389"/>
          <a:stretch/>
        </p:blipFill>
        <p:spPr>
          <a:xfrm>
            <a:off x="412800" y="156396"/>
            <a:ext cx="996900" cy="65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t="81571" r="86719"/>
          <a:stretch/>
        </p:blipFill>
        <p:spPr>
          <a:xfrm>
            <a:off x="412800" y="829423"/>
            <a:ext cx="903119" cy="31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928" y="132502"/>
            <a:ext cx="639752" cy="516919"/>
          </a:xfrm>
          <a:prstGeom prst="rect">
            <a:avLst/>
          </a:prstGeom>
          <a:solidFill>
            <a:srgbClr val="FF0066"/>
          </a:solidFill>
        </p:spPr>
      </p:pic>
      <p:sp>
        <p:nvSpPr>
          <p:cNvPr id="10" name="Google Shape;381;p28"/>
          <p:cNvSpPr txBox="1"/>
          <p:nvPr/>
        </p:nvSpPr>
        <p:spPr>
          <a:xfrm>
            <a:off x="2515731" y="204518"/>
            <a:ext cx="4112538" cy="3138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800" b="1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CONEXÃO </a:t>
            </a:r>
            <a:r>
              <a:rPr lang="it" sz="18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 SOLIDÁRIA</a:t>
            </a:r>
            <a:endParaRPr sz="180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2" name="Google Shape;406;p42">
            <a:extLst>
              <a:ext uri="{FF2B5EF4-FFF2-40B4-BE49-F238E27FC236}">
                <a16:creationId xmlns:a16="http://schemas.microsoft.com/office/drawing/2014/main" id="{D15AB82D-33E6-4305-BF55-68561BF158FD}"/>
              </a:ext>
            </a:extLst>
          </p:cNvPr>
          <p:cNvSpPr/>
          <p:nvPr/>
        </p:nvSpPr>
        <p:spPr>
          <a:xfrm>
            <a:off x="4859847" y="2442887"/>
            <a:ext cx="1502400" cy="15024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3" name="Google Shape;407;p42">
            <a:extLst>
              <a:ext uri="{FF2B5EF4-FFF2-40B4-BE49-F238E27FC236}">
                <a16:creationId xmlns:a16="http://schemas.microsoft.com/office/drawing/2014/main" id="{D532CA65-ACEE-4471-9339-799742296D4D}"/>
              </a:ext>
            </a:extLst>
          </p:cNvPr>
          <p:cNvSpPr/>
          <p:nvPr/>
        </p:nvSpPr>
        <p:spPr>
          <a:xfrm>
            <a:off x="831886" y="2442887"/>
            <a:ext cx="1502400" cy="15024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4" name="Google Shape;411;p42">
            <a:extLst>
              <a:ext uri="{FF2B5EF4-FFF2-40B4-BE49-F238E27FC236}">
                <a16:creationId xmlns:a16="http://schemas.microsoft.com/office/drawing/2014/main" id="{EBD57A44-FD4B-440B-8892-1F29AB0EC8BD}"/>
              </a:ext>
            </a:extLst>
          </p:cNvPr>
          <p:cNvSpPr txBox="1"/>
          <p:nvPr/>
        </p:nvSpPr>
        <p:spPr>
          <a:xfrm>
            <a:off x="4872699" y="3228648"/>
            <a:ext cx="1512539" cy="4336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pt-BR" sz="1200" b="1" i="0" u="none" strike="noStrike" cap="none" dirty="0">
                <a:solidFill>
                  <a:srgbClr val="E69138"/>
                </a:solidFill>
                <a:latin typeface="Verdana"/>
                <a:ea typeface="Verdana"/>
                <a:cs typeface="Verdana"/>
                <a:sym typeface="Verdana"/>
              </a:rPr>
              <a:t>Pontos Focais</a:t>
            </a:r>
            <a:endParaRPr sz="1200" b="1" i="0" u="none" strike="noStrike" cap="none" dirty="0">
              <a:solidFill>
                <a:srgbClr val="E6913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5" name="Google Shape;412;p42">
            <a:extLst>
              <a:ext uri="{FF2B5EF4-FFF2-40B4-BE49-F238E27FC236}">
                <a16:creationId xmlns:a16="http://schemas.microsoft.com/office/drawing/2014/main" id="{F8A6899F-84D2-43BE-A25D-CE28D7E7E050}"/>
              </a:ext>
            </a:extLst>
          </p:cNvPr>
          <p:cNvSpPr txBox="1"/>
          <p:nvPr/>
        </p:nvSpPr>
        <p:spPr>
          <a:xfrm>
            <a:off x="920323" y="3186939"/>
            <a:ext cx="13179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" sz="1200" b="1" i="0" u="none" strike="noStrike" cap="none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Liderança 1ª linha</a:t>
            </a:r>
            <a:endParaRPr sz="1200" b="0" i="0" u="none" strike="noStrike" cap="none" dirty="0">
              <a:solidFill>
                <a:srgbClr val="6AA84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6" name="Google Shape;415;p42">
            <a:extLst>
              <a:ext uri="{FF2B5EF4-FFF2-40B4-BE49-F238E27FC236}">
                <a16:creationId xmlns:a16="http://schemas.microsoft.com/office/drawing/2014/main" id="{1611D723-04DB-4FAD-BC14-9D001EB8BCCA}"/>
              </a:ext>
            </a:extLst>
          </p:cNvPr>
          <p:cNvSpPr/>
          <p:nvPr/>
        </p:nvSpPr>
        <p:spPr>
          <a:xfrm>
            <a:off x="5421195" y="2712015"/>
            <a:ext cx="379782" cy="31082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E69138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None/>
            </a:pPr>
            <a:endParaRPr sz="29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7" name="Google Shape;418;p42">
            <a:extLst>
              <a:ext uri="{FF2B5EF4-FFF2-40B4-BE49-F238E27FC236}">
                <a16:creationId xmlns:a16="http://schemas.microsoft.com/office/drawing/2014/main" id="{F4E6EECE-FA11-454F-9678-139531677415}"/>
              </a:ext>
            </a:extLst>
          </p:cNvPr>
          <p:cNvSpPr/>
          <p:nvPr/>
        </p:nvSpPr>
        <p:spPr>
          <a:xfrm>
            <a:off x="1408332" y="2715362"/>
            <a:ext cx="300726" cy="307478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rgbClr val="6AA84F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None/>
            </a:pPr>
            <a:endParaRPr sz="2900" b="0" i="0" u="none" strike="noStrike" cap="none" dirty="0">
              <a:solidFill>
                <a:srgbClr val="6AA84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28" name="Google Shape;420;p42">
            <a:extLst>
              <a:ext uri="{FF2B5EF4-FFF2-40B4-BE49-F238E27FC236}">
                <a16:creationId xmlns:a16="http://schemas.microsoft.com/office/drawing/2014/main" id="{CB49AF7A-308C-443A-BD49-F814042949E2}"/>
              </a:ext>
            </a:extLst>
          </p:cNvPr>
          <p:cNvSpPr txBox="1"/>
          <p:nvPr/>
        </p:nvSpPr>
        <p:spPr>
          <a:xfrm>
            <a:off x="1558657" y="1635344"/>
            <a:ext cx="6559714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1300" dirty="0">
                <a:latin typeface="Verdana"/>
                <a:ea typeface="Verdana"/>
                <a:cs typeface="Verdana"/>
                <a:sym typeface="Verdana"/>
              </a:rPr>
              <a:t>Movimento fluido, em ondas de expansão e mobilização que respeite os interesses e necessidades da comunidade local de servidores. </a:t>
            </a:r>
            <a:endParaRPr sz="1300" b="0" i="0" u="none" strike="noStrike" cap="none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9" name="Google Shape;423;p42">
            <a:extLst>
              <a:ext uri="{FF2B5EF4-FFF2-40B4-BE49-F238E27FC236}">
                <a16:creationId xmlns:a16="http://schemas.microsoft.com/office/drawing/2014/main" id="{1AA84ADD-5C32-483D-B43A-B20E4D83A2F9}"/>
              </a:ext>
            </a:extLst>
          </p:cNvPr>
          <p:cNvSpPr txBox="1"/>
          <p:nvPr/>
        </p:nvSpPr>
        <p:spPr>
          <a:xfrm>
            <a:off x="1329050" y="799093"/>
            <a:ext cx="6658500" cy="9178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pt-BR" sz="16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NOSSO MODELO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pt-BR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it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UMA ESTRUTURA </a:t>
            </a:r>
            <a:r>
              <a:rPr lang="pt-BR" sz="16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ESTRATIFICADA... </a:t>
            </a:r>
            <a:r>
              <a:rPr lang="it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endParaRPr sz="1600" b="1" i="0" u="none" strike="noStrike" cap="none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600" b="1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   </a:t>
            </a:r>
            <a:r>
              <a:rPr lang="it" sz="1600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... </a:t>
            </a:r>
            <a:r>
              <a:rPr lang="pt-BR" sz="1600" i="0" u="none" strike="noStrike" cap="none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PORÉM, FLEXÍVEL.</a:t>
            </a:r>
            <a:endParaRPr sz="1600" i="0" u="none" strike="noStrike" cap="none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0" name="Google Shape;426;p42">
            <a:extLst>
              <a:ext uri="{FF2B5EF4-FFF2-40B4-BE49-F238E27FC236}">
                <a16:creationId xmlns:a16="http://schemas.microsoft.com/office/drawing/2014/main" id="{D5FA202B-FA7B-40CC-8263-D7AF09FDB749}"/>
              </a:ext>
            </a:extLst>
          </p:cNvPr>
          <p:cNvSpPr/>
          <p:nvPr/>
        </p:nvSpPr>
        <p:spPr>
          <a:xfrm>
            <a:off x="1589147" y="4074379"/>
            <a:ext cx="1656244" cy="8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" sz="1200" b="1" i="0" u="none" strike="noStrike" cap="none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Coor</a:t>
            </a:r>
            <a:r>
              <a:rPr lang="pt-BR" sz="1200" b="1" i="0" u="none" strike="noStrike" cap="none" dirty="0" err="1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denadores</a:t>
            </a:r>
            <a:endParaRPr lang="pt-BR" sz="1200" b="1" i="0" u="none" strike="noStrike" cap="none" dirty="0">
              <a:solidFill>
                <a:srgbClr val="6AA84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t-BR" sz="1200" b="1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Dirigentes </a:t>
            </a:r>
            <a:endParaRPr lang="pt-BR" sz="1200" b="1" i="0" u="none" strike="noStrike" cap="none" dirty="0">
              <a:solidFill>
                <a:srgbClr val="6AA84F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t-BR" sz="1200" b="1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Diretores de Departamentos</a:t>
            </a:r>
            <a:endParaRPr sz="1200" b="1" i="0" u="none" strike="noStrike" cap="none" dirty="0">
              <a:solidFill>
                <a:srgbClr val="6AA84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Google Shape;429;p42">
            <a:extLst>
              <a:ext uri="{FF2B5EF4-FFF2-40B4-BE49-F238E27FC236}">
                <a16:creationId xmlns:a16="http://schemas.microsoft.com/office/drawing/2014/main" id="{9CB95655-4742-4605-BD28-BD0DDF29876E}"/>
              </a:ext>
            </a:extLst>
          </p:cNvPr>
          <p:cNvSpPr/>
          <p:nvPr/>
        </p:nvSpPr>
        <p:spPr>
          <a:xfrm>
            <a:off x="7716579" y="4074383"/>
            <a:ext cx="1073467" cy="8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t-BR" sz="1200" b="1" dirty="0">
                <a:solidFill>
                  <a:srgbClr val="E69138"/>
                </a:solidFill>
                <a:latin typeface="Verdana"/>
                <a:ea typeface="Verdana"/>
                <a:cs typeface="Verdana"/>
                <a:sym typeface="Verdana"/>
              </a:rPr>
              <a:t>Rede de pares </a:t>
            </a:r>
            <a:endParaRPr sz="1200" b="1" i="0" u="none" strike="noStrike" cap="none" dirty="0">
              <a:solidFill>
                <a:srgbClr val="E6913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32" name="Google Shape;430;p42">
            <a:extLst>
              <a:ext uri="{FF2B5EF4-FFF2-40B4-BE49-F238E27FC236}">
                <a16:creationId xmlns:a16="http://schemas.microsoft.com/office/drawing/2014/main" id="{4DEE877B-5362-4202-BB34-8A020909B3E3}"/>
              </a:ext>
            </a:extLst>
          </p:cNvPr>
          <p:cNvCxnSpPr/>
          <p:nvPr/>
        </p:nvCxnSpPr>
        <p:spPr>
          <a:xfrm>
            <a:off x="3588538" y="3950878"/>
            <a:ext cx="0" cy="498900"/>
          </a:xfrm>
          <a:prstGeom prst="straightConnector1">
            <a:avLst/>
          </a:prstGeom>
          <a:noFill/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3" name="Google Shape;431;p42">
            <a:extLst>
              <a:ext uri="{FF2B5EF4-FFF2-40B4-BE49-F238E27FC236}">
                <a16:creationId xmlns:a16="http://schemas.microsoft.com/office/drawing/2014/main" id="{F0A9D812-5DA3-44BE-9548-5D59D3DAF0BF}"/>
              </a:ext>
            </a:extLst>
          </p:cNvPr>
          <p:cNvCxnSpPr/>
          <p:nvPr/>
        </p:nvCxnSpPr>
        <p:spPr>
          <a:xfrm>
            <a:off x="7559638" y="3950878"/>
            <a:ext cx="0" cy="498900"/>
          </a:xfrm>
          <a:prstGeom prst="straightConnector1">
            <a:avLst/>
          </a:prstGeom>
          <a:noFill/>
          <a:ln w="9525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4" name="Google Shape;432;p42">
            <a:extLst>
              <a:ext uri="{FF2B5EF4-FFF2-40B4-BE49-F238E27FC236}">
                <a16:creationId xmlns:a16="http://schemas.microsoft.com/office/drawing/2014/main" id="{BC2D3FD3-8040-432F-90C0-DAC21C11A157}"/>
              </a:ext>
            </a:extLst>
          </p:cNvPr>
          <p:cNvCxnSpPr>
            <a:cxnSpLocks/>
          </p:cNvCxnSpPr>
          <p:nvPr/>
        </p:nvCxnSpPr>
        <p:spPr>
          <a:xfrm>
            <a:off x="7559638" y="4449703"/>
            <a:ext cx="212573" cy="0"/>
          </a:xfrm>
          <a:prstGeom prst="straightConnector1">
            <a:avLst/>
          </a:prstGeom>
          <a:noFill/>
          <a:ln w="9525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5" name="Google Shape;433;p42">
            <a:extLst>
              <a:ext uri="{FF2B5EF4-FFF2-40B4-BE49-F238E27FC236}">
                <a16:creationId xmlns:a16="http://schemas.microsoft.com/office/drawing/2014/main" id="{DECB2610-44D7-4997-8920-8E7C8DED9CD8}"/>
              </a:ext>
            </a:extLst>
          </p:cNvPr>
          <p:cNvCxnSpPr/>
          <p:nvPr/>
        </p:nvCxnSpPr>
        <p:spPr>
          <a:xfrm>
            <a:off x="3591800" y="4449703"/>
            <a:ext cx="123900" cy="0"/>
          </a:xfrm>
          <a:prstGeom prst="straightConnector1">
            <a:avLst/>
          </a:prstGeom>
          <a:noFill/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6" name="Google Shape;407;p42">
            <a:extLst>
              <a:ext uri="{FF2B5EF4-FFF2-40B4-BE49-F238E27FC236}">
                <a16:creationId xmlns:a16="http://schemas.microsoft.com/office/drawing/2014/main" id="{2C7D987F-0469-475C-899C-C2521DB9924B}"/>
              </a:ext>
            </a:extLst>
          </p:cNvPr>
          <p:cNvSpPr/>
          <p:nvPr/>
        </p:nvSpPr>
        <p:spPr>
          <a:xfrm>
            <a:off x="2856628" y="2453775"/>
            <a:ext cx="1502400" cy="15024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7" name="Google Shape;417;p42">
            <a:extLst>
              <a:ext uri="{FF2B5EF4-FFF2-40B4-BE49-F238E27FC236}">
                <a16:creationId xmlns:a16="http://schemas.microsoft.com/office/drawing/2014/main" id="{684E7DAD-6BC1-46C6-AD73-BE846B575A94}"/>
              </a:ext>
            </a:extLst>
          </p:cNvPr>
          <p:cNvSpPr/>
          <p:nvPr/>
        </p:nvSpPr>
        <p:spPr>
          <a:xfrm>
            <a:off x="3626865" y="2725504"/>
            <a:ext cx="310932" cy="31093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7958" y="17505"/>
                </a:moveTo>
                <a:cubicBezTo>
                  <a:pt x="17372" y="16944"/>
                  <a:pt x="16242" y="15945"/>
                  <a:pt x="15117" y="15413"/>
                </a:cubicBezTo>
                <a:cubicBezTo>
                  <a:pt x="14189" y="14975"/>
                  <a:pt x="13657" y="14531"/>
                  <a:pt x="13491" y="14057"/>
                </a:cubicBezTo>
                <a:cubicBezTo>
                  <a:pt x="13377" y="13728"/>
                  <a:pt x="13428" y="13351"/>
                  <a:pt x="13649" y="12904"/>
                </a:cubicBezTo>
                <a:cubicBezTo>
                  <a:pt x="13815" y="12567"/>
                  <a:pt x="13972" y="12286"/>
                  <a:pt x="14117" y="12028"/>
                </a:cubicBezTo>
                <a:cubicBezTo>
                  <a:pt x="14730" y="10934"/>
                  <a:pt x="15203" y="10145"/>
                  <a:pt x="15203" y="7348"/>
                </a:cubicBezTo>
                <a:cubicBezTo>
                  <a:pt x="15203" y="3162"/>
                  <a:pt x="12787" y="2951"/>
                  <a:pt x="12309" y="2951"/>
                </a:cubicBezTo>
                <a:cubicBezTo>
                  <a:pt x="11917" y="2951"/>
                  <a:pt x="11672" y="3037"/>
                  <a:pt x="11435" y="3121"/>
                </a:cubicBezTo>
                <a:cubicBezTo>
                  <a:pt x="11175" y="3213"/>
                  <a:pt x="10907" y="3309"/>
                  <a:pt x="10296" y="3319"/>
                </a:cubicBezTo>
                <a:cubicBezTo>
                  <a:pt x="9190" y="3337"/>
                  <a:pt x="6873" y="3375"/>
                  <a:pt x="6873" y="7226"/>
                </a:cubicBezTo>
                <a:cubicBezTo>
                  <a:pt x="6873" y="9919"/>
                  <a:pt x="7574" y="11156"/>
                  <a:pt x="8125" y="12150"/>
                </a:cubicBezTo>
                <a:cubicBezTo>
                  <a:pt x="8266" y="12404"/>
                  <a:pt x="8399" y="12645"/>
                  <a:pt x="8505" y="12885"/>
                </a:cubicBezTo>
                <a:cubicBezTo>
                  <a:pt x="8973" y="13949"/>
                  <a:pt x="8631" y="14693"/>
                  <a:pt x="7426" y="15224"/>
                </a:cubicBezTo>
                <a:cubicBezTo>
                  <a:pt x="5905" y="15897"/>
                  <a:pt x="5188" y="16247"/>
                  <a:pt x="3693" y="17562"/>
                </a:cubicBezTo>
                <a:cubicBezTo>
                  <a:pt x="2017" y="15800"/>
                  <a:pt x="982" y="13423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3" y="982"/>
                  <a:pt x="20618" y="5377"/>
                  <a:pt x="20618" y="10800"/>
                </a:cubicBezTo>
                <a:cubicBezTo>
                  <a:pt x="20618" y="13395"/>
                  <a:pt x="19603" y="15749"/>
                  <a:pt x="17958" y="17505"/>
                </a:cubicBezTo>
                <a:moveTo>
                  <a:pt x="10800" y="20618"/>
                </a:moveTo>
                <a:cubicBezTo>
                  <a:pt x="8356" y="20618"/>
                  <a:pt x="6125" y="19720"/>
                  <a:pt x="4407" y="18242"/>
                </a:cubicBezTo>
                <a:cubicBezTo>
                  <a:pt x="5730" y="17084"/>
                  <a:pt x="6362" y="16767"/>
                  <a:pt x="7823" y="16122"/>
                </a:cubicBezTo>
                <a:cubicBezTo>
                  <a:pt x="9515" y="15375"/>
                  <a:pt x="10091" y="14051"/>
                  <a:pt x="9403" y="12489"/>
                </a:cubicBezTo>
                <a:cubicBezTo>
                  <a:pt x="9279" y="12208"/>
                  <a:pt x="9136" y="11949"/>
                  <a:pt x="8984" y="11674"/>
                </a:cubicBezTo>
                <a:cubicBezTo>
                  <a:pt x="8461" y="10732"/>
                  <a:pt x="7855" y="9665"/>
                  <a:pt x="7855" y="7226"/>
                </a:cubicBezTo>
                <a:cubicBezTo>
                  <a:pt x="7855" y="4341"/>
                  <a:pt x="9224" y="4318"/>
                  <a:pt x="10312" y="4300"/>
                </a:cubicBezTo>
                <a:cubicBezTo>
                  <a:pt x="11084" y="4287"/>
                  <a:pt x="11461" y="4154"/>
                  <a:pt x="11763" y="4047"/>
                </a:cubicBezTo>
                <a:cubicBezTo>
                  <a:pt x="11964" y="3975"/>
                  <a:pt x="12086" y="3933"/>
                  <a:pt x="12309" y="3933"/>
                </a:cubicBezTo>
                <a:cubicBezTo>
                  <a:pt x="13218" y="3933"/>
                  <a:pt x="14221" y="4830"/>
                  <a:pt x="14221" y="7348"/>
                </a:cubicBezTo>
                <a:cubicBezTo>
                  <a:pt x="14221" y="9888"/>
                  <a:pt x="13840" y="10513"/>
                  <a:pt x="13261" y="11548"/>
                </a:cubicBezTo>
                <a:cubicBezTo>
                  <a:pt x="13108" y="11820"/>
                  <a:pt x="12943" y="12115"/>
                  <a:pt x="12768" y="12470"/>
                </a:cubicBezTo>
                <a:cubicBezTo>
                  <a:pt x="12430" y="13155"/>
                  <a:pt x="12362" y="13798"/>
                  <a:pt x="12565" y="14380"/>
                </a:cubicBezTo>
                <a:cubicBezTo>
                  <a:pt x="12825" y="15126"/>
                  <a:pt x="13502" y="15737"/>
                  <a:pt x="14696" y="16302"/>
                </a:cubicBezTo>
                <a:cubicBezTo>
                  <a:pt x="15675" y="16764"/>
                  <a:pt x="16700" y="17667"/>
                  <a:pt x="17251" y="18189"/>
                </a:cubicBezTo>
                <a:cubicBezTo>
                  <a:pt x="15525" y="19697"/>
                  <a:pt x="13272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5" y="21600"/>
                  <a:pt x="21600" y="16764"/>
                  <a:pt x="21600" y="10800"/>
                </a:cubicBezTo>
                <a:cubicBezTo>
                  <a:pt x="21600" y="4835"/>
                  <a:pt x="16765" y="0"/>
                  <a:pt x="10800" y="0"/>
                </a:cubicBezTo>
              </a:path>
            </a:pathLst>
          </a:custGeom>
          <a:solidFill>
            <a:srgbClr val="6AA84F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None/>
            </a:pPr>
            <a:endParaRPr sz="2900" b="0" i="0" u="none" strike="noStrike" cap="none">
              <a:solidFill>
                <a:srgbClr val="6AA84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8" name="Google Shape;418;p42">
            <a:extLst>
              <a:ext uri="{FF2B5EF4-FFF2-40B4-BE49-F238E27FC236}">
                <a16:creationId xmlns:a16="http://schemas.microsoft.com/office/drawing/2014/main" id="{5D6D941A-F285-41FC-92F6-265A8BA471C7}"/>
              </a:ext>
            </a:extLst>
          </p:cNvPr>
          <p:cNvSpPr/>
          <p:nvPr/>
        </p:nvSpPr>
        <p:spPr>
          <a:xfrm>
            <a:off x="3245391" y="2725513"/>
            <a:ext cx="310932" cy="310932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17593" y="17878"/>
                </a:moveTo>
                <a:cubicBezTo>
                  <a:pt x="16514" y="16546"/>
                  <a:pt x="15177" y="15812"/>
                  <a:pt x="14084" y="15323"/>
                </a:cubicBezTo>
                <a:cubicBezTo>
                  <a:pt x="13842" y="15214"/>
                  <a:pt x="13687" y="15099"/>
                  <a:pt x="13598" y="14990"/>
                </a:cubicBezTo>
                <a:cubicBezTo>
                  <a:pt x="15238" y="14959"/>
                  <a:pt x="16521" y="14237"/>
                  <a:pt x="16581" y="14203"/>
                </a:cubicBezTo>
                <a:cubicBezTo>
                  <a:pt x="16751" y="14106"/>
                  <a:pt x="16846" y="13918"/>
                  <a:pt x="16826" y="13724"/>
                </a:cubicBezTo>
                <a:cubicBezTo>
                  <a:pt x="16807" y="13546"/>
                  <a:pt x="16693" y="13394"/>
                  <a:pt x="16530" y="13325"/>
                </a:cubicBezTo>
                <a:cubicBezTo>
                  <a:pt x="16461" y="13275"/>
                  <a:pt x="15663" y="12629"/>
                  <a:pt x="15663" y="9051"/>
                </a:cubicBezTo>
                <a:cubicBezTo>
                  <a:pt x="15663" y="5000"/>
                  <a:pt x="14115" y="2945"/>
                  <a:pt x="11061" y="2945"/>
                </a:cubicBezTo>
                <a:cubicBezTo>
                  <a:pt x="8481" y="2945"/>
                  <a:pt x="5845" y="3642"/>
                  <a:pt x="5845" y="8806"/>
                </a:cubicBezTo>
                <a:cubicBezTo>
                  <a:pt x="5845" y="12555"/>
                  <a:pt x="5219" y="13278"/>
                  <a:pt x="5122" y="13367"/>
                </a:cubicBezTo>
                <a:cubicBezTo>
                  <a:pt x="4957" y="13416"/>
                  <a:pt x="4826" y="13551"/>
                  <a:pt x="4784" y="13723"/>
                </a:cubicBezTo>
                <a:cubicBezTo>
                  <a:pt x="4734" y="13935"/>
                  <a:pt x="4828" y="14153"/>
                  <a:pt x="5015" y="14262"/>
                </a:cubicBezTo>
                <a:cubicBezTo>
                  <a:pt x="6396" y="15064"/>
                  <a:pt x="7482" y="15136"/>
                  <a:pt x="8065" y="15091"/>
                </a:cubicBezTo>
                <a:cubicBezTo>
                  <a:pt x="7994" y="15151"/>
                  <a:pt x="7850" y="15241"/>
                  <a:pt x="7564" y="15335"/>
                </a:cubicBezTo>
                <a:cubicBezTo>
                  <a:pt x="6211" y="15776"/>
                  <a:pt x="4766" y="16807"/>
                  <a:pt x="3958" y="17834"/>
                </a:cubicBezTo>
                <a:cubicBezTo>
                  <a:pt x="2125" y="16050"/>
                  <a:pt x="982" y="13560"/>
                  <a:pt x="982" y="10800"/>
                </a:cubicBezTo>
                <a:cubicBezTo>
                  <a:pt x="982" y="5377"/>
                  <a:pt x="5377" y="982"/>
                  <a:pt x="10800" y="982"/>
                </a:cubicBezTo>
                <a:cubicBezTo>
                  <a:pt x="16222" y="982"/>
                  <a:pt x="20618" y="5377"/>
                  <a:pt x="20618" y="10800"/>
                </a:cubicBezTo>
                <a:cubicBezTo>
                  <a:pt x="20618" y="13584"/>
                  <a:pt x="19454" y="16092"/>
                  <a:pt x="17593" y="17878"/>
                </a:cubicBezTo>
                <a:moveTo>
                  <a:pt x="10800" y="20618"/>
                </a:moveTo>
                <a:cubicBezTo>
                  <a:pt x="8489" y="20618"/>
                  <a:pt x="6370" y="19815"/>
                  <a:pt x="4693" y="18480"/>
                </a:cubicBezTo>
                <a:cubicBezTo>
                  <a:pt x="5360" y="17604"/>
                  <a:pt x="6693" y="16652"/>
                  <a:pt x="7869" y="16268"/>
                </a:cubicBezTo>
                <a:cubicBezTo>
                  <a:pt x="8578" y="16037"/>
                  <a:pt x="8988" y="15688"/>
                  <a:pt x="9087" y="15232"/>
                </a:cubicBezTo>
                <a:cubicBezTo>
                  <a:pt x="9214" y="14656"/>
                  <a:pt x="8775" y="14230"/>
                  <a:pt x="8725" y="14183"/>
                </a:cubicBezTo>
                <a:cubicBezTo>
                  <a:pt x="8597" y="14065"/>
                  <a:pt x="8412" y="14025"/>
                  <a:pt x="8246" y="14075"/>
                </a:cubicBezTo>
                <a:cubicBezTo>
                  <a:pt x="8208" y="14086"/>
                  <a:pt x="7406" y="14309"/>
                  <a:pt x="6089" y="13714"/>
                </a:cubicBezTo>
                <a:cubicBezTo>
                  <a:pt x="6486" y="13026"/>
                  <a:pt x="6826" y="11618"/>
                  <a:pt x="6826" y="8806"/>
                </a:cubicBezTo>
                <a:cubicBezTo>
                  <a:pt x="6826" y="4301"/>
                  <a:pt x="8829" y="3928"/>
                  <a:pt x="11061" y="3928"/>
                </a:cubicBezTo>
                <a:cubicBezTo>
                  <a:pt x="12615" y="3928"/>
                  <a:pt x="14681" y="4458"/>
                  <a:pt x="14681" y="9051"/>
                </a:cubicBezTo>
                <a:cubicBezTo>
                  <a:pt x="14681" y="11662"/>
                  <a:pt x="15092" y="12966"/>
                  <a:pt x="15499" y="13617"/>
                </a:cubicBezTo>
                <a:cubicBezTo>
                  <a:pt x="14943" y="13829"/>
                  <a:pt x="14058" y="14076"/>
                  <a:pt x="13097" y="13993"/>
                </a:cubicBezTo>
                <a:cubicBezTo>
                  <a:pt x="12883" y="13971"/>
                  <a:pt x="12690" y="14092"/>
                  <a:pt x="12605" y="14285"/>
                </a:cubicBezTo>
                <a:cubicBezTo>
                  <a:pt x="12420" y="14704"/>
                  <a:pt x="12408" y="15649"/>
                  <a:pt x="13683" y="16219"/>
                </a:cubicBezTo>
                <a:cubicBezTo>
                  <a:pt x="14677" y="16664"/>
                  <a:pt x="15893" y="17331"/>
                  <a:pt x="16850" y="18522"/>
                </a:cubicBezTo>
                <a:cubicBezTo>
                  <a:pt x="15182" y="19831"/>
                  <a:pt x="13085" y="20618"/>
                  <a:pt x="10800" y="20618"/>
                </a:cubicBezTo>
                <a:moveTo>
                  <a:pt x="10800" y="0"/>
                </a:moveTo>
                <a:cubicBezTo>
                  <a:pt x="4835" y="0"/>
                  <a:pt x="0" y="4836"/>
                  <a:pt x="0" y="10800"/>
                </a:cubicBezTo>
                <a:cubicBezTo>
                  <a:pt x="0" y="16765"/>
                  <a:pt x="4835" y="21600"/>
                  <a:pt x="10800" y="21600"/>
                </a:cubicBezTo>
                <a:cubicBezTo>
                  <a:pt x="16764" y="21600"/>
                  <a:pt x="21600" y="16765"/>
                  <a:pt x="21600" y="10800"/>
                </a:cubicBezTo>
                <a:cubicBezTo>
                  <a:pt x="21600" y="4836"/>
                  <a:pt x="16764" y="0"/>
                  <a:pt x="10800" y="0"/>
                </a:cubicBezTo>
              </a:path>
            </a:pathLst>
          </a:custGeom>
          <a:solidFill>
            <a:srgbClr val="6AA84F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None/>
            </a:pPr>
            <a:endParaRPr sz="2900" b="0" i="0" u="none" strike="noStrike" cap="none">
              <a:solidFill>
                <a:srgbClr val="6AA84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9" name="Google Shape;406;p42">
            <a:extLst>
              <a:ext uri="{FF2B5EF4-FFF2-40B4-BE49-F238E27FC236}">
                <a16:creationId xmlns:a16="http://schemas.microsoft.com/office/drawing/2014/main" id="{F0F61520-50D1-4A20-BACA-915B81E2D76E}"/>
              </a:ext>
            </a:extLst>
          </p:cNvPr>
          <p:cNvSpPr/>
          <p:nvPr/>
        </p:nvSpPr>
        <p:spPr>
          <a:xfrm>
            <a:off x="6828898" y="2421115"/>
            <a:ext cx="1502400" cy="1502400"/>
          </a:xfrm>
          <a:prstGeom prst="ellipse">
            <a:avLst/>
          </a:prstGeom>
          <a:solidFill>
            <a:srgbClr val="FFFFFF"/>
          </a:solidFill>
          <a:ln w="19050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 dirty="0">
              <a:solidFill>
                <a:srgbClr val="00000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" name="Google Shape;411;p42">
            <a:extLst>
              <a:ext uri="{FF2B5EF4-FFF2-40B4-BE49-F238E27FC236}">
                <a16:creationId xmlns:a16="http://schemas.microsoft.com/office/drawing/2014/main" id="{FAD86F17-0F24-4593-9823-425E4F0497D5}"/>
              </a:ext>
            </a:extLst>
          </p:cNvPr>
          <p:cNvSpPr txBox="1"/>
          <p:nvPr/>
        </p:nvSpPr>
        <p:spPr>
          <a:xfrm>
            <a:off x="6985657" y="3273210"/>
            <a:ext cx="1317900" cy="542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" sz="1200" b="1" dirty="0">
                <a:solidFill>
                  <a:srgbClr val="E69138"/>
                </a:solidFill>
                <a:latin typeface="Verdana"/>
                <a:ea typeface="Verdana"/>
                <a:cs typeface="Verdana"/>
                <a:sym typeface="Verdana"/>
              </a:rPr>
              <a:t>S</a:t>
            </a:r>
            <a:r>
              <a:rPr lang="it" sz="1200" b="1" i="0" u="none" strike="noStrike" cap="none" dirty="0">
                <a:solidFill>
                  <a:srgbClr val="E69138"/>
                </a:solidFill>
                <a:latin typeface="Verdana"/>
                <a:ea typeface="Verdana"/>
                <a:cs typeface="Verdana"/>
                <a:sym typeface="Verdana"/>
              </a:rPr>
              <a:t>ervidores</a:t>
            </a:r>
            <a:endParaRPr sz="1200" b="1" i="0" u="none" strike="noStrike" cap="none" dirty="0">
              <a:solidFill>
                <a:srgbClr val="E6913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1" name="Google Shape;415;p42">
            <a:extLst>
              <a:ext uri="{FF2B5EF4-FFF2-40B4-BE49-F238E27FC236}">
                <a16:creationId xmlns:a16="http://schemas.microsoft.com/office/drawing/2014/main" id="{3B1ED47D-4884-47AC-BA6E-FF68F2D82E60}"/>
              </a:ext>
            </a:extLst>
          </p:cNvPr>
          <p:cNvSpPr/>
          <p:nvPr/>
        </p:nvSpPr>
        <p:spPr>
          <a:xfrm>
            <a:off x="7390246" y="2548728"/>
            <a:ext cx="379782" cy="310824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E69138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None/>
            </a:pPr>
            <a:endParaRPr sz="2900" b="0" i="0" u="none" strike="noStrike" cap="non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2" name="Google Shape;415;p42">
            <a:extLst>
              <a:ext uri="{FF2B5EF4-FFF2-40B4-BE49-F238E27FC236}">
                <a16:creationId xmlns:a16="http://schemas.microsoft.com/office/drawing/2014/main" id="{C727B0A3-6480-4D32-85C2-BFB9E0C90BB4}"/>
              </a:ext>
            </a:extLst>
          </p:cNvPr>
          <p:cNvSpPr/>
          <p:nvPr/>
        </p:nvSpPr>
        <p:spPr>
          <a:xfrm>
            <a:off x="7738589" y="2835104"/>
            <a:ext cx="379782" cy="30747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E69138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None/>
            </a:pPr>
            <a:endParaRPr sz="2900" b="0" i="0" u="none" strike="noStrike" cap="none" dirty="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3" name="Google Shape;415;p42">
            <a:extLst>
              <a:ext uri="{FF2B5EF4-FFF2-40B4-BE49-F238E27FC236}">
                <a16:creationId xmlns:a16="http://schemas.microsoft.com/office/drawing/2014/main" id="{236DB7FA-DC2F-4A98-9303-14C3EDC3B190}"/>
              </a:ext>
            </a:extLst>
          </p:cNvPr>
          <p:cNvSpPr/>
          <p:nvPr/>
        </p:nvSpPr>
        <p:spPr>
          <a:xfrm>
            <a:off x="6987476" y="2791562"/>
            <a:ext cx="379782" cy="30747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E69138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None/>
            </a:pPr>
            <a:endParaRPr sz="2900" b="0" i="0" u="none" strike="noStrike" cap="none" dirty="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4" name="Google Shape;415;p42">
            <a:extLst>
              <a:ext uri="{FF2B5EF4-FFF2-40B4-BE49-F238E27FC236}">
                <a16:creationId xmlns:a16="http://schemas.microsoft.com/office/drawing/2014/main" id="{87A97F75-BFC6-4214-9152-D3CFEEE6AB13}"/>
              </a:ext>
            </a:extLst>
          </p:cNvPr>
          <p:cNvSpPr/>
          <p:nvPr/>
        </p:nvSpPr>
        <p:spPr>
          <a:xfrm>
            <a:off x="7390249" y="2878648"/>
            <a:ext cx="379782" cy="307479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4457" y="20400"/>
                </a:moveTo>
                <a:cubicBezTo>
                  <a:pt x="4686" y="18711"/>
                  <a:pt x="5897" y="18036"/>
                  <a:pt x="7134" y="17493"/>
                </a:cubicBezTo>
                <a:lnTo>
                  <a:pt x="7173" y="17477"/>
                </a:lnTo>
                <a:cubicBezTo>
                  <a:pt x="8055" y="17190"/>
                  <a:pt x="9626" y="16039"/>
                  <a:pt x="9626" y="13569"/>
                </a:cubicBezTo>
                <a:cubicBezTo>
                  <a:pt x="9626" y="11474"/>
                  <a:pt x="8932" y="10452"/>
                  <a:pt x="8558" y="9902"/>
                </a:cubicBezTo>
                <a:cubicBezTo>
                  <a:pt x="8484" y="9791"/>
                  <a:pt x="8394" y="9649"/>
                  <a:pt x="8414" y="9680"/>
                </a:cubicBezTo>
                <a:cubicBezTo>
                  <a:pt x="8384" y="9599"/>
                  <a:pt x="8237" y="9129"/>
                  <a:pt x="8449" y="8035"/>
                </a:cubicBezTo>
                <a:cubicBezTo>
                  <a:pt x="8549" y="7522"/>
                  <a:pt x="8380" y="7241"/>
                  <a:pt x="8380" y="7241"/>
                </a:cubicBezTo>
                <a:cubicBezTo>
                  <a:pt x="8112" y="6505"/>
                  <a:pt x="7614" y="5133"/>
                  <a:pt x="7988" y="4025"/>
                </a:cubicBezTo>
                <a:cubicBezTo>
                  <a:pt x="8490" y="2492"/>
                  <a:pt x="8935" y="2190"/>
                  <a:pt x="9741" y="1747"/>
                </a:cubicBezTo>
                <a:cubicBezTo>
                  <a:pt x="9788" y="1721"/>
                  <a:pt x="9834" y="1691"/>
                  <a:pt x="9877" y="1657"/>
                </a:cubicBezTo>
                <a:cubicBezTo>
                  <a:pt x="10029" y="1535"/>
                  <a:pt x="10674" y="1200"/>
                  <a:pt x="11403" y="1200"/>
                </a:cubicBezTo>
                <a:cubicBezTo>
                  <a:pt x="11768" y="1200"/>
                  <a:pt x="12075" y="1285"/>
                  <a:pt x="12318" y="1454"/>
                </a:cubicBezTo>
                <a:cubicBezTo>
                  <a:pt x="12610" y="1655"/>
                  <a:pt x="12890" y="2039"/>
                  <a:pt x="13313" y="3271"/>
                </a:cubicBezTo>
                <a:cubicBezTo>
                  <a:pt x="14101" y="5469"/>
                  <a:pt x="13602" y="6698"/>
                  <a:pt x="13350" y="7124"/>
                </a:cubicBezTo>
                <a:cubicBezTo>
                  <a:pt x="13183" y="7407"/>
                  <a:pt x="13126" y="7764"/>
                  <a:pt x="13191" y="8102"/>
                </a:cubicBezTo>
                <a:cubicBezTo>
                  <a:pt x="13386" y="9109"/>
                  <a:pt x="13260" y="9534"/>
                  <a:pt x="13227" y="9619"/>
                </a:cubicBezTo>
                <a:cubicBezTo>
                  <a:pt x="13219" y="9631"/>
                  <a:pt x="13101" y="9814"/>
                  <a:pt x="13041" y="9902"/>
                </a:cubicBezTo>
                <a:cubicBezTo>
                  <a:pt x="12668" y="10452"/>
                  <a:pt x="11973" y="11474"/>
                  <a:pt x="11973" y="13569"/>
                </a:cubicBezTo>
                <a:cubicBezTo>
                  <a:pt x="11973" y="16039"/>
                  <a:pt x="13545" y="17190"/>
                  <a:pt x="14427" y="17477"/>
                </a:cubicBezTo>
                <a:lnTo>
                  <a:pt x="14466" y="17493"/>
                </a:lnTo>
                <a:cubicBezTo>
                  <a:pt x="15703" y="18036"/>
                  <a:pt x="16914" y="18711"/>
                  <a:pt x="17143" y="20400"/>
                </a:cubicBezTo>
                <a:cubicBezTo>
                  <a:pt x="17143" y="20400"/>
                  <a:pt x="4457" y="20400"/>
                  <a:pt x="4457" y="20400"/>
                </a:cubicBezTo>
                <a:close/>
                <a:moveTo>
                  <a:pt x="14715" y="16328"/>
                </a:moveTo>
                <a:cubicBezTo>
                  <a:pt x="14715" y="16328"/>
                  <a:pt x="12955" y="15815"/>
                  <a:pt x="12955" y="13569"/>
                </a:cubicBezTo>
                <a:cubicBezTo>
                  <a:pt x="12955" y="11596"/>
                  <a:pt x="13678" y="10901"/>
                  <a:pt x="13957" y="10421"/>
                </a:cubicBezTo>
                <a:cubicBezTo>
                  <a:pt x="13957" y="10421"/>
                  <a:pt x="14531" y="9807"/>
                  <a:pt x="14146" y="7826"/>
                </a:cubicBezTo>
                <a:cubicBezTo>
                  <a:pt x="14787" y="6740"/>
                  <a:pt x="14995" y="4972"/>
                  <a:pt x="14211" y="2789"/>
                </a:cubicBezTo>
                <a:cubicBezTo>
                  <a:pt x="13774" y="1514"/>
                  <a:pt x="13389" y="815"/>
                  <a:pt x="12801" y="409"/>
                </a:cubicBezTo>
                <a:cubicBezTo>
                  <a:pt x="12370" y="110"/>
                  <a:pt x="11880" y="0"/>
                  <a:pt x="11403" y="0"/>
                </a:cubicBezTo>
                <a:cubicBezTo>
                  <a:pt x="10516" y="0"/>
                  <a:pt x="9675" y="384"/>
                  <a:pt x="9339" y="653"/>
                </a:cubicBezTo>
                <a:cubicBezTo>
                  <a:pt x="8357" y="1192"/>
                  <a:pt x="7697" y="1688"/>
                  <a:pt x="7077" y="3579"/>
                </a:cubicBezTo>
                <a:cubicBezTo>
                  <a:pt x="6540" y="5168"/>
                  <a:pt x="7179" y="6892"/>
                  <a:pt x="7494" y="7758"/>
                </a:cubicBezTo>
                <a:cubicBezTo>
                  <a:pt x="7110" y="9740"/>
                  <a:pt x="7642" y="10421"/>
                  <a:pt x="7642" y="10421"/>
                </a:cubicBezTo>
                <a:cubicBezTo>
                  <a:pt x="7922" y="10901"/>
                  <a:pt x="8644" y="11596"/>
                  <a:pt x="8644" y="13569"/>
                </a:cubicBezTo>
                <a:cubicBezTo>
                  <a:pt x="8644" y="15815"/>
                  <a:pt x="6885" y="16328"/>
                  <a:pt x="6885" y="16328"/>
                </a:cubicBezTo>
                <a:cubicBezTo>
                  <a:pt x="5768" y="16819"/>
                  <a:pt x="3436" y="17760"/>
                  <a:pt x="3436" y="21000"/>
                </a:cubicBezTo>
                <a:cubicBezTo>
                  <a:pt x="3436" y="21000"/>
                  <a:pt x="3436" y="21600"/>
                  <a:pt x="3927" y="21600"/>
                </a:cubicBezTo>
                <a:lnTo>
                  <a:pt x="17673" y="21600"/>
                </a:lnTo>
                <a:cubicBezTo>
                  <a:pt x="18164" y="21600"/>
                  <a:pt x="18164" y="21000"/>
                  <a:pt x="18164" y="21000"/>
                </a:cubicBezTo>
                <a:cubicBezTo>
                  <a:pt x="18164" y="17760"/>
                  <a:pt x="15832" y="16819"/>
                  <a:pt x="14715" y="16328"/>
                </a:cubicBezTo>
                <a:moveTo>
                  <a:pt x="19516" y="15006"/>
                </a:moveTo>
                <a:cubicBezTo>
                  <a:pt x="19516" y="15006"/>
                  <a:pt x="18416" y="14701"/>
                  <a:pt x="18416" y="12954"/>
                </a:cubicBezTo>
                <a:cubicBezTo>
                  <a:pt x="18416" y="11419"/>
                  <a:pt x="18794" y="10879"/>
                  <a:pt x="19017" y="10506"/>
                </a:cubicBezTo>
                <a:cubicBezTo>
                  <a:pt x="19017" y="10506"/>
                  <a:pt x="19443" y="9975"/>
                  <a:pt x="19136" y="8435"/>
                </a:cubicBezTo>
                <a:cubicBezTo>
                  <a:pt x="19388" y="7760"/>
                  <a:pt x="19900" y="6419"/>
                  <a:pt x="19470" y="5184"/>
                </a:cubicBezTo>
                <a:cubicBezTo>
                  <a:pt x="18974" y="3714"/>
                  <a:pt x="18645" y="3327"/>
                  <a:pt x="17860" y="2908"/>
                </a:cubicBezTo>
                <a:cubicBezTo>
                  <a:pt x="17591" y="2699"/>
                  <a:pt x="16918" y="2400"/>
                  <a:pt x="16208" y="2400"/>
                </a:cubicBezTo>
                <a:cubicBezTo>
                  <a:pt x="15873" y="2400"/>
                  <a:pt x="15531" y="2473"/>
                  <a:pt x="15218" y="2647"/>
                </a:cubicBezTo>
                <a:cubicBezTo>
                  <a:pt x="15343" y="3035"/>
                  <a:pt x="15449" y="3420"/>
                  <a:pt x="15525" y="3799"/>
                </a:cubicBezTo>
                <a:cubicBezTo>
                  <a:pt x="15537" y="3790"/>
                  <a:pt x="15550" y="3779"/>
                  <a:pt x="15563" y="3770"/>
                </a:cubicBezTo>
                <a:cubicBezTo>
                  <a:pt x="15730" y="3657"/>
                  <a:pt x="15948" y="3600"/>
                  <a:pt x="16208" y="3600"/>
                </a:cubicBezTo>
                <a:cubicBezTo>
                  <a:pt x="16716" y="3600"/>
                  <a:pt x="17211" y="3825"/>
                  <a:pt x="17332" y="3919"/>
                </a:cubicBezTo>
                <a:cubicBezTo>
                  <a:pt x="17375" y="3953"/>
                  <a:pt x="17421" y="3983"/>
                  <a:pt x="17467" y="4008"/>
                </a:cubicBezTo>
                <a:cubicBezTo>
                  <a:pt x="17950" y="4265"/>
                  <a:pt x="18131" y="4362"/>
                  <a:pt x="18562" y="5641"/>
                </a:cubicBezTo>
                <a:cubicBezTo>
                  <a:pt x="18822" y="6387"/>
                  <a:pt x="18452" y="7378"/>
                  <a:pt x="18253" y="7911"/>
                </a:cubicBezTo>
                <a:cubicBezTo>
                  <a:pt x="18161" y="8156"/>
                  <a:pt x="18130" y="8457"/>
                  <a:pt x="18182" y="8718"/>
                </a:cubicBezTo>
                <a:cubicBezTo>
                  <a:pt x="18316" y="9392"/>
                  <a:pt x="18254" y="9706"/>
                  <a:pt x="18232" y="9784"/>
                </a:cubicBezTo>
                <a:cubicBezTo>
                  <a:pt x="18230" y="9788"/>
                  <a:pt x="18227" y="9793"/>
                  <a:pt x="18224" y="9798"/>
                </a:cubicBezTo>
                <a:lnTo>
                  <a:pt x="18191" y="9853"/>
                </a:lnTo>
                <a:cubicBezTo>
                  <a:pt x="17926" y="10290"/>
                  <a:pt x="17434" y="11106"/>
                  <a:pt x="17434" y="12954"/>
                </a:cubicBezTo>
                <a:cubicBezTo>
                  <a:pt x="17434" y="15019"/>
                  <a:pt x="18570" y="15933"/>
                  <a:pt x="19229" y="16155"/>
                </a:cubicBezTo>
                <a:cubicBezTo>
                  <a:pt x="19856" y="16429"/>
                  <a:pt x="20435" y="16859"/>
                  <a:pt x="20582" y="17999"/>
                </a:cubicBezTo>
                <a:lnTo>
                  <a:pt x="18459" y="18000"/>
                </a:lnTo>
                <a:cubicBezTo>
                  <a:pt x="18647" y="18353"/>
                  <a:pt x="18802" y="18755"/>
                  <a:pt x="18920" y="19200"/>
                </a:cubicBezTo>
                <a:lnTo>
                  <a:pt x="21109" y="19199"/>
                </a:lnTo>
                <a:cubicBezTo>
                  <a:pt x="21600" y="19199"/>
                  <a:pt x="21600" y="18599"/>
                  <a:pt x="21600" y="18599"/>
                </a:cubicBezTo>
                <a:cubicBezTo>
                  <a:pt x="21600" y="16199"/>
                  <a:pt x="20410" y="15388"/>
                  <a:pt x="19516" y="15006"/>
                </a:cubicBezTo>
                <a:moveTo>
                  <a:pt x="2371" y="16155"/>
                </a:moveTo>
                <a:cubicBezTo>
                  <a:pt x="3030" y="15933"/>
                  <a:pt x="4166" y="15019"/>
                  <a:pt x="4166" y="12954"/>
                </a:cubicBezTo>
                <a:cubicBezTo>
                  <a:pt x="4166" y="11106"/>
                  <a:pt x="3673" y="10290"/>
                  <a:pt x="3409" y="9853"/>
                </a:cubicBezTo>
                <a:lnTo>
                  <a:pt x="3376" y="9798"/>
                </a:lnTo>
                <a:cubicBezTo>
                  <a:pt x="3373" y="9793"/>
                  <a:pt x="3370" y="9788"/>
                  <a:pt x="3367" y="9784"/>
                </a:cubicBezTo>
                <a:cubicBezTo>
                  <a:pt x="3346" y="9706"/>
                  <a:pt x="3283" y="9392"/>
                  <a:pt x="3418" y="8718"/>
                </a:cubicBezTo>
                <a:cubicBezTo>
                  <a:pt x="3470" y="8457"/>
                  <a:pt x="3439" y="8156"/>
                  <a:pt x="3347" y="7911"/>
                </a:cubicBezTo>
                <a:cubicBezTo>
                  <a:pt x="3148" y="7378"/>
                  <a:pt x="2778" y="6387"/>
                  <a:pt x="3038" y="5641"/>
                </a:cubicBezTo>
                <a:cubicBezTo>
                  <a:pt x="3469" y="4362"/>
                  <a:pt x="3649" y="4265"/>
                  <a:pt x="4133" y="4008"/>
                </a:cubicBezTo>
                <a:cubicBezTo>
                  <a:pt x="4180" y="3983"/>
                  <a:pt x="4225" y="3953"/>
                  <a:pt x="4268" y="3919"/>
                </a:cubicBezTo>
                <a:cubicBezTo>
                  <a:pt x="4389" y="3825"/>
                  <a:pt x="4884" y="3600"/>
                  <a:pt x="5392" y="3600"/>
                </a:cubicBezTo>
                <a:cubicBezTo>
                  <a:pt x="5636" y="3600"/>
                  <a:pt x="5839" y="3655"/>
                  <a:pt x="6002" y="3755"/>
                </a:cubicBezTo>
                <a:cubicBezTo>
                  <a:pt x="6045" y="3548"/>
                  <a:pt x="6096" y="3341"/>
                  <a:pt x="6165" y="3134"/>
                </a:cubicBezTo>
                <a:cubicBezTo>
                  <a:pt x="6225" y="2950"/>
                  <a:pt x="6289" y="2793"/>
                  <a:pt x="6351" y="2630"/>
                </a:cubicBezTo>
                <a:cubicBezTo>
                  <a:pt x="6046" y="2468"/>
                  <a:pt x="5716" y="2400"/>
                  <a:pt x="5392" y="2400"/>
                </a:cubicBezTo>
                <a:cubicBezTo>
                  <a:pt x="4682" y="2400"/>
                  <a:pt x="4009" y="2699"/>
                  <a:pt x="3740" y="2908"/>
                </a:cubicBezTo>
                <a:cubicBezTo>
                  <a:pt x="2955" y="3327"/>
                  <a:pt x="2625" y="3714"/>
                  <a:pt x="2130" y="5184"/>
                </a:cubicBezTo>
                <a:cubicBezTo>
                  <a:pt x="1700" y="6419"/>
                  <a:pt x="2212" y="7760"/>
                  <a:pt x="2464" y="8435"/>
                </a:cubicBezTo>
                <a:cubicBezTo>
                  <a:pt x="2156" y="9975"/>
                  <a:pt x="2583" y="10506"/>
                  <a:pt x="2583" y="10506"/>
                </a:cubicBezTo>
                <a:cubicBezTo>
                  <a:pt x="2806" y="10879"/>
                  <a:pt x="3185" y="11419"/>
                  <a:pt x="3185" y="12954"/>
                </a:cubicBezTo>
                <a:cubicBezTo>
                  <a:pt x="3185" y="14701"/>
                  <a:pt x="2084" y="15006"/>
                  <a:pt x="2084" y="15006"/>
                </a:cubicBezTo>
                <a:cubicBezTo>
                  <a:pt x="1191" y="15388"/>
                  <a:pt x="0" y="16199"/>
                  <a:pt x="0" y="18599"/>
                </a:cubicBezTo>
                <a:cubicBezTo>
                  <a:pt x="0" y="18599"/>
                  <a:pt x="0" y="19199"/>
                  <a:pt x="491" y="19199"/>
                </a:cubicBezTo>
                <a:lnTo>
                  <a:pt x="2680" y="19200"/>
                </a:lnTo>
                <a:cubicBezTo>
                  <a:pt x="2798" y="18755"/>
                  <a:pt x="2952" y="18353"/>
                  <a:pt x="3141" y="18000"/>
                </a:cubicBezTo>
                <a:lnTo>
                  <a:pt x="1018" y="17999"/>
                </a:lnTo>
                <a:cubicBezTo>
                  <a:pt x="1165" y="16859"/>
                  <a:pt x="1744" y="16429"/>
                  <a:pt x="2371" y="16155"/>
                </a:cubicBezTo>
              </a:path>
            </a:pathLst>
          </a:custGeom>
          <a:solidFill>
            <a:srgbClr val="E69138"/>
          </a:solidFill>
          <a:ln>
            <a:noFill/>
          </a:ln>
        </p:spPr>
        <p:txBody>
          <a:bodyPr spcFirstLastPara="1" wrap="square" lIns="45700" tIns="45700" rIns="45700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900"/>
              <a:buFont typeface="Gill Sans"/>
              <a:buNone/>
            </a:pPr>
            <a:endParaRPr sz="2900" b="0" i="0" u="none" strike="noStrike" cap="none" dirty="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12;p42">
            <a:extLst>
              <a:ext uri="{FF2B5EF4-FFF2-40B4-BE49-F238E27FC236}">
                <a16:creationId xmlns:a16="http://schemas.microsoft.com/office/drawing/2014/main" id="{81706509-360D-4CC0-B241-BAA528B585B0}"/>
              </a:ext>
            </a:extLst>
          </p:cNvPr>
          <p:cNvSpPr txBox="1"/>
          <p:nvPr/>
        </p:nvSpPr>
        <p:spPr>
          <a:xfrm>
            <a:off x="2993448" y="3154358"/>
            <a:ext cx="1317900" cy="63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it" sz="1200" b="1" i="0" u="none" strike="noStrike" cap="none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Liderança 2</a:t>
            </a:r>
            <a:r>
              <a:rPr lang="pt-BR" sz="1200" b="1" i="0" u="none" strike="noStrike" cap="none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ª e 3ª </a:t>
            </a:r>
            <a:r>
              <a:rPr lang="it" sz="1200" b="1" i="0" u="none" strike="noStrike" cap="none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linha</a:t>
            </a:r>
            <a:endParaRPr sz="1200" b="0" i="0" u="none" strike="noStrike" cap="none" dirty="0">
              <a:solidFill>
                <a:srgbClr val="6AA84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46" name="Google Shape;426;p42">
            <a:extLst>
              <a:ext uri="{FF2B5EF4-FFF2-40B4-BE49-F238E27FC236}">
                <a16:creationId xmlns:a16="http://schemas.microsoft.com/office/drawing/2014/main" id="{7DA5A80A-26DE-4D0D-9146-4EA74D54A4FE}"/>
              </a:ext>
            </a:extLst>
          </p:cNvPr>
          <p:cNvSpPr/>
          <p:nvPr/>
        </p:nvSpPr>
        <p:spPr>
          <a:xfrm>
            <a:off x="3699469" y="4096151"/>
            <a:ext cx="1479661" cy="8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t-BR" sz="1200" b="1" i="0" u="none" strike="noStrike" cap="none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Diretores de Centro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t-BR" sz="1200" b="1" dirty="0">
                <a:solidFill>
                  <a:srgbClr val="6AA84F"/>
                </a:solidFill>
                <a:latin typeface="Verdana"/>
                <a:ea typeface="Verdana"/>
                <a:cs typeface="Verdana"/>
                <a:sym typeface="Verdana"/>
              </a:rPr>
              <a:t>Lideres de Projetos</a:t>
            </a:r>
            <a:endParaRPr sz="1200" b="1" i="0" u="none" strike="noStrike" cap="none" dirty="0">
              <a:solidFill>
                <a:srgbClr val="6AA84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cxnSp>
        <p:nvCxnSpPr>
          <p:cNvPr id="47" name="Google Shape;430;p42">
            <a:extLst>
              <a:ext uri="{FF2B5EF4-FFF2-40B4-BE49-F238E27FC236}">
                <a16:creationId xmlns:a16="http://schemas.microsoft.com/office/drawing/2014/main" id="{96445771-E6D0-4B34-9DE4-2A06E3D60FB8}"/>
              </a:ext>
            </a:extLst>
          </p:cNvPr>
          <p:cNvCxnSpPr/>
          <p:nvPr/>
        </p:nvCxnSpPr>
        <p:spPr>
          <a:xfrm>
            <a:off x="1509368" y="3950877"/>
            <a:ext cx="0" cy="498900"/>
          </a:xfrm>
          <a:prstGeom prst="straightConnector1">
            <a:avLst/>
          </a:prstGeom>
          <a:noFill/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8" name="Google Shape;433;p42">
            <a:extLst>
              <a:ext uri="{FF2B5EF4-FFF2-40B4-BE49-F238E27FC236}">
                <a16:creationId xmlns:a16="http://schemas.microsoft.com/office/drawing/2014/main" id="{0EF9B43C-D2ED-4604-BEBE-E56DED77AF83}"/>
              </a:ext>
            </a:extLst>
          </p:cNvPr>
          <p:cNvCxnSpPr/>
          <p:nvPr/>
        </p:nvCxnSpPr>
        <p:spPr>
          <a:xfrm>
            <a:off x="1512630" y="4449702"/>
            <a:ext cx="123900" cy="0"/>
          </a:xfrm>
          <a:prstGeom prst="straightConnector1">
            <a:avLst/>
          </a:prstGeom>
          <a:noFill/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49" name="Google Shape;431;p42">
            <a:extLst>
              <a:ext uri="{FF2B5EF4-FFF2-40B4-BE49-F238E27FC236}">
                <a16:creationId xmlns:a16="http://schemas.microsoft.com/office/drawing/2014/main" id="{0A7716F6-0563-4289-BD70-39E7E7224979}"/>
              </a:ext>
            </a:extLst>
          </p:cNvPr>
          <p:cNvCxnSpPr/>
          <p:nvPr/>
        </p:nvCxnSpPr>
        <p:spPr>
          <a:xfrm>
            <a:off x="5621982" y="3939993"/>
            <a:ext cx="0" cy="498900"/>
          </a:xfrm>
          <a:prstGeom prst="straightConnector1">
            <a:avLst/>
          </a:prstGeom>
          <a:noFill/>
          <a:ln w="9525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0" name="Google Shape;432;p42">
            <a:extLst>
              <a:ext uri="{FF2B5EF4-FFF2-40B4-BE49-F238E27FC236}">
                <a16:creationId xmlns:a16="http://schemas.microsoft.com/office/drawing/2014/main" id="{1B3937E1-D813-4089-B990-1F70E1076E85}"/>
              </a:ext>
            </a:extLst>
          </p:cNvPr>
          <p:cNvCxnSpPr>
            <a:cxnSpLocks/>
          </p:cNvCxnSpPr>
          <p:nvPr/>
        </p:nvCxnSpPr>
        <p:spPr>
          <a:xfrm>
            <a:off x="5621982" y="4438818"/>
            <a:ext cx="212573" cy="0"/>
          </a:xfrm>
          <a:prstGeom prst="straightConnector1">
            <a:avLst/>
          </a:prstGeom>
          <a:noFill/>
          <a:ln w="9525" cap="flat" cmpd="sng">
            <a:solidFill>
              <a:srgbClr val="E69138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429;p42">
            <a:extLst>
              <a:ext uri="{FF2B5EF4-FFF2-40B4-BE49-F238E27FC236}">
                <a16:creationId xmlns:a16="http://schemas.microsoft.com/office/drawing/2014/main" id="{14582A26-3C59-4DB5-A715-6E0E9649F76C}"/>
              </a:ext>
            </a:extLst>
          </p:cNvPr>
          <p:cNvSpPr/>
          <p:nvPr/>
        </p:nvSpPr>
        <p:spPr>
          <a:xfrm>
            <a:off x="5833022" y="4141528"/>
            <a:ext cx="1721827" cy="85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t-BR" sz="1200" b="1" i="0" u="none" strike="noStrike" cap="none" dirty="0">
                <a:solidFill>
                  <a:srgbClr val="E69138"/>
                </a:solidFill>
                <a:latin typeface="Verdana"/>
                <a:ea typeface="Verdana"/>
                <a:cs typeface="Verdana"/>
                <a:sym typeface="Verdana"/>
              </a:rPr>
              <a:t>Lideranças informais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pt-BR" sz="1200" b="1" dirty="0">
                <a:solidFill>
                  <a:srgbClr val="E69138"/>
                </a:solidFill>
                <a:latin typeface="Verdana"/>
                <a:ea typeface="Verdana"/>
                <a:cs typeface="Verdana"/>
                <a:sym typeface="Verdana"/>
              </a:rPr>
              <a:t>Multiplicadores</a:t>
            </a:r>
            <a:endParaRPr sz="1200" b="1" i="0" u="none" strike="noStrike" cap="none" dirty="0">
              <a:solidFill>
                <a:srgbClr val="E69138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2" name="Seta: para a Direita 51">
            <a:extLst>
              <a:ext uri="{FF2B5EF4-FFF2-40B4-BE49-F238E27FC236}">
                <a16:creationId xmlns:a16="http://schemas.microsoft.com/office/drawing/2014/main" id="{9FC10264-EC45-4F46-B265-71E212B7C5C5}"/>
              </a:ext>
            </a:extLst>
          </p:cNvPr>
          <p:cNvSpPr/>
          <p:nvPr/>
        </p:nvSpPr>
        <p:spPr>
          <a:xfrm flipH="1" flipV="1">
            <a:off x="2396801" y="3036434"/>
            <a:ext cx="412146" cy="192213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eta: para a Direita 52">
            <a:extLst>
              <a:ext uri="{FF2B5EF4-FFF2-40B4-BE49-F238E27FC236}">
                <a16:creationId xmlns:a16="http://schemas.microsoft.com/office/drawing/2014/main" id="{6DE21863-B1D5-4082-9650-07E553E25132}"/>
              </a:ext>
            </a:extLst>
          </p:cNvPr>
          <p:cNvSpPr/>
          <p:nvPr/>
        </p:nvSpPr>
        <p:spPr>
          <a:xfrm flipH="1" flipV="1">
            <a:off x="6387562" y="3040916"/>
            <a:ext cx="353487" cy="19127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4" name="Seta: para a Direita 53">
            <a:extLst>
              <a:ext uri="{FF2B5EF4-FFF2-40B4-BE49-F238E27FC236}">
                <a16:creationId xmlns:a16="http://schemas.microsoft.com/office/drawing/2014/main" id="{4982CD1B-58AE-4773-8FFC-8F143E58AE80}"/>
              </a:ext>
            </a:extLst>
          </p:cNvPr>
          <p:cNvSpPr/>
          <p:nvPr/>
        </p:nvSpPr>
        <p:spPr>
          <a:xfrm flipH="1" flipV="1">
            <a:off x="4402808" y="3032884"/>
            <a:ext cx="412146" cy="192213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5" name="Seta: para a Direita 54">
            <a:extLst>
              <a:ext uri="{FF2B5EF4-FFF2-40B4-BE49-F238E27FC236}">
                <a16:creationId xmlns:a16="http://schemas.microsoft.com/office/drawing/2014/main" id="{B68CE85A-554B-4E92-97F3-2B31200D4E93}"/>
              </a:ext>
            </a:extLst>
          </p:cNvPr>
          <p:cNvSpPr/>
          <p:nvPr/>
        </p:nvSpPr>
        <p:spPr>
          <a:xfrm rot="10800000" flipH="1" flipV="1">
            <a:off x="2396798" y="3238449"/>
            <a:ext cx="412146" cy="192213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Seta: para a Direita 55">
            <a:extLst>
              <a:ext uri="{FF2B5EF4-FFF2-40B4-BE49-F238E27FC236}">
                <a16:creationId xmlns:a16="http://schemas.microsoft.com/office/drawing/2014/main" id="{8757F83F-DD27-474A-80AE-EA7BD0915C8E}"/>
              </a:ext>
            </a:extLst>
          </p:cNvPr>
          <p:cNvSpPr/>
          <p:nvPr/>
        </p:nvSpPr>
        <p:spPr>
          <a:xfrm rot="10800000" flipH="1" flipV="1">
            <a:off x="6387561" y="3232303"/>
            <a:ext cx="412146" cy="21253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7" name="Seta: para a Direita 56">
            <a:extLst>
              <a:ext uri="{FF2B5EF4-FFF2-40B4-BE49-F238E27FC236}">
                <a16:creationId xmlns:a16="http://schemas.microsoft.com/office/drawing/2014/main" id="{431B5F77-7A04-49F9-8DE0-63F03C62B2FF}"/>
              </a:ext>
            </a:extLst>
          </p:cNvPr>
          <p:cNvSpPr/>
          <p:nvPr/>
        </p:nvSpPr>
        <p:spPr>
          <a:xfrm rot="10800000" flipH="1" flipV="1">
            <a:off x="4402806" y="3256167"/>
            <a:ext cx="412146" cy="192213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65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0079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5"/>
          <p:cNvSpPr/>
          <p:nvPr/>
        </p:nvSpPr>
        <p:spPr>
          <a:xfrm>
            <a:off x="8368625" y="361425"/>
            <a:ext cx="423000" cy="423000"/>
          </a:xfrm>
          <a:prstGeom prst="ellipse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93" name="Google Shape;93;p15"/>
          <p:cNvSpPr/>
          <p:nvPr/>
        </p:nvSpPr>
        <p:spPr>
          <a:xfrm>
            <a:off x="8331991" y="421091"/>
            <a:ext cx="5016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it" sz="1200" b="0" i="0" u="none" strike="noStrike" cap="none">
                <a:solidFill>
                  <a:srgbClr val="999999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rgbClr val="99999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5"/>
          <p:cNvSpPr/>
          <p:nvPr/>
        </p:nvSpPr>
        <p:spPr>
          <a:xfrm>
            <a:off x="0" y="5012475"/>
            <a:ext cx="9144000" cy="130800"/>
          </a:xfrm>
          <a:prstGeom prst="rect">
            <a:avLst/>
          </a:prstGeom>
          <a:solidFill>
            <a:srgbClr val="CC00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15"/>
          <p:cNvPicPr preferRelativeResize="0"/>
          <p:nvPr/>
        </p:nvPicPr>
        <p:blipFill rotWithShape="1">
          <a:blip r:embed="rId3">
            <a:alphaModFix/>
          </a:blip>
          <a:srcRect r="68965" b="17389"/>
          <a:stretch/>
        </p:blipFill>
        <p:spPr>
          <a:xfrm>
            <a:off x="412800" y="156396"/>
            <a:ext cx="996900" cy="658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 rotWithShape="1">
          <a:blip r:embed="rId3">
            <a:alphaModFix/>
          </a:blip>
          <a:srcRect t="81571" r="86719"/>
          <a:stretch/>
        </p:blipFill>
        <p:spPr>
          <a:xfrm>
            <a:off x="412800" y="829423"/>
            <a:ext cx="903119" cy="310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7928" y="132502"/>
            <a:ext cx="639752" cy="516919"/>
          </a:xfrm>
          <a:prstGeom prst="rect">
            <a:avLst/>
          </a:prstGeom>
          <a:solidFill>
            <a:srgbClr val="FF0066"/>
          </a:solidFill>
        </p:spPr>
      </p:pic>
      <p:sp>
        <p:nvSpPr>
          <p:cNvPr id="10" name="Google Shape;381;p28"/>
          <p:cNvSpPr txBox="1"/>
          <p:nvPr/>
        </p:nvSpPr>
        <p:spPr>
          <a:xfrm>
            <a:off x="2515731" y="204518"/>
            <a:ext cx="4112538" cy="3138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it" sz="1800" b="1" i="0" u="none" strike="noStrike" cap="none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CONEXÃO </a:t>
            </a:r>
            <a:r>
              <a:rPr lang="it" sz="1800" b="1" dirty="0">
                <a:solidFill>
                  <a:schemeClr val="bg1"/>
                </a:solidFill>
                <a:latin typeface="Verdana"/>
                <a:ea typeface="Verdana"/>
                <a:cs typeface="Verdana"/>
                <a:sym typeface="Verdana"/>
              </a:rPr>
              <a:t>  SOLIDÁRIA</a:t>
            </a:r>
            <a:endParaRPr sz="1800" i="0" u="none" strike="noStrike" cap="none" dirty="0">
              <a:solidFill>
                <a:schemeClr val="bg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" name="Google Shape;320;p7">
            <a:extLst>
              <a:ext uri="{FF2B5EF4-FFF2-40B4-BE49-F238E27FC236}">
                <a16:creationId xmlns:a16="http://schemas.microsoft.com/office/drawing/2014/main" id="{BE44301B-BFC1-495E-B369-B968CC6B7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8439" y="1416918"/>
            <a:ext cx="6770263" cy="1611964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1200" dirty="0">
              <a:ea typeface="Arial"/>
              <a:cs typeface="Arial"/>
              <a:sym typeface="Arial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pt-BR" sz="1200" dirty="0">
              <a:ea typeface="Arial"/>
              <a:cs typeface="Arial"/>
              <a:sym typeface="Arial"/>
            </a:endParaRPr>
          </a:p>
          <a:p>
            <a:pPr marL="171450" lvl="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Agende a reunião de apresentação evitando grupos grandes , priorize as lideranças estratégicas formais ou não; </a:t>
            </a:r>
          </a:p>
          <a:p>
            <a:pPr marL="171450" lvl="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Estabeleça os principais “combinados” como horário , dia da semana, uso da ferramenta institucional;</a:t>
            </a:r>
          </a:p>
          <a:p>
            <a:pPr marL="171450" lvl="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Organize a sala virtual da equipe no TEAMS e faça o agendamento das reuniões previamente;</a:t>
            </a:r>
          </a:p>
          <a:p>
            <a:pPr marL="171450" lvl="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Organize as pastas para compartilhamento de material de apoio e para registros.  </a:t>
            </a:r>
          </a:p>
          <a:p>
            <a:pPr marL="0" lvl="0" indent="0">
              <a:buClr>
                <a:schemeClr val="dk1"/>
              </a:buClr>
              <a:buSzPts val="1100"/>
              <a:buNone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pt-BR" sz="1200" dirty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sz="1200" dirty="0">
              <a:ea typeface="Arial"/>
              <a:cs typeface="Arial"/>
              <a:sym typeface="Arial"/>
            </a:endParaRPr>
          </a:p>
        </p:txBody>
      </p:sp>
      <p:sp>
        <p:nvSpPr>
          <p:cNvPr id="19" name="Google Shape;320;p7">
            <a:extLst>
              <a:ext uri="{FF2B5EF4-FFF2-40B4-BE49-F238E27FC236}">
                <a16:creationId xmlns:a16="http://schemas.microsoft.com/office/drawing/2014/main" id="{5930E34F-590C-4ED1-994D-1545826FFC1F}"/>
              </a:ext>
            </a:extLst>
          </p:cNvPr>
          <p:cNvSpPr txBox="1">
            <a:spLocks/>
          </p:cNvSpPr>
          <p:nvPr/>
        </p:nvSpPr>
        <p:spPr>
          <a:xfrm>
            <a:off x="1703184" y="3115316"/>
            <a:ext cx="6770263" cy="1454778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primeiro encontro , para aquecer, proponha um tema comum ao grupo  e mais ameno  (organização do trabalho em home office, gestão da rotina, </a:t>
            </a:r>
            <a:r>
              <a:rPr lang="pt-BR" sz="1200" dirty="0" err="1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etc</a:t>
            </a: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disponibilize algum material como texto, artigo, vídeo e outros;</a:t>
            </a:r>
          </a:p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partir do primeiro encontro solicite sugestões de tema e que os próprios participantes compartilhem materiais no chat ou pastas disponíveis;</a:t>
            </a:r>
          </a:p>
          <a:p>
            <a:pPr marL="171450" indent="-171450" algn="just">
              <a:buClr>
                <a:schemeClr val="dk1"/>
              </a:buClr>
              <a:buSzPts val="1100"/>
              <a:buFont typeface="Wingdings" panose="05000000000000000000" pitchFamily="2" charset="2"/>
              <a:buChar char="ü"/>
            </a:pPr>
            <a:r>
              <a:rPr lang="pt-BR" sz="1200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Prepare-se com antecedência para cada encontro , não esqueça de ter Plano B.</a:t>
            </a:r>
            <a:endParaRPr lang="pt-BR" sz="1200" dirty="0"/>
          </a:p>
        </p:txBody>
      </p:sp>
      <p:sp>
        <p:nvSpPr>
          <p:cNvPr id="21" name="Google Shape;214;p24">
            <a:extLst>
              <a:ext uri="{FF2B5EF4-FFF2-40B4-BE49-F238E27FC236}">
                <a16:creationId xmlns:a16="http://schemas.microsoft.com/office/drawing/2014/main" id="{17FD8028-6C01-4440-B00C-F054610829B7}"/>
              </a:ext>
            </a:extLst>
          </p:cNvPr>
          <p:cNvSpPr txBox="1"/>
          <p:nvPr/>
        </p:nvSpPr>
        <p:spPr>
          <a:xfrm>
            <a:off x="1634239" y="800991"/>
            <a:ext cx="3593133" cy="31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pt-BR" sz="2000" b="1" dirty="0">
                <a:solidFill>
                  <a:srgbClr val="007991"/>
                </a:solidFill>
                <a:latin typeface="Verdana"/>
                <a:ea typeface="Verdana"/>
                <a:cs typeface="Verdana"/>
                <a:sym typeface="Verdana"/>
              </a:rPr>
              <a:t>COMO COMEÇAR</a:t>
            </a:r>
            <a:endParaRPr sz="2000" b="1" dirty="0">
              <a:solidFill>
                <a:srgbClr val="00799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4" name="Gráfico 3" descr="Calendário diário">
            <a:extLst>
              <a:ext uri="{FF2B5EF4-FFF2-40B4-BE49-F238E27FC236}">
                <a16:creationId xmlns:a16="http://schemas.microsoft.com/office/drawing/2014/main" id="{79DE6DE7-6A45-4B6B-BD03-052EB3BA7F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65298" y="1706472"/>
            <a:ext cx="914400" cy="914400"/>
          </a:xfrm>
          <a:prstGeom prst="rect">
            <a:avLst/>
          </a:prstGeom>
        </p:spPr>
      </p:pic>
      <p:pic>
        <p:nvPicPr>
          <p:cNvPr id="6" name="Gráfico 5" descr="Chat">
            <a:extLst>
              <a:ext uri="{FF2B5EF4-FFF2-40B4-BE49-F238E27FC236}">
                <a16:creationId xmlns:a16="http://schemas.microsoft.com/office/drawing/2014/main" id="{6C86E53F-F22E-46F4-898A-4EF571EB139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5298" y="326417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29189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A04A1321611DAE409B534363CB638733" ma:contentTypeVersion="4" ma:contentTypeDescription="Crie um novo documento." ma:contentTypeScope="" ma:versionID="f61034e107f1c4737a0da4adb940c1ef">
  <xsd:schema xmlns:xsd="http://www.w3.org/2001/XMLSchema" xmlns:xs="http://www.w3.org/2001/XMLSchema" xmlns:p="http://schemas.microsoft.com/office/2006/metadata/properties" xmlns:ns2="8ce50a46-8162-4ed5-8b27-32f9e1216472" xmlns:ns3="f598da7b-66ce-4f74-81ed-37f48362adec" targetNamespace="http://schemas.microsoft.com/office/2006/metadata/properties" ma:root="true" ma:fieldsID="ba7d90c4aaaeb3e59279e8fe9ace5b13" ns2:_="" ns3:_="">
    <xsd:import namespace="8ce50a46-8162-4ed5-8b27-32f9e1216472"/>
    <xsd:import namespace="f598da7b-66ce-4f74-81ed-37f48362ad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e50a46-8162-4ed5-8b27-32f9e12164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98da7b-66ce-4f74-81ed-37f48362ad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598da7b-66ce-4f74-81ed-37f48362adec">
      <UserInfo>
        <DisplayName>Nivea Fernandes Dos Santos Pagnano</DisplayName>
        <AccountId>20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6BDDA204-178D-49FD-9D89-F3DDA172584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34AD90C-9300-4E56-A1EE-3F4547CF5E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e50a46-8162-4ed5-8b27-32f9e1216472"/>
    <ds:schemaRef ds:uri="f598da7b-66ce-4f74-81ed-37f48362ad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2B03CAC-8991-46C7-9282-63B46AC0BFFB}">
  <ds:schemaRefs>
    <ds:schemaRef ds:uri="http://schemas.microsoft.com/office/2006/metadata/properties"/>
    <ds:schemaRef ds:uri="http://schemas.microsoft.com/office/infopath/2007/PartnerControls"/>
    <ds:schemaRef ds:uri="f598da7b-66ce-4f74-81ed-37f48362ade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716</Words>
  <Application>Microsoft Office PowerPoint</Application>
  <PresentationFormat>Apresentação na tela (16:9)</PresentationFormat>
  <Paragraphs>92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Gill Sans</vt:lpstr>
      <vt:lpstr>Nirmala UI Semilight</vt:lpstr>
      <vt:lpstr>Roboto</vt:lpstr>
      <vt:lpstr>Verdana</vt:lpstr>
      <vt:lpstr>Wingdings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Administrador</dc:creator>
  <cp:lastModifiedBy>Nivea Fernandes Dos Santos Pagnano</cp:lastModifiedBy>
  <cp:revision>63</cp:revision>
  <dcterms:modified xsi:type="dcterms:W3CDTF">2020-08-06T18:03:08Z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0x010100A04A1321611DAE409B534363CB638733</vt:lpwstr>
  </property>
</Properties>
</file>