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1"/>
  </p:notesMasterIdLst>
  <p:sldIdLst>
    <p:sldId id="1348" r:id="rId2"/>
    <p:sldId id="1370" r:id="rId3"/>
    <p:sldId id="1371" r:id="rId4"/>
    <p:sldId id="1349" r:id="rId5"/>
    <p:sldId id="1373" r:id="rId6"/>
    <p:sldId id="1389" r:id="rId7"/>
    <p:sldId id="1390" r:id="rId8"/>
    <p:sldId id="1392" r:id="rId9"/>
    <p:sldId id="1393" r:id="rId10"/>
    <p:sldId id="1391" r:id="rId11"/>
    <p:sldId id="1395" r:id="rId12"/>
    <p:sldId id="1394" r:id="rId13"/>
    <p:sldId id="1396" r:id="rId14"/>
    <p:sldId id="1397" r:id="rId15"/>
    <p:sldId id="1398" r:id="rId16"/>
    <p:sldId id="1399" r:id="rId17"/>
    <p:sldId id="1400" r:id="rId18"/>
    <p:sldId id="1401" r:id="rId19"/>
    <p:sldId id="1402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B2B47D-C298-B37D-F0E1-6C8A1F1077FA}" name="Nice delacalle" initials="Nd" userId="10cad0e14756713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4" autoAdjust="0"/>
    <p:restoredTop sz="95380" autoAdjust="0"/>
  </p:normalViewPr>
  <p:slideViewPr>
    <p:cSldViewPr snapToGrid="0">
      <p:cViewPr>
        <p:scale>
          <a:sx n="77" d="100"/>
          <a:sy n="77" d="100"/>
        </p:scale>
        <p:origin x="-55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AC0FD-065C-4463-8597-2A6EE6D1523F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F19C8A4-6257-4082-B771-D4392C2B3A95}">
      <dgm:prSet phldrT="[Texto]" custT="1"/>
      <dgm:spPr/>
      <dgm:t>
        <a:bodyPr/>
        <a:lstStyle/>
        <a:p>
          <a:r>
            <a:rPr lang="pt-BR" sz="1400" b="1" dirty="0"/>
            <a:t>GESTÃO FINANCEIRA DA ESCOLA</a:t>
          </a:r>
        </a:p>
      </dgm:t>
    </dgm:pt>
    <dgm:pt modelId="{6A907CA8-683F-452A-A44C-42AA90A6ADCD}" type="parTrans" cxnId="{11C6F5F4-2550-414F-924D-E04AB24722F2}">
      <dgm:prSet/>
      <dgm:spPr/>
      <dgm:t>
        <a:bodyPr/>
        <a:lstStyle/>
        <a:p>
          <a:endParaRPr lang="pt-BR"/>
        </a:p>
      </dgm:t>
    </dgm:pt>
    <dgm:pt modelId="{387AD3E4-C42B-466D-9E5C-A26C18FEA773}" type="sibTrans" cxnId="{11C6F5F4-2550-414F-924D-E04AB24722F2}">
      <dgm:prSet/>
      <dgm:spPr/>
      <dgm:t>
        <a:bodyPr/>
        <a:lstStyle/>
        <a:p>
          <a:endParaRPr lang="pt-BR"/>
        </a:p>
      </dgm:t>
    </dgm:pt>
    <dgm:pt modelId="{597D52A7-8183-4B30-AAEF-A1807B875D63}">
      <dgm:prSet phldrT="[Texto]" custT="1"/>
      <dgm:spPr/>
      <dgm:t>
        <a:bodyPr/>
        <a:lstStyle/>
        <a:p>
          <a:r>
            <a:rPr lang="pt-BR" sz="1400" b="1" dirty="0"/>
            <a:t>TRANSPORTE ESCOLAR</a:t>
          </a:r>
        </a:p>
      </dgm:t>
    </dgm:pt>
    <dgm:pt modelId="{0166E21B-0B03-4F49-BE62-D5C6B06D0250}" type="parTrans" cxnId="{244B849B-8CFF-43E0-9BB0-373ADFDE1725}">
      <dgm:prSet/>
      <dgm:spPr/>
      <dgm:t>
        <a:bodyPr/>
        <a:lstStyle/>
        <a:p>
          <a:endParaRPr lang="pt-BR"/>
        </a:p>
      </dgm:t>
    </dgm:pt>
    <dgm:pt modelId="{0BFF1563-62E6-4C86-8986-A74B638316EF}" type="sibTrans" cxnId="{244B849B-8CFF-43E0-9BB0-373ADFDE1725}">
      <dgm:prSet/>
      <dgm:spPr/>
      <dgm:t>
        <a:bodyPr/>
        <a:lstStyle/>
        <a:p>
          <a:endParaRPr lang="pt-BR"/>
        </a:p>
      </dgm:t>
    </dgm:pt>
    <dgm:pt modelId="{1601065E-B794-4299-9F71-0F40B3200BAF}">
      <dgm:prSet custT="1"/>
      <dgm:spPr/>
      <dgm:t>
        <a:bodyPr/>
        <a:lstStyle/>
        <a:p>
          <a:r>
            <a:rPr lang="pt-BR" sz="1400" b="1" dirty="0"/>
            <a:t>CVA:</a:t>
          </a:r>
        </a:p>
        <a:p>
          <a:r>
            <a:rPr lang="pt-BR" sz="1400" b="1" dirty="0"/>
            <a:t>Alimentação Escolar</a:t>
          </a:r>
        </a:p>
      </dgm:t>
    </dgm:pt>
    <dgm:pt modelId="{AB649ED3-6B53-43AB-9E4A-6523CE0A1942}" type="parTrans" cxnId="{E565A1B1-351E-4D4F-A818-FD8F1ADA463C}">
      <dgm:prSet/>
      <dgm:spPr/>
      <dgm:t>
        <a:bodyPr/>
        <a:lstStyle/>
        <a:p>
          <a:endParaRPr lang="pt-BR"/>
        </a:p>
      </dgm:t>
    </dgm:pt>
    <dgm:pt modelId="{316E78CA-9E5B-4853-AC56-FC0E3FE55154}" type="sibTrans" cxnId="{E565A1B1-351E-4D4F-A818-FD8F1ADA463C}">
      <dgm:prSet/>
      <dgm:spPr/>
      <dgm:t>
        <a:bodyPr/>
        <a:lstStyle/>
        <a:p>
          <a:endParaRPr lang="pt-BR"/>
        </a:p>
      </dgm:t>
    </dgm:pt>
    <dgm:pt modelId="{76A4F723-8EAA-4299-A282-F54F9EFD9E6E}">
      <dgm:prSet custT="1"/>
      <dgm:spPr/>
      <dgm:t>
        <a:bodyPr/>
        <a:lstStyle/>
        <a:p>
          <a:r>
            <a:rPr lang="pt-BR" sz="1400" b="1" dirty="0"/>
            <a:t>ALIMENTAÇÃO ESCOLAR</a:t>
          </a:r>
        </a:p>
      </dgm:t>
    </dgm:pt>
    <dgm:pt modelId="{FCE07F9D-C2DF-419F-B88A-74730CE119B6}" type="parTrans" cxnId="{3F0F29C9-8848-4FE0-AD9E-C92710F70744}">
      <dgm:prSet/>
      <dgm:spPr/>
      <dgm:t>
        <a:bodyPr/>
        <a:lstStyle/>
        <a:p>
          <a:endParaRPr lang="pt-BR"/>
        </a:p>
      </dgm:t>
    </dgm:pt>
    <dgm:pt modelId="{7665D7E6-FF4E-4F70-B067-7525ED614AB6}" type="sibTrans" cxnId="{3F0F29C9-8848-4FE0-AD9E-C92710F70744}">
      <dgm:prSet/>
      <dgm:spPr/>
      <dgm:t>
        <a:bodyPr/>
        <a:lstStyle/>
        <a:p>
          <a:endParaRPr lang="pt-BR"/>
        </a:p>
      </dgm:t>
    </dgm:pt>
    <dgm:pt modelId="{3517D29D-2838-416C-99AB-706C768FFDA9}">
      <dgm:prSet custT="1"/>
      <dgm:spPr/>
      <dgm:t>
        <a:bodyPr/>
        <a:lstStyle/>
        <a:p>
          <a:r>
            <a:rPr lang="pt-BR" sz="1400" b="1" dirty="0"/>
            <a:t>FINANCIAMENTO E GESTÃO FINANCEIRA DA EDUCAÇÃO PÚBLICA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46F542-5293-4278-A557-48C5BED8F04D}" type="parTrans" cxnId="{6600DABB-6824-4312-AF42-92C5C3F056E0}">
      <dgm:prSet/>
      <dgm:spPr/>
      <dgm:t>
        <a:bodyPr/>
        <a:lstStyle/>
        <a:p>
          <a:endParaRPr lang="pt-BR"/>
        </a:p>
      </dgm:t>
    </dgm:pt>
    <dgm:pt modelId="{597DF8F1-888D-4059-8A79-B5143BA7D80E}" type="sibTrans" cxnId="{6600DABB-6824-4312-AF42-92C5C3F056E0}">
      <dgm:prSet/>
      <dgm:spPr/>
      <dgm:t>
        <a:bodyPr/>
        <a:lstStyle/>
        <a:p>
          <a:endParaRPr lang="pt-BR"/>
        </a:p>
      </dgm:t>
    </dgm:pt>
    <dgm:pt modelId="{499957F8-ACEF-4671-B6B2-9575BF23DBD0}">
      <dgm:prSet phldrT="[Texto]" custT="1"/>
      <dgm:spPr/>
      <dgm:t>
        <a:bodyPr/>
        <a:lstStyle/>
        <a:p>
          <a:r>
            <a:rPr lang="pt-BR" sz="1400" b="1" dirty="0"/>
            <a:t>PORTFÓLIO:</a:t>
          </a:r>
        </a:p>
        <a:p>
          <a:r>
            <a:rPr lang="pt-BR" sz="1400" dirty="0"/>
            <a:t>Planejamento Financeiro dentro dos princípios da GD</a:t>
          </a:r>
        </a:p>
      </dgm:t>
    </dgm:pt>
    <dgm:pt modelId="{F1E2BCE4-6F82-4159-B566-55C68BE19605}" type="parTrans" cxnId="{AB3B9CCB-4084-4F1F-850A-067E1E959FEB}">
      <dgm:prSet/>
      <dgm:spPr/>
      <dgm:t>
        <a:bodyPr/>
        <a:lstStyle/>
        <a:p>
          <a:endParaRPr lang="pt-BR"/>
        </a:p>
      </dgm:t>
    </dgm:pt>
    <dgm:pt modelId="{FEEE0A9C-9E6C-402C-8E89-64AFB574D8FC}" type="sibTrans" cxnId="{AB3B9CCB-4084-4F1F-850A-067E1E959FEB}">
      <dgm:prSet/>
      <dgm:spPr/>
      <dgm:t>
        <a:bodyPr/>
        <a:lstStyle/>
        <a:p>
          <a:endParaRPr lang="pt-BR"/>
        </a:p>
      </dgm:t>
    </dgm:pt>
    <dgm:pt modelId="{EBC2784A-E653-47B7-8E95-BAE43AE2E040}">
      <dgm:prSet phldrT="[Texto]" custT="1"/>
      <dgm:spPr/>
      <dgm:t>
        <a:bodyPr/>
        <a:lstStyle/>
        <a:p>
          <a:r>
            <a:rPr lang="pt-BR" sz="1400" b="1" dirty="0"/>
            <a:t>QUESTÕES OBJETIVAS</a:t>
          </a:r>
        </a:p>
      </dgm:t>
    </dgm:pt>
    <dgm:pt modelId="{91AB8CEA-6853-4A81-A860-F1BBF3042A3A}" type="parTrans" cxnId="{53812CEE-9A29-4BD4-903D-782854CE4EAC}">
      <dgm:prSet/>
      <dgm:spPr/>
      <dgm:t>
        <a:bodyPr/>
        <a:lstStyle/>
        <a:p>
          <a:endParaRPr lang="pt-BR"/>
        </a:p>
      </dgm:t>
    </dgm:pt>
    <dgm:pt modelId="{A0CBE0CD-4AA1-44C5-AD10-097B4E047921}" type="sibTrans" cxnId="{53812CEE-9A29-4BD4-903D-782854CE4EAC}">
      <dgm:prSet/>
      <dgm:spPr/>
      <dgm:t>
        <a:bodyPr/>
        <a:lstStyle/>
        <a:p>
          <a:endParaRPr lang="pt-BR"/>
        </a:p>
      </dgm:t>
    </dgm:pt>
    <dgm:pt modelId="{C27070B1-425B-431F-A8F5-6C4692993734}" type="pres">
      <dgm:prSet presAssocID="{64EAC0FD-065C-4463-8597-2A6EE6D152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F72C9F2-6228-4DDC-8C6A-5E3F1BEC93B4}" type="pres">
      <dgm:prSet presAssocID="{64EAC0FD-065C-4463-8597-2A6EE6D1523F}" presName="cycle" presStyleCnt="0"/>
      <dgm:spPr/>
    </dgm:pt>
    <dgm:pt modelId="{0340D6B4-5012-41E7-B51D-8610FEDAC5C2}" type="pres">
      <dgm:prSet presAssocID="{3517D29D-2838-416C-99AB-706C768FFDA9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D5E261-7BF7-4FDB-944E-C9234493A789}" type="pres">
      <dgm:prSet presAssocID="{597DF8F1-888D-4059-8A79-B5143BA7D80E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A847D504-9C97-4017-9A31-53DC5B68D0A9}" type="pres">
      <dgm:prSet presAssocID="{9F19C8A4-6257-4082-B771-D4392C2B3A95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C0BE0D-BD1F-4C2D-A86C-C94D02E488B8}" type="pres">
      <dgm:prSet presAssocID="{76A4F723-8EAA-4299-A282-F54F9EFD9E6E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B21A22-A691-4F9A-A5FB-CDD56D3352C9}" type="pres">
      <dgm:prSet presAssocID="{1601065E-B794-4299-9F71-0F40B3200BAF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DC9153-6370-4296-831D-1900FFF22739}" type="pres">
      <dgm:prSet presAssocID="{597D52A7-8183-4B30-AAEF-A1807B875D6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667277-0C96-4451-8FF7-AB00F1B63BCF}" type="pres">
      <dgm:prSet presAssocID="{499957F8-ACEF-4671-B6B2-9575BF23DBD0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5F263-D918-4554-A5E1-09168C970687}" type="pres">
      <dgm:prSet presAssocID="{EBC2784A-E653-47B7-8E95-BAE43AE2E040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5A7FE9-AA79-463B-A147-1E0E9C679FA6}" type="presOf" srcId="{EBC2784A-E653-47B7-8E95-BAE43AE2E040}" destId="{9D85F263-D918-4554-A5E1-09168C970687}" srcOrd="0" destOrd="0" presId="urn:microsoft.com/office/officeart/2005/8/layout/cycle3"/>
    <dgm:cxn modelId="{53812CEE-9A29-4BD4-903D-782854CE4EAC}" srcId="{64EAC0FD-065C-4463-8597-2A6EE6D1523F}" destId="{EBC2784A-E653-47B7-8E95-BAE43AE2E040}" srcOrd="6" destOrd="0" parTransId="{91AB8CEA-6853-4A81-A860-F1BBF3042A3A}" sibTransId="{A0CBE0CD-4AA1-44C5-AD10-097B4E047921}"/>
    <dgm:cxn modelId="{4877C5EF-13D5-40AA-9842-939BB591154C}" type="presOf" srcId="{1601065E-B794-4299-9F71-0F40B3200BAF}" destId="{BAB21A22-A691-4F9A-A5FB-CDD56D3352C9}" srcOrd="0" destOrd="0" presId="urn:microsoft.com/office/officeart/2005/8/layout/cycle3"/>
    <dgm:cxn modelId="{AB3B9CCB-4084-4F1F-850A-067E1E959FEB}" srcId="{64EAC0FD-065C-4463-8597-2A6EE6D1523F}" destId="{499957F8-ACEF-4671-B6B2-9575BF23DBD0}" srcOrd="5" destOrd="0" parTransId="{F1E2BCE4-6F82-4159-B566-55C68BE19605}" sibTransId="{FEEE0A9C-9E6C-402C-8E89-64AFB574D8FC}"/>
    <dgm:cxn modelId="{73424EDA-8592-4F11-841C-044C546088E1}" type="presOf" srcId="{3517D29D-2838-416C-99AB-706C768FFDA9}" destId="{0340D6B4-5012-41E7-B51D-8610FEDAC5C2}" srcOrd="0" destOrd="0" presId="urn:microsoft.com/office/officeart/2005/8/layout/cycle3"/>
    <dgm:cxn modelId="{6600DABB-6824-4312-AF42-92C5C3F056E0}" srcId="{64EAC0FD-065C-4463-8597-2A6EE6D1523F}" destId="{3517D29D-2838-416C-99AB-706C768FFDA9}" srcOrd="0" destOrd="0" parTransId="{A746F542-5293-4278-A557-48C5BED8F04D}" sibTransId="{597DF8F1-888D-4059-8A79-B5143BA7D80E}"/>
    <dgm:cxn modelId="{C0C7439E-B9BB-42A4-B129-7DCAAC84C387}" type="presOf" srcId="{499957F8-ACEF-4671-B6B2-9575BF23DBD0}" destId="{2E667277-0C96-4451-8FF7-AB00F1B63BCF}" srcOrd="0" destOrd="0" presId="urn:microsoft.com/office/officeart/2005/8/layout/cycle3"/>
    <dgm:cxn modelId="{FFC87B29-2A45-419B-B13A-90C0082C2924}" type="presOf" srcId="{597DF8F1-888D-4059-8A79-B5143BA7D80E}" destId="{4AD5E261-7BF7-4FDB-944E-C9234493A789}" srcOrd="0" destOrd="0" presId="urn:microsoft.com/office/officeart/2005/8/layout/cycle3"/>
    <dgm:cxn modelId="{E565A1B1-351E-4D4F-A818-FD8F1ADA463C}" srcId="{64EAC0FD-065C-4463-8597-2A6EE6D1523F}" destId="{1601065E-B794-4299-9F71-0F40B3200BAF}" srcOrd="3" destOrd="0" parTransId="{AB649ED3-6B53-43AB-9E4A-6523CE0A1942}" sibTransId="{316E78CA-9E5B-4853-AC56-FC0E3FE55154}"/>
    <dgm:cxn modelId="{6AACE39F-6129-4939-B57A-567D68CBE517}" type="presOf" srcId="{9F19C8A4-6257-4082-B771-D4392C2B3A95}" destId="{A847D504-9C97-4017-9A31-53DC5B68D0A9}" srcOrd="0" destOrd="0" presId="urn:microsoft.com/office/officeart/2005/8/layout/cycle3"/>
    <dgm:cxn modelId="{3F0F29C9-8848-4FE0-AD9E-C92710F70744}" srcId="{64EAC0FD-065C-4463-8597-2A6EE6D1523F}" destId="{76A4F723-8EAA-4299-A282-F54F9EFD9E6E}" srcOrd="2" destOrd="0" parTransId="{FCE07F9D-C2DF-419F-B88A-74730CE119B6}" sibTransId="{7665D7E6-FF4E-4F70-B067-7525ED614AB6}"/>
    <dgm:cxn modelId="{11C6F5F4-2550-414F-924D-E04AB24722F2}" srcId="{64EAC0FD-065C-4463-8597-2A6EE6D1523F}" destId="{9F19C8A4-6257-4082-B771-D4392C2B3A95}" srcOrd="1" destOrd="0" parTransId="{6A907CA8-683F-452A-A44C-42AA90A6ADCD}" sibTransId="{387AD3E4-C42B-466D-9E5C-A26C18FEA773}"/>
    <dgm:cxn modelId="{3DCF2390-26B8-4E0F-8217-A2FEB2823CCF}" type="presOf" srcId="{76A4F723-8EAA-4299-A282-F54F9EFD9E6E}" destId="{AFC0BE0D-BD1F-4C2D-A86C-C94D02E488B8}" srcOrd="0" destOrd="0" presId="urn:microsoft.com/office/officeart/2005/8/layout/cycle3"/>
    <dgm:cxn modelId="{244B849B-8CFF-43E0-9BB0-373ADFDE1725}" srcId="{64EAC0FD-065C-4463-8597-2A6EE6D1523F}" destId="{597D52A7-8183-4B30-AAEF-A1807B875D63}" srcOrd="4" destOrd="0" parTransId="{0166E21B-0B03-4F49-BE62-D5C6B06D0250}" sibTransId="{0BFF1563-62E6-4C86-8986-A74B638316EF}"/>
    <dgm:cxn modelId="{2FFBD7B4-10AF-4B27-B810-BD1DE8C8FBCD}" type="presOf" srcId="{597D52A7-8183-4B30-AAEF-A1807B875D63}" destId="{6CDC9153-6370-4296-831D-1900FFF22739}" srcOrd="0" destOrd="0" presId="urn:microsoft.com/office/officeart/2005/8/layout/cycle3"/>
    <dgm:cxn modelId="{CC39C925-2ABD-480D-B6CB-D9B6FBE8A9C9}" type="presOf" srcId="{64EAC0FD-065C-4463-8597-2A6EE6D1523F}" destId="{C27070B1-425B-431F-A8F5-6C4692993734}" srcOrd="0" destOrd="0" presId="urn:microsoft.com/office/officeart/2005/8/layout/cycle3"/>
    <dgm:cxn modelId="{54AAAACF-A487-41B2-8347-76A721D93127}" type="presParOf" srcId="{C27070B1-425B-431F-A8F5-6C4692993734}" destId="{7F72C9F2-6228-4DDC-8C6A-5E3F1BEC93B4}" srcOrd="0" destOrd="0" presId="urn:microsoft.com/office/officeart/2005/8/layout/cycle3"/>
    <dgm:cxn modelId="{A7915B15-8A0A-4BB2-B86D-4CB40A339035}" type="presParOf" srcId="{7F72C9F2-6228-4DDC-8C6A-5E3F1BEC93B4}" destId="{0340D6B4-5012-41E7-B51D-8610FEDAC5C2}" srcOrd="0" destOrd="0" presId="urn:microsoft.com/office/officeart/2005/8/layout/cycle3"/>
    <dgm:cxn modelId="{5A077555-66B9-4F69-B490-1C583590F628}" type="presParOf" srcId="{7F72C9F2-6228-4DDC-8C6A-5E3F1BEC93B4}" destId="{4AD5E261-7BF7-4FDB-944E-C9234493A789}" srcOrd="1" destOrd="0" presId="urn:microsoft.com/office/officeart/2005/8/layout/cycle3"/>
    <dgm:cxn modelId="{936C6230-136A-416F-8750-FE3C4734EE13}" type="presParOf" srcId="{7F72C9F2-6228-4DDC-8C6A-5E3F1BEC93B4}" destId="{A847D504-9C97-4017-9A31-53DC5B68D0A9}" srcOrd="2" destOrd="0" presId="urn:microsoft.com/office/officeart/2005/8/layout/cycle3"/>
    <dgm:cxn modelId="{003C92C8-D13E-4135-8E1B-9A61A11F2E61}" type="presParOf" srcId="{7F72C9F2-6228-4DDC-8C6A-5E3F1BEC93B4}" destId="{AFC0BE0D-BD1F-4C2D-A86C-C94D02E488B8}" srcOrd="3" destOrd="0" presId="urn:microsoft.com/office/officeart/2005/8/layout/cycle3"/>
    <dgm:cxn modelId="{6FC1CC37-99E7-40DB-A291-173F73A32B1F}" type="presParOf" srcId="{7F72C9F2-6228-4DDC-8C6A-5E3F1BEC93B4}" destId="{BAB21A22-A691-4F9A-A5FB-CDD56D3352C9}" srcOrd="4" destOrd="0" presId="urn:microsoft.com/office/officeart/2005/8/layout/cycle3"/>
    <dgm:cxn modelId="{75763807-2DDC-4E27-9D5B-C6365B3F3A40}" type="presParOf" srcId="{7F72C9F2-6228-4DDC-8C6A-5E3F1BEC93B4}" destId="{6CDC9153-6370-4296-831D-1900FFF22739}" srcOrd="5" destOrd="0" presId="urn:microsoft.com/office/officeart/2005/8/layout/cycle3"/>
    <dgm:cxn modelId="{B97FB7F2-0312-45C3-8161-373998CD2C79}" type="presParOf" srcId="{7F72C9F2-6228-4DDC-8C6A-5E3F1BEC93B4}" destId="{2E667277-0C96-4451-8FF7-AB00F1B63BCF}" srcOrd="6" destOrd="0" presId="urn:microsoft.com/office/officeart/2005/8/layout/cycle3"/>
    <dgm:cxn modelId="{44E3B052-0336-45A2-92F5-63B8EC5C38D4}" type="presParOf" srcId="{7F72C9F2-6228-4DDC-8C6A-5E3F1BEC93B4}" destId="{9D85F263-D918-4554-A5E1-09168C97068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5E261-7BF7-4FDB-944E-C9234493A789}">
      <dsp:nvSpPr>
        <dsp:cNvPr id="0" name=""/>
        <dsp:cNvSpPr/>
      </dsp:nvSpPr>
      <dsp:spPr>
        <a:xfrm>
          <a:off x="1267991" y="-34238"/>
          <a:ext cx="5592016" cy="5592016"/>
        </a:xfrm>
        <a:prstGeom prst="circularArrow">
          <a:avLst>
            <a:gd name="adj1" fmla="val 5544"/>
            <a:gd name="adj2" fmla="val 330680"/>
            <a:gd name="adj3" fmla="val 14501840"/>
            <a:gd name="adj4" fmla="val 1695820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40D6B4-5012-41E7-B51D-8610FEDAC5C2}">
      <dsp:nvSpPr>
        <dsp:cNvPr id="0" name=""/>
        <dsp:cNvSpPr/>
      </dsp:nvSpPr>
      <dsp:spPr>
        <a:xfrm>
          <a:off x="3184921" y="3216"/>
          <a:ext cx="1758156" cy="8790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FINANCIAMENTO E GESTÃO FINANCEIRA DA EDUCAÇÃO PÚBLICA</a:t>
          </a:r>
          <a:endParaRPr lang="pt-B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 Light" panose="020F03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7834" y="46129"/>
        <a:ext cx="1672330" cy="793252"/>
      </dsp:txXfrm>
    </dsp:sp>
    <dsp:sp modelId="{A847D504-9C97-4017-9A31-53DC5B68D0A9}">
      <dsp:nvSpPr>
        <dsp:cNvPr id="0" name=""/>
        <dsp:cNvSpPr/>
      </dsp:nvSpPr>
      <dsp:spPr>
        <a:xfrm>
          <a:off x="5049320" y="901063"/>
          <a:ext cx="1758156" cy="879078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GESTÃO FINANCEIRA DA ESCOLA</a:t>
          </a:r>
        </a:p>
      </dsp:txBody>
      <dsp:txXfrm>
        <a:off x="5092233" y="943976"/>
        <a:ext cx="1672330" cy="793252"/>
      </dsp:txXfrm>
    </dsp:sp>
    <dsp:sp modelId="{AFC0BE0D-BD1F-4C2D-A86C-C94D02E488B8}">
      <dsp:nvSpPr>
        <dsp:cNvPr id="0" name=""/>
        <dsp:cNvSpPr/>
      </dsp:nvSpPr>
      <dsp:spPr>
        <a:xfrm>
          <a:off x="5509788" y="2918507"/>
          <a:ext cx="1758156" cy="879078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ALIMENTAÇÃO ESCOLAR</a:t>
          </a:r>
        </a:p>
      </dsp:txBody>
      <dsp:txXfrm>
        <a:off x="5552701" y="2961420"/>
        <a:ext cx="1672330" cy="793252"/>
      </dsp:txXfrm>
    </dsp:sp>
    <dsp:sp modelId="{BAB21A22-A691-4F9A-A5FB-CDD56D3352C9}">
      <dsp:nvSpPr>
        <dsp:cNvPr id="0" name=""/>
        <dsp:cNvSpPr/>
      </dsp:nvSpPr>
      <dsp:spPr>
        <a:xfrm>
          <a:off x="4219584" y="4536372"/>
          <a:ext cx="1758156" cy="879078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CVA: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Alimentação Escolar</a:t>
          </a:r>
        </a:p>
      </dsp:txBody>
      <dsp:txXfrm>
        <a:off x="4262497" y="4579285"/>
        <a:ext cx="1672330" cy="793252"/>
      </dsp:txXfrm>
    </dsp:sp>
    <dsp:sp modelId="{6CDC9153-6370-4296-831D-1900FFF22739}">
      <dsp:nvSpPr>
        <dsp:cNvPr id="0" name=""/>
        <dsp:cNvSpPr/>
      </dsp:nvSpPr>
      <dsp:spPr>
        <a:xfrm>
          <a:off x="2150258" y="4536372"/>
          <a:ext cx="1758156" cy="879078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TRANSPORTE ESCOLAR</a:t>
          </a:r>
        </a:p>
      </dsp:txBody>
      <dsp:txXfrm>
        <a:off x="2193171" y="4579285"/>
        <a:ext cx="1672330" cy="793252"/>
      </dsp:txXfrm>
    </dsp:sp>
    <dsp:sp modelId="{2E667277-0C96-4451-8FF7-AB00F1B63BCF}">
      <dsp:nvSpPr>
        <dsp:cNvPr id="0" name=""/>
        <dsp:cNvSpPr/>
      </dsp:nvSpPr>
      <dsp:spPr>
        <a:xfrm>
          <a:off x="860055" y="2918507"/>
          <a:ext cx="1758156" cy="879078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PORTFÓLIO: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Planejamento Financeiro dentro dos princípios da GD</a:t>
          </a:r>
        </a:p>
      </dsp:txBody>
      <dsp:txXfrm>
        <a:off x="902968" y="2961420"/>
        <a:ext cx="1672330" cy="793252"/>
      </dsp:txXfrm>
    </dsp:sp>
    <dsp:sp modelId="{9D85F263-D918-4554-A5E1-09168C970687}">
      <dsp:nvSpPr>
        <dsp:cNvPr id="0" name=""/>
        <dsp:cNvSpPr/>
      </dsp:nvSpPr>
      <dsp:spPr>
        <a:xfrm>
          <a:off x="1320523" y="901063"/>
          <a:ext cx="1758156" cy="879078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/>
            <a:t>QUESTÕES OBJETIVAS</a:t>
          </a:r>
        </a:p>
      </dsp:txBody>
      <dsp:txXfrm>
        <a:off x="1363436" y="943976"/>
        <a:ext cx="1672330" cy="793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DA67-C09E-47D7-AEE4-6F3E030D2560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DD952-9FC2-40D5-B383-517F1A8E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9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23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696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41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598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092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679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696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598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696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696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41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1ª edição – 2018 – último módulo do curso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1ª edição – 2019 – módulo nº 05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1ª edição – 2020 – módulo nº 01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57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45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pt-B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41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tabLst/>
              <a:defRPr/>
            </a:pPr>
            <a:endParaRPr b="0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056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67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57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52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59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AA0845-4AAE-42F6-8592-B34945181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6BF44F4-199F-45FD-B7D6-B34187A97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B87B87C-0120-4169-B46A-D857BA2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FD53470-5C07-4895-9526-7D70E901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9171020-94AA-406B-9A57-C26F3017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D2B18E-BF3E-4B4D-B896-26106118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8605F13-5173-4E12-9558-0C5F4A6F0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0F9DF89-3624-4653-A066-02177076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2F86614-D0B7-40F6-84BC-DE2AE05E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199BFC9-D772-4E53-8B3C-D9A8DA41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08C3C31-A51E-4DED-A8AD-A5FC0D6E7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CE61A86-7EC1-4C78-8849-0403F786E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137B45A-7248-4D31-A92C-91D3D122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12902C6-5235-47A5-AD0B-DEA16556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C50531D-7BA0-48E2-AEAC-3D3EB2C8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9D9C59-52E5-4C31-BC92-0801D24A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BBB8287-B766-4F56-9DD8-E7DBEB9C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685F872-0532-4D97-9E01-0720F587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2E09EBE-AC01-407B-9E17-3128099C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E4D28E3-1F05-4E5F-862C-CE1AC274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76B456-D9B5-434A-B580-22B435FF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E955C6C-C65D-4117-81FC-029B1DC3C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B0861AC-13A7-4296-8B24-7160F9DF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868D0F7-C936-4B2E-AC96-9F6CDEAA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93FBB24-EF56-4426-941E-955AF4B6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2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6DEDCA-7FC4-4FC7-8EDE-688E42A5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6555EC4-A2BD-4C19-B713-7F3ED69E7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51077C0-8352-48F3-A75B-0001C8078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8BBF460-1DE1-43DF-B007-89F16F7A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2E9FCA4-0218-4143-A23C-6A673E53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9DCC103-D1B3-4B9E-8EE3-412A49D9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66DF21-B27B-429D-B69F-00CC13A7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1CF6AE0-CA7E-447F-9701-D017FFA84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2D99E42-EB08-41A8-AAC1-4C7537D06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4C6BDAC-9068-4E9D-A6ED-C3F2227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4A3FDD71-033A-4084-A416-17BB3558F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94212D96-7B8C-489B-B9E2-5DF83D76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7A899AAB-7C80-4C9F-87EE-00EEEA0F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AEF2B3B4-107F-45D7-8191-128D0B0F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3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5B5B21-7692-480A-8A78-0CD51ACB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CF71306-6310-4462-851B-B31B7097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A178C61-2DBB-4225-8D82-B2F83206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215B4F41-1901-4601-B8D1-B2D490D3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7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26DB8C5-7313-47FA-8D32-88C72C7A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1ACBD32-5F25-437B-94C0-8028A38D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4659E5B-DDD1-4A5F-AF09-2482B2BC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9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BB7BD40-0B48-4A2E-AC80-C3767EB7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2DC5F6D-8785-40D2-8988-F91A377C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0112B25F-E570-4A8F-8AE7-E983DA38A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0DCC7FE5-FDB7-48DF-8EC2-19973D7A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0F294A3-7427-4573-9ED6-FAD8DB99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0D284E25-4E43-4BA1-9F8C-6993CC14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7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B27866-17BE-4002-AAC3-E49F75AC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1928AFD-2C9C-49F5-8F0F-120EC2CE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AD21634-E97B-46AE-B39F-29C1CEB97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4D7266E-D917-482C-812D-E403CD97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F9E2BD5-055E-461E-9661-BCDB786F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CF751AB-2137-4E0C-8BA6-935369B4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3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9467454-0E07-45BF-B89B-9159C1DF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B4A95666-0148-495D-A2A7-95FCF53F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F4C99EC-F6B7-4A16-BA5F-3528C2F29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304BE9E-BDAE-4159-BCEC-E630F1D4A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3C05DAB-F52A-4FEB-8364-14040A1CB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716604" y="1946025"/>
            <a:ext cx="10758791" cy="2965949"/>
            <a:chOff x="0" y="1162948"/>
            <a:chExt cx="10758791" cy="2965949"/>
          </a:xfrm>
        </p:grpSpPr>
        <p:sp>
          <p:nvSpPr>
            <p:cNvPr id="90" name="Google Shape;90;p1"/>
            <p:cNvSpPr/>
            <p:nvPr/>
          </p:nvSpPr>
          <p:spPr>
            <a:xfrm>
              <a:off x="0" y="1162948"/>
              <a:ext cx="10758791" cy="296594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44786" y="1307734"/>
              <a:ext cx="10469219" cy="267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algn="ctr"/>
              <a:r>
                <a:rPr lang="pt-BR" sz="4000" b="1" dirty="0"/>
                <a:t>INGRESSANTES – DIRETORES DE ESCOLA</a:t>
              </a:r>
            </a:p>
            <a:p>
              <a:pPr algn="ctr"/>
              <a:r>
                <a:rPr lang="pt-BR" sz="4000" b="1" dirty="0"/>
                <a:t>ENCONTRO PRESENCIAL </a:t>
              </a:r>
            </a:p>
            <a:p>
              <a:pPr algn="ctr"/>
              <a:r>
                <a:rPr lang="pt-BR" sz="4000" b="1" dirty="0"/>
                <a:t>ATIVIDADE DE APLICAÇÃO ONLINE</a:t>
              </a:r>
            </a:p>
          </p:txBody>
        </p:sp>
      </p:grp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1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119339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GESTÃO FINANCEIRA DA ESCOLA: </a:t>
            </a:r>
            <a:r>
              <a:rPr lang="pt-BR" sz="1800" b="1" dirty="0">
                <a:solidFill>
                  <a:srgbClr val="FF0000"/>
                </a:solidFill>
              </a:rPr>
              <a:t>PLANEJAR, EXECUTAR, PRESTAR CONTAS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E12357-8D93-4CC5-A80B-38EF5CCAA881}"/>
              </a:ext>
            </a:extLst>
          </p:cNvPr>
          <p:cNvSpPr txBox="1"/>
          <p:nvPr/>
        </p:nvSpPr>
        <p:spPr>
          <a:xfrm>
            <a:off x="504091" y="1442551"/>
            <a:ext cx="4829909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PRINCÍPIOS DA GESTÃO DEMOCRÁTICA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536330" y="2446276"/>
            <a:ext cx="11119339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ALINHAMENTO DA UTILIZAÇÃO DOS RECURSOS FINANCEIROS AOS OBJETIVOS DA PROPOSTA PEDAGÓGICA DA ESCOLA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Google Shape;153;g75c8a159e5_1_22">
            <a:extLst>
              <a:ext uri="{FF2B5EF4-FFF2-40B4-BE49-F238E27FC236}">
                <a16:creationId xmlns:a16="http://schemas.microsoft.com/office/drawing/2014/main" xmlns="" id="{F204EC4F-D6A9-4A60-A816-5895957346C7}"/>
              </a:ext>
            </a:extLst>
          </p:cNvPr>
          <p:cNvSpPr txBox="1">
            <a:spLocks/>
          </p:cNvSpPr>
          <p:nvPr/>
        </p:nvSpPr>
        <p:spPr>
          <a:xfrm>
            <a:off x="682868" y="3661893"/>
            <a:ext cx="11031417" cy="2566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Proposta Pedagógica;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lano de aplicação de recursos financeiros da APM;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Melhoria;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 de reuniões da APM e de Conselho de Escola;</a:t>
            </a: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3ED7F324-FC32-4DC0-8444-363E35C8C7D1}"/>
              </a:ext>
            </a:extLst>
          </p:cNvPr>
          <p:cNvSpPr/>
          <p:nvPr/>
        </p:nvSpPr>
        <p:spPr>
          <a:xfrm>
            <a:off x="1266091" y="1031478"/>
            <a:ext cx="691663" cy="3707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1323B0BE-158A-4355-A8BF-6959D6A50220}"/>
              </a:ext>
            </a:extLst>
          </p:cNvPr>
          <p:cNvSpPr/>
          <p:nvPr/>
        </p:nvSpPr>
        <p:spPr>
          <a:xfrm>
            <a:off x="10081846" y="1019045"/>
            <a:ext cx="691663" cy="3707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EAEE722-01BD-4E8C-A95D-F728BC6C90E6}"/>
              </a:ext>
            </a:extLst>
          </p:cNvPr>
          <p:cNvSpPr txBox="1"/>
          <p:nvPr/>
        </p:nvSpPr>
        <p:spPr>
          <a:xfrm>
            <a:off x="7063155" y="1461883"/>
            <a:ext cx="4472353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A IMPORTANTE LIDERANÇA DO DIRETOR </a:t>
            </a:r>
          </a:p>
        </p:txBody>
      </p:sp>
      <p:sp>
        <p:nvSpPr>
          <p:cNvPr id="2" name="Seta: da Esquerda para a Direita e para Cima 1">
            <a:extLst>
              <a:ext uri="{FF2B5EF4-FFF2-40B4-BE49-F238E27FC236}">
                <a16:creationId xmlns:a16="http://schemas.microsoft.com/office/drawing/2014/main" xmlns="" id="{EC93055A-6F10-4610-A038-96DF9C94989A}"/>
              </a:ext>
            </a:extLst>
          </p:cNvPr>
          <p:cNvSpPr/>
          <p:nvPr/>
        </p:nvSpPr>
        <p:spPr>
          <a:xfrm rot="10800000">
            <a:off x="5590501" y="1442551"/>
            <a:ext cx="1216152" cy="850392"/>
          </a:xfrm>
          <a:prstGeom prst="leftRightUpArrow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para Baixo 19">
            <a:extLst>
              <a:ext uri="{FF2B5EF4-FFF2-40B4-BE49-F238E27FC236}">
                <a16:creationId xmlns:a16="http://schemas.microsoft.com/office/drawing/2014/main" xmlns="" id="{FBEBBBA2-1F84-4FB6-8D1A-8C1DB9F543FF}"/>
              </a:ext>
            </a:extLst>
          </p:cNvPr>
          <p:cNvSpPr/>
          <p:nvPr/>
        </p:nvSpPr>
        <p:spPr>
          <a:xfrm>
            <a:off x="5782406" y="3017724"/>
            <a:ext cx="1024247" cy="411275"/>
          </a:xfrm>
          <a:prstGeom prst="downArrow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5F3A7F39-4C5B-4D39-B517-511B9330F097}"/>
              </a:ext>
            </a:extLst>
          </p:cNvPr>
          <p:cNvSpPr txBox="1"/>
          <p:nvPr/>
        </p:nvSpPr>
        <p:spPr>
          <a:xfrm>
            <a:off x="3326391" y="3661893"/>
            <a:ext cx="5936275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Para reflexão consistente, é importante ter  em mãos:</a:t>
            </a:r>
          </a:p>
        </p:txBody>
      </p:sp>
    </p:spTree>
    <p:extLst>
      <p:ext uri="{BB962C8B-B14F-4D97-AF65-F5344CB8AC3E}">
        <p14:creationId xmlns:p14="http://schemas.microsoft.com/office/powerpoint/2010/main" val="275183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295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GESTÃO FINANCEIRA DA ESCOLA: Planejar, Executar, Prestar Contas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568570" y="1066984"/>
            <a:ext cx="3352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PLANEJAR: </a:t>
            </a:r>
          </a:p>
          <a:p>
            <a:pPr algn="ctr"/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Primeira etapa da gestão financeira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Google Shape;153;g75c8a159e5_1_22">
            <a:extLst>
              <a:ext uri="{FF2B5EF4-FFF2-40B4-BE49-F238E27FC236}">
                <a16:creationId xmlns:a16="http://schemas.microsoft.com/office/drawing/2014/main" xmlns="" id="{F204EC4F-D6A9-4A60-A816-5895957346C7}"/>
              </a:ext>
            </a:extLst>
          </p:cNvPr>
          <p:cNvSpPr txBox="1">
            <a:spLocks/>
          </p:cNvSpPr>
          <p:nvPr/>
        </p:nvSpPr>
        <p:spPr>
          <a:xfrm>
            <a:off x="638907" y="1821339"/>
            <a:ext cx="3212125" cy="444703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efinição de prioridades;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Seleção das melhores formas  para realizar determinadas ações com vistas a alcançar metas e objetivos previamente definidos;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stabelecimento de etapas e prazos;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companhamento, avaliação e replanejamento periódicos  para pensar e repensar as ações implementadas.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0977266F-30DD-4B74-89A7-D3DBA454C4C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37538" y="1172491"/>
            <a:ext cx="6986953" cy="52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1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295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GESTÃO FINANCEIRA DA ESCOLA: Planejar, Executar, Prestar Contas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551D22-3264-44EF-96C4-BB8A005AF455}"/>
              </a:ext>
            </a:extLst>
          </p:cNvPr>
          <p:cNvSpPr txBox="1"/>
          <p:nvPr/>
        </p:nvSpPr>
        <p:spPr>
          <a:xfrm>
            <a:off x="568570" y="1207660"/>
            <a:ext cx="356381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EXECUTAR COM BASE NAS PRIORIDADES ELENCADAS</a:t>
            </a:r>
          </a:p>
        </p:txBody>
      </p:sp>
      <p:sp>
        <p:nvSpPr>
          <p:cNvPr id="16" name="Google Shape;153;g75c8a159e5_1_22">
            <a:extLst>
              <a:ext uri="{FF2B5EF4-FFF2-40B4-BE49-F238E27FC236}">
                <a16:creationId xmlns:a16="http://schemas.microsoft.com/office/drawing/2014/main" xmlns="" id="{7A0BAAA6-0C7A-4FC6-AE84-22251798D68F}"/>
              </a:ext>
            </a:extLst>
          </p:cNvPr>
          <p:cNvSpPr txBox="1">
            <a:spLocks/>
          </p:cNvSpPr>
          <p:nvPr/>
        </p:nvSpPr>
        <p:spPr>
          <a:xfrm>
            <a:off x="474784" y="2164246"/>
            <a:ext cx="3657600" cy="438547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sz="20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levantamento de materiais, equipamentos e bens e/ou serviços para o desenvolvimento das ações;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sz="20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compra exige uma ampla pesquisa junto aos fornecedores e/ou prestadores de serviços que atuam com o produto e/ou serviço que se pretende adquirir;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sz="2000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solidFill>
                  <a:srgbClr val="33333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brigatório o levantamento e avaliação de, no mínimo, 3 (três) orçamentos.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8056D9C2-1C5F-498C-B0CC-95CD7B3A8E1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54768" y="1167968"/>
            <a:ext cx="3755097" cy="259461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20C08C0B-2EED-4FC3-A612-EFAAFDEA8418}"/>
              </a:ext>
            </a:extLst>
          </p:cNvPr>
          <p:cNvSpPr txBox="1"/>
          <p:nvPr/>
        </p:nvSpPr>
        <p:spPr>
          <a:xfrm>
            <a:off x="8121254" y="1915546"/>
            <a:ext cx="3513212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Três Orçamentos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AC2023DC-6889-47EB-B422-892E4C60284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290381" y="3914978"/>
            <a:ext cx="4573373" cy="259461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86716FB6-D8E8-43C6-97CA-6D2EBF345EB3}"/>
              </a:ext>
            </a:extLst>
          </p:cNvPr>
          <p:cNvSpPr txBox="1"/>
          <p:nvPr/>
        </p:nvSpPr>
        <p:spPr>
          <a:xfrm>
            <a:off x="4715218" y="5212283"/>
            <a:ext cx="276156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Relação Custo Benefício </a:t>
            </a:r>
          </a:p>
        </p:txBody>
      </p:sp>
    </p:spTree>
    <p:extLst>
      <p:ext uri="{BB962C8B-B14F-4D97-AF65-F5344CB8AC3E}">
        <p14:creationId xmlns:p14="http://schemas.microsoft.com/office/powerpoint/2010/main" val="104806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295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GESTÃO FINANCEIRA DA ESCOLA: Planejar, Executar, Prestar Contas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551D22-3264-44EF-96C4-BB8A005AF455}"/>
              </a:ext>
            </a:extLst>
          </p:cNvPr>
          <p:cNvSpPr txBox="1"/>
          <p:nvPr/>
        </p:nvSpPr>
        <p:spPr>
          <a:xfrm>
            <a:off x="474784" y="1207660"/>
            <a:ext cx="372207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Organização </a:t>
            </a:r>
          </a:p>
        </p:txBody>
      </p:sp>
      <p:sp>
        <p:nvSpPr>
          <p:cNvPr id="16" name="Google Shape;153;g75c8a159e5_1_22">
            <a:extLst>
              <a:ext uri="{FF2B5EF4-FFF2-40B4-BE49-F238E27FC236}">
                <a16:creationId xmlns:a16="http://schemas.microsoft.com/office/drawing/2014/main" xmlns="" id="{7A0BAAA6-0C7A-4FC6-AE84-22251798D68F}"/>
              </a:ext>
            </a:extLst>
          </p:cNvPr>
          <p:cNvSpPr txBox="1">
            <a:spLocks/>
          </p:cNvSpPr>
          <p:nvPr/>
        </p:nvSpPr>
        <p:spPr>
          <a:xfrm>
            <a:off x="474783" y="1758462"/>
            <a:ext cx="3722079" cy="490849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os originais de documentos fiscais precisam ser encaminhados ao órgão responsáveis. 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recomendável manter cópias de tudo de forma organizada;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Documente a utilização de cada recurso, organize toda a papelada por ordem cronológica da seguinte maneira: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comprovantes;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extratos bancários;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notas fiscais e recibos;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aplicação dos recursos;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prestação de contas.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9EA3DA59-83C8-4463-B6EA-08AFAFE7B70F}"/>
              </a:ext>
            </a:extLst>
          </p:cNvPr>
          <p:cNvSpPr txBox="1"/>
          <p:nvPr/>
        </p:nvSpPr>
        <p:spPr>
          <a:xfrm>
            <a:off x="4343400" y="1204822"/>
            <a:ext cx="752035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POR ONDE COMEÇAR A PRESTAÇÃO DE CONTAS?</a:t>
            </a:r>
          </a:p>
        </p:txBody>
      </p:sp>
      <p:sp>
        <p:nvSpPr>
          <p:cNvPr id="14" name="Google Shape;153;g75c8a159e5_1_22">
            <a:extLst>
              <a:ext uri="{FF2B5EF4-FFF2-40B4-BE49-F238E27FC236}">
                <a16:creationId xmlns:a16="http://schemas.microsoft.com/office/drawing/2014/main" xmlns="" id="{8BCB3B2F-0065-41C9-971A-A681AF32868A}"/>
              </a:ext>
            </a:extLst>
          </p:cNvPr>
          <p:cNvSpPr txBox="1">
            <a:spLocks/>
          </p:cNvSpPr>
          <p:nvPr/>
        </p:nvSpPr>
        <p:spPr>
          <a:xfrm>
            <a:off x="4457697" y="1758463"/>
            <a:ext cx="7406057" cy="165726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- Verificar se a necessidade está contemplada na Proposta Pedagógica, Plano de Melhoria, Plano de Gestão discutido e aprovado inicialmente;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 V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alidação entre os recursos recebidos e os serviços e/ou aquisições efetivamente pagos.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8C907F7-7A34-40E5-B0E1-EB3E53B0893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95800" y="4017540"/>
            <a:ext cx="7367954" cy="264941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40DC7958-3476-4ED9-AF39-40EA3BE6BE27}"/>
              </a:ext>
            </a:extLst>
          </p:cNvPr>
          <p:cNvSpPr txBox="1"/>
          <p:nvPr/>
        </p:nvSpPr>
        <p:spPr>
          <a:xfrm>
            <a:off x="4457696" y="3513114"/>
            <a:ext cx="7406057" cy="4070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3º Re</a:t>
            </a: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unir a APM novamente e produzir uma ata e relatórios. </a:t>
            </a:r>
          </a:p>
        </p:txBody>
      </p:sp>
    </p:spTree>
    <p:extLst>
      <p:ext uri="{BB962C8B-B14F-4D97-AF65-F5344CB8AC3E}">
        <p14:creationId xmlns:p14="http://schemas.microsoft.com/office/powerpoint/2010/main" val="56904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343631" y="2183249"/>
            <a:ext cx="2500676" cy="395458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Constituição – Cooperação entre os entes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800" dirty="0"/>
              <a:t>PNAE – Plano Nacional de Alimentação escolar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800" dirty="0"/>
              <a:t>Merenda em SP:</a:t>
            </a:r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400" dirty="0"/>
              <a:t>Centralizada</a:t>
            </a:r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400" dirty="0"/>
              <a:t>Descentralizada</a:t>
            </a:r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400" dirty="0"/>
              <a:t>Busca da alimentação saudável</a:t>
            </a:r>
          </a:p>
          <a:p>
            <a:pPr lvl="1"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400" dirty="0"/>
              <a:t>Criação de bons hábitos alimentares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609599" y="690819"/>
            <a:ext cx="105156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/>
              <a:t>ALIMENTAÇÃO ESCOLAR </a:t>
            </a:r>
            <a:endParaRPr lang="pt-BR" sz="1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E12357-8D93-4CC5-A80B-38EF5CCAA881}"/>
              </a:ext>
            </a:extLst>
          </p:cNvPr>
          <p:cNvSpPr txBox="1"/>
          <p:nvPr/>
        </p:nvSpPr>
        <p:spPr>
          <a:xfrm>
            <a:off x="343631" y="1359182"/>
            <a:ext cx="252852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LEGISLAÇÃO, NORMAS E REGULAMENTOS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3223481" y="5409529"/>
            <a:ext cx="4063510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PAPEL DO DIRETOR NA ALIMENTAÇÃO ESCOLAR</a:t>
            </a:r>
          </a:p>
        </p:txBody>
      </p:sp>
      <p:sp>
        <p:nvSpPr>
          <p:cNvPr id="13" name="Google Shape;153;g75c8a159e5_1_22">
            <a:extLst>
              <a:ext uri="{FF2B5EF4-FFF2-40B4-BE49-F238E27FC236}">
                <a16:creationId xmlns:a16="http://schemas.microsoft.com/office/drawing/2014/main" xmlns="" id="{F204EC4F-D6A9-4A60-A816-5895957346C7}"/>
              </a:ext>
            </a:extLst>
          </p:cNvPr>
          <p:cNvSpPr txBox="1">
            <a:spLocks/>
          </p:cNvSpPr>
          <p:nvPr/>
        </p:nvSpPr>
        <p:spPr>
          <a:xfrm>
            <a:off x="3195636" y="1373910"/>
            <a:ext cx="4091355" cy="392492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DESAFIOS: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fornecimento dos insumos;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preparo dos alimentos de forma correta;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monitoramento da nutrição dos estudantes;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de gêneros da agricultura familiar;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cuidados com o acondicionamento e a guarda dos alimentos; 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ações de caráter educativo que garantam as condições de uma vida saudável e, portanto, precisam estar presentes no currículo, nas ações de planejamento e na Proposta Pedagógica da escola.</a:t>
            </a: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DDFF671-1B56-4E78-BD0A-7386D8087474}"/>
              </a:ext>
            </a:extLst>
          </p:cNvPr>
          <p:cNvSpPr txBox="1"/>
          <p:nvPr/>
        </p:nvSpPr>
        <p:spPr>
          <a:xfrm>
            <a:off x="7579702" y="1224108"/>
            <a:ext cx="2227385" cy="877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/>
              <a:t>PAPEL DO DIRETOR NA GESTÃO DAS CANTINAS</a:t>
            </a:r>
          </a:p>
        </p:txBody>
      </p:sp>
      <p:sp>
        <p:nvSpPr>
          <p:cNvPr id="15" name="Google Shape;153;g75c8a159e5_1_22">
            <a:extLst>
              <a:ext uri="{FF2B5EF4-FFF2-40B4-BE49-F238E27FC236}">
                <a16:creationId xmlns:a16="http://schemas.microsoft.com/office/drawing/2014/main" xmlns="" id="{48A9183A-99B7-4CBB-B8B8-A923BB1EDBA6}"/>
              </a:ext>
            </a:extLst>
          </p:cNvPr>
          <p:cNvSpPr txBox="1">
            <a:spLocks/>
          </p:cNvSpPr>
          <p:nvPr/>
        </p:nvSpPr>
        <p:spPr>
          <a:xfrm>
            <a:off x="7610474" y="2265228"/>
            <a:ext cx="2196613" cy="37906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Existência Facultativa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400" dirty="0">
                <a:ea typeface="Calibri" panose="020F0502020204030204" pitchFamily="34" charset="0"/>
                <a:cs typeface="Times New Roman" panose="02020603050405020304" pitchFamily="18" charset="0"/>
              </a:rPr>
              <a:t>Decisão da Direção, ouvido o CE e APM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Normatização  SEDUC-SP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Opção de cardápio: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400" dirty="0">
                <a:cs typeface="Times New Roman" panose="02020603050405020304" pitchFamily="18" charset="0"/>
              </a:rPr>
              <a:t>Desafio: produzir bons hábitos alimentares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400" b="1" dirty="0">
                <a:latin typeface="+mj-lt"/>
                <a:cs typeface="Times New Roman" panose="02020603050405020304" pitchFamily="18" charset="0"/>
              </a:rPr>
              <a:t>ATIVIDADE: </a:t>
            </a:r>
            <a:r>
              <a:rPr lang="pt-BR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elabore um pequeno roteiro com sugestões para reduzir os impactos das cantinas sobre os projetos de alimentação saudável nas escolas</a:t>
            </a:r>
            <a:endParaRPr lang="pt-BR" sz="1400" dirty="0">
              <a:latin typeface="+mj-lt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551D22-3264-44EF-96C4-BB8A005AF455}"/>
              </a:ext>
            </a:extLst>
          </p:cNvPr>
          <p:cNvSpPr txBox="1"/>
          <p:nvPr/>
        </p:nvSpPr>
        <p:spPr>
          <a:xfrm>
            <a:off x="9992455" y="5298831"/>
            <a:ext cx="1910864" cy="7386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LANO DE MELHORIAS DAS CONDIÇÕES DA ALIMENTAÇÃO </a:t>
            </a:r>
            <a:endParaRPr lang="pt-BR" sz="1400" b="1" dirty="0"/>
          </a:p>
        </p:txBody>
      </p:sp>
      <p:sp>
        <p:nvSpPr>
          <p:cNvPr id="16" name="Google Shape;153;g75c8a159e5_1_22">
            <a:extLst>
              <a:ext uri="{FF2B5EF4-FFF2-40B4-BE49-F238E27FC236}">
                <a16:creationId xmlns:a16="http://schemas.microsoft.com/office/drawing/2014/main" xmlns="" id="{7A0BAAA6-0C7A-4FC6-AE84-22251798D68F}"/>
              </a:ext>
            </a:extLst>
          </p:cNvPr>
          <p:cNvSpPr txBox="1">
            <a:spLocks/>
          </p:cNvSpPr>
          <p:nvPr/>
        </p:nvSpPr>
        <p:spPr>
          <a:xfrm>
            <a:off x="10007842" y="1636371"/>
            <a:ext cx="1910864" cy="358525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000" dirty="0"/>
              <a:t>Check List:</a:t>
            </a:r>
          </a:p>
          <a:p>
            <a:pPr lvl="1"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600" dirty="0"/>
              <a:t> para subsidiar e refletir sobre as condições de estoque, preparo, armazenagem e distribuição da merenda escolar</a:t>
            </a:r>
          </a:p>
          <a:p>
            <a:pPr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800" b="1" dirty="0"/>
              <a:t>Atividade: </a:t>
            </a:r>
          </a:p>
          <a:p>
            <a:pPr lvl="1"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200" dirty="0"/>
              <a:t>Plano do que é da governabilidade da escola</a:t>
            </a:r>
            <a:endParaRPr lang="pt-BR" sz="1000" dirty="0"/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sz="2000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8305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119339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/>
              <a:t>COMUNIDADE VIRTUAL DE APRENDIZAGEM </a:t>
            </a:r>
            <a:endParaRPr lang="pt-BR" sz="1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E12357-8D93-4CC5-A80B-38EF5CCAA881}"/>
              </a:ext>
            </a:extLst>
          </p:cNvPr>
          <p:cNvSpPr txBox="1"/>
          <p:nvPr/>
        </p:nvSpPr>
        <p:spPr>
          <a:xfrm>
            <a:off x="430822" y="1963473"/>
            <a:ext cx="3722211" cy="47202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CANTINA ESCOLAR e ALIMENTAÇÃO SAUDÁVEL:</a:t>
            </a:r>
          </a:p>
          <a:p>
            <a:pPr algn="ctr"/>
            <a:endParaRPr lang="pt-BR" sz="2000" b="1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Comanda realizada a partir do estudo da legislação sobre o tema: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refletir sobre esse assunto, </a:t>
            </a: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elabore um pequeno roteiro com sugestões para reduzir os impactos das cantinas sobre os projetos de alimentação saudável nas escolas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Compartilhe essas ideias e sugestões com seus pares na Comunidade Virtual de Aprendizagem. </a:t>
            </a: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430822" y="1365404"/>
            <a:ext cx="1125708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ALIMENTAÇÃO ESCOLAR </a:t>
            </a:r>
            <a:endParaRPr lang="pt-BR" b="1" dirty="0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3ED7F324-FC32-4DC0-8444-363E35C8C7D1}"/>
              </a:ext>
            </a:extLst>
          </p:cNvPr>
          <p:cNvSpPr/>
          <p:nvPr/>
        </p:nvSpPr>
        <p:spPr>
          <a:xfrm>
            <a:off x="1266091" y="1031478"/>
            <a:ext cx="691663" cy="3707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1323B0BE-158A-4355-A8BF-6959D6A50220}"/>
              </a:ext>
            </a:extLst>
          </p:cNvPr>
          <p:cNvSpPr/>
          <p:nvPr/>
        </p:nvSpPr>
        <p:spPr>
          <a:xfrm>
            <a:off x="10081846" y="1019045"/>
            <a:ext cx="691663" cy="3707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xmlns="" id="{BABED915-E0EC-4F10-9005-59F5B80845DC}"/>
              </a:ext>
            </a:extLst>
          </p:cNvPr>
          <p:cNvSpPr/>
          <p:nvPr/>
        </p:nvSpPr>
        <p:spPr>
          <a:xfrm>
            <a:off x="5521568" y="973489"/>
            <a:ext cx="691663" cy="3707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Heptágono 2">
            <a:extLst>
              <a:ext uri="{FF2B5EF4-FFF2-40B4-BE49-F238E27FC236}">
                <a16:creationId xmlns:a16="http://schemas.microsoft.com/office/drawing/2014/main" xmlns="" id="{777D8383-08AC-46C3-97EB-A9E69F35A49B}"/>
              </a:ext>
            </a:extLst>
          </p:cNvPr>
          <p:cNvSpPr/>
          <p:nvPr/>
        </p:nvSpPr>
        <p:spPr>
          <a:xfrm>
            <a:off x="3158283" y="5993734"/>
            <a:ext cx="615462" cy="549275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C447C2B-6C85-4BC7-B74B-68C39CE784AD}"/>
              </a:ext>
            </a:extLst>
          </p:cNvPr>
          <p:cNvSpPr txBox="1"/>
          <p:nvPr/>
        </p:nvSpPr>
        <p:spPr>
          <a:xfrm>
            <a:off x="4280453" y="1963473"/>
            <a:ext cx="3631093" cy="4722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PLANO DE MELHORIA (PM)</a:t>
            </a:r>
          </a:p>
          <a:p>
            <a:pPr algn="ctr"/>
            <a:endParaRPr lang="pt-BR" sz="2000" b="1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FF0000"/>
                </a:solidFill>
              </a:rPr>
              <a:t>Comanda realizada a partir  de análise de  lista de tarefas diárias relacionadas à alimentação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 um PM das condições da alimentação elencando as ações, os prazos e os responsáveis, dentro da governabilidade da escola para os itens identificados como não satisfatórios, e compartilhe na CVA.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2" name="Heptágono 21">
            <a:extLst>
              <a:ext uri="{FF2B5EF4-FFF2-40B4-BE49-F238E27FC236}">
                <a16:creationId xmlns:a16="http://schemas.microsoft.com/office/drawing/2014/main" xmlns="" id="{B53AB1D4-3198-4840-9A0A-054272974C69}"/>
              </a:ext>
            </a:extLst>
          </p:cNvPr>
          <p:cNvSpPr/>
          <p:nvPr/>
        </p:nvSpPr>
        <p:spPr>
          <a:xfrm>
            <a:off x="7261469" y="3178149"/>
            <a:ext cx="615462" cy="549275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E931B2B2-59BF-4B61-B962-0B5691196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60822"/>
              </p:ext>
            </p:extLst>
          </p:nvPr>
        </p:nvGraphicFramePr>
        <p:xfrm>
          <a:off x="4395665" y="5884037"/>
          <a:ext cx="3327400" cy="647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723">
                  <a:extLst>
                    <a:ext uri="{9D8B030D-6E8A-4147-A177-3AD203B41FA5}">
                      <a16:colId xmlns:a16="http://schemas.microsoft.com/office/drawing/2014/main" xmlns="" val="23977558"/>
                    </a:ext>
                  </a:extLst>
                </a:gridCol>
                <a:gridCol w="809754">
                  <a:extLst>
                    <a:ext uri="{9D8B030D-6E8A-4147-A177-3AD203B41FA5}">
                      <a16:colId xmlns:a16="http://schemas.microsoft.com/office/drawing/2014/main" xmlns="" val="3950843897"/>
                    </a:ext>
                  </a:extLst>
                </a:gridCol>
                <a:gridCol w="983923">
                  <a:extLst>
                    <a:ext uri="{9D8B030D-6E8A-4147-A177-3AD203B41FA5}">
                      <a16:colId xmlns:a16="http://schemas.microsoft.com/office/drawing/2014/main" xmlns="" val="3454402590"/>
                    </a:ext>
                  </a:extLst>
                </a:gridCol>
              </a:tblGrid>
              <a:tr h="198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Ações de melhoria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Prazo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Responsável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815189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xmlns="" val="2331148017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C75C7118-03FF-4E21-9632-3D4679B8107B}"/>
              </a:ext>
            </a:extLst>
          </p:cNvPr>
          <p:cNvSpPr txBox="1"/>
          <p:nvPr/>
        </p:nvSpPr>
        <p:spPr>
          <a:xfrm>
            <a:off x="8056815" y="1961550"/>
            <a:ext cx="3631093" cy="4779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LIDERANÇA DO DIRETOR </a:t>
            </a:r>
            <a:endParaRPr lang="pt-BR" b="1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FF0000"/>
                </a:solidFill>
              </a:rPr>
              <a:t>Comanda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do levantamento de informações sobre a gestão da alimentação escolar e do roteiro feito na atividade anterior para melhorar as condições da alimentação da escola em que você atua, compartilhe sua experiência com os colegas. Para auxiliá-lo nessa reflexão, considere os questionamentos: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os principais desafios enfrentados na gestão da alimentação escolar?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BR" sz="1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Quais as ações que a escola precisa realizar para enfrentá-las?</a:t>
            </a:r>
            <a:endParaRPr lang="pt-BR" sz="1700" b="1" dirty="0">
              <a:solidFill>
                <a:srgbClr val="FF0000"/>
              </a:solidFill>
            </a:endParaRPr>
          </a:p>
        </p:txBody>
      </p:sp>
      <p:sp>
        <p:nvSpPr>
          <p:cNvPr id="25" name="Heptágono 24">
            <a:extLst>
              <a:ext uri="{FF2B5EF4-FFF2-40B4-BE49-F238E27FC236}">
                <a16:creationId xmlns:a16="http://schemas.microsoft.com/office/drawing/2014/main" xmlns="" id="{790AD1C2-329B-4361-9F69-3254219AFE57}"/>
              </a:ext>
            </a:extLst>
          </p:cNvPr>
          <p:cNvSpPr/>
          <p:nvPr/>
        </p:nvSpPr>
        <p:spPr>
          <a:xfrm>
            <a:off x="11009923" y="2245449"/>
            <a:ext cx="615462" cy="549275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8821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295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TRANSPORTE ESCOLAR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551D22-3264-44EF-96C4-BB8A005AF455}"/>
              </a:ext>
            </a:extLst>
          </p:cNvPr>
          <p:cNvSpPr txBox="1"/>
          <p:nvPr/>
        </p:nvSpPr>
        <p:spPr>
          <a:xfrm>
            <a:off x="474785" y="1179878"/>
            <a:ext cx="515228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PLANO NACIONA DE TRANSPORTE ESCOLAR</a:t>
            </a:r>
          </a:p>
        </p:txBody>
      </p:sp>
      <p:sp>
        <p:nvSpPr>
          <p:cNvPr id="16" name="Google Shape;153;g75c8a159e5_1_22">
            <a:extLst>
              <a:ext uri="{FF2B5EF4-FFF2-40B4-BE49-F238E27FC236}">
                <a16:creationId xmlns:a16="http://schemas.microsoft.com/office/drawing/2014/main" xmlns="" id="{7A0BAAA6-0C7A-4FC6-AE84-22251798D68F}"/>
              </a:ext>
            </a:extLst>
          </p:cNvPr>
          <p:cNvSpPr txBox="1">
            <a:spLocks/>
          </p:cNvSpPr>
          <p:nvPr/>
        </p:nvSpPr>
        <p:spPr>
          <a:xfrm>
            <a:off x="474783" y="1800906"/>
            <a:ext cx="5152289" cy="365907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PNATE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financiamento e operação do programa nacional de transporte escolar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Acesso de estudantes residentes na área rural às escolas públicas, contribuindo para a redução da evasão nas comunidades afastadas ou distantes da escola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repassados por estudantes são diferentes por estado e município.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759C120-B006-4EF1-8A25-03994AA3EF5A}"/>
              </a:ext>
            </a:extLst>
          </p:cNvPr>
          <p:cNvSpPr txBox="1"/>
          <p:nvPr/>
        </p:nvSpPr>
        <p:spPr>
          <a:xfrm>
            <a:off x="6236676" y="1179878"/>
            <a:ext cx="5627077" cy="375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QUE PODE SER PAGO COM RECURSOS DO PROGRAMA</a:t>
            </a:r>
            <a:endParaRPr lang="pt-B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53;g75c8a159e5_1_22">
            <a:extLst>
              <a:ext uri="{FF2B5EF4-FFF2-40B4-BE49-F238E27FC236}">
                <a16:creationId xmlns:a16="http://schemas.microsoft.com/office/drawing/2014/main" xmlns="" id="{6A969FA9-D5B9-4369-BEA8-475985870EE3}"/>
              </a:ext>
            </a:extLst>
          </p:cNvPr>
          <p:cNvSpPr txBox="1">
            <a:spLocks/>
          </p:cNvSpPr>
          <p:nvPr/>
        </p:nvSpPr>
        <p:spPr>
          <a:xfrm>
            <a:off x="6236675" y="1776348"/>
            <a:ext cx="5480541" cy="365907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Despesas com manutenção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Seguros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icenciamento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mpostos e taxas relativos ao transporte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pneus e câmaras e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Serviços de mecânica em freio, suspensão, câmbio, motor, elétrica e funilaria, recuperação de assentos, combustível e lubrificantes do veículo.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A0A92B7-945F-4DC3-91D5-899193DC784A}"/>
              </a:ext>
            </a:extLst>
          </p:cNvPr>
          <p:cNvSpPr txBox="1"/>
          <p:nvPr/>
        </p:nvSpPr>
        <p:spPr>
          <a:xfrm>
            <a:off x="422031" y="5678122"/>
            <a:ext cx="11295185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 unidades escolares, o diretor é o principal responsável por acompanhar o funcionamento do programa e ainda garantir que todos os estudantes possam ter suas necessidades atendidas.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4009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119339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/>
              <a:t>PORTFÓLIO</a:t>
            </a:r>
            <a:endParaRPr lang="pt-BR" sz="1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E12357-8D93-4CC5-A80B-38EF5CCAA881}"/>
              </a:ext>
            </a:extLst>
          </p:cNvPr>
          <p:cNvSpPr txBox="1"/>
          <p:nvPr/>
        </p:nvSpPr>
        <p:spPr>
          <a:xfrm>
            <a:off x="269631" y="1866847"/>
            <a:ext cx="2735886" cy="4629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ORGANIZAÇÃO E DESENVOLVIMENTO DE UMA PAUTA COMENTADA COM OBJETIVOS, JUSTIFICATIVAS, METODOLOGIA E AVALIAÇÃO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erificar como anda o planejamento financeiro da escola em que você atua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Essa ação precisa estar pautada nos princípios da gestão democrática e participativa, que tem de estar presentes em todas as ações da gestão</a:t>
            </a:r>
          </a:p>
          <a:p>
            <a:pPr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430822" y="1365404"/>
            <a:ext cx="11392824" cy="33855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PLANEJAMENTO FINANCEIRO </a:t>
            </a:r>
            <a:endParaRPr lang="pt-BR" b="1" dirty="0"/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3ED7F324-FC32-4DC0-8444-363E35C8C7D1}"/>
              </a:ext>
            </a:extLst>
          </p:cNvPr>
          <p:cNvSpPr/>
          <p:nvPr/>
        </p:nvSpPr>
        <p:spPr>
          <a:xfrm>
            <a:off x="1266091" y="1031478"/>
            <a:ext cx="691663" cy="3707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1323B0BE-158A-4355-A8BF-6959D6A50220}"/>
              </a:ext>
            </a:extLst>
          </p:cNvPr>
          <p:cNvSpPr/>
          <p:nvPr/>
        </p:nvSpPr>
        <p:spPr>
          <a:xfrm>
            <a:off x="10081846" y="1019045"/>
            <a:ext cx="691663" cy="3707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xmlns="" id="{BABED915-E0EC-4F10-9005-59F5B80845DC}"/>
              </a:ext>
            </a:extLst>
          </p:cNvPr>
          <p:cNvSpPr/>
          <p:nvPr/>
        </p:nvSpPr>
        <p:spPr>
          <a:xfrm>
            <a:off x="5521568" y="973489"/>
            <a:ext cx="691663" cy="370720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Heptágono 2">
            <a:extLst>
              <a:ext uri="{FF2B5EF4-FFF2-40B4-BE49-F238E27FC236}">
                <a16:creationId xmlns:a16="http://schemas.microsoft.com/office/drawing/2014/main" xmlns="" id="{777D8383-08AC-46C3-97EB-A9E69F35A49B}"/>
              </a:ext>
            </a:extLst>
          </p:cNvPr>
          <p:cNvSpPr/>
          <p:nvPr/>
        </p:nvSpPr>
        <p:spPr>
          <a:xfrm>
            <a:off x="2181455" y="5830475"/>
            <a:ext cx="615462" cy="549275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C447C2B-6C85-4BC7-B74B-68C39CE784AD}"/>
              </a:ext>
            </a:extLst>
          </p:cNvPr>
          <p:cNvSpPr txBox="1"/>
          <p:nvPr/>
        </p:nvSpPr>
        <p:spPr>
          <a:xfrm>
            <a:off x="3058326" y="1872494"/>
            <a:ext cx="2563975" cy="4585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DIRETRIZES PARA ORGANIZAÇÃO DA PAUTA COMENTADA:</a:t>
            </a:r>
            <a:endParaRPr lang="pt-BR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7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Público: </a:t>
            </a:r>
            <a:r>
              <a:rPr lang="pt-BR" sz="17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Professores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7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Objetivo: </a:t>
            </a:r>
            <a:r>
              <a:rPr lang="pt-BR" sz="17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Pauta Formativa de ATPC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1700" b="1" dirty="0">
                <a:solidFill>
                  <a:srgbClr val="333333"/>
                </a:solidFill>
                <a:cs typeface="Times New Roman" panose="02020603050405020304" pitchFamily="18" charset="0"/>
              </a:rPr>
              <a:t>Temática: </a:t>
            </a:r>
            <a:r>
              <a:rPr lang="pt-BR" sz="17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Apresentação e Análise do Plano de Aplicação dos Recursos Financeiros da Escola, para monitoramento de gastos e levantamento de possibilidades de outras fontes de recursos</a:t>
            </a:r>
            <a:endParaRPr lang="pt-BR" sz="1700" b="1" dirty="0">
              <a:solidFill>
                <a:srgbClr val="FF0000"/>
              </a:solidFill>
            </a:endParaRPr>
          </a:p>
        </p:txBody>
      </p:sp>
      <p:sp>
        <p:nvSpPr>
          <p:cNvPr id="22" name="Heptágono 21">
            <a:extLst>
              <a:ext uri="{FF2B5EF4-FFF2-40B4-BE49-F238E27FC236}">
                <a16:creationId xmlns:a16="http://schemas.microsoft.com/office/drawing/2014/main" xmlns="" id="{B53AB1D4-3198-4840-9A0A-054272974C69}"/>
              </a:ext>
            </a:extLst>
          </p:cNvPr>
          <p:cNvSpPr/>
          <p:nvPr/>
        </p:nvSpPr>
        <p:spPr>
          <a:xfrm>
            <a:off x="5033244" y="3429000"/>
            <a:ext cx="615462" cy="549275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C75C7118-03FF-4E21-9632-3D4679B8107B}"/>
              </a:ext>
            </a:extLst>
          </p:cNvPr>
          <p:cNvSpPr txBox="1"/>
          <p:nvPr/>
        </p:nvSpPr>
        <p:spPr>
          <a:xfrm>
            <a:off x="5675110" y="1866847"/>
            <a:ext cx="6387936" cy="4553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ETAPAS e DICAS PARA ELABORAÇÃO DA PAUTA FORMATIVA E  REALIZAÇÃO DA REUNIÃO:</a:t>
            </a:r>
          </a:p>
          <a:p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LEVANTAMENTO DE INFORMAÇÕES SOBRE A ESCOLA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Para poder informar aos partícipes ( situação da estrutura física e os aspectos de conservação da escola, o desenvolvimento pedagógico dos alunos, os recursos financeiros que a escola recebe ao longo do ano, os recursos disponíveis no momento, a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destinação etc.)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ENVOLVA INTEGRANTES DA APM, FUNCIONÁRIOS, ESTUDANTES, PROFESSORES 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transparência e Gestão democrática)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AGENDE A DATA E PLANEJE COM A EQUIPE COM SERÁ A DIVULGAÇÃO DA REUNIÃO </a:t>
            </a:r>
            <a:r>
              <a:rPr lang="pt-B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meios de comunicação)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REGISTRE, FOTOGRAFE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(além da pauta comentada, o registro de como foi o desenvolvimento dessa reunião precisa  constar no portfólio)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PUBLICIDADE E TRANSPARÊNCIA </a:t>
            </a:r>
            <a:r>
              <a:rPr lang="pt-B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Realize a Ata da Reunião e afixe uma cópia legível em um local de fácil acesso e visibilidade para a comunidade escolar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ptágono 24">
            <a:extLst>
              <a:ext uri="{FF2B5EF4-FFF2-40B4-BE49-F238E27FC236}">
                <a16:creationId xmlns:a16="http://schemas.microsoft.com/office/drawing/2014/main" xmlns="" id="{790AD1C2-329B-4361-9F69-3254219AFE57}"/>
              </a:ext>
            </a:extLst>
          </p:cNvPr>
          <p:cNvSpPr/>
          <p:nvPr/>
        </p:nvSpPr>
        <p:spPr>
          <a:xfrm>
            <a:off x="11447584" y="2050317"/>
            <a:ext cx="615462" cy="549275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014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119339" cy="369332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/>
              <a:t>ATIVIDADE DE APLICAÇÃO ONLINE –  REFERENTE AO ENCONTRO PRESENCIAL (ISOLAMENTO SOCIAL) </a:t>
            </a:r>
            <a:endParaRPr lang="pt-BR" sz="1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E12357-8D93-4CC5-A80B-38EF5CCAA881}"/>
              </a:ext>
            </a:extLst>
          </p:cNvPr>
          <p:cNvSpPr txBox="1"/>
          <p:nvPr/>
        </p:nvSpPr>
        <p:spPr>
          <a:xfrm>
            <a:off x="430822" y="1963473"/>
            <a:ext cx="3722211" cy="48013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Elaboração e implementação de um </a:t>
            </a:r>
            <a:r>
              <a:rPr lang="pt-BR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formação da comunidade escolar sobre a APM</a:t>
            </a:r>
            <a:r>
              <a:rPr lang="pt-B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abordando as principais necessidades formativas da comunidade escolar, detectadas por você, ao longo do processo de estudos do módulo. </a:t>
            </a: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3ED7F324-FC32-4DC0-8444-363E35C8C7D1}"/>
              </a:ext>
            </a:extLst>
          </p:cNvPr>
          <p:cNvSpPr/>
          <p:nvPr/>
        </p:nvSpPr>
        <p:spPr>
          <a:xfrm>
            <a:off x="1946095" y="1034894"/>
            <a:ext cx="691663" cy="51889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1323B0BE-158A-4355-A8BF-6959D6A50220}"/>
              </a:ext>
            </a:extLst>
          </p:cNvPr>
          <p:cNvSpPr/>
          <p:nvPr/>
        </p:nvSpPr>
        <p:spPr>
          <a:xfrm>
            <a:off x="9554242" y="997587"/>
            <a:ext cx="691663" cy="5935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Seta: para Baixo 15">
            <a:extLst>
              <a:ext uri="{FF2B5EF4-FFF2-40B4-BE49-F238E27FC236}">
                <a16:creationId xmlns:a16="http://schemas.microsoft.com/office/drawing/2014/main" xmlns="" id="{BABED915-E0EC-4F10-9005-59F5B80845DC}"/>
              </a:ext>
            </a:extLst>
          </p:cNvPr>
          <p:cNvSpPr/>
          <p:nvPr/>
        </p:nvSpPr>
        <p:spPr>
          <a:xfrm>
            <a:off x="5750168" y="1034894"/>
            <a:ext cx="691663" cy="593508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Heptágono 2">
            <a:extLst>
              <a:ext uri="{FF2B5EF4-FFF2-40B4-BE49-F238E27FC236}">
                <a16:creationId xmlns:a16="http://schemas.microsoft.com/office/drawing/2014/main" xmlns="" id="{777D8383-08AC-46C3-97EB-A9E69F35A49B}"/>
              </a:ext>
            </a:extLst>
          </p:cNvPr>
          <p:cNvSpPr/>
          <p:nvPr/>
        </p:nvSpPr>
        <p:spPr>
          <a:xfrm>
            <a:off x="3324081" y="6136388"/>
            <a:ext cx="615462" cy="549275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C447C2B-6C85-4BC7-B74B-68C39CE784AD}"/>
              </a:ext>
            </a:extLst>
          </p:cNvPr>
          <p:cNvSpPr txBox="1"/>
          <p:nvPr/>
        </p:nvSpPr>
        <p:spPr>
          <a:xfrm>
            <a:off x="4312691" y="1976682"/>
            <a:ext cx="3631093" cy="47089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01 – Planejamento e Aplicação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etapa deverá conter, no mínimo: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Identificação dos Organizadores da formação (além de você)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Objetivos,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temas selecionados,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público a ser formado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estratégias, recursos, ferramentas e instrumentos virtuais que serão utilizados,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de realização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2" name="Heptágono 21">
            <a:extLst>
              <a:ext uri="{FF2B5EF4-FFF2-40B4-BE49-F238E27FC236}">
                <a16:creationId xmlns:a16="http://schemas.microsoft.com/office/drawing/2014/main" xmlns="" id="{B53AB1D4-3198-4840-9A0A-054272974C69}"/>
              </a:ext>
            </a:extLst>
          </p:cNvPr>
          <p:cNvSpPr/>
          <p:nvPr/>
        </p:nvSpPr>
        <p:spPr>
          <a:xfrm>
            <a:off x="7217575" y="2245448"/>
            <a:ext cx="615462" cy="549275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C75C7118-03FF-4E21-9632-3D4679B8107B}"/>
              </a:ext>
            </a:extLst>
          </p:cNvPr>
          <p:cNvSpPr txBox="1"/>
          <p:nvPr/>
        </p:nvSpPr>
        <p:spPr>
          <a:xfrm>
            <a:off x="8056815" y="1961550"/>
            <a:ext cx="3955076" cy="48320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t-B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Etapa 02 – Relatório analítico da formação e evidências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Descreva, como você e sua equipe analisam o resultado inicial da formação realizada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Agregue evidências da Realização: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utilizado durante a formação (PPT, infográfico, vídeos produzidos, entre outros)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Insira evidências da ação formativa 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25" name="Heptágono 24">
            <a:extLst>
              <a:ext uri="{FF2B5EF4-FFF2-40B4-BE49-F238E27FC236}">
                <a16:creationId xmlns:a16="http://schemas.microsoft.com/office/drawing/2014/main" xmlns="" id="{790AD1C2-329B-4361-9F69-3254219AFE57}"/>
              </a:ext>
            </a:extLst>
          </p:cNvPr>
          <p:cNvSpPr/>
          <p:nvPr/>
        </p:nvSpPr>
        <p:spPr>
          <a:xfrm>
            <a:off x="11116497" y="2278965"/>
            <a:ext cx="615462" cy="549275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07148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49275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918548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589745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1407061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80" y="2133986"/>
            <a:ext cx="9910296" cy="259002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3600" dirty="0"/>
              <a:t>Este material </a:t>
            </a:r>
            <a:r>
              <a:rPr lang="en-US" sz="3600" dirty="0" err="1"/>
              <a:t>foi</a:t>
            </a:r>
            <a:r>
              <a:rPr lang="en-US" sz="3600" dirty="0"/>
              <a:t> </a:t>
            </a:r>
            <a:r>
              <a:rPr lang="en-US" sz="3600" dirty="0" err="1"/>
              <a:t>produzido</a:t>
            </a:r>
            <a:r>
              <a:rPr lang="en-US" sz="3600" dirty="0"/>
              <a:t> para </a:t>
            </a:r>
            <a:r>
              <a:rPr lang="en-US" sz="3600" dirty="0" err="1"/>
              <a:t>uso</a:t>
            </a:r>
            <a:r>
              <a:rPr lang="en-US" sz="3600" dirty="0"/>
              <a:t> </a:t>
            </a:r>
            <a:r>
              <a:rPr lang="en-US" sz="3600" dirty="0" err="1"/>
              <a:t>exclusivo</a:t>
            </a:r>
            <a:r>
              <a:rPr lang="en-US" sz="3600" dirty="0"/>
              <a:t> de </a:t>
            </a:r>
            <a:r>
              <a:rPr lang="en-US" sz="3600" dirty="0" err="1"/>
              <a:t>formação</a:t>
            </a:r>
            <a:r>
              <a:rPr lang="en-US" sz="3600" dirty="0"/>
              <a:t> de </a:t>
            </a:r>
            <a:r>
              <a:rPr lang="en-US" sz="3600" dirty="0" err="1"/>
              <a:t>Diretores</a:t>
            </a:r>
            <a:r>
              <a:rPr lang="en-US" sz="3600" dirty="0"/>
              <a:t> </a:t>
            </a:r>
            <a:r>
              <a:rPr lang="en-US" sz="3600" dirty="0" err="1"/>
              <a:t>Ingressantes</a:t>
            </a:r>
            <a:r>
              <a:rPr lang="en-US" sz="3600" dirty="0"/>
              <a:t> – SEDUC SP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Imagens </a:t>
            </a:r>
            <a:r>
              <a:rPr lang="en-US" sz="3600" dirty="0" err="1"/>
              <a:t>retiradas</a:t>
            </a:r>
            <a:r>
              <a:rPr lang="en-US" sz="3600" dirty="0"/>
              <a:t> da Plataforma AVA EFAPE – </a:t>
            </a:r>
            <a:r>
              <a:rPr lang="en-US" sz="3600" dirty="0" err="1"/>
              <a:t>Curso</a:t>
            </a:r>
            <a:r>
              <a:rPr lang="en-US" sz="3600" dirty="0"/>
              <a:t>: </a:t>
            </a:r>
            <a:r>
              <a:rPr lang="en-US" sz="3600" dirty="0" err="1"/>
              <a:t>ingressantes</a:t>
            </a:r>
            <a:r>
              <a:rPr lang="en-US" sz="3600" dirty="0"/>
              <a:t> </a:t>
            </a:r>
            <a:r>
              <a:rPr lang="en-US" sz="3600" dirty="0" err="1"/>
              <a:t>Diretores</a:t>
            </a:r>
            <a:r>
              <a:rPr lang="en-US" sz="3600" dirty="0"/>
              <a:t> de Escola – </a:t>
            </a:r>
            <a:r>
              <a:rPr lang="en-US" sz="3600" dirty="0" err="1"/>
              <a:t>Módulo</a:t>
            </a:r>
            <a:r>
              <a:rPr lang="en-US" sz="3600" dirty="0"/>
              <a:t> </a:t>
            </a:r>
            <a:r>
              <a:rPr lang="en-US" sz="3600" dirty="0" err="1"/>
              <a:t>Gestão</a:t>
            </a:r>
            <a:r>
              <a:rPr lang="en-US" sz="3600" dirty="0"/>
              <a:t> </a:t>
            </a:r>
            <a:r>
              <a:rPr lang="en-US" sz="3600" dirty="0" err="1"/>
              <a:t>Administrativa</a:t>
            </a:r>
            <a:r>
              <a:rPr lang="en-US" sz="3600" dirty="0"/>
              <a:t>: </a:t>
            </a:r>
            <a:r>
              <a:rPr lang="en-US" sz="3600" dirty="0" err="1"/>
              <a:t>financeiro</a:t>
            </a:r>
            <a:r>
              <a:rPr lang="en-US" sz="3600" dirty="0"/>
              <a:t>, </a:t>
            </a:r>
            <a:r>
              <a:rPr lang="en-US" sz="3600" dirty="0" err="1"/>
              <a:t>transporte</a:t>
            </a:r>
            <a:r>
              <a:rPr lang="en-US" sz="3600" dirty="0"/>
              <a:t> e </a:t>
            </a:r>
            <a:r>
              <a:rPr lang="en-US" sz="3600" dirty="0" err="1"/>
              <a:t>alimentação</a:t>
            </a:r>
            <a:r>
              <a:rPr lang="en-US" sz="3600" dirty="0"/>
              <a:t> escolar.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915400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23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716604" y="1946025"/>
            <a:ext cx="10758791" cy="2965949"/>
            <a:chOff x="0" y="1162948"/>
            <a:chExt cx="10758791" cy="2965949"/>
          </a:xfrm>
        </p:grpSpPr>
        <p:sp>
          <p:nvSpPr>
            <p:cNvPr id="90" name="Google Shape;90;p1"/>
            <p:cNvSpPr/>
            <p:nvPr/>
          </p:nvSpPr>
          <p:spPr>
            <a:xfrm>
              <a:off x="0" y="1162948"/>
              <a:ext cx="10758791" cy="296594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44786" y="1307734"/>
              <a:ext cx="10469219" cy="267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4800" b="1" kern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GESTÃO ADMINISTRATIVA: 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4000" b="1" kern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FINANCEIRO</a:t>
              </a:r>
              <a:r>
                <a:rPr lang="pt-BR" sz="4400" b="1" kern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TRANSPORTE E ALIMENTAÇÃO ESCOLAR</a:t>
              </a:r>
              <a:endPara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64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2"/>
          <p:cNvGrpSpPr/>
          <p:nvPr/>
        </p:nvGrpSpPr>
        <p:grpSpPr>
          <a:xfrm>
            <a:off x="404780" y="719665"/>
            <a:ext cx="11544567" cy="5778410"/>
            <a:chOff x="35129" y="0"/>
            <a:chExt cx="11544567" cy="5778410"/>
          </a:xfrm>
        </p:grpSpPr>
        <p:sp>
          <p:nvSpPr>
            <p:cNvPr id="100" name="Google Shape;100;p2"/>
            <p:cNvSpPr/>
            <p:nvPr/>
          </p:nvSpPr>
          <p:spPr>
            <a:xfrm rot="-300000">
              <a:off x="35129" y="2234118"/>
              <a:ext cx="11544567" cy="1310174"/>
            </a:xfrm>
            <a:prstGeom prst="mathMinus">
              <a:avLst>
                <a:gd name="adj1" fmla="val 23520"/>
              </a:avLst>
            </a:prstGeom>
            <a:solidFill>
              <a:srgbClr val="F4BD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393779" y="288920"/>
              <a:ext cx="3484447" cy="2311364"/>
            </a:xfrm>
            <a:prstGeom prst="down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155857" y="0"/>
              <a:ext cx="3716744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6155856" y="0"/>
              <a:ext cx="4065189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Período de Realização do Módulo: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BR" sz="2900" b="1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de 15/06 a </a:t>
              </a:r>
              <a:r>
                <a:rPr lang="pt-BR" sz="2900" b="1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09/08/2020</a:t>
              </a:r>
              <a:endParaRPr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736599" y="3178126"/>
              <a:ext cx="3484447" cy="2311364"/>
            </a:xfrm>
            <a:prstGeom prst="up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2223" y="3351478"/>
              <a:ext cx="3716744" cy="2426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1052992" y="3521868"/>
              <a:ext cx="4630615" cy="2140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Período de Realização das atividades correspondentes ao  EP Local: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Calibri"/>
                <a:buNone/>
              </a:pPr>
              <a:r>
                <a:rPr lang="pt-BR" sz="2900" b="1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de 01 a 15/07/2020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06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1FF42FF-D6FB-44D2-808B-26DDC51BEC85}"/>
              </a:ext>
            </a:extLst>
          </p:cNvPr>
          <p:cNvSpPr txBox="1"/>
          <p:nvPr/>
        </p:nvSpPr>
        <p:spPr>
          <a:xfrm>
            <a:off x="609600" y="754912"/>
            <a:ext cx="10015870" cy="585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Objetivos de Aprendizagem</a:t>
            </a:r>
          </a:p>
          <a:p>
            <a:endParaRPr lang="pt-BR" sz="3200" dirty="0"/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Relacionar as práticas de gestão financeira do contexto escolar aos princípios básicos da administração pública.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Diferenciar as fontes de financiamento e as formas de utilização dos recursos financeiros públicos e privados.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Alinhar a utilização dos recursos financeiros aos objetivos da Proposta Pedagógica da Unidade Escolar.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Compreender as etapas do processo de gestão financeira: planejar, executar e prestar contas.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Observar os benefícios da alimentação e do transporte escolar e sua contribuição para uma educação de qualidade.  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Conhecer as legislações e normas que regulamentam a alimentação e o transporte escolar.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Conhecer, organizar e gerenciar os processos de controle de estoque, manipulação e distribuição da merenda escolar.</a:t>
            </a:r>
            <a:endParaRPr lang="pt-B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3200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734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EEDBFCED-F2FF-4E96-9177-1F6101F9C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0416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949EB2CD-5504-4399-9B53-927A46DB816F}"/>
              </a:ext>
            </a:extLst>
          </p:cNvPr>
          <p:cNvGrpSpPr/>
          <p:nvPr/>
        </p:nvGrpSpPr>
        <p:grpSpPr>
          <a:xfrm>
            <a:off x="4646428" y="2604976"/>
            <a:ext cx="2902688" cy="1212112"/>
            <a:chOff x="3036093" y="4390268"/>
            <a:chExt cx="2055812" cy="1027906"/>
          </a:xfrm>
          <a:solidFill>
            <a:srgbClr val="FFFF00"/>
          </a:solidFill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xmlns="" id="{E71433F4-B11C-443F-9DF6-19B14CF0DB40}"/>
                </a:ext>
              </a:extLst>
            </p:cNvPr>
            <p:cNvSpPr/>
            <p:nvPr/>
          </p:nvSpPr>
          <p:spPr>
            <a:xfrm>
              <a:off x="3036093" y="4390268"/>
              <a:ext cx="2055812" cy="102790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xmlns="" id="{4C128D4B-EF63-4F8C-AE1D-0538210C60FF}"/>
                </a:ext>
              </a:extLst>
            </p:cNvPr>
            <p:cNvSpPr txBox="1"/>
            <p:nvPr/>
          </p:nvSpPr>
          <p:spPr>
            <a:xfrm>
              <a:off x="3086271" y="4440446"/>
              <a:ext cx="1955456" cy="927550"/>
            </a:xfrm>
            <a:prstGeom prst="rect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pt-B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GESTÃO ADMINISTRATIVA: FINANCEIRO, TRANSPORTE E ALIMENTAÇÃO ESCOLAR </a:t>
              </a:r>
            </a:p>
          </p:txBody>
        </p:sp>
      </p:grpSp>
      <p:sp>
        <p:nvSpPr>
          <p:cNvPr id="15" name="Seta: Curva para a Esquerda 14">
            <a:extLst>
              <a:ext uri="{FF2B5EF4-FFF2-40B4-BE49-F238E27FC236}">
                <a16:creationId xmlns:a16="http://schemas.microsoft.com/office/drawing/2014/main" xmlns="" id="{8DEB0BFB-D3E8-454A-95AC-59522767A7E6}"/>
              </a:ext>
            </a:extLst>
          </p:cNvPr>
          <p:cNvSpPr/>
          <p:nvPr/>
        </p:nvSpPr>
        <p:spPr>
          <a:xfrm>
            <a:off x="8636000" y="719666"/>
            <a:ext cx="3217333" cy="5929489"/>
          </a:xfrm>
          <a:prstGeom prst="curved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: Curva para a Direita 15">
            <a:extLst>
              <a:ext uri="{FF2B5EF4-FFF2-40B4-BE49-F238E27FC236}">
                <a16:creationId xmlns:a16="http://schemas.microsoft.com/office/drawing/2014/main" xmlns="" id="{1D77977B-E408-4B87-B529-469621BA5702}"/>
              </a:ext>
            </a:extLst>
          </p:cNvPr>
          <p:cNvSpPr/>
          <p:nvPr/>
        </p:nvSpPr>
        <p:spPr>
          <a:xfrm>
            <a:off x="214490" y="857956"/>
            <a:ext cx="2799644" cy="579120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324D3313-C086-4B45-B944-5C0DCBB8F758}"/>
              </a:ext>
            </a:extLst>
          </p:cNvPr>
          <p:cNvSpPr txBox="1"/>
          <p:nvPr/>
        </p:nvSpPr>
        <p:spPr>
          <a:xfrm>
            <a:off x="10080977" y="2890390"/>
            <a:ext cx="1772356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Estudos Autônomos  realizados pelo diretor cursista além de   realização de atividades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99C4B51B-6756-4835-B2B2-6E340D54B0DA}"/>
              </a:ext>
            </a:extLst>
          </p:cNvPr>
          <p:cNvSpPr txBox="1"/>
          <p:nvPr/>
        </p:nvSpPr>
        <p:spPr>
          <a:xfrm>
            <a:off x="225778" y="2967287"/>
            <a:ext cx="1806222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/>
                </a:solidFill>
              </a:rPr>
              <a:t>EP -  Atividade de Aplicação online</a:t>
            </a:r>
          </a:p>
          <a:p>
            <a:r>
              <a:rPr lang="pt-BR" sz="1400" b="1" dirty="0">
                <a:solidFill>
                  <a:schemeClr val="tx1"/>
                </a:solidFill>
              </a:rPr>
              <a:t>Supervisor Facilitador orienta, acompanha e valida</a:t>
            </a:r>
          </a:p>
        </p:txBody>
      </p:sp>
    </p:spTree>
    <p:extLst>
      <p:ext uri="{BB962C8B-B14F-4D97-AF65-F5344CB8AC3E}">
        <p14:creationId xmlns:p14="http://schemas.microsoft.com/office/powerpoint/2010/main" val="196325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c8a159e5_1_22"/>
          <p:cNvSpPr txBox="1">
            <a:spLocks noGrp="1"/>
          </p:cNvSpPr>
          <p:nvPr>
            <p:ph type="body" idx="1"/>
          </p:nvPr>
        </p:nvSpPr>
        <p:spPr>
          <a:xfrm>
            <a:off x="398584" y="2357341"/>
            <a:ext cx="2332888" cy="358525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400" dirty="0"/>
              <a:t>Princípios da administração pública (art. 37)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400" dirty="0"/>
              <a:t>Formas de financiamento (art. 211)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400" dirty="0"/>
              <a:t>Percentual de Aplicação (art. 212</a:t>
            </a:r>
            <a:r>
              <a:rPr lang="pt-BR" dirty="0"/>
              <a:t>)</a:t>
            </a:r>
          </a:p>
          <a:p>
            <a:pPr marL="0" indent="0">
              <a:buSzPts val="2800"/>
              <a:buNone/>
            </a:pPr>
            <a:endParaRPr lang="pt-BR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 dirty="0"/>
              <a:t>	</a:t>
            </a:r>
            <a:endParaRPr dirty="0"/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609599" y="690819"/>
            <a:ext cx="105156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FINANCIAMENTO E GESTÃO </a:t>
            </a:r>
            <a:r>
              <a:rPr lang="pt-BR" b="1" dirty="0"/>
              <a:t>FINANCEIRA DA EDUCAÇÃO PÚBLICA</a:t>
            </a:r>
            <a:r>
              <a:rPr lang="pt-BR" sz="1800" b="1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E12357-8D93-4CC5-A80B-38EF5CCAA881}"/>
              </a:ext>
            </a:extLst>
          </p:cNvPr>
          <p:cNvSpPr txBox="1"/>
          <p:nvPr/>
        </p:nvSpPr>
        <p:spPr>
          <a:xfrm>
            <a:off x="568569" y="1424508"/>
            <a:ext cx="179949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CONSTITUIÇÃO FEDERAL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3317630" y="1406059"/>
            <a:ext cx="179949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ORIGEM DOS RECURSOS</a:t>
            </a:r>
          </a:p>
        </p:txBody>
      </p:sp>
      <p:sp>
        <p:nvSpPr>
          <p:cNvPr id="13" name="Google Shape;153;g75c8a159e5_1_22">
            <a:extLst>
              <a:ext uri="{FF2B5EF4-FFF2-40B4-BE49-F238E27FC236}">
                <a16:creationId xmlns:a16="http://schemas.microsoft.com/office/drawing/2014/main" xmlns="" id="{F204EC4F-D6A9-4A60-A816-5895957346C7}"/>
              </a:ext>
            </a:extLst>
          </p:cNvPr>
          <p:cNvSpPr txBox="1">
            <a:spLocks/>
          </p:cNvSpPr>
          <p:nvPr/>
        </p:nvSpPr>
        <p:spPr>
          <a:xfrm>
            <a:off x="3118337" y="2358344"/>
            <a:ext cx="2485292" cy="358525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400" dirty="0"/>
              <a:t>Orçamento </a:t>
            </a:r>
          </a:p>
          <a:p>
            <a:pPr lvl="1"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000" dirty="0"/>
              <a:t>PPA, LDO, LOA</a:t>
            </a:r>
          </a:p>
          <a:p>
            <a:pPr lvl="1"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000" dirty="0"/>
              <a:t>Impostos </a:t>
            </a:r>
          </a:p>
          <a:p>
            <a:pPr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200" dirty="0"/>
              <a:t>Percentual de transferência de impostos para os entes federados</a:t>
            </a:r>
          </a:p>
          <a:p>
            <a:pPr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200" dirty="0"/>
              <a:t>Salário Educação</a:t>
            </a:r>
          </a:p>
          <a:p>
            <a:pPr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200" dirty="0"/>
              <a:t>FNDE - FUNDEB</a:t>
            </a: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DDFF671-1B56-4E78-BD0A-7386D8087474}"/>
              </a:ext>
            </a:extLst>
          </p:cNvPr>
          <p:cNvSpPr txBox="1"/>
          <p:nvPr/>
        </p:nvSpPr>
        <p:spPr>
          <a:xfrm>
            <a:off x="6145823" y="1406059"/>
            <a:ext cx="191086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APLICAÇÃO DOS RECURSOS </a:t>
            </a:r>
          </a:p>
        </p:txBody>
      </p:sp>
      <p:sp>
        <p:nvSpPr>
          <p:cNvPr id="15" name="Google Shape;153;g75c8a159e5_1_22">
            <a:extLst>
              <a:ext uri="{FF2B5EF4-FFF2-40B4-BE49-F238E27FC236}">
                <a16:creationId xmlns:a16="http://schemas.microsoft.com/office/drawing/2014/main" xmlns="" id="{48A9183A-99B7-4CBB-B8B8-A923BB1EDBA6}"/>
              </a:ext>
            </a:extLst>
          </p:cNvPr>
          <p:cNvSpPr txBox="1">
            <a:spLocks/>
          </p:cNvSpPr>
          <p:nvPr/>
        </p:nvSpPr>
        <p:spPr>
          <a:xfrm>
            <a:off x="5990494" y="2357342"/>
            <a:ext cx="2485292" cy="358626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400" dirty="0"/>
              <a:t>LDB </a:t>
            </a:r>
          </a:p>
          <a:p>
            <a:pPr lvl="1"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000" dirty="0"/>
              <a:t>Art. 70 – Destinação dos Recursos</a:t>
            </a:r>
          </a:p>
          <a:p>
            <a:pPr lvl="1"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000" dirty="0"/>
              <a:t>Art. 71 – definição do que é despesa com manutenção e desenvolvimento do ensino</a:t>
            </a: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551D22-3264-44EF-96C4-BB8A005AF455}"/>
              </a:ext>
            </a:extLst>
          </p:cNvPr>
          <p:cNvSpPr txBox="1"/>
          <p:nvPr/>
        </p:nvSpPr>
        <p:spPr>
          <a:xfrm>
            <a:off x="9085384" y="1406059"/>
            <a:ext cx="191086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APLICAÇÃO DOS RECURSOS SP</a:t>
            </a:r>
          </a:p>
        </p:txBody>
      </p:sp>
      <p:sp>
        <p:nvSpPr>
          <p:cNvPr id="16" name="Google Shape;153;g75c8a159e5_1_22">
            <a:extLst>
              <a:ext uri="{FF2B5EF4-FFF2-40B4-BE49-F238E27FC236}">
                <a16:creationId xmlns:a16="http://schemas.microsoft.com/office/drawing/2014/main" xmlns="" id="{7A0BAAA6-0C7A-4FC6-AE84-22251798D68F}"/>
              </a:ext>
            </a:extLst>
          </p:cNvPr>
          <p:cNvSpPr txBox="1">
            <a:spLocks/>
          </p:cNvSpPr>
          <p:nvPr/>
        </p:nvSpPr>
        <p:spPr>
          <a:xfrm>
            <a:off x="8757141" y="2357341"/>
            <a:ext cx="2485292" cy="358525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000" dirty="0"/>
              <a:t>Princípios da </a:t>
            </a:r>
            <a:r>
              <a:rPr lang="pt-BR" sz="2000" dirty="0" err="1"/>
              <a:t>Adm</a:t>
            </a:r>
            <a:r>
              <a:rPr lang="pt-BR" sz="2000" dirty="0"/>
              <a:t> Pública </a:t>
            </a:r>
          </a:p>
          <a:p>
            <a:pPr lvl="1"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600" dirty="0"/>
              <a:t>(</a:t>
            </a:r>
            <a:r>
              <a:rPr lang="pt-BR" sz="1600" dirty="0" err="1"/>
              <a:t>art</a:t>
            </a:r>
            <a:r>
              <a:rPr lang="pt-BR" sz="1600" dirty="0"/>
              <a:t> 4º lei 10.177/98)</a:t>
            </a:r>
          </a:p>
          <a:p>
            <a:pPr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2400" dirty="0"/>
              <a:t>FDE </a:t>
            </a:r>
          </a:p>
          <a:p>
            <a:pPr lvl="1"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800" dirty="0"/>
              <a:t>Centralizada   -            (benfeitorias ou bens)</a:t>
            </a:r>
          </a:p>
          <a:p>
            <a:pPr lvl="1"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pt-BR" sz="1800" dirty="0"/>
              <a:t>Descentralizada - (recursos via APM,  que são aplicados pela escola)</a:t>
            </a: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sz="2000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782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1193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APLICAÇÃO DE RECURSOS DESCENTRALIZADOS – </a:t>
            </a:r>
            <a:r>
              <a:rPr lang="pt-BR" sz="1800" b="1" dirty="0" err="1"/>
              <a:t>Uex</a:t>
            </a:r>
            <a:r>
              <a:rPr lang="pt-BR" sz="1800" b="1" dirty="0"/>
              <a:t> - APM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E12357-8D93-4CC5-A80B-38EF5CCAA881}"/>
              </a:ext>
            </a:extLst>
          </p:cNvPr>
          <p:cNvSpPr txBox="1"/>
          <p:nvPr/>
        </p:nvSpPr>
        <p:spPr>
          <a:xfrm>
            <a:off x="504091" y="1442551"/>
            <a:ext cx="11183817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PRINCÍPIOS DA GESTÃO DEMOCRÁTICA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504091" y="1957239"/>
            <a:ext cx="532227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ATRIBUIÇÕES PRINCIPAIS DA APM - Associação de Pais e Mestres (UEX)</a:t>
            </a:r>
          </a:p>
        </p:txBody>
      </p:sp>
      <p:sp>
        <p:nvSpPr>
          <p:cNvPr id="13" name="Google Shape;153;g75c8a159e5_1_22">
            <a:extLst>
              <a:ext uri="{FF2B5EF4-FFF2-40B4-BE49-F238E27FC236}">
                <a16:creationId xmlns:a16="http://schemas.microsoft.com/office/drawing/2014/main" xmlns="" id="{F204EC4F-D6A9-4A60-A816-5895957346C7}"/>
              </a:ext>
            </a:extLst>
          </p:cNvPr>
          <p:cNvSpPr txBox="1">
            <a:spLocks/>
          </p:cNvSpPr>
          <p:nvPr/>
        </p:nvSpPr>
        <p:spPr>
          <a:xfrm>
            <a:off x="504091" y="2720464"/>
            <a:ext cx="5322279" cy="358525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recursos transferidos pelos entes;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Gerir recursos advindos de doações da comunidade e de entidades privadas;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Fomentar as atividades pedagógicas, a manutenção e conservação física de equipamentos e a aquisição de materiais necessários ao funcionamento da escola;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Prestar contas dos recursos repassados, arrecadados e doados</a:t>
            </a:r>
            <a:r>
              <a:rPr lang="pt-BR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DDFF671-1B56-4E78-BD0A-7386D8087474}"/>
              </a:ext>
            </a:extLst>
          </p:cNvPr>
          <p:cNvSpPr txBox="1"/>
          <p:nvPr/>
        </p:nvSpPr>
        <p:spPr>
          <a:xfrm>
            <a:off x="6095999" y="1933893"/>
            <a:ext cx="248529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MEMBROS DA APM  DA ESCOLA </a:t>
            </a:r>
          </a:p>
        </p:txBody>
      </p:sp>
      <p:sp>
        <p:nvSpPr>
          <p:cNvPr id="15" name="Google Shape;153;g75c8a159e5_1_22">
            <a:extLst>
              <a:ext uri="{FF2B5EF4-FFF2-40B4-BE49-F238E27FC236}">
                <a16:creationId xmlns:a16="http://schemas.microsoft.com/office/drawing/2014/main" xmlns="" id="{48A9183A-99B7-4CBB-B8B8-A923BB1EDBA6}"/>
              </a:ext>
            </a:extLst>
          </p:cNvPr>
          <p:cNvSpPr txBox="1">
            <a:spLocks/>
          </p:cNvSpPr>
          <p:nvPr/>
        </p:nvSpPr>
        <p:spPr>
          <a:xfrm>
            <a:off x="6096000" y="2719461"/>
            <a:ext cx="2485292" cy="358626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são os membros que compõe a APM atualmente?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ocorrem as reuniões com esses membros e quais assuntos são tratados?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Regras de Constituição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551D22-3264-44EF-96C4-BB8A005AF455}"/>
              </a:ext>
            </a:extLst>
          </p:cNvPr>
          <p:cNvSpPr txBox="1"/>
          <p:nvPr/>
        </p:nvSpPr>
        <p:spPr>
          <a:xfrm>
            <a:off x="8850921" y="1972309"/>
            <a:ext cx="283698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APLICAÇÃO DOS RECURSOS APM</a:t>
            </a:r>
          </a:p>
        </p:txBody>
      </p:sp>
      <p:sp>
        <p:nvSpPr>
          <p:cNvPr id="16" name="Google Shape;153;g75c8a159e5_1_22">
            <a:extLst>
              <a:ext uri="{FF2B5EF4-FFF2-40B4-BE49-F238E27FC236}">
                <a16:creationId xmlns:a16="http://schemas.microsoft.com/office/drawing/2014/main" xmlns="" id="{7A0BAAA6-0C7A-4FC6-AE84-22251798D68F}"/>
              </a:ext>
            </a:extLst>
          </p:cNvPr>
          <p:cNvSpPr txBox="1">
            <a:spLocks/>
          </p:cNvSpPr>
          <p:nvPr/>
        </p:nvSpPr>
        <p:spPr>
          <a:xfrm>
            <a:off x="8850922" y="2747833"/>
            <a:ext cx="2836987" cy="358525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dk1"/>
              </a:buClr>
              <a:buSzPts val="2800"/>
              <a:buFontTx/>
              <a:buChar char="-"/>
            </a:pPr>
            <a:r>
              <a:rPr lang="pt-BR" sz="2000" dirty="0"/>
              <a:t>Princípios da </a:t>
            </a:r>
            <a:r>
              <a:rPr lang="pt-BR" sz="2000" dirty="0" err="1"/>
              <a:t>Adm</a:t>
            </a:r>
            <a:r>
              <a:rPr lang="pt-BR" sz="2000" dirty="0"/>
              <a:t> Pública </a:t>
            </a:r>
          </a:p>
          <a:p>
            <a:pPr lvl="1">
              <a:buClr>
                <a:schemeClr val="dk1"/>
              </a:buClr>
              <a:buSzPts val="2800"/>
              <a:buFontTx/>
              <a:buChar char="-"/>
            </a:pPr>
            <a:r>
              <a:rPr lang="pt-BR" sz="1600" dirty="0"/>
              <a:t>(</a:t>
            </a:r>
            <a:r>
              <a:rPr lang="pt-BR" sz="1600" dirty="0" err="1"/>
              <a:t>art</a:t>
            </a:r>
            <a:r>
              <a:rPr lang="pt-BR" sz="1600" dirty="0"/>
              <a:t> 4º lei 10.177/98)</a:t>
            </a:r>
          </a:p>
          <a:p>
            <a:pPr>
              <a:buClr>
                <a:schemeClr val="dk1"/>
              </a:buClr>
              <a:buSzPts val="2800"/>
              <a:buFontTx/>
              <a:buChar char="-"/>
            </a:pPr>
            <a:r>
              <a:rPr lang="pt-BR" sz="2000" dirty="0"/>
              <a:t>Origem dos recursos</a:t>
            </a:r>
          </a:p>
          <a:p>
            <a:pPr lvl="1">
              <a:buClr>
                <a:schemeClr val="dk1"/>
              </a:buClr>
              <a:buSzPts val="2800"/>
              <a:buFontTx/>
              <a:buChar char="-"/>
            </a:pPr>
            <a:r>
              <a:rPr lang="pt-BR" sz="1600" dirty="0"/>
              <a:t>Regras  para destinação dos diferentes tipos de  recursos </a:t>
            </a:r>
          </a:p>
          <a:p>
            <a:pPr>
              <a:buClr>
                <a:schemeClr val="dk1"/>
              </a:buClr>
              <a:buSzPts val="2800"/>
              <a:buFontTx/>
              <a:buChar char="-"/>
            </a:pPr>
            <a:r>
              <a:rPr lang="pt-BR" sz="2400" b="1" dirty="0"/>
              <a:t>Proposta Pedagógica</a:t>
            </a: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sz="2000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3ED7F324-FC32-4DC0-8444-363E35C8C7D1}"/>
              </a:ext>
            </a:extLst>
          </p:cNvPr>
          <p:cNvSpPr/>
          <p:nvPr/>
        </p:nvSpPr>
        <p:spPr>
          <a:xfrm>
            <a:off x="1266091" y="1031478"/>
            <a:ext cx="691663" cy="3707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xmlns="" id="{A9839C3A-BA68-4911-A43D-B5709AB975A2}"/>
              </a:ext>
            </a:extLst>
          </p:cNvPr>
          <p:cNvSpPr/>
          <p:nvPr/>
        </p:nvSpPr>
        <p:spPr>
          <a:xfrm>
            <a:off x="5826369" y="1031478"/>
            <a:ext cx="691663" cy="3707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1323B0BE-158A-4355-A8BF-6959D6A50220}"/>
              </a:ext>
            </a:extLst>
          </p:cNvPr>
          <p:cNvSpPr/>
          <p:nvPr/>
        </p:nvSpPr>
        <p:spPr>
          <a:xfrm>
            <a:off x="10081846" y="1019045"/>
            <a:ext cx="691663" cy="3707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6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295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/>
              <a:t>APM – PROPOSTA PEDAGÓGICA – CONSELHO DE ESCOLA </a:t>
            </a:r>
            <a:endParaRPr lang="pt-BR" sz="1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E12357-8D93-4CC5-A80B-38EF5CCAA881}"/>
              </a:ext>
            </a:extLst>
          </p:cNvPr>
          <p:cNvSpPr txBox="1"/>
          <p:nvPr/>
        </p:nvSpPr>
        <p:spPr>
          <a:xfrm>
            <a:off x="504091" y="1442551"/>
            <a:ext cx="11359663" cy="338554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PARA APM REALIZAR SUAS FINALIDADES – FUNDAMENTO LEGAL: </a:t>
            </a: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Artigo 4° do decreto 12.983/78, alterado pelo decreto 48408/04</a:t>
            </a:r>
            <a:r>
              <a:rPr lang="pt-BR" sz="1600" b="1" dirty="0"/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504091" y="2042165"/>
            <a:ext cx="226255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 – COMUNIDADE - PP</a:t>
            </a:r>
          </a:p>
        </p:txBody>
      </p:sp>
      <p:sp>
        <p:nvSpPr>
          <p:cNvPr id="13" name="Google Shape;153;g75c8a159e5_1_22">
            <a:extLst>
              <a:ext uri="{FF2B5EF4-FFF2-40B4-BE49-F238E27FC236}">
                <a16:creationId xmlns:a16="http://schemas.microsoft.com/office/drawing/2014/main" xmlns="" id="{F204EC4F-D6A9-4A60-A816-5895957346C7}"/>
              </a:ext>
            </a:extLst>
          </p:cNvPr>
          <p:cNvSpPr txBox="1">
            <a:spLocks/>
          </p:cNvSpPr>
          <p:nvPr/>
        </p:nvSpPr>
        <p:spPr>
          <a:xfrm>
            <a:off x="504091" y="2764890"/>
            <a:ext cx="2262555" cy="358525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98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colaborar com a direção do estabelecimento para atingir 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objetivos educacionais colimados pela escola;</a:t>
            </a:r>
          </a:p>
          <a:p>
            <a:pPr marL="22098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representar as aspirações da comunidade e aos pais de estudantes junto à escola;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DDFF671-1B56-4E78-BD0A-7386D8087474}"/>
              </a:ext>
            </a:extLst>
          </p:cNvPr>
          <p:cNvSpPr txBox="1"/>
          <p:nvPr/>
        </p:nvSpPr>
        <p:spPr>
          <a:xfrm>
            <a:off x="2930770" y="2048979"/>
            <a:ext cx="538089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RECURSOS HUMANOS, MATERIAIS E FINANCEIROS DA COMUNIDADE</a:t>
            </a:r>
          </a:p>
        </p:txBody>
      </p:sp>
      <p:sp>
        <p:nvSpPr>
          <p:cNvPr id="15" name="Google Shape;153;g75c8a159e5_1_22">
            <a:extLst>
              <a:ext uri="{FF2B5EF4-FFF2-40B4-BE49-F238E27FC236}">
                <a16:creationId xmlns:a16="http://schemas.microsoft.com/office/drawing/2014/main" xmlns="" id="{48A9183A-99B7-4CBB-B8B8-A923BB1EDBA6}"/>
              </a:ext>
            </a:extLst>
          </p:cNvPr>
          <p:cNvSpPr txBox="1">
            <a:spLocks/>
          </p:cNvSpPr>
          <p:nvPr/>
        </p:nvSpPr>
        <p:spPr>
          <a:xfrm>
            <a:off x="2942492" y="2764890"/>
            <a:ext cx="5369169" cy="358626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98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IIII - mobilizar os recursos humanos, materiais e financeiros da comunidade, para auxiliar a escola</a:t>
            </a:r>
            <a:r>
              <a:rPr lang="pt-BR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provendo condições que permitam:</a:t>
            </a:r>
          </a:p>
          <a:p>
            <a:pPr marL="563880" indent="-342900" algn="just">
              <a:lnSpc>
                <a:spcPct val="107000"/>
              </a:lnSpc>
              <a:spcBef>
                <a:spcPts val="0"/>
              </a:spcBef>
              <a:buAutoNum type="alphaLcParenR"/>
            </a:pP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melhoria do ensino;</a:t>
            </a:r>
          </a:p>
          <a:p>
            <a:pPr marL="563880" indent="-342900" algn="just">
              <a:lnSpc>
                <a:spcPct val="107000"/>
              </a:lnSpc>
              <a:spcBef>
                <a:spcPts val="0"/>
              </a:spcBef>
              <a:buAutoNum type="alphaLcParenR"/>
            </a:pP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desenvolvimento de atividades de assistência ao escolar, nas áreas socioeconômica e de saúde;</a:t>
            </a:r>
          </a:p>
          <a:p>
            <a:pPr marL="563880" indent="-342900" algn="just">
              <a:lnSpc>
                <a:spcPct val="107000"/>
              </a:lnSpc>
              <a:spcBef>
                <a:spcPts val="0"/>
              </a:spcBef>
              <a:buAutoNum type="alphaLcParenR"/>
            </a:pP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conservação e manutenção do prédio, do equipamento e das instalações;</a:t>
            </a:r>
          </a:p>
          <a:p>
            <a:pPr marL="563880" indent="-342900" algn="just">
              <a:lnSpc>
                <a:spcPct val="107000"/>
              </a:lnSpc>
              <a:spcBef>
                <a:spcPts val="0"/>
              </a:spcBef>
              <a:buAutoNum type="alphaLcParenR"/>
            </a:pP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programação de atividades culturais e de lazer que envolvam a participação conjunta de pais, professores e estudantes;</a:t>
            </a:r>
          </a:p>
          <a:p>
            <a:pPr marL="563880" indent="-342900" algn="just">
              <a:lnSpc>
                <a:spcPct val="107000"/>
              </a:lnSpc>
              <a:spcBef>
                <a:spcPts val="0"/>
              </a:spcBef>
              <a:buAutoNum type="alphaLcParenR"/>
            </a:pP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execução de pequenas obras de construção em prédios escolares que deverá ser acompanhada e fiscalizada pela Fundação para o Desenvolvimento da Educação." (NR dada pelo DECRETO N. 40.785, DE 18 DE ABRIL DE 1996)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551D22-3264-44EF-96C4-BB8A005AF455}"/>
              </a:ext>
            </a:extLst>
          </p:cNvPr>
          <p:cNvSpPr txBox="1"/>
          <p:nvPr/>
        </p:nvSpPr>
        <p:spPr>
          <a:xfrm>
            <a:off x="8487507" y="2064105"/>
            <a:ext cx="338796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ARTICULAÇÃO ENTRE PESSOAS E ESPAÇOS ESCOLARES </a:t>
            </a:r>
          </a:p>
        </p:txBody>
      </p:sp>
      <p:sp>
        <p:nvSpPr>
          <p:cNvPr id="16" name="Google Shape;153;g75c8a159e5_1_22">
            <a:extLst>
              <a:ext uri="{FF2B5EF4-FFF2-40B4-BE49-F238E27FC236}">
                <a16:creationId xmlns:a16="http://schemas.microsoft.com/office/drawing/2014/main" xmlns="" id="{7A0BAAA6-0C7A-4FC6-AE84-22251798D68F}"/>
              </a:ext>
            </a:extLst>
          </p:cNvPr>
          <p:cNvSpPr txBox="1">
            <a:spLocks/>
          </p:cNvSpPr>
          <p:nvPr/>
        </p:nvSpPr>
        <p:spPr>
          <a:xfrm>
            <a:off x="8487507" y="2747833"/>
            <a:ext cx="3387969" cy="358525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98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 - </a:t>
            </a:r>
            <a:r>
              <a:rPr lang="pt-BR" sz="1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colaborar na programação do uso do prédio da escola pela comunidade, inclusive nos períodos ociosos, ampliando-se o conceito de escola </a:t>
            </a:r>
            <a:r>
              <a:rPr lang="pt-B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como "Casa de Ensino" para "Centro de Atividades Comunitárias";</a:t>
            </a:r>
          </a:p>
          <a:p>
            <a:pPr marL="22098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pt-B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 - </a:t>
            </a:r>
            <a:r>
              <a:rPr lang="pt-BR" sz="1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favorecer o entrosamento entre pais e professores possibilitando:</a:t>
            </a:r>
            <a:endParaRPr lang="pt-BR" sz="1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63880" indent="-342900">
              <a:lnSpc>
                <a:spcPct val="107000"/>
              </a:lnSpc>
              <a:spcBef>
                <a:spcPts val="0"/>
              </a:spcBef>
              <a:buAutoNum type="alphaLcParenR"/>
            </a:pPr>
            <a:r>
              <a:rPr lang="pt-B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aos pais, informações relativas tanto aos objetivos educacionais métodos e processos de ensino, quanto ao aproveitamento escolar de seus filhos;</a:t>
            </a:r>
          </a:p>
          <a:p>
            <a:pPr marL="563880" indent="-342900">
              <a:lnSpc>
                <a:spcPct val="107000"/>
              </a:lnSpc>
              <a:spcBef>
                <a:spcPts val="0"/>
              </a:spcBef>
              <a:buAutoNum type="alphaLcParenR"/>
            </a:pPr>
            <a:r>
              <a:rPr lang="pt-BR" sz="1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aos professores, maior visão das condições ambientais dos estudantes e de sua vida no lar.</a:t>
            </a:r>
            <a:endParaRPr lang="pt-B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2800"/>
              <a:buFont typeface="Arial" panose="020B0604020202020204" pitchFamily="34" charset="0"/>
              <a:buNone/>
            </a:pPr>
            <a:endParaRPr lang="pt-BR" sz="1200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3ED7F324-FC32-4DC0-8444-363E35C8C7D1}"/>
              </a:ext>
            </a:extLst>
          </p:cNvPr>
          <p:cNvSpPr/>
          <p:nvPr/>
        </p:nvSpPr>
        <p:spPr>
          <a:xfrm>
            <a:off x="1266091" y="1031478"/>
            <a:ext cx="691663" cy="3707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xmlns="" id="{A9839C3A-BA68-4911-A43D-B5709AB975A2}"/>
              </a:ext>
            </a:extLst>
          </p:cNvPr>
          <p:cNvSpPr/>
          <p:nvPr/>
        </p:nvSpPr>
        <p:spPr>
          <a:xfrm>
            <a:off x="5826369" y="1031478"/>
            <a:ext cx="691663" cy="3707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1323B0BE-158A-4355-A8BF-6959D6A50220}"/>
              </a:ext>
            </a:extLst>
          </p:cNvPr>
          <p:cNvSpPr/>
          <p:nvPr/>
        </p:nvSpPr>
        <p:spPr>
          <a:xfrm>
            <a:off x="10081846" y="1019045"/>
            <a:ext cx="691663" cy="3707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0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D8A35A6-15FD-4455-B187-724F1570BAB8}"/>
              </a:ext>
            </a:extLst>
          </p:cNvPr>
          <p:cNvSpPr txBox="1"/>
          <p:nvPr/>
        </p:nvSpPr>
        <p:spPr>
          <a:xfrm>
            <a:off x="568569" y="589628"/>
            <a:ext cx="112951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b="1" dirty="0"/>
              <a:t>APM – PROPOSTA PEDAGÓGICA – CONSELHO DE ESCOLA – GESTÃO DEMOCRÁTICA </a:t>
            </a:r>
            <a:endParaRPr lang="pt-BR" sz="1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89E12357-8D93-4CC5-A80B-38EF5CCAA881}"/>
              </a:ext>
            </a:extLst>
          </p:cNvPr>
          <p:cNvSpPr txBox="1"/>
          <p:nvPr/>
        </p:nvSpPr>
        <p:spPr>
          <a:xfrm>
            <a:off x="504091" y="1442551"/>
            <a:ext cx="113596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REFLEXÃO:</a:t>
            </a:r>
            <a:r>
              <a:rPr lang="pt-BR" sz="1600" b="1" dirty="0"/>
              <a:t> </a:t>
            </a:r>
          </a:p>
          <a:p>
            <a:pPr algn="ctr"/>
            <a:r>
              <a:rPr lang="pt-BR" sz="1600" b="1" dirty="0"/>
              <a:t>ACESSE OS DOCUMENTOS DE REGISTROS DAS REUNIÕES DA APM E REALIZE ANÁLISE COM BASE NAS PERGUNTAS SUGERIDAS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3D4B15F-630F-41B0-B0E1-9E1EED6A25B9}"/>
              </a:ext>
            </a:extLst>
          </p:cNvPr>
          <p:cNvSpPr txBox="1"/>
          <p:nvPr/>
        </p:nvSpPr>
        <p:spPr>
          <a:xfrm>
            <a:off x="568568" y="2310862"/>
            <a:ext cx="276664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e Prática</a:t>
            </a:r>
          </a:p>
        </p:txBody>
      </p:sp>
      <p:sp>
        <p:nvSpPr>
          <p:cNvPr id="13" name="Google Shape;153;g75c8a159e5_1_22">
            <a:extLst>
              <a:ext uri="{FF2B5EF4-FFF2-40B4-BE49-F238E27FC236}">
                <a16:creationId xmlns:a16="http://schemas.microsoft.com/office/drawing/2014/main" xmlns="" id="{F204EC4F-D6A9-4A60-A816-5895957346C7}"/>
              </a:ext>
            </a:extLst>
          </p:cNvPr>
          <p:cNvSpPr txBox="1">
            <a:spLocks/>
          </p:cNvSpPr>
          <p:nvPr/>
        </p:nvSpPr>
        <p:spPr>
          <a:xfrm>
            <a:off x="568569" y="2822389"/>
            <a:ext cx="2766647" cy="358525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Quem são membros que compõe a APM atualmente?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constituição contempla os representantes de todos os segmentos da escola?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ocorrem as reuniões com esses membros e quais assuntos são tratados?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DDFF671-1B56-4E78-BD0A-7386D8087474}"/>
              </a:ext>
            </a:extLst>
          </p:cNvPr>
          <p:cNvSpPr txBox="1"/>
          <p:nvPr/>
        </p:nvSpPr>
        <p:spPr>
          <a:xfrm>
            <a:off x="3716216" y="2310862"/>
            <a:ext cx="403273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Registros e Evidências</a:t>
            </a:r>
          </a:p>
        </p:txBody>
      </p:sp>
      <p:sp>
        <p:nvSpPr>
          <p:cNvPr id="15" name="Google Shape;153;g75c8a159e5_1_22">
            <a:extLst>
              <a:ext uri="{FF2B5EF4-FFF2-40B4-BE49-F238E27FC236}">
                <a16:creationId xmlns:a16="http://schemas.microsoft.com/office/drawing/2014/main" xmlns="" id="{48A9183A-99B7-4CBB-B8B8-A923BB1EDBA6}"/>
              </a:ext>
            </a:extLst>
          </p:cNvPr>
          <p:cNvSpPr txBox="1">
            <a:spLocks/>
          </p:cNvSpPr>
          <p:nvPr/>
        </p:nvSpPr>
        <p:spPr>
          <a:xfrm>
            <a:off x="3716216" y="2821386"/>
            <a:ext cx="4032738" cy="358626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formação sobre o que é a APM e como é seu funcionamento?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formação e or</a:t>
            </a:r>
            <a: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ientação sobre a origem dos recursos para a melhor definição de seu uso?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membros da APM conhecem a PP da escola?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praticada a articulação com o Conselho de Escola?</a:t>
            </a:r>
          </a:p>
          <a:p>
            <a:pPr marL="0" indent="0">
              <a:buSzPts val="2800"/>
              <a:buFont typeface="Arial" panose="020B0604020202020204" pitchFamily="34" charset="0"/>
              <a:buNone/>
            </a:pPr>
            <a:endParaRPr lang="pt-BR" b="1" dirty="0"/>
          </a:p>
          <a:p>
            <a:pPr marL="0" indent="0">
              <a:buClr>
                <a:schemeClr val="dk1"/>
              </a:buClr>
              <a:buSzPts val="2800"/>
              <a:buFont typeface="Arial" panose="020B0604020202020204" pitchFamily="34" charset="0"/>
              <a:buNone/>
            </a:pPr>
            <a:r>
              <a:rPr lang="pt-BR" dirty="0"/>
              <a:t>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6B551D22-3264-44EF-96C4-BB8A005AF455}"/>
              </a:ext>
            </a:extLst>
          </p:cNvPr>
          <p:cNvSpPr txBox="1"/>
          <p:nvPr/>
        </p:nvSpPr>
        <p:spPr>
          <a:xfrm>
            <a:off x="7959968" y="2283041"/>
            <a:ext cx="390378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Transparência e publicidade</a:t>
            </a:r>
          </a:p>
        </p:txBody>
      </p:sp>
      <p:sp>
        <p:nvSpPr>
          <p:cNvPr id="16" name="Google Shape;153;g75c8a159e5_1_22">
            <a:extLst>
              <a:ext uri="{FF2B5EF4-FFF2-40B4-BE49-F238E27FC236}">
                <a16:creationId xmlns:a16="http://schemas.microsoft.com/office/drawing/2014/main" xmlns="" id="{7A0BAAA6-0C7A-4FC6-AE84-22251798D68F}"/>
              </a:ext>
            </a:extLst>
          </p:cNvPr>
          <p:cNvSpPr txBox="1">
            <a:spLocks/>
          </p:cNvSpPr>
          <p:nvPr/>
        </p:nvSpPr>
        <p:spPr>
          <a:xfrm>
            <a:off x="7959970" y="2822389"/>
            <a:ext cx="3903783" cy="358525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plano de aplicação de recursos financeiros foi elaborado por quem e como foi definida a prioridade de aplicação?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7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Comunidade escolar tem conhecimento do Plano de Aplicação de Recursos financeiros da escola</a:t>
            </a:r>
            <a:r>
              <a:rPr lang="pt-BR" sz="1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buNone/>
            </a:pPr>
            <a:endParaRPr lang="pt-BR" sz="1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t-BR" sz="1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é realizado o processo de informação, junto à comunidade escolar das decisões tomadas pela APM?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xmlns="" id="{3ED7F324-FC32-4DC0-8444-363E35C8C7D1}"/>
              </a:ext>
            </a:extLst>
          </p:cNvPr>
          <p:cNvSpPr/>
          <p:nvPr/>
        </p:nvSpPr>
        <p:spPr>
          <a:xfrm>
            <a:off x="1266091" y="1031478"/>
            <a:ext cx="691663" cy="3707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xmlns="" id="{A9839C3A-BA68-4911-A43D-B5709AB975A2}"/>
              </a:ext>
            </a:extLst>
          </p:cNvPr>
          <p:cNvSpPr/>
          <p:nvPr/>
        </p:nvSpPr>
        <p:spPr>
          <a:xfrm>
            <a:off x="5826369" y="1031478"/>
            <a:ext cx="691663" cy="3707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xmlns="" id="{1323B0BE-158A-4355-A8BF-6959D6A50220}"/>
              </a:ext>
            </a:extLst>
          </p:cNvPr>
          <p:cNvSpPr/>
          <p:nvPr/>
        </p:nvSpPr>
        <p:spPr>
          <a:xfrm>
            <a:off x="10081846" y="1019045"/>
            <a:ext cx="691663" cy="370720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84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2160</Words>
  <Application>Microsoft Office PowerPoint</Application>
  <PresentationFormat>Personalizar</PresentationFormat>
  <Paragraphs>314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Este material foi produzido para uso exclusivo de formação de Diretores Ingressantes – SEDUC SP  Imagens retiradas da Plataforma AVA EFAPE – Curso: ingressantes Diretores de Escola – Módulo Gestão Administrativa: financeiro, transporte e alimentação escolar.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Nice delacalle</dc:creator>
  <cp:lastModifiedBy>Neide</cp:lastModifiedBy>
  <cp:revision>3</cp:revision>
  <dcterms:created xsi:type="dcterms:W3CDTF">2020-06-04T01:58:40Z</dcterms:created>
  <dcterms:modified xsi:type="dcterms:W3CDTF">2020-07-01T13:13:36Z</dcterms:modified>
</cp:coreProperties>
</file>